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slides/slide5.xml" Type="http://schemas.openxmlformats.org/officeDocument/2006/relationships/slide" Id="rId10"/><Relationship Target="slides/slide6.xml" Type="http://schemas.openxmlformats.org/officeDocument/2006/relationships/slide" Id="rId11"/><Relationship Target="slides/slide24.xml" Type="http://schemas.openxmlformats.org/officeDocument/2006/relationships/slide" Id="rId29"/><Relationship Target="slides/slide21.xml" Type="http://schemas.openxmlformats.org/officeDocument/2006/relationships/slide" Id="rId26"/><Relationship Target="slides/slide20.xml" Type="http://schemas.openxmlformats.org/officeDocument/2006/relationships/slide" Id="rId25"/><Relationship Target="slides/slide23.xml" Type="http://schemas.openxmlformats.org/officeDocument/2006/relationships/slide" Id="rId28"/><Relationship Target="slides/slide22.xml" Type="http://schemas.openxmlformats.org/officeDocument/2006/relationships/slide" Id="rId27"/><Relationship Target="presProps.xml" Type="http://schemas.openxmlformats.org/officeDocument/2006/relationships/presProps" Id="rId2"/><Relationship Target="slides/slide16.xml" Type="http://schemas.openxmlformats.org/officeDocument/2006/relationships/slide" Id="rId21"/><Relationship Target="theme/theme2.xml" Type="http://schemas.openxmlformats.org/officeDocument/2006/relationships/theme" Id="rId1"/><Relationship Target="slides/slide17.xml" Type="http://schemas.openxmlformats.org/officeDocument/2006/relationships/slide" Id="rId22"/><Relationship Target="slideMasters/slideMaster1.xml" Type="http://schemas.openxmlformats.org/officeDocument/2006/relationships/slideMaster" Id="rId4"/><Relationship Target="slides/slide18.xml" Type="http://schemas.openxmlformats.org/officeDocument/2006/relationships/slide" Id="rId23"/><Relationship Target="tableStyles.xml" Type="http://schemas.openxmlformats.org/officeDocument/2006/relationships/tableStyles" Id="rId3"/><Relationship Target="slides/slide19.xml" Type="http://schemas.openxmlformats.org/officeDocument/2006/relationships/slide" Id="rId24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2" name="Shape 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2" name="Shape 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7" name="Shape 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4"/><Relationship Target="../media/image04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github.com/cabhishek/datascience/blob/master/neural_network/feed_forward_network.py" Type="http://schemas.openxmlformats.org/officeDocument/2006/relationships/hyperlink" TargetMode="External" Id="rId4"/><Relationship Target="http://pybrain.org/" Type="http://schemas.openxmlformats.org/officeDocument/2006/relationships/hyperlink" TargetMode="External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analytics-datathletics.herokuapp.com/" Type="http://schemas.openxmlformats.org/officeDocument/2006/relationships/hyperlink" TargetMode="External" Id="rId3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Athletics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Analyzing triathlete's performance - Abhi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Race result data comprised of Bike, Run, Swim and Final time 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Race factor data comprised of Starting/Max and Gross elevation, Temperature, Humidity, Peak wind speed, Sunrise and Sunset etc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y="205976" x="457200"/>
            <a:ext cy="6545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Exploration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357312"/>
            <a:ext cy="5143500" cx="6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445100" x="4668725"/>
            <a:ext cy="4114800" cx="4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45100" x="0"/>
            <a:ext cy="4114800" cx="4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357312"/>
            <a:ext cy="5143500" cx="64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514350" x="1454025"/>
            <a:ext cy="4114800" cx="61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485900"/>
            <a:ext cy="5143500" cx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Feed Forward Network</a:t>
            </a:r>
          </a:p>
          <a:p>
            <a:pPr rtl="0">
              <a:spcBef>
                <a:spcPts val="0"/>
              </a:spcBef>
              <a:buNone/>
            </a:pPr>
            <a:r>
              <a:rPr sz="1800" lang="en"/>
              <a:t>Pros: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1800" lang="en"/>
              <a:t>Predict race distribution for a given set of race factors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-"/>
            </a:pPr>
            <a:r>
              <a:rPr sz="1800" lang="en"/>
              <a:t>Confirmed hypotheses about race factors affecting population in a consistent way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Cons:</a:t>
            </a:r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33333"/>
              <a:buFont typeface="Arial"/>
              <a:buChar char="-"/>
            </a:pPr>
            <a:r>
              <a:rPr sz="1800" lang="en"/>
              <a:t>Wasn’t useful for personalized results</a:t>
            </a:r>
            <a:r>
              <a:rPr sz="2400" lang="en"/>
              <a:t> 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Code setup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6 Input (Race factors) and 15 output (race bins with population percent) layers with 5 hidden layers (with Sigmoid activation function)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90/10 split into Train/Test dataset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1000 epochs took ~45mins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Standard sum-of-squares error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Used </a:t>
            </a:r>
            <a:r>
              <a:rPr u="sng" sz="1800" lang="en">
                <a:solidFill>
                  <a:schemeClr val="hlink"/>
                </a:solidFill>
                <a:hlinkClick r:id="rId3"/>
              </a:rPr>
              <a:t>Pybrain</a:t>
            </a:r>
            <a:r>
              <a:rPr sz="1800" lang="en"/>
              <a:t> python library </a:t>
            </a:r>
          </a:p>
          <a:p>
            <a:pPr lvl="0" indent="-3429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Code on Github =&gt; </a:t>
            </a:r>
            <a:r>
              <a:rPr u="sng" sz="1800" lang="en">
                <a:solidFill>
                  <a:schemeClr val="hlink"/>
                </a:solidFill>
                <a:hlinkClick r:id="rId4"/>
              </a:rPr>
              <a:t>Feed forward network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3" name="Shape 123"/>
          <p:cNvSpPr txBox="1"/>
          <p:nvPr/>
        </p:nvSpPr>
        <p:spPr>
          <a:xfrm>
            <a:off y="1681525" x="2057400"/>
            <a:ext cy="1315499" cx="4856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457200" marL="91440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457200" marL="914400">
              <a:spcBef>
                <a:spcPts val="0"/>
              </a:spcBef>
              <a:buNone/>
            </a:pPr>
            <a:r>
              <a:rPr lang="en"/>
              <a:t>    </a:t>
            </a:r>
            <a:r>
              <a:rPr sz="3600" lang="en"/>
              <a:t>Pivot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Analysis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algn="just" rtl="0" lvl="0" indent="-342900" marL="457200">
              <a:spcBef>
                <a:spcPts val="0"/>
              </a:spcBef>
              <a:spcAft>
                <a:spcPts val="50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Cyclists: The power a rider would need to produce to achieve a certain speed or event time or conversely the speed or time that could be expected for a given power output.</a:t>
            </a:r>
            <a:r>
              <a:rPr sz="1800" lang="en">
                <a:solidFill>
                  <a:srgbClr val="666666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Can we do similar for running ?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Project background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Hypothesis 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Data analysis and Visualization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Code 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Future</a:t>
            </a:r>
          </a:p>
          <a:p>
            <a:pPr rtl="0" lvl="0" indent="-419100" marL="457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Questions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Physiological Models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Modeling the energetics of 100-m running by using speed curves of world champions - Laurent M Arsac and Elio Locatelli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chemeClr val="dk1"/>
                </a:solidFill>
              </a:rPr>
              <a:t>Mathematical analysis of running performance and world running records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sz="1800" lang="en">
                <a:solidFill>
                  <a:schemeClr val="dk1"/>
                </a:solidFill>
              </a:rPr>
              <a:t>Francois Pfironnet and Guy Thibault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The energetics of endurance running</a:t>
            </a:r>
          </a:p>
          <a:p>
            <a:pPr rtl="0" lvl="0" indent="-419100" marL="4572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-"/>
            </a:pPr>
            <a:r>
              <a:rPr sz="1800" lang="en"/>
              <a:t>di Prampero PE, Atchou G, Brückner JC, Moia C</a:t>
            </a:r>
            <a:r>
              <a:rPr lang="en"/>
              <a:t>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Power analysis 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lnSpc>
                <a:spcPct val="100000"/>
              </a:lnSpc>
              <a:spcBef>
                <a:spcPts val="0"/>
              </a:spcBef>
              <a:buNone/>
            </a:pPr>
            <a:r>
              <a:rPr sz="1600" lang="en">
                <a:solidFill>
                  <a:srgbClr val="000000"/>
                </a:solidFill>
              </a:rPr>
              <a:t>Power (W/kg)=(C * n*V - (C * n*V * (.5 * (V * 8.33-1)))) + C_aero  + C_kin </a:t>
            </a:r>
          </a:p>
          <a:p>
            <a:pPr algn="just"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 i="1">
              <a:solidFill>
                <a:srgbClr val="000000"/>
              </a:solidFill>
            </a:endParaRPr>
          </a:p>
          <a:p>
            <a:pPr algn="just"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u="sng" sz="1600" lang="en">
                <a:solidFill>
                  <a:schemeClr val="hlink"/>
                </a:solidFill>
                <a:hlinkClick r:id="rId3"/>
              </a:rPr>
              <a:t>Datathletics Power Calculator</a:t>
            </a:r>
            <a:r>
              <a:rPr sz="1600" lang="en">
                <a:solidFill>
                  <a:srgbClr val="000000"/>
                </a:solidFill>
              </a:rPr>
              <a:t> - </a:t>
            </a:r>
            <a:r>
              <a:rPr b="1" sz="1800" lang="en" i="1">
                <a:solidFill>
                  <a:srgbClr val="252525"/>
                </a:solidFill>
              </a:rPr>
              <a:t>Power</a:t>
            </a:r>
            <a:r>
              <a:rPr sz="1800" lang="en" i="1">
                <a:solidFill>
                  <a:srgbClr val="252525"/>
                </a:solidFill>
              </a:rPr>
              <a:t> is the rate of doing work</a:t>
            </a:r>
          </a:p>
          <a:p>
            <a:pPr algn="just"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algn="just"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0000"/>
                </a:solidFill>
              </a:rPr>
              <a:t>Careo = Energy required to overcome air resistance</a:t>
            </a:r>
            <a:br>
              <a:rPr sz="1000" lang="en">
                <a:solidFill>
                  <a:srgbClr val="000000"/>
                </a:solidFill>
              </a:rPr>
            </a:b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where:</a:t>
            </a: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</a:t>
            </a:r>
            <a:r>
              <a:rPr b="1" sz="1000" lang="en">
                <a:solidFill>
                  <a:srgbClr val="000000"/>
                </a:solidFill>
              </a:rPr>
              <a:t> C_aero = k * d^3 * n ^-1 * t^-3)</a:t>
            </a:r>
            <a:br>
              <a:rPr sz="1000" lang="en">
                <a:solidFill>
                  <a:srgbClr val="000000"/>
                </a:solidFill>
              </a:rPr>
            </a:b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    k  = 0.5*p*Af*Cd</a:t>
            </a: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    p  = sea level air density</a:t>
            </a: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    Af = frontal_area</a:t>
            </a: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    Cd = drag coefficient = 0.9</a:t>
            </a: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    n  = 0.5</a:t>
            </a:r>
            <a:br>
              <a:rPr sz="1000" lang="en">
                <a:solidFill>
                  <a:srgbClr val="000000"/>
                </a:solidFill>
              </a:rPr>
            </a:br>
            <a:br>
              <a:rPr sz="1000" lang="en">
                <a:solidFill>
                  <a:srgbClr val="000000"/>
                </a:solidFill>
              </a:rPr>
            </a:br>
            <a:r>
              <a:rPr sz="1000" lang="en">
                <a:solidFill>
                  <a:srgbClr val="000000"/>
                </a:solidFill>
              </a:rPr>
              <a:t>            V = avg running velocity = distance/time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Ckin = Energy required to change kinetic energy</a:t>
            </a:r>
            <a:br>
              <a:rPr sz="1000" lang="en">
                <a:solidFill>
                  <a:schemeClr val="dk1"/>
                </a:solidFill>
              </a:rPr>
            </a:br>
            <a:br>
              <a:rPr sz="1000" lang="en">
                <a:solidFill>
                  <a:schemeClr val="dk1"/>
                </a:solidFill>
              </a:rPr>
            </a:br>
            <a:r>
              <a:rPr sz="1000" lang="en">
                <a:solidFill>
                  <a:schemeClr val="dk1"/>
                </a:solidFill>
              </a:rPr>
              <a:t>        </a:t>
            </a:r>
            <a:r>
              <a:rPr b="1" sz="1000" lang="en">
                <a:solidFill>
                  <a:schemeClr val="dk1"/>
                </a:solidFill>
              </a:rPr>
              <a:t>C_kin = 0.5 * n^-1 * d^2 * t^-3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Next Steps ?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Power curve 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Test with athletes </a:t>
            </a:r>
          </a:p>
          <a:p>
            <a:pPr rtl="0" lvl="0" indent="-4191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Get Feedback</a:t>
            </a:r>
          </a:p>
          <a:p>
            <a:pPr lvl="0" indent="-41910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Continue data exploration 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622175"/>
            <a:ext cy="5143501" cx="49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/>
        </p:nvSpPr>
        <p:spPr>
          <a:xfrm>
            <a:off y="1988150" x="2542075"/>
            <a:ext cy="1523399" cx="4638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indent="457200" marL="457200">
              <a:spcBef>
                <a:spcPts val="0"/>
              </a:spcBef>
              <a:buNone/>
            </a:pPr>
            <a:r>
              <a:rPr sz="3600" lang="en"/>
              <a:t>Questions ?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Hypothesis 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Can we predict athlete’s future performances based on race history and training data ?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Looking back can we quantify what went well and what did not during a race ? 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All (most) serious athletes are data geeks and wealthy 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(Half)IronMan Triathlon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Born on the Hawaiian island of Oahu in 1978</a:t>
            </a:r>
          </a:p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Ironman: 2.4-mile swim, 112-mile bike and 26.2-mile </a:t>
            </a:r>
          </a:p>
          <a:p>
            <a:pPr rt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Half Ironman: 1.2 mile swim, 56 mile bike, 13.1 mile run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chemeClr val="dk1"/>
                </a:solidFill>
              </a:rPr>
              <a:t>Over the years, 88 different countries have been represented at the championship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222222"/>
                </a:solidFill>
              </a:rPr>
              <a:t>More than 60,000 triathletes try each year, but only about 2000+ win coveted Kona Slots (1700+ qualifiers, plus lottery winners, etc.)</a:t>
            </a:r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●"/>
            </a:pPr>
            <a:r>
              <a:rPr sz="1800" lang="en">
                <a:solidFill>
                  <a:srgbClr val="151515"/>
                </a:solidFill>
              </a:rPr>
              <a:t>More than +$150 million in revenue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499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0"/>
            <a:ext cy="5143500" cx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0" x="1664075"/>
            <a:ext cy="5143499" cx="454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Gathering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Nodejs + Cheerio for scraping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Weather data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Amazon RDS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~400K rows for Half Ironman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~450K rows for Ironman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~12 Race factors (Attributes)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Challenges: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No clean API 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Unreliable website (Athlinks)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800" lang="en"/>
              <a:t>Missing data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