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5" r:id="rId6"/>
    <p:sldId id="272" r:id="rId7"/>
    <p:sldId id="273" r:id="rId8"/>
    <p:sldId id="27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8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77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50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5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7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7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5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3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5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4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6F46-3D7E-4D13-9DC0-7EB23A8BAC56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83EB-0A4E-40D6-A1B3-8B28277B4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4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>
            <a:extLst>
              <a:ext uri="{FF2B5EF4-FFF2-40B4-BE49-F238E27FC236}">
                <a16:creationId xmlns="" xmlns:a16="http://schemas.microsoft.com/office/drawing/2014/main" id="{DBA9592F-A3B2-D748-AE85-295C57365A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5657564" y="342579"/>
            <a:ext cx="5994975" cy="59949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D98789E-C49A-4E1C-B8B6-BAB1D4DEFC71}"/>
              </a:ext>
            </a:extLst>
          </p:cNvPr>
          <p:cNvCxnSpPr>
            <a:cxnSpLocks/>
          </p:cNvCxnSpPr>
          <p:nvPr/>
        </p:nvCxnSpPr>
        <p:spPr>
          <a:xfrm>
            <a:off x="376663" y="4469150"/>
            <a:ext cx="37288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1">
            <a:extLst>
              <a:ext uri="{FF2B5EF4-FFF2-40B4-BE49-F238E27FC236}">
                <a16:creationId xmlns="" xmlns:a16="http://schemas.microsoft.com/office/drawing/2014/main" id="{D031633A-4845-4454-8BE0-AE90F9845855}"/>
              </a:ext>
            </a:extLst>
          </p:cNvPr>
          <p:cNvSpPr txBox="1">
            <a:spLocks/>
          </p:cNvSpPr>
          <p:nvPr/>
        </p:nvSpPr>
        <p:spPr>
          <a:xfrm>
            <a:off x="898041" y="4617530"/>
            <a:ext cx="2686050" cy="394560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December 2022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7">
            <a:extLst>
              <a:ext uri="{FF2B5EF4-FFF2-40B4-BE49-F238E27FC236}">
                <a16:creationId xmlns="" xmlns:a16="http://schemas.microsoft.com/office/drawing/2014/main" id="{4FA8FB7F-A00B-4BEF-9B34-1E3048EFB429}"/>
              </a:ext>
            </a:extLst>
          </p:cNvPr>
          <p:cNvSpPr txBox="1">
            <a:spLocks/>
          </p:cNvSpPr>
          <p:nvPr/>
        </p:nvSpPr>
        <p:spPr>
          <a:xfrm>
            <a:off x="218365" y="3116320"/>
            <a:ext cx="4045402" cy="11079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197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5pPr>
            <a:lvl6pPr marL="609036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6pPr>
            <a:lvl7pPr marL="1218072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7pPr>
            <a:lvl8pPr marL="1827108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8pPr>
            <a:lvl9pPr marL="2436144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Booking</a:t>
            </a:r>
          </a:p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Portal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="" xmlns:a16="http://schemas.microsoft.com/office/drawing/2014/main" id="{C609CBE5-F3AF-475A-91F7-4ED1053E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66" y="979764"/>
            <a:ext cx="9694232" cy="4801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Solution Summary</a:t>
            </a:r>
          </a:p>
        </p:txBody>
      </p:sp>
      <p:sp>
        <p:nvSpPr>
          <p:cNvPr id="43" name="Rounded Rectangle 23">
            <a:extLst>
              <a:ext uri="{FF2B5EF4-FFF2-40B4-BE49-F238E27FC236}">
                <a16:creationId xmlns="" xmlns:a16="http://schemas.microsoft.com/office/drawing/2014/main" id="{E600C33C-1BD1-40BE-9A5C-8E5CAECEDBF3}"/>
              </a:ext>
            </a:extLst>
          </p:cNvPr>
          <p:cNvSpPr/>
          <p:nvPr/>
        </p:nvSpPr>
        <p:spPr>
          <a:xfrm>
            <a:off x="1351291" y="2128005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45D91486-9016-4CE3-8890-327691EC8A51}"/>
              </a:ext>
            </a:extLst>
          </p:cNvPr>
          <p:cNvGrpSpPr/>
          <p:nvPr/>
        </p:nvGrpSpPr>
        <p:grpSpPr>
          <a:xfrm>
            <a:off x="664090" y="2097038"/>
            <a:ext cx="687201" cy="552213"/>
            <a:chOff x="483042" y="1016376"/>
            <a:chExt cx="954302" cy="766847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CF63B59-C987-4C7B-A769-F81202A07CA6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reeform 119">
              <a:extLst>
                <a:ext uri="{FF2B5EF4-FFF2-40B4-BE49-F238E27FC236}">
                  <a16:creationId xmlns="" xmlns:a16="http://schemas.microsoft.com/office/drawing/2014/main" id="{CD001344-65CA-4F27-9F0B-3E955D2C6D95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47" name="Freeform 119">
              <a:extLst>
                <a:ext uri="{FF2B5EF4-FFF2-40B4-BE49-F238E27FC236}">
                  <a16:creationId xmlns="" xmlns:a16="http://schemas.microsoft.com/office/drawing/2014/main" id="{20AB43D9-D851-49B4-914E-18741EB054C1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97133C59-637B-4BD8-9244-9FE875BE2E8B}"/>
                </a:ext>
              </a:extLst>
            </p:cNvPr>
            <p:cNvSpPr txBox="1"/>
            <p:nvPr/>
          </p:nvSpPr>
          <p:spPr>
            <a:xfrm>
              <a:off x="655849" y="1130290"/>
              <a:ext cx="637439" cy="562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2C1EF243-63B8-4DED-AECF-85D50E3F2DD6}"/>
              </a:ext>
            </a:extLst>
          </p:cNvPr>
          <p:cNvGrpSpPr/>
          <p:nvPr/>
        </p:nvGrpSpPr>
        <p:grpSpPr>
          <a:xfrm>
            <a:off x="664090" y="2917298"/>
            <a:ext cx="687201" cy="552213"/>
            <a:chOff x="483042" y="1016376"/>
            <a:chExt cx="954302" cy="766847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C2F742C5-3C6F-421D-A2AE-2DF30F6532D9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119">
              <a:extLst>
                <a:ext uri="{FF2B5EF4-FFF2-40B4-BE49-F238E27FC236}">
                  <a16:creationId xmlns="" xmlns:a16="http://schemas.microsoft.com/office/drawing/2014/main" id="{159DEDEC-7E93-4D2C-8C39-835D7BECB7E8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59" name="Freeform 119">
              <a:extLst>
                <a:ext uri="{FF2B5EF4-FFF2-40B4-BE49-F238E27FC236}">
                  <a16:creationId xmlns="" xmlns:a16="http://schemas.microsoft.com/office/drawing/2014/main" id="{951A6146-8E12-4DEA-9101-AABA1B7C3253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4ED78EF-083F-467B-834B-4F562490C7B0}"/>
                </a:ext>
              </a:extLst>
            </p:cNvPr>
            <p:cNvSpPr txBox="1"/>
            <p:nvPr/>
          </p:nvSpPr>
          <p:spPr>
            <a:xfrm>
              <a:off x="655849" y="1130289"/>
              <a:ext cx="581446" cy="51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" name="Rounded Rectangle 23">
            <a:extLst>
              <a:ext uri="{FF2B5EF4-FFF2-40B4-BE49-F238E27FC236}">
                <a16:creationId xmlns="" xmlns:a16="http://schemas.microsoft.com/office/drawing/2014/main" id="{9FEBBB67-1BCE-4A3B-8174-69E150299B4F}"/>
              </a:ext>
            </a:extLst>
          </p:cNvPr>
          <p:cNvSpPr/>
          <p:nvPr/>
        </p:nvSpPr>
        <p:spPr>
          <a:xfrm>
            <a:off x="1339087" y="2946930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4287A30B-D956-40BC-9B7C-79EDBCE186B9}"/>
              </a:ext>
            </a:extLst>
          </p:cNvPr>
          <p:cNvGrpSpPr/>
          <p:nvPr/>
        </p:nvGrpSpPr>
        <p:grpSpPr>
          <a:xfrm>
            <a:off x="664090" y="3750656"/>
            <a:ext cx="687201" cy="552213"/>
            <a:chOff x="483042" y="1016376"/>
            <a:chExt cx="954302" cy="766847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C7FE9792-1FFC-4F9C-A769-0C9EFB8E8D88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119">
              <a:extLst>
                <a:ext uri="{FF2B5EF4-FFF2-40B4-BE49-F238E27FC236}">
                  <a16:creationId xmlns="" xmlns:a16="http://schemas.microsoft.com/office/drawing/2014/main" id="{DD264B3C-806F-477A-A7A3-29DC9DD24B2E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65" name="Freeform 119">
              <a:extLst>
                <a:ext uri="{FF2B5EF4-FFF2-40B4-BE49-F238E27FC236}">
                  <a16:creationId xmlns="" xmlns:a16="http://schemas.microsoft.com/office/drawing/2014/main" id="{874350F1-77BF-469D-9BEE-E1BC5793B220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2C29D77-34A8-4F0F-9A23-C80E041A3142}"/>
                </a:ext>
              </a:extLst>
            </p:cNvPr>
            <p:cNvSpPr txBox="1"/>
            <p:nvPr/>
          </p:nvSpPr>
          <p:spPr>
            <a:xfrm>
              <a:off x="655849" y="1130289"/>
              <a:ext cx="581446" cy="51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3" name="Rounded Rectangle 23">
            <a:extLst>
              <a:ext uri="{FF2B5EF4-FFF2-40B4-BE49-F238E27FC236}">
                <a16:creationId xmlns="" xmlns:a16="http://schemas.microsoft.com/office/drawing/2014/main" id="{545800DD-4CBA-4D2D-BC4C-DACC68626E88}"/>
              </a:ext>
            </a:extLst>
          </p:cNvPr>
          <p:cNvSpPr/>
          <p:nvPr/>
        </p:nvSpPr>
        <p:spPr>
          <a:xfrm>
            <a:off x="1339086" y="3799582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Message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B28192B1-6FB5-4CB8-BE79-DE44070FDD0B}"/>
              </a:ext>
            </a:extLst>
          </p:cNvPr>
          <p:cNvSpPr/>
          <p:nvPr/>
        </p:nvSpPr>
        <p:spPr>
          <a:xfrm>
            <a:off x="7547429" y="1219830"/>
            <a:ext cx="4418340" cy="4418340"/>
          </a:xfrm>
          <a:prstGeom prst="ellipse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287A30B-D956-40BC-9B7C-79EDBCE186B9}"/>
              </a:ext>
            </a:extLst>
          </p:cNvPr>
          <p:cNvGrpSpPr/>
          <p:nvPr/>
        </p:nvGrpSpPr>
        <p:grpSpPr>
          <a:xfrm>
            <a:off x="676295" y="4592029"/>
            <a:ext cx="687201" cy="552213"/>
            <a:chOff x="483042" y="1016376"/>
            <a:chExt cx="954302" cy="766847"/>
          </a:xfrm>
        </p:grpSpPr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C7FE9792-1FFC-4F9C-A769-0C9EFB8E8D88}"/>
                </a:ext>
              </a:extLst>
            </p:cNvPr>
            <p:cNvSpPr txBox="1"/>
            <p:nvPr/>
          </p:nvSpPr>
          <p:spPr>
            <a:xfrm>
              <a:off x="838951" y="1198666"/>
              <a:ext cx="598393" cy="515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119">
              <a:extLst>
                <a:ext uri="{FF2B5EF4-FFF2-40B4-BE49-F238E27FC236}">
                  <a16:creationId xmlns="" xmlns:a16="http://schemas.microsoft.com/office/drawing/2014/main" id="{DD264B3C-806F-477A-A7A3-29DC9DD24B2E}"/>
                </a:ext>
              </a:extLst>
            </p:cNvPr>
            <p:cNvSpPr>
              <a:spLocks noChangeAspect="1"/>
            </p:cNvSpPr>
            <p:nvPr/>
          </p:nvSpPr>
          <p:spPr>
            <a:xfrm rot="16080000">
              <a:off x="475184" y="1037395"/>
              <a:ext cx="751391" cy="709354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95" name="Freeform 119">
              <a:extLst>
                <a:ext uri="{FF2B5EF4-FFF2-40B4-BE49-F238E27FC236}">
                  <a16:creationId xmlns="" xmlns:a16="http://schemas.microsoft.com/office/drawing/2014/main" id="{874350F1-77BF-469D-9BEE-E1BC5793B220}"/>
                </a:ext>
              </a:extLst>
            </p:cNvPr>
            <p:cNvSpPr/>
            <p:nvPr/>
          </p:nvSpPr>
          <p:spPr>
            <a:xfrm rot="15392080">
              <a:off x="462100" y="1055506"/>
              <a:ext cx="748659" cy="706775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rial Unicode MS"/>
                <a:cs typeface="Calibri" panose="020F050202020403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A2C29D77-34A8-4F0F-9A23-C80E041A3142}"/>
                </a:ext>
              </a:extLst>
            </p:cNvPr>
            <p:cNvSpPr txBox="1"/>
            <p:nvPr/>
          </p:nvSpPr>
          <p:spPr>
            <a:xfrm>
              <a:off x="655849" y="1130289"/>
              <a:ext cx="581446" cy="51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7" name="Rounded Rectangle 23">
            <a:extLst>
              <a:ext uri="{FF2B5EF4-FFF2-40B4-BE49-F238E27FC236}">
                <a16:creationId xmlns="" xmlns:a16="http://schemas.microsoft.com/office/drawing/2014/main" id="{545800DD-4CBA-4D2D-BC4C-DACC68626E88}"/>
              </a:ext>
            </a:extLst>
          </p:cNvPr>
          <p:cNvSpPr/>
          <p:nvPr/>
        </p:nvSpPr>
        <p:spPr>
          <a:xfrm>
            <a:off x="1351291" y="4640955"/>
            <a:ext cx="4718951" cy="4902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F03FEF2-B4C3-437B-9943-99364B93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09" y="254639"/>
            <a:ext cx="9694232" cy="48013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Scope </a:t>
            </a:r>
            <a:endParaRPr lang="en-US" dirty="0"/>
          </a:p>
        </p:txBody>
      </p:sp>
      <p:sp>
        <p:nvSpPr>
          <p:cNvPr id="5" name="Rectangle: Rounded Corners 5">
            <a:extLst>
              <a:ext uri="{FF2B5EF4-FFF2-40B4-BE49-F238E27FC236}">
                <a16:creationId xmlns="" xmlns:a16="http://schemas.microsoft.com/office/drawing/2014/main" id="{CAE9636D-71D3-4322-BDE4-56D84E68A312}"/>
              </a:ext>
            </a:extLst>
          </p:cNvPr>
          <p:cNvSpPr/>
          <p:nvPr/>
        </p:nvSpPr>
        <p:spPr bwMode="auto">
          <a:xfrm>
            <a:off x="266700" y="1088995"/>
            <a:ext cx="3852207" cy="4801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6" name="Rectangle: Rounded Corners 23">
            <a:extLst>
              <a:ext uri="{FF2B5EF4-FFF2-40B4-BE49-F238E27FC236}">
                <a16:creationId xmlns="" xmlns:a16="http://schemas.microsoft.com/office/drawing/2014/main" id="{8A71FCDF-C599-42E2-8CD7-A7518A9756E2}"/>
              </a:ext>
            </a:extLst>
          </p:cNvPr>
          <p:cNvSpPr/>
          <p:nvPr/>
        </p:nvSpPr>
        <p:spPr bwMode="auto">
          <a:xfrm>
            <a:off x="4216720" y="1088995"/>
            <a:ext cx="7708580" cy="4801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of activities</a:t>
            </a:r>
          </a:p>
        </p:txBody>
      </p:sp>
      <p:sp>
        <p:nvSpPr>
          <p:cNvPr id="7" name="Rectangle: Rounded Corners 23">
            <a:extLst>
              <a:ext uri="{FF2B5EF4-FFF2-40B4-BE49-F238E27FC236}">
                <a16:creationId xmlns="" xmlns:a16="http://schemas.microsoft.com/office/drawing/2014/main" id="{1DEC4320-639A-4033-B75B-C50215361EED}"/>
              </a:ext>
            </a:extLst>
          </p:cNvPr>
          <p:cNvSpPr/>
          <p:nvPr/>
        </p:nvSpPr>
        <p:spPr bwMode="auto">
          <a:xfrm>
            <a:off x="267992" y="1679008"/>
            <a:ext cx="3849622" cy="1115707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SG" sz="15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SG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SG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quote of </a:t>
            </a:r>
            <a:r>
              <a:rPr lang="en-SG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insurance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23">
            <a:extLst>
              <a:ext uri="{FF2B5EF4-FFF2-40B4-BE49-F238E27FC236}">
                <a16:creationId xmlns="" xmlns:a16="http://schemas.microsoft.com/office/drawing/2014/main" id="{4AB6DAC0-8B1A-4154-AC30-59CE3954E08C}"/>
              </a:ext>
            </a:extLst>
          </p:cNvPr>
          <p:cNvSpPr/>
          <p:nvPr/>
        </p:nvSpPr>
        <p:spPr bwMode="auto">
          <a:xfrm>
            <a:off x="267992" y="3080663"/>
            <a:ext cx="3849622" cy="782999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 the policy on the basis of quote id 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23">
            <a:extLst>
              <a:ext uri="{FF2B5EF4-FFF2-40B4-BE49-F238E27FC236}">
                <a16:creationId xmlns="" xmlns:a16="http://schemas.microsoft.com/office/drawing/2014/main" id="{CAEADF88-441B-43F4-8069-AB104D2997AC}"/>
              </a:ext>
            </a:extLst>
          </p:cNvPr>
          <p:cNvSpPr/>
          <p:nvPr/>
        </p:nvSpPr>
        <p:spPr bwMode="auto">
          <a:xfrm>
            <a:off x="4216720" y="1679008"/>
            <a:ext cx="7708392" cy="1115707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travel application will send customer data (</a:t>
            </a:r>
            <a:r>
              <a:rPr lang="en-US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, DOB, Email) and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ravel details (destination, departure date, return date).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API Response with Quote ID and 3 insurance option and premium for each option.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23">
            <a:extLst>
              <a:ext uri="{FF2B5EF4-FFF2-40B4-BE49-F238E27FC236}">
                <a16:creationId xmlns="" xmlns:a16="http://schemas.microsoft.com/office/drawing/2014/main" id="{6610AD7C-2EEF-4FDF-885B-9748267DE782}"/>
              </a:ext>
            </a:extLst>
          </p:cNvPr>
          <p:cNvSpPr/>
          <p:nvPr/>
        </p:nvSpPr>
        <p:spPr bwMode="auto">
          <a:xfrm>
            <a:off x="4216720" y="3080663"/>
            <a:ext cx="7708392" cy="782999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Save the quote by passing the quote id.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23">
            <a:extLst>
              <a:ext uri="{FF2B5EF4-FFF2-40B4-BE49-F238E27FC236}">
                <a16:creationId xmlns="" xmlns:a16="http://schemas.microsoft.com/office/drawing/2014/main" id="{4AB6DAC0-8B1A-4154-AC30-59CE3954E08C}"/>
              </a:ext>
            </a:extLst>
          </p:cNvPr>
          <p:cNvSpPr/>
          <p:nvPr/>
        </p:nvSpPr>
        <p:spPr bwMode="auto">
          <a:xfrm>
            <a:off x="280309" y="4149610"/>
            <a:ext cx="3849622" cy="782999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Quote confirmation in main frame system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23">
            <a:extLst>
              <a:ext uri="{FF2B5EF4-FFF2-40B4-BE49-F238E27FC236}">
                <a16:creationId xmlns="" xmlns:a16="http://schemas.microsoft.com/office/drawing/2014/main" id="{6610AD7C-2EEF-4FDF-885B-9748267DE782}"/>
              </a:ext>
            </a:extLst>
          </p:cNvPr>
          <p:cNvSpPr/>
          <p:nvPr/>
        </p:nvSpPr>
        <p:spPr bwMode="auto">
          <a:xfrm>
            <a:off x="4216720" y="4149610"/>
            <a:ext cx="7708392" cy="782999"/>
          </a:xfrm>
          <a:prstGeom prst="roundRect">
            <a:avLst>
              <a:gd name="adj" fmla="val 86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Core system require 2 minutes to process.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confirm policy details from core system based on quote id &amp; selected plan name.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7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80308" y="254639"/>
            <a:ext cx="6270617" cy="480131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>Solution: Use Case 1– Get Insurance Quote &amp; </a:t>
            </a:r>
            <a:r>
              <a:rPr lang="en-US" sz="1800" b="1" u="sng" dirty="0" smtClean="0"/>
              <a:t>Save User Selection</a:t>
            </a:r>
            <a:endParaRPr lang="en-US" sz="1800" b="1" u="sng" dirty="0"/>
          </a:p>
        </p:txBody>
      </p:sp>
      <p:sp>
        <p:nvSpPr>
          <p:cNvPr id="64" name="Rectangle 63"/>
          <p:cNvSpPr/>
          <p:nvPr/>
        </p:nvSpPr>
        <p:spPr>
          <a:xfrm>
            <a:off x="280309" y="254639"/>
            <a:ext cx="11197458" cy="6603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4" y="1081902"/>
            <a:ext cx="561975" cy="4953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14651" y="1924334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lowchart: Delay 22"/>
          <p:cNvSpPr/>
          <p:nvPr/>
        </p:nvSpPr>
        <p:spPr>
          <a:xfrm>
            <a:off x="6073254" y="1924335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Experience Layer</a:t>
            </a:r>
            <a:endParaRPr lang="en-SG" sz="1400" dirty="0"/>
          </a:p>
        </p:txBody>
      </p:sp>
      <p:sp>
        <p:nvSpPr>
          <p:cNvPr id="37" name="Rectangle 36"/>
          <p:cNvSpPr/>
          <p:nvPr/>
        </p:nvSpPr>
        <p:spPr>
          <a:xfrm>
            <a:off x="1214651" y="3269643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lowchart: Delay 37"/>
          <p:cNvSpPr/>
          <p:nvPr/>
        </p:nvSpPr>
        <p:spPr>
          <a:xfrm>
            <a:off x="6073254" y="3277161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Process Layer</a:t>
            </a:r>
            <a:endParaRPr lang="en-SG" sz="1400" dirty="0"/>
          </a:p>
        </p:txBody>
      </p:sp>
      <p:sp>
        <p:nvSpPr>
          <p:cNvPr id="39" name="Rectangle 38"/>
          <p:cNvSpPr/>
          <p:nvPr/>
        </p:nvSpPr>
        <p:spPr>
          <a:xfrm>
            <a:off x="1214651" y="4512980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lowchart: Delay 39"/>
          <p:cNvSpPr/>
          <p:nvPr/>
        </p:nvSpPr>
        <p:spPr>
          <a:xfrm>
            <a:off x="6073254" y="4512981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System Layer</a:t>
            </a:r>
            <a:endParaRPr lang="en-SG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392" y="2064951"/>
            <a:ext cx="576547" cy="3726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961" y="3423769"/>
            <a:ext cx="576547" cy="37261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511" y="3423769"/>
            <a:ext cx="576547" cy="3726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64" y="4633747"/>
            <a:ext cx="576547" cy="3726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313" y="5654818"/>
            <a:ext cx="851848" cy="896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55268" y="1528549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Travel Booking Portal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50543" y="1969799"/>
            <a:ext cx="80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Portal </a:t>
            </a:r>
          </a:p>
          <a:p>
            <a:r>
              <a:rPr lang="en-SG" sz="1400" dirty="0" err="1" smtClean="0"/>
              <a:t>Exp</a:t>
            </a:r>
            <a:r>
              <a:rPr lang="en-SG" sz="1400" dirty="0" smtClean="0"/>
              <a:t> API</a:t>
            </a:r>
            <a:endParaRPr lang="en-SG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908315" y="3322626"/>
            <a:ext cx="10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Policy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904661" y="3348467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Quote 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34420" y="1580018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34420" y="5006363"/>
            <a:ext cx="0" cy="5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60650" y="4549231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</a:t>
            </a:r>
          </a:p>
          <a:p>
            <a:r>
              <a:rPr lang="en-SG" sz="1400" dirty="0" smtClean="0"/>
              <a:t>System API</a:t>
            </a:r>
            <a:endParaRPr lang="en-SG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87876" y="1889315"/>
            <a:ext cx="3343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400" dirty="0" smtClean="0"/>
              <a:t>JSON Post request received from Travel Booking Portal to Experience </a:t>
            </a:r>
            <a:r>
              <a:rPr lang="en-SG" sz="1400" b="1" dirty="0" smtClean="0"/>
              <a:t>Layer /get-insurance-quote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Information pass to process layer </a:t>
            </a:r>
            <a:r>
              <a:rPr lang="en-SG" sz="1400" b="1" dirty="0" smtClean="0"/>
              <a:t>/quote </a:t>
            </a:r>
            <a:r>
              <a:rPr lang="en-SG" sz="1400" dirty="0" smtClean="0"/>
              <a:t>and to System Layer </a:t>
            </a:r>
            <a:r>
              <a:rPr lang="en-SG" sz="1400" b="1" dirty="0" smtClean="0"/>
              <a:t>/quote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System layer communicate to Insurance provider and get the quotation Id and 3 best quote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The response sent to travel booking portal.</a:t>
            </a:r>
          </a:p>
          <a:p>
            <a:pPr marL="342900" indent="-342900">
              <a:buFontTx/>
              <a:buAutoNum type="arabicPeriod"/>
            </a:pPr>
            <a:r>
              <a:rPr lang="en-SG" sz="1400" dirty="0" smtClean="0"/>
              <a:t>User selects the 1 of the option and send to experience layer </a:t>
            </a:r>
            <a:r>
              <a:rPr lang="en-SG" sz="1400" b="1" dirty="0" smtClean="0"/>
              <a:t>/confirm-insurance-quote</a:t>
            </a:r>
          </a:p>
          <a:p>
            <a:pPr marL="342900" indent="-342900">
              <a:buFontTx/>
              <a:buAutoNum type="arabicPeriod"/>
            </a:pPr>
            <a:r>
              <a:rPr lang="en-SG" sz="1400" dirty="0" smtClean="0"/>
              <a:t>Experience layer calls process layer</a:t>
            </a:r>
            <a:r>
              <a:rPr lang="en-SG" sz="1400" b="1" dirty="0" smtClean="0"/>
              <a:t> </a:t>
            </a:r>
            <a:r>
              <a:rPr lang="en-SG" sz="1400" b="1" dirty="0"/>
              <a:t>/</a:t>
            </a:r>
            <a:r>
              <a:rPr lang="en-SG" sz="1400" b="1" dirty="0" smtClean="0"/>
              <a:t>confirm-insurance-quote </a:t>
            </a:r>
            <a:r>
              <a:rPr lang="en-SG" sz="1400" dirty="0" err="1" smtClean="0"/>
              <a:t>api</a:t>
            </a:r>
            <a:endParaRPr lang="en-SG" sz="1400" dirty="0"/>
          </a:p>
          <a:p>
            <a:pPr marL="342900" indent="-342900">
              <a:buAutoNum type="arabicPeriod"/>
            </a:pPr>
            <a:r>
              <a:rPr lang="en-SG" sz="1400" dirty="0" smtClean="0"/>
              <a:t>Process layer calls </a:t>
            </a:r>
            <a:r>
              <a:rPr lang="en-SG" sz="1400" b="1" dirty="0"/>
              <a:t>/confirm-insurance-quote </a:t>
            </a:r>
            <a:r>
              <a:rPr lang="en-SG" sz="1400" dirty="0" smtClean="0"/>
              <a:t>insurance system </a:t>
            </a:r>
            <a:r>
              <a:rPr lang="en-SG" sz="1400" dirty="0" err="1" smtClean="0"/>
              <a:t>api</a:t>
            </a:r>
            <a:r>
              <a:rPr lang="en-SG" sz="1400" dirty="0" smtClean="0"/>
              <a:t> to update the user selection in system.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Request &amp; response sample message</a:t>
            </a:r>
            <a:endParaRPr lang="en-SG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07919" y="6511438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 Provider System</a:t>
            </a:r>
            <a:endParaRPr lang="en-SG" sz="1400" dirty="0"/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3391277" y="2488706"/>
            <a:ext cx="978205" cy="891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3" idx="0"/>
          </p:cNvCxnSpPr>
          <p:nvPr/>
        </p:nvCxnSpPr>
        <p:spPr>
          <a:xfrm rot="16200000" flipV="1">
            <a:off x="3635683" y="2568666"/>
            <a:ext cx="986202" cy="724003"/>
          </a:xfrm>
          <a:prstGeom prst="bentConnector3">
            <a:avLst>
              <a:gd name="adj1" fmla="val 6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5400000">
            <a:off x="3485962" y="3877515"/>
            <a:ext cx="837362" cy="675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766782" y="5006363"/>
            <a:ext cx="0" cy="49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 flipH="1" flipV="1">
            <a:off x="3870097" y="3806667"/>
            <a:ext cx="837363" cy="816799"/>
          </a:xfrm>
          <a:prstGeom prst="bentConnector3">
            <a:avLst>
              <a:gd name="adj1" fmla="val 3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766782" y="1577202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556075"/>
              </p:ext>
            </p:extLst>
          </p:nvPr>
        </p:nvGraphicFramePr>
        <p:xfrm>
          <a:off x="8941558" y="6086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41558" y="6086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79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80309" y="254639"/>
            <a:ext cx="5970366" cy="480131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Solution: Use Case </a:t>
            </a:r>
            <a:r>
              <a:rPr lang="en-US" sz="1800" b="1" u="sng" dirty="0" smtClean="0"/>
              <a:t>2– Issue Confirm Policy</a:t>
            </a:r>
            <a:endParaRPr lang="en-US" sz="1800" b="1" u="sng" dirty="0"/>
          </a:p>
        </p:txBody>
      </p:sp>
      <p:sp>
        <p:nvSpPr>
          <p:cNvPr id="64" name="Rectangle 63"/>
          <p:cNvSpPr/>
          <p:nvPr/>
        </p:nvSpPr>
        <p:spPr>
          <a:xfrm>
            <a:off x="280309" y="254639"/>
            <a:ext cx="11197458" cy="6603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4" y="1081902"/>
            <a:ext cx="561975" cy="4953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14651" y="1924334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lowchart: Delay 22"/>
          <p:cNvSpPr/>
          <p:nvPr/>
        </p:nvSpPr>
        <p:spPr>
          <a:xfrm>
            <a:off x="6073254" y="1924335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Experience Layer</a:t>
            </a:r>
            <a:endParaRPr lang="en-SG" sz="1400" dirty="0"/>
          </a:p>
        </p:txBody>
      </p:sp>
      <p:sp>
        <p:nvSpPr>
          <p:cNvPr id="37" name="Rectangle 36"/>
          <p:cNvSpPr/>
          <p:nvPr/>
        </p:nvSpPr>
        <p:spPr>
          <a:xfrm>
            <a:off x="1214651" y="3269643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lowchart: Delay 37"/>
          <p:cNvSpPr/>
          <p:nvPr/>
        </p:nvSpPr>
        <p:spPr>
          <a:xfrm>
            <a:off x="6073254" y="3277161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Process Layer</a:t>
            </a:r>
            <a:endParaRPr lang="en-SG" sz="1400" dirty="0"/>
          </a:p>
        </p:txBody>
      </p:sp>
      <p:sp>
        <p:nvSpPr>
          <p:cNvPr id="39" name="Rectangle 38"/>
          <p:cNvSpPr/>
          <p:nvPr/>
        </p:nvSpPr>
        <p:spPr>
          <a:xfrm>
            <a:off x="1214651" y="4512980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lowchart: Delay 39"/>
          <p:cNvSpPr/>
          <p:nvPr/>
        </p:nvSpPr>
        <p:spPr>
          <a:xfrm>
            <a:off x="6073254" y="4512981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System Layer</a:t>
            </a:r>
            <a:endParaRPr lang="en-SG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392" y="2064951"/>
            <a:ext cx="576547" cy="3726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961" y="3423769"/>
            <a:ext cx="576547" cy="37261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511" y="3423769"/>
            <a:ext cx="576547" cy="3726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64" y="4633747"/>
            <a:ext cx="576547" cy="37261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313" y="5654818"/>
            <a:ext cx="851848" cy="8966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55268" y="1528549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Travel Booking Portal</a:t>
            </a:r>
            <a:endParaRPr lang="en-SG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50543" y="1969799"/>
            <a:ext cx="80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Portal </a:t>
            </a:r>
          </a:p>
          <a:p>
            <a:r>
              <a:rPr lang="en-SG" sz="1400" dirty="0" err="1" smtClean="0"/>
              <a:t>Exp</a:t>
            </a:r>
            <a:r>
              <a:rPr lang="en-SG" sz="1400" dirty="0" smtClean="0"/>
              <a:t> API</a:t>
            </a:r>
            <a:endParaRPr lang="en-SG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908315" y="3322626"/>
            <a:ext cx="10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Policy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904661" y="3348467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Quote 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34420" y="1580018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34420" y="5006363"/>
            <a:ext cx="0" cy="5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60650" y="4549231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</a:t>
            </a:r>
          </a:p>
          <a:p>
            <a:r>
              <a:rPr lang="en-SG" sz="1400" dirty="0" smtClean="0"/>
              <a:t>System API</a:t>
            </a:r>
            <a:endParaRPr lang="en-SG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87876" y="1889315"/>
            <a:ext cx="3343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400" dirty="0" smtClean="0"/>
              <a:t>JSON Post request received from Travel Booking Portal to Experience </a:t>
            </a:r>
            <a:r>
              <a:rPr lang="en-SG" sz="1400" b="1" dirty="0" smtClean="0"/>
              <a:t>Layer /issue-policy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Information pass to process layer </a:t>
            </a:r>
            <a:r>
              <a:rPr lang="en-SG" sz="1400" b="1" dirty="0" smtClean="0"/>
              <a:t>/issue-policy </a:t>
            </a:r>
            <a:r>
              <a:rPr lang="en-SG" sz="1400" dirty="0" smtClean="0"/>
              <a:t>and business logic applied if applicable to generate policy 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System Layer make a call to insurance provider </a:t>
            </a:r>
            <a:r>
              <a:rPr lang="en-SG" sz="1400" dirty="0" err="1" smtClean="0"/>
              <a:t>api</a:t>
            </a:r>
            <a:r>
              <a:rPr lang="en-SG" sz="1400" dirty="0" smtClean="0"/>
              <a:t> </a:t>
            </a:r>
            <a:r>
              <a:rPr lang="en-SG" sz="1400" dirty="0"/>
              <a:t> </a:t>
            </a:r>
            <a:r>
              <a:rPr lang="en-SG" sz="1400" b="1" dirty="0"/>
              <a:t>/</a:t>
            </a:r>
            <a:r>
              <a:rPr lang="en-SG" sz="1400" b="1" dirty="0" smtClean="0"/>
              <a:t>issue-policy.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Insurance provider system called using </a:t>
            </a:r>
            <a:r>
              <a:rPr lang="en-SG" sz="1400" b="1" dirty="0" smtClean="0"/>
              <a:t>request reply pattern</a:t>
            </a:r>
            <a:r>
              <a:rPr lang="en-SG" sz="1400" dirty="0" smtClean="0"/>
              <a:t> using </a:t>
            </a:r>
            <a:r>
              <a:rPr lang="en-SG" sz="1400" dirty="0" err="1" smtClean="0"/>
              <a:t>correlationId</a:t>
            </a:r>
            <a:r>
              <a:rPr lang="en-SG" sz="1400" dirty="0" smtClean="0"/>
              <a:t> as system requires 2 minutes to process.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Once response comes from core system, a success response send to portal with </a:t>
            </a:r>
            <a:r>
              <a:rPr lang="en-SG" sz="1400" dirty="0" err="1" smtClean="0"/>
              <a:t>quoteId</a:t>
            </a:r>
            <a:r>
              <a:rPr lang="en-SG" sz="1400" dirty="0" smtClean="0"/>
              <a:t> , </a:t>
            </a:r>
            <a:r>
              <a:rPr lang="en-SG" sz="1400" dirty="0" err="1" smtClean="0"/>
              <a:t>messageId</a:t>
            </a:r>
            <a:r>
              <a:rPr lang="en-SG" sz="1400" dirty="0" smtClean="0"/>
              <a:t>, success message.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Insurance system will send a mail to user.</a:t>
            </a:r>
          </a:p>
          <a:p>
            <a:pPr marL="342900" indent="-342900">
              <a:buAutoNum type="arabicPeriod"/>
            </a:pPr>
            <a:r>
              <a:rPr lang="en-SG" sz="1400" dirty="0" smtClean="0"/>
              <a:t>Request &amp; response sample message</a:t>
            </a:r>
            <a:endParaRPr lang="en-SG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07919" y="6511438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 Provider System</a:t>
            </a:r>
            <a:endParaRPr lang="en-SG" sz="1400" dirty="0"/>
          </a:p>
        </p:txBody>
      </p:sp>
      <p:cxnSp>
        <p:nvCxnSpPr>
          <p:cNvPr id="69" name="Elbow Connector 68"/>
          <p:cNvCxnSpPr/>
          <p:nvPr/>
        </p:nvCxnSpPr>
        <p:spPr>
          <a:xfrm rot="5400000">
            <a:off x="2460123" y="2491083"/>
            <a:ext cx="978206" cy="834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 flipH="1" flipV="1">
            <a:off x="2780426" y="2459568"/>
            <a:ext cx="1008355" cy="964357"/>
          </a:xfrm>
          <a:prstGeom prst="bentConnector3">
            <a:avLst>
              <a:gd name="adj1" fmla="val 44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766782" y="5006363"/>
            <a:ext cx="0" cy="49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766782" y="1577202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2" idx="2"/>
          </p:cNvCxnSpPr>
          <p:nvPr/>
        </p:nvCxnSpPr>
        <p:spPr>
          <a:xfrm rot="16200000" flipH="1">
            <a:off x="2598646" y="3797973"/>
            <a:ext cx="837362" cy="834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V="1">
            <a:off x="2902343" y="3674629"/>
            <a:ext cx="837362" cy="1051003"/>
          </a:xfrm>
          <a:prstGeom prst="bentConnector3">
            <a:avLst>
              <a:gd name="adj1" fmla="val 67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12622"/>
              </p:ext>
            </p:extLst>
          </p:nvPr>
        </p:nvGraphicFramePr>
        <p:xfrm>
          <a:off x="8982502" y="61256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82502" y="61256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48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80309" y="254639"/>
            <a:ext cx="4687476" cy="480131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Request – Reply Pattern</a:t>
            </a:r>
            <a:endParaRPr lang="en-US" sz="1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1" y="1337481"/>
            <a:ext cx="8447965" cy="38350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0309" y="254639"/>
            <a:ext cx="10910855" cy="577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6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654753" y="543643"/>
            <a:ext cx="4687476" cy="480131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Overall Architecture</a:t>
            </a:r>
            <a:endParaRPr lang="en-US" sz="1800" b="1" u="sng" dirty="0"/>
          </a:p>
        </p:txBody>
      </p:sp>
      <p:sp>
        <p:nvSpPr>
          <p:cNvPr id="60" name="Rectangle 59"/>
          <p:cNvSpPr/>
          <p:nvPr/>
        </p:nvSpPr>
        <p:spPr>
          <a:xfrm>
            <a:off x="368490" y="26732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92" y="877185"/>
            <a:ext cx="561975" cy="49530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3480179" y="1719617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Flowchart: Delay 92"/>
          <p:cNvSpPr/>
          <p:nvPr/>
        </p:nvSpPr>
        <p:spPr>
          <a:xfrm>
            <a:off x="8338782" y="1719618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Experience Layer</a:t>
            </a:r>
            <a:endParaRPr lang="en-SG" sz="1400" dirty="0"/>
          </a:p>
        </p:txBody>
      </p:sp>
      <p:sp>
        <p:nvSpPr>
          <p:cNvPr id="94" name="Rectangle 93"/>
          <p:cNvSpPr/>
          <p:nvPr/>
        </p:nvSpPr>
        <p:spPr>
          <a:xfrm>
            <a:off x="3480179" y="3064926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lowchart: Delay 94"/>
          <p:cNvSpPr/>
          <p:nvPr/>
        </p:nvSpPr>
        <p:spPr>
          <a:xfrm>
            <a:off x="8338782" y="3072444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Process Layer</a:t>
            </a:r>
            <a:endParaRPr lang="en-SG" sz="1400" dirty="0"/>
          </a:p>
        </p:txBody>
      </p:sp>
      <p:sp>
        <p:nvSpPr>
          <p:cNvPr id="96" name="Rectangle 95"/>
          <p:cNvSpPr/>
          <p:nvPr/>
        </p:nvSpPr>
        <p:spPr>
          <a:xfrm>
            <a:off x="3480179" y="4308263"/>
            <a:ext cx="4858603" cy="61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Flowchart: Delay 96"/>
          <p:cNvSpPr/>
          <p:nvPr/>
        </p:nvSpPr>
        <p:spPr>
          <a:xfrm>
            <a:off x="8338782" y="4308264"/>
            <a:ext cx="1228299" cy="6141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System Layer</a:t>
            </a:r>
            <a:endParaRPr lang="en-SG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20" y="1860234"/>
            <a:ext cx="576547" cy="37261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89" y="3219052"/>
            <a:ext cx="576547" cy="37261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039" y="3219052"/>
            <a:ext cx="576547" cy="37261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92" y="4429030"/>
            <a:ext cx="576547" cy="37261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41" y="5450101"/>
            <a:ext cx="851848" cy="896682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6316071" y="1765082"/>
            <a:ext cx="80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Portal </a:t>
            </a:r>
          </a:p>
          <a:p>
            <a:r>
              <a:rPr lang="en-SG" sz="1400" dirty="0" err="1" smtClean="0"/>
              <a:t>Exp</a:t>
            </a:r>
            <a:r>
              <a:rPr lang="en-SG" sz="1400" dirty="0" smtClean="0"/>
              <a:t> API</a:t>
            </a:r>
            <a:endParaRPr lang="en-SG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173843" y="3117909"/>
            <a:ext cx="10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Policy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170189" y="3143750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Quote </a:t>
            </a:r>
          </a:p>
          <a:p>
            <a:r>
              <a:rPr lang="en-SG" sz="1400" dirty="0" smtClean="0"/>
              <a:t>Process API</a:t>
            </a:r>
            <a:endParaRPr lang="en-SG" sz="1400" dirty="0"/>
          </a:p>
        </p:txBody>
      </p:sp>
      <p:cxnSp>
        <p:nvCxnSpPr>
          <p:cNvPr id="106" name="Straight Arrow Connector 105"/>
          <p:cNvCxnSpPr>
            <a:stCxn id="91" idx="2"/>
          </p:cNvCxnSpPr>
          <p:nvPr/>
        </p:nvCxnSpPr>
        <p:spPr>
          <a:xfrm>
            <a:off x="5909480" y="1372485"/>
            <a:ext cx="0" cy="4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2" idx="2"/>
            <a:endCxn id="99" idx="0"/>
          </p:cNvCxnSpPr>
          <p:nvPr/>
        </p:nvCxnSpPr>
        <p:spPr>
          <a:xfrm flipH="1">
            <a:off x="4865763" y="2333767"/>
            <a:ext cx="1043718" cy="88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2" idx="2"/>
            <a:endCxn id="100" idx="0"/>
          </p:cNvCxnSpPr>
          <p:nvPr/>
        </p:nvCxnSpPr>
        <p:spPr>
          <a:xfrm>
            <a:off x="5909481" y="2333767"/>
            <a:ext cx="846832" cy="8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9" idx="2"/>
            <a:endCxn id="101" idx="0"/>
          </p:cNvCxnSpPr>
          <p:nvPr/>
        </p:nvCxnSpPr>
        <p:spPr>
          <a:xfrm>
            <a:off x="4865763" y="3591668"/>
            <a:ext cx="1051003" cy="83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1" idx="0"/>
          </p:cNvCxnSpPr>
          <p:nvPr/>
        </p:nvCxnSpPr>
        <p:spPr>
          <a:xfrm flipH="1">
            <a:off x="5916766" y="3591668"/>
            <a:ext cx="839547" cy="83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916766" y="4801646"/>
            <a:ext cx="0" cy="5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07775" y="4386267"/>
            <a:ext cx="107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</a:t>
            </a:r>
          </a:p>
          <a:p>
            <a:r>
              <a:rPr lang="en-SG" sz="1400" dirty="0" smtClean="0"/>
              <a:t>System API</a:t>
            </a:r>
            <a:endParaRPr lang="en-SG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830308" y="6396335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Insurance Provider System</a:t>
            </a:r>
            <a:endParaRPr lang="en-SG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929083" y="1366149"/>
            <a:ext cx="253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Travel Booking Portal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80137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54843" y="144498"/>
            <a:ext cx="11559653" cy="65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20" y="696036"/>
            <a:ext cx="9689910" cy="53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3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0309" y="254639"/>
            <a:ext cx="9694232" cy="480131"/>
          </a:xfrm>
        </p:spPr>
        <p:txBody>
          <a:bodyPr>
            <a:normAutofit fontScale="90000"/>
          </a:bodyPr>
          <a:lstStyle/>
          <a:p>
            <a:r>
              <a:rPr lang="en-US" dirty="0"/>
              <a:t>Q&amp;A</a:t>
            </a:r>
            <a:endParaRPr lang="en-S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3652" y="1908292"/>
            <a:ext cx="9694232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8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9" name="Rounded Rectangle 58">
            <a:extLst>
              <a:ext uri="{FF2B5EF4-FFF2-40B4-BE49-F238E27FC236}">
                <a16:creationId xmlns="" xmlns:a16="http://schemas.microsoft.com/office/drawing/2014/main" id="{277A8D37-1825-4D6F-AD14-8E3D663B6DEB}"/>
              </a:ext>
            </a:extLst>
          </p:cNvPr>
          <p:cNvSpPr/>
          <p:nvPr/>
        </p:nvSpPr>
        <p:spPr>
          <a:xfrm>
            <a:off x="280309" y="876822"/>
            <a:ext cx="11458026" cy="5416716"/>
          </a:xfrm>
          <a:prstGeom prst="roundRect">
            <a:avLst>
              <a:gd name="adj" fmla="val 342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46100" dist="2159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What all fields required to send to main frame system? PI also need to pass in request?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Before issue a policy to customer, customer need to make payment?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3. Till what time system need to re-try in case core system is down?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4. System need to trigger email to user once quote confirmed in core system?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2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408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Office Theme</vt:lpstr>
      <vt:lpstr>Package</vt:lpstr>
      <vt:lpstr>PowerPoint Presentation</vt:lpstr>
      <vt:lpstr>Solution Summary</vt:lpstr>
      <vt:lpstr>Scope </vt:lpstr>
      <vt:lpstr>Solution: Use Case 1– Get Insurance Quote &amp; Save User Selection</vt:lpstr>
      <vt:lpstr>Solution: Use Case 2– Issue Confirm Policy</vt:lpstr>
      <vt:lpstr>Request – Reply Pattern</vt:lpstr>
      <vt:lpstr>Overall Architecture</vt:lpstr>
      <vt:lpstr>PowerPoint Presentation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Sengar</dc:creator>
  <cp:lastModifiedBy>Ajay Sengar</cp:lastModifiedBy>
  <cp:revision>182</cp:revision>
  <dcterms:created xsi:type="dcterms:W3CDTF">2022-12-28T08:08:43Z</dcterms:created>
  <dcterms:modified xsi:type="dcterms:W3CDTF">2022-12-28T17:56:49Z</dcterms:modified>
</cp:coreProperties>
</file>