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75" r:id="rId6"/>
    <p:sldId id="272" r:id="rId7"/>
    <p:sldId id="273" r:id="rId8"/>
    <p:sldId id="274" r:id="rId9"/>
    <p:sldId id="276" r:id="rId10"/>
    <p:sldId id="277" r:id="rId11"/>
    <p:sldId id="278" r:id="rId12"/>
    <p:sldId id="280" r:id="rId13"/>
    <p:sldId id="279" r:id="rId14"/>
    <p:sldId id="259" r:id="rId15"/>
    <p:sldId id="283" r:id="rId16"/>
    <p:sldId id="284" r:id="rId17"/>
    <p:sldId id="282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F46-3D7E-4D13-9DC0-7EB23A8BAC56}" type="datetimeFigureOut">
              <a:rPr lang="en-SG" smtClean="0"/>
              <a:t>31/12/2022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83EB-0A4E-40D6-A1B3-8B28277B41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082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F46-3D7E-4D13-9DC0-7EB23A8BAC56}" type="datetimeFigureOut">
              <a:rPr lang="en-SG" smtClean="0"/>
              <a:t>31/12/2022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83EB-0A4E-40D6-A1B3-8B28277B41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77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F46-3D7E-4D13-9DC0-7EB23A8BAC56}" type="datetimeFigureOut">
              <a:rPr lang="en-SG" smtClean="0"/>
              <a:t>31/12/2022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83EB-0A4E-40D6-A1B3-8B28277B41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250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F46-3D7E-4D13-9DC0-7EB23A8BAC56}" type="datetimeFigureOut">
              <a:rPr lang="en-SG" smtClean="0"/>
              <a:t>31/12/2022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83EB-0A4E-40D6-A1B3-8B28277B41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858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F46-3D7E-4D13-9DC0-7EB23A8BAC56}" type="datetimeFigureOut">
              <a:rPr lang="en-SG" smtClean="0"/>
              <a:t>31/12/2022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83EB-0A4E-40D6-A1B3-8B28277B41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97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F46-3D7E-4D13-9DC0-7EB23A8BAC56}" type="datetimeFigureOut">
              <a:rPr lang="en-SG" smtClean="0"/>
              <a:t>31/12/2022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83EB-0A4E-40D6-A1B3-8B28277B41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67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F46-3D7E-4D13-9DC0-7EB23A8BAC56}" type="datetimeFigureOut">
              <a:rPr lang="en-SG" smtClean="0"/>
              <a:t>31/12/2022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83EB-0A4E-40D6-A1B3-8B28277B41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259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F46-3D7E-4D13-9DC0-7EB23A8BAC56}" type="datetimeFigureOut">
              <a:rPr lang="en-SG" smtClean="0"/>
              <a:t>31/12/2022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83EB-0A4E-40D6-A1B3-8B28277B41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37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F46-3D7E-4D13-9DC0-7EB23A8BAC56}" type="datetimeFigureOut">
              <a:rPr lang="en-SG" smtClean="0"/>
              <a:t>31/12/2022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83EB-0A4E-40D6-A1B3-8B28277B41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154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F46-3D7E-4D13-9DC0-7EB23A8BAC56}" type="datetimeFigureOut">
              <a:rPr lang="en-SG" smtClean="0"/>
              <a:t>31/12/2022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83EB-0A4E-40D6-A1B3-8B28277B41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244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F46-3D7E-4D13-9DC0-7EB23A8BAC56}" type="datetimeFigureOut">
              <a:rPr lang="en-SG" smtClean="0"/>
              <a:t>31/12/2022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83EB-0A4E-40D6-A1B3-8B28277B41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0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6F46-3D7E-4D13-9DC0-7EB23A8BAC56}" type="datetimeFigureOut">
              <a:rPr lang="en-SG" smtClean="0"/>
              <a:t>31/12/2022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E83EB-0A4E-40D6-A1B3-8B28277B41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644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ravelbooking-portal-eapi-v1.us-e2.cloudhub.io/api/confirm-insurance-quote" TargetMode="External"/><Relationship Id="rId2" Type="http://schemas.openxmlformats.org/officeDocument/2006/relationships/hyperlink" Target="https://travelbooking-portal-eapi-v1.us-e2.cloudhub.io/api/get-insurance-quot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s://travelbooking-portal-eapi-v1.us-e2.cloudhub.io/api/issue-policy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4">
            <a:extLst>
              <a:ext uri="{FF2B5EF4-FFF2-40B4-BE49-F238E27FC236}">
                <a16:creationId xmlns="" xmlns:a16="http://schemas.microsoft.com/office/drawing/2014/main" id="{DBA9592F-A3B2-D748-AE85-295C57365A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5" r="425"/>
          <a:stretch/>
        </p:blipFill>
        <p:spPr>
          <a:xfrm>
            <a:off x="5657564" y="342579"/>
            <a:ext cx="5994975" cy="599497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7D98789E-C49A-4E1C-B8B6-BAB1D4DEFC71}"/>
              </a:ext>
            </a:extLst>
          </p:cNvPr>
          <p:cNvCxnSpPr>
            <a:cxnSpLocks/>
          </p:cNvCxnSpPr>
          <p:nvPr/>
        </p:nvCxnSpPr>
        <p:spPr>
          <a:xfrm>
            <a:off x="376663" y="4469150"/>
            <a:ext cx="372880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1">
            <a:extLst>
              <a:ext uri="{FF2B5EF4-FFF2-40B4-BE49-F238E27FC236}">
                <a16:creationId xmlns="" xmlns:a16="http://schemas.microsoft.com/office/drawing/2014/main" id="{D031633A-4845-4454-8BE0-AE90F9845855}"/>
              </a:ext>
            </a:extLst>
          </p:cNvPr>
          <p:cNvSpPr txBox="1">
            <a:spLocks/>
          </p:cNvSpPr>
          <p:nvPr/>
        </p:nvSpPr>
        <p:spPr>
          <a:xfrm>
            <a:off x="898041" y="4617530"/>
            <a:ext cx="2686050" cy="394560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December 2022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7">
            <a:extLst>
              <a:ext uri="{FF2B5EF4-FFF2-40B4-BE49-F238E27FC236}">
                <a16:creationId xmlns="" xmlns:a16="http://schemas.microsoft.com/office/drawing/2014/main" id="{4FA8FB7F-A00B-4BEF-9B34-1E3048EFB429}"/>
              </a:ext>
            </a:extLst>
          </p:cNvPr>
          <p:cNvSpPr txBox="1">
            <a:spLocks/>
          </p:cNvSpPr>
          <p:nvPr/>
        </p:nvSpPr>
        <p:spPr>
          <a:xfrm>
            <a:off x="218365" y="3116320"/>
            <a:ext cx="4045402" cy="110799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197">
                <a:solidFill>
                  <a:schemeClr val="accent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63">
                <a:solidFill>
                  <a:srgbClr val="002A4A"/>
                </a:solidFill>
                <a:latin typeface="HelveticaNeue Condensed"/>
                <a:ea typeface="ＭＳ Ｐゴシック"/>
                <a:cs typeface="ＭＳ Ｐゴシック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63">
                <a:solidFill>
                  <a:srgbClr val="002A4A"/>
                </a:solidFill>
                <a:latin typeface="HelveticaNeue Condensed"/>
                <a:ea typeface="ＭＳ Ｐゴシック"/>
                <a:cs typeface="ＭＳ Ｐゴシック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63">
                <a:solidFill>
                  <a:srgbClr val="002A4A"/>
                </a:solidFill>
                <a:latin typeface="HelveticaNeue Condensed"/>
                <a:ea typeface="ＭＳ Ｐゴシック"/>
                <a:cs typeface="ＭＳ Ｐゴシック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63">
                <a:solidFill>
                  <a:srgbClr val="002A4A"/>
                </a:solidFill>
                <a:latin typeface="HelveticaNeue Condensed"/>
                <a:ea typeface="ＭＳ Ｐゴシック"/>
                <a:cs typeface="ＭＳ Ｐゴシック"/>
              </a:defRPr>
            </a:lvl5pPr>
            <a:lvl6pPr marL="609036" algn="l" rtl="0" eaLnBrk="1" fontAlgn="base" hangingPunct="1">
              <a:spcBef>
                <a:spcPct val="0"/>
              </a:spcBef>
              <a:spcAft>
                <a:spcPct val="0"/>
              </a:spcAft>
              <a:defRPr sz="4263">
                <a:solidFill>
                  <a:srgbClr val="002A4A"/>
                </a:solidFill>
                <a:latin typeface="HelveticaNeue Condensed"/>
                <a:ea typeface="ＭＳ Ｐゴシック"/>
                <a:cs typeface="ＭＳ Ｐゴシック"/>
              </a:defRPr>
            </a:lvl6pPr>
            <a:lvl7pPr marL="1218072" algn="l" rtl="0" eaLnBrk="1" fontAlgn="base" hangingPunct="1">
              <a:spcBef>
                <a:spcPct val="0"/>
              </a:spcBef>
              <a:spcAft>
                <a:spcPct val="0"/>
              </a:spcAft>
              <a:defRPr sz="4263">
                <a:solidFill>
                  <a:srgbClr val="002A4A"/>
                </a:solidFill>
                <a:latin typeface="HelveticaNeue Condensed"/>
                <a:ea typeface="ＭＳ Ｐゴシック"/>
                <a:cs typeface="ＭＳ Ｐゴシック"/>
              </a:defRPr>
            </a:lvl7pPr>
            <a:lvl8pPr marL="1827108" algn="l" rtl="0" eaLnBrk="1" fontAlgn="base" hangingPunct="1">
              <a:spcBef>
                <a:spcPct val="0"/>
              </a:spcBef>
              <a:spcAft>
                <a:spcPct val="0"/>
              </a:spcAft>
              <a:defRPr sz="4263">
                <a:solidFill>
                  <a:srgbClr val="002A4A"/>
                </a:solidFill>
                <a:latin typeface="HelveticaNeue Condensed"/>
                <a:ea typeface="ＭＳ Ｐゴシック"/>
                <a:cs typeface="ＭＳ Ｐゴシック"/>
              </a:defRPr>
            </a:lvl8pPr>
            <a:lvl9pPr marL="2436144" algn="l" rtl="0" eaLnBrk="1" fontAlgn="base" hangingPunct="1">
              <a:spcBef>
                <a:spcPct val="0"/>
              </a:spcBef>
              <a:spcAft>
                <a:spcPct val="0"/>
              </a:spcAft>
              <a:defRPr sz="4263">
                <a:solidFill>
                  <a:srgbClr val="002A4A"/>
                </a:solidFill>
                <a:latin typeface="HelveticaNeue Condensed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Travel Booking</a:t>
            </a:r>
          </a:p>
          <a:p>
            <a:pPr algn="ctr"/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Portal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11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354843" y="144498"/>
            <a:ext cx="11559653" cy="659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4843" y="144498"/>
            <a:ext cx="4687476" cy="480131"/>
          </a:xfrm>
        </p:spPr>
        <p:txBody>
          <a:bodyPr>
            <a:normAutofit/>
          </a:bodyPr>
          <a:lstStyle/>
          <a:p>
            <a:r>
              <a:rPr lang="en-SG" sz="1800" b="1" dirty="0" smtClean="0"/>
              <a:t>1. API </a:t>
            </a:r>
            <a:r>
              <a:rPr lang="en-SG" sz="1800" b="1" dirty="0"/>
              <a:t>version in the base path</a:t>
            </a:r>
            <a:endParaRPr lang="en-US" sz="1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887" y="3790099"/>
            <a:ext cx="6886575" cy="2857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9656" y="3775883"/>
            <a:ext cx="24328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listener configuration</a:t>
            </a:r>
          </a:p>
          <a:p>
            <a:endParaRPr lang="en-SG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176" y="912982"/>
            <a:ext cx="5686425" cy="25887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85" y="912982"/>
            <a:ext cx="5200650" cy="258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0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354843" y="144498"/>
            <a:ext cx="11559653" cy="659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4843" y="144498"/>
            <a:ext cx="4687476" cy="480131"/>
          </a:xfrm>
        </p:spPr>
        <p:txBody>
          <a:bodyPr>
            <a:normAutofit/>
          </a:bodyPr>
          <a:lstStyle/>
          <a:p>
            <a:r>
              <a:rPr lang="en-SG" sz="1800" b="1" dirty="0" smtClean="0"/>
              <a:t>2. API </a:t>
            </a:r>
            <a:r>
              <a:rPr lang="en-SG" sz="1800" b="1" dirty="0"/>
              <a:t>version in </a:t>
            </a:r>
            <a:r>
              <a:rPr lang="en-SG" sz="1800" b="1" dirty="0" smtClean="0"/>
              <a:t>the application name</a:t>
            </a:r>
            <a:endParaRPr lang="en-US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581" y="3983349"/>
            <a:ext cx="6364824" cy="25283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9656" y="3775883"/>
            <a:ext cx="24328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listener configuration</a:t>
            </a:r>
          </a:p>
          <a:p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847" y="731520"/>
            <a:ext cx="6738424" cy="282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4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354843" y="144498"/>
            <a:ext cx="11559653" cy="659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354843" y="314178"/>
            <a:ext cx="33885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SG" sz="1600" b="1" dirty="0">
                <a:solidFill>
                  <a:srgbClr val="16181A"/>
                </a:solidFill>
              </a:rPr>
              <a:t>API Management of multiple versions</a:t>
            </a:r>
            <a:endParaRPr lang="en-SG" sz="1600" b="1" i="0" dirty="0">
              <a:solidFill>
                <a:srgbClr val="16181A"/>
              </a:solidFill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266" y="1296538"/>
            <a:ext cx="8570793" cy="29479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92927" y="5051271"/>
            <a:ext cx="108180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131313"/>
                </a:solidFill>
                <a:latin typeface="Montserrat"/>
              </a:rPr>
              <a:t>Note:</a:t>
            </a:r>
            <a:r>
              <a:rPr lang="en-US" sz="1600" dirty="0" smtClean="0">
                <a:solidFill>
                  <a:srgbClr val="131313"/>
                </a:solidFill>
                <a:latin typeface="Montserrat"/>
              </a:rPr>
              <a:t> Both </a:t>
            </a:r>
            <a:r>
              <a:rPr lang="en-US" sz="1600" dirty="0">
                <a:solidFill>
                  <a:srgbClr val="131313"/>
                </a:solidFill>
                <a:latin typeface="Montserrat"/>
              </a:rPr>
              <a:t>version won’t share the same </a:t>
            </a:r>
            <a:r>
              <a:rPr lang="en-US" sz="1600" dirty="0" smtClean="0">
                <a:solidFill>
                  <a:srgbClr val="131313"/>
                </a:solidFill>
                <a:latin typeface="Montserrat"/>
              </a:rPr>
              <a:t>Auto discovery </a:t>
            </a:r>
            <a:r>
              <a:rPr lang="en-US" sz="1600" dirty="0">
                <a:solidFill>
                  <a:srgbClr val="131313"/>
                </a:solidFill>
                <a:latin typeface="Montserrat"/>
              </a:rPr>
              <a:t>ID and you need to provide them appropriately.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0588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354843" y="144498"/>
            <a:ext cx="11559653" cy="659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354843" y="273674"/>
            <a:ext cx="32876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SG" sz="1600" b="1" dirty="0" err="1">
                <a:solidFill>
                  <a:srgbClr val="16181A"/>
                </a:solidFill>
              </a:rPr>
              <a:t>CloudHub</a:t>
            </a:r>
            <a:r>
              <a:rPr lang="en-SG" sz="1600" b="1" dirty="0">
                <a:solidFill>
                  <a:srgbClr val="16181A"/>
                </a:solidFill>
              </a:rPr>
              <a:t> deployment configuration</a:t>
            </a:r>
            <a:endParaRPr lang="en-SG" sz="1600" b="1" i="0" dirty="0">
              <a:solidFill>
                <a:srgbClr val="16181A"/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795337"/>
            <a:ext cx="10658475" cy="542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8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0309" y="254639"/>
            <a:ext cx="9694232" cy="480131"/>
          </a:xfrm>
        </p:spPr>
        <p:txBody>
          <a:bodyPr>
            <a:noAutofit/>
          </a:bodyPr>
          <a:lstStyle/>
          <a:p>
            <a:r>
              <a:rPr lang="en-US" sz="4000" dirty="0" smtClean="0"/>
              <a:t>API Request and Response Messages</a:t>
            </a:r>
            <a:endParaRPr lang="en-SG" sz="4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3652" y="1908292"/>
            <a:ext cx="9694232" cy="4801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ID" sz="2800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524110" y="6163727"/>
            <a:ext cx="460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Refer attached file for request &amp; response: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58" y="1124099"/>
            <a:ext cx="10770216" cy="4771379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394752"/>
              </p:ext>
            </p:extLst>
          </p:nvPr>
        </p:nvGraphicFramePr>
        <p:xfrm>
          <a:off x="5076966" y="605817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76966" y="6058171"/>
                        <a:ext cx="914400" cy="771525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rgbClr val="FF0000"/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162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8619" y="27296"/>
            <a:ext cx="348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InsuranceQuoteRQ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4693620" y="27296"/>
            <a:ext cx="380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ConfirmInsuranceQuoteRQ</a:t>
            </a: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" y="575125"/>
            <a:ext cx="3932829" cy="43926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3" y="4967785"/>
            <a:ext cx="3932829" cy="1285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619" y="575125"/>
            <a:ext cx="3454093" cy="43926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80369" y="27296"/>
            <a:ext cx="348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IssueInsurancePolicyRQ</a:t>
            </a:r>
            <a:endParaRPr lang="en-S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6655" y="575125"/>
            <a:ext cx="2801487" cy="360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45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4" y="914400"/>
            <a:ext cx="11790369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18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0309" y="254639"/>
            <a:ext cx="9694232" cy="480131"/>
          </a:xfrm>
        </p:spPr>
        <p:txBody>
          <a:bodyPr>
            <a:noAutofit/>
          </a:bodyPr>
          <a:lstStyle/>
          <a:p>
            <a:r>
              <a:rPr lang="en-US" sz="4000" dirty="0" smtClean="0"/>
              <a:t>Naming Convention &amp; URL </a:t>
            </a:r>
            <a:endParaRPr lang="en-SG" sz="4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3652" y="1908292"/>
            <a:ext cx="9694232" cy="4801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ID" sz="2800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73652" y="843766"/>
            <a:ext cx="1088541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Project Name</a:t>
            </a:r>
            <a:r>
              <a:rPr lang="en-SG" b="1" dirty="0" smtClean="0"/>
              <a:t>:</a:t>
            </a:r>
          </a:p>
          <a:p>
            <a:r>
              <a:rPr lang="en-US" b="1" dirty="0" smtClean="0"/>
              <a:t>	     	Experience Layer : </a:t>
            </a:r>
            <a:r>
              <a:rPr lang="en-SG" dirty="0" smtClean="0"/>
              <a:t>travel-booking-portal-eapi-v1</a:t>
            </a:r>
            <a:endParaRPr lang="en-SG" dirty="0"/>
          </a:p>
          <a:p>
            <a:r>
              <a:rPr lang="en-US" dirty="0" smtClean="0"/>
              <a:t>		</a:t>
            </a:r>
            <a:r>
              <a:rPr lang="en-US" b="1" dirty="0" smtClean="0"/>
              <a:t>Process Layer: </a:t>
            </a:r>
            <a:r>
              <a:rPr lang="en-SG" dirty="0" smtClean="0"/>
              <a:t>travel-booking-portal-</a:t>
            </a:r>
            <a:r>
              <a:rPr lang="en-SG" dirty="0" err="1" smtClean="0"/>
              <a:t>papi</a:t>
            </a:r>
            <a:endParaRPr lang="en-SG" dirty="0"/>
          </a:p>
          <a:p>
            <a:r>
              <a:rPr lang="en-US" dirty="0" smtClean="0"/>
              <a:t>		</a:t>
            </a:r>
            <a:r>
              <a:rPr lang="en-US" b="1" dirty="0" smtClean="0"/>
              <a:t>System Layer: </a:t>
            </a:r>
            <a:r>
              <a:rPr lang="en-SG" dirty="0" smtClean="0"/>
              <a:t>travel-booking-portal-</a:t>
            </a:r>
            <a:r>
              <a:rPr lang="en-SG" dirty="0" err="1" smtClean="0"/>
              <a:t>sapi</a:t>
            </a:r>
            <a:endParaRPr lang="en-SG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SG" dirty="0" smtClean="0"/>
          </a:p>
          <a:p>
            <a:endParaRPr lang="en-SG" dirty="0"/>
          </a:p>
          <a:p>
            <a:endParaRPr lang="en-SG" b="1" dirty="0" smtClean="0"/>
          </a:p>
          <a:p>
            <a:r>
              <a:rPr lang="en-SG" b="1" dirty="0" smtClean="0"/>
              <a:t>URL</a:t>
            </a:r>
            <a:r>
              <a:rPr lang="en-SG" b="1" dirty="0" smtClean="0"/>
              <a:t>:</a:t>
            </a:r>
          </a:p>
          <a:p>
            <a:endParaRPr lang="en-SG" dirty="0"/>
          </a:p>
          <a:p>
            <a:r>
              <a:rPr lang="en-SG" dirty="0">
                <a:hlinkClick r:id="rId2"/>
              </a:rPr>
              <a:t>https://</a:t>
            </a:r>
            <a:r>
              <a:rPr lang="en-SG" dirty="0" smtClean="0">
                <a:hlinkClick r:id="rId2"/>
              </a:rPr>
              <a:t>travelbooking-portal-eapi-v1.us-e2.cloudhub.io/api/get-insurance-quote</a:t>
            </a:r>
            <a:endParaRPr lang="en-SG" dirty="0" smtClean="0"/>
          </a:p>
          <a:p>
            <a:r>
              <a:rPr lang="en-SG" dirty="0" smtClean="0">
                <a:hlinkClick r:id="rId3"/>
              </a:rPr>
              <a:t>https</a:t>
            </a:r>
            <a:r>
              <a:rPr lang="en-SG" dirty="0">
                <a:hlinkClick r:id="rId3"/>
              </a:rPr>
              <a:t>://</a:t>
            </a:r>
            <a:r>
              <a:rPr lang="en-SG" dirty="0" smtClean="0">
                <a:hlinkClick r:id="rId3"/>
              </a:rPr>
              <a:t>travelbooking-portal-eapi-v1.us-e2.cloudhub.io/api/confirm-insurance-quote</a:t>
            </a:r>
            <a:endParaRPr lang="en-SG" dirty="0" smtClean="0"/>
          </a:p>
          <a:p>
            <a:r>
              <a:rPr lang="en-SG" dirty="0" smtClean="0">
                <a:hlinkClick r:id="rId4"/>
              </a:rPr>
              <a:t>https</a:t>
            </a:r>
            <a:r>
              <a:rPr lang="en-SG" dirty="0">
                <a:hlinkClick r:id="rId4"/>
              </a:rPr>
              <a:t>://</a:t>
            </a:r>
            <a:r>
              <a:rPr lang="en-SG" dirty="0" smtClean="0">
                <a:hlinkClick r:id="rId4"/>
              </a:rPr>
              <a:t>travelbooking-portal-eapi-v1.us-e2.cloudhub.io/api/issue-policy</a:t>
            </a:r>
            <a:endParaRPr lang="en-SG" dirty="0" smtClean="0"/>
          </a:p>
          <a:p>
            <a:endParaRPr lang="en-SG" dirty="0" smtClean="0"/>
          </a:p>
          <a:p>
            <a:endParaRPr lang="en-S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129" y="2148357"/>
            <a:ext cx="9966885" cy="291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1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0309" y="254639"/>
            <a:ext cx="9694232" cy="480131"/>
          </a:xfrm>
        </p:spPr>
        <p:txBody>
          <a:bodyPr>
            <a:normAutofit fontScale="90000"/>
          </a:bodyPr>
          <a:lstStyle/>
          <a:p>
            <a:r>
              <a:rPr lang="en-US" dirty="0"/>
              <a:t>Q&amp;A</a:t>
            </a:r>
            <a:endParaRPr lang="en-SG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3652" y="1908292"/>
            <a:ext cx="9694232" cy="4801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ID" sz="2800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endParaRPr lang="en-SG" dirty="0"/>
          </a:p>
        </p:txBody>
      </p:sp>
      <p:sp>
        <p:nvSpPr>
          <p:cNvPr id="9" name="Rounded Rectangle 58">
            <a:extLst>
              <a:ext uri="{FF2B5EF4-FFF2-40B4-BE49-F238E27FC236}">
                <a16:creationId xmlns="" xmlns:a16="http://schemas.microsoft.com/office/drawing/2014/main" id="{277A8D37-1825-4D6F-AD14-8E3D663B6DEB}"/>
              </a:ext>
            </a:extLst>
          </p:cNvPr>
          <p:cNvSpPr/>
          <p:nvPr/>
        </p:nvSpPr>
        <p:spPr>
          <a:xfrm>
            <a:off x="280309" y="876822"/>
            <a:ext cx="11458026" cy="5416716"/>
          </a:xfrm>
          <a:prstGeom prst="roundRect">
            <a:avLst>
              <a:gd name="adj" fmla="val 3424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46100" dist="2159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What all fields required to send to main frame system? PI also need to pass in request?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2. Before issue a policy to customer, customer need to make payment?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3. Till what time system need to re-try in case core system is down? 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4. System need to trigger email to user once quote confirmed in core system?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75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="" xmlns:a16="http://schemas.microsoft.com/office/drawing/2014/main" id="{C609CBE5-F3AF-475A-91F7-4ED1053E4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66" y="979764"/>
            <a:ext cx="9694232" cy="48013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Solution Summary</a:t>
            </a:r>
          </a:p>
        </p:txBody>
      </p:sp>
      <p:sp>
        <p:nvSpPr>
          <p:cNvPr id="43" name="Rounded Rectangle 23">
            <a:extLst>
              <a:ext uri="{FF2B5EF4-FFF2-40B4-BE49-F238E27FC236}">
                <a16:creationId xmlns="" xmlns:a16="http://schemas.microsoft.com/office/drawing/2014/main" id="{E600C33C-1BD1-40BE-9A5C-8E5CAECEDBF3}"/>
              </a:ext>
            </a:extLst>
          </p:cNvPr>
          <p:cNvSpPr/>
          <p:nvPr/>
        </p:nvSpPr>
        <p:spPr>
          <a:xfrm>
            <a:off x="1364939" y="1827754"/>
            <a:ext cx="4718951" cy="49027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Scope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45D91486-9016-4CE3-8890-327691EC8A51}"/>
              </a:ext>
            </a:extLst>
          </p:cNvPr>
          <p:cNvGrpSpPr/>
          <p:nvPr/>
        </p:nvGrpSpPr>
        <p:grpSpPr>
          <a:xfrm>
            <a:off x="677738" y="1796787"/>
            <a:ext cx="687201" cy="552213"/>
            <a:chOff x="483042" y="1016376"/>
            <a:chExt cx="954302" cy="766847"/>
          </a:xfrm>
        </p:grpSpPr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8CF63B59-C987-4C7B-A769-F81202A07CA6}"/>
                </a:ext>
              </a:extLst>
            </p:cNvPr>
            <p:cNvSpPr txBox="1"/>
            <p:nvPr/>
          </p:nvSpPr>
          <p:spPr>
            <a:xfrm>
              <a:off x="838951" y="1198666"/>
              <a:ext cx="598393" cy="515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02</a:t>
              </a:r>
              <a:endPara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Freeform 119">
              <a:extLst>
                <a:ext uri="{FF2B5EF4-FFF2-40B4-BE49-F238E27FC236}">
                  <a16:creationId xmlns="" xmlns:a16="http://schemas.microsoft.com/office/drawing/2014/main" id="{CD001344-65CA-4F27-9F0B-3E955D2C6D95}"/>
                </a:ext>
              </a:extLst>
            </p:cNvPr>
            <p:cNvSpPr>
              <a:spLocks noChangeAspect="1"/>
            </p:cNvSpPr>
            <p:nvPr/>
          </p:nvSpPr>
          <p:spPr>
            <a:xfrm rot="16080000">
              <a:off x="475184" y="1037395"/>
              <a:ext cx="751391" cy="709354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noFill/>
            <a:ln w="25400" cap="flat" cmpd="sng" algn="ctr">
              <a:solidFill>
                <a:schemeClr val="tx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Arial Unicode MS"/>
                <a:cs typeface="Calibri" panose="020F0502020204030204" pitchFamily="34" charset="0"/>
              </a:endParaRPr>
            </a:p>
          </p:txBody>
        </p:sp>
        <p:sp>
          <p:nvSpPr>
            <p:cNvPr id="47" name="Freeform 119">
              <a:extLst>
                <a:ext uri="{FF2B5EF4-FFF2-40B4-BE49-F238E27FC236}">
                  <a16:creationId xmlns="" xmlns:a16="http://schemas.microsoft.com/office/drawing/2014/main" id="{20AB43D9-D851-49B4-914E-18741EB054C1}"/>
                </a:ext>
              </a:extLst>
            </p:cNvPr>
            <p:cNvSpPr/>
            <p:nvPr/>
          </p:nvSpPr>
          <p:spPr>
            <a:xfrm rot="15392080">
              <a:off x="462100" y="1055506"/>
              <a:ext cx="748659" cy="706775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Arial Unicode MS"/>
                <a:cs typeface="Calibri" panose="020F050202020403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97133C59-637B-4BD8-9244-9FE875BE2E8B}"/>
                </a:ext>
              </a:extLst>
            </p:cNvPr>
            <p:cNvSpPr txBox="1"/>
            <p:nvPr/>
          </p:nvSpPr>
          <p:spPr>
            <a:xfrm>
              <a:off x="655849" y="1130290"/>
              <a:ext cx="637439" cy="562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01</a:t>
              </a:r>
              <a:endParaRPr kumimoji="0" lang="en-IN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2C1EF243-63B8-4DED-AECF-85D50E3F2DD6}"/>
              </a:ext>
            </a:extLst>
          </p:cNvPr>
          <p:cNvGrpSpPr/>
          <p:nvPr/>
        </p:nvGrpSpPr>
        <p:grpSpPr>
          <a:xfrm>
            <a:off x="677738" y="2617047"/>
            <a:ext cx="687201" cy="552213"/>
            <a:chOff x="483042" y="1016376"/>
            <a:chExt cx="954302" cy="766847"/>
          </a:xfrm>
        </p:grpSpPr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C2F742C5-3C6F-421D-A2AE-2DF30F6532D9}"/>
                </a:ext>
              </a:extLst>
            </p:cNvPr>
            <p:cNvSpPr txBox="1"/>
            <p:nvPr/>
          </p:nvSpPr>
          <p:spPr>
            <a:xfrm>
              <a:off x="838951" y="1198666"/>
              <a:ext cx="598393" cy="515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02</a:t>
              </a:r>
              <a:endPara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Freeform 119">
              <a:extLst>
                <a:ext uri="{FF2B5EF4-FFF2-40B4-BE49-F238E27FC236}">
                  <a16:creationId xmlns="" xmlns:a16="http://schemas.microsoft.com/office/drawing/2014/main" id="{159DEDEC-7E93-4D2C-8C39-835D7BECB7E8}"/>
                </a:ext>
              </a:extLst>
            </p:cNvPr>
            <p:cNvSpPr>
              <a:spLocks noChangeAspect="1"/>
            </p:cNvSpPr>
            <p:nvPr/>
          </p:nvSpPr>
          <p:spPr>
            <a:xfrm rot="16080000">
              <a:off x="475184" y="1037395"/>
              <a:ext cx="751391" cy="709354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noFill/>
            <a:ln w="25400" cap="flat" cmpd="sng" algn="ctr">
              <a:solidFill>
                <a:schemeClr val="tx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Arial Unicode MS"/>
                <a:cs typeface="Calibri" panose="020F0502020204030204" pitchFamily="34" charset="0"/>
              </a:endParaRPr>
            </a:p>
          </p:txBody>
        </p:sp>
        <p:sp>
          <p:nvSpPr>
            <p:cNvPr id="59" name="Freeform 119">
              <a:extLst>
                <a:ext uri="{FF2B5EF4-FFF2-40B4-BE49-F238E27FC236}">
                  <a16:creationId xmlns="" xmlns:a16="http://schemas.microsoft.com/office/drawing/2014/main" id="{951A6146-8E12-4DEA-9101-AABA1B7C3253}"/>
                </a:ext>
              </a:extLst>
            </p:cNvPr>
            <p:cNvSpPr/>
            <p:nvPr/>
          </p:nvSpPr>
          <p:spPr>
            <a:xfrm rot="15392080">
              <a:off x="462100" y="1055506"/>
              <a:ext cx="748659" cy="706775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Arial Unicode MS"/>
                <a:cs typeface="Calibri" panose="020F050202020403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04ED78EF-083F-467B-834B-4F562490C7B0}"/>
                </a:ext>
              </a:extLst>
            </p:cNvPr>
            <p:cNvSpPr txBox="1"/>
            <p:nvPr/>
          </p:nvSpPr>
          <p:spPr>
            <a:xfrm>
              <a:off x="655849" y="1130289"/>
              <a:ext cx="581446" cy="512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02</a:t>
              </a:r>
              <a:endParaRPr kumimoji="0" lang="en-IN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1" name="Rounded Rectangle 23">
            <a:extLst>
              <a:ext uri="{FF2B5EF4-FFF2-40B4-BE49-F238E27FC236}">
                <a16:creationId xmlns="" xmlns:a16="http://schemas.microsoft.com/office/drawing/2014/main" id="{9FEBBB67-1BCE-4A3B-8174-69E150299B4F}"/>
              </a:ext>
            </a:extLst>
          </p:cNvPr>
          <p:cNvSpPr/>
          <p:nvPr/>
        </p:nvSpPr>
        <p:spPr>
          <a:xfrm>
            <a:off x="1352735" y="2646679"/>
            <a:ext cx="4718951" cy="49027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id="{4287A30B-D956-40BC-9B7C-79EDBCE186B9}"/>
              </a:ext>
            </a:extLst>
          </p:cNvPr>
          <p:cNvGrpSpPr/>
          <p:nvPr/>
        </p:nvGrpSpPr>
        <p:grpSpPr>
          <a:xfrm>
            <a:off x="677738" y="3450405"/>
            <a:ext cx="687201" cy="552213"/>
            <a:chOff x="483042" y="1016376"/>
            <a:chExt cx="954302" cy="766847"/>
          </a:xfrm>
        </p:grpSpPr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C7FE9792-1FFC-4F9C-A769-0C9EFB8E8D88}"/>
                </a:ext>
              </a:extLst>
            </p:cNvPr>
            <p:cNvSpPr txBox="1"/>
            <p:nvPr/>
          </p:nvSpPr>
          <p:spPr>
            <a:xfrm>
              <a:off x="838951" y="1198666"/>
              <a:ext cx="598393" cy="515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02</a:t>
              </a:r>
              <a:endPara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Freeform 119">
              <a:extLst>
                <a:ext uri="{FF2B5EF4-FFF2-40B4-BE49-F238E27FC236}">
                  <a16:creationId xmlns="" xmlns:a16="http://schemas.microsoft.com/office/drawing/2014/main" id="{DD264B3C-806F-477A-A7A3-29DC9DD24B2E}"/>
                </a:ext>
              </a:extLst>
            </p:cNvPr>
            <p:cNvSpPr>
              <a:spLocks noChangeAspect="1"/>
            </p:cNvSpPr>
            <p:nvPr/>
          </p:nvSpPr>
          <p:spPr>
            <a:xfrm rot="16080000">
              <a:off x="475184" y="1037395"/>
              <a:ext cx="751391" cy="709354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noFill/>
            <a:ln w="25400" cap="flat" cmpd="sng" algn="ctr">
              <a:solidFill>
                <a:schemeClr val="tx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Arial Unicode MS"/>
                <a:cs typeface="Calibri" panose="020F0502020204030204" pitchFamily="34" charset="0"/>
              </a:endParaRPr>
            </a:p>
          </p:txBody>
        </p:sp>
        <p:sp>
          <p:nvSpPr>
            <p:cNvPr id="65" name="Freeform 119">
              <a:extLst>
                <a:ext uri="{FF2B5EF4-FFF2-40B4-BE49-F238E27FC236}">
                  <a16:creationId xmlns="" xmlns:a16="http://schemas.microsoft.com/office/drawing/2014/main" id="{874350F1-77BF-469D-9BEE-E1BC5793B220}"/>
                </a:ext>
              </a:extLst>
            </p:cNvPr>
            <p:cNvSpPr/>
            <p:nvPr/>
          </p:nvSpPr>
          <p:spPr>
            <a:xfrm rot="15392080">
              <a:off x="462100" y="1055506"/>
              <a:ext cx="748659" cy="706775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Arial Unicode MS"/>
                <a:cs typeface="Calibri" panose="020F050202020403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A2C29D77-34A8-4F0F-9A23-C80E041A3142}"/>
                </a:ext>
              </a:extLst>
            </p:cNvPr>
            <p:cNvSpPr txBox="1"/>
            <p:nvPr/>
          </p:nvSpPr>
          <p:spPr>
            <a:xfrm>
              <a:off x="655849" y="1130289"/>
              <a:ext cx="581446" cy="512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03</a:t>
              </a:r>
              <a:endParaRPr kumimoji="0" lang="en-IN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3" name="Rounded Rectangle 23">
            <a:extLst>
              <a:ext uri="{FF2B5EF4-FFF2-40B4-BE49-F238E27FC236}">
                <a16:creationId xmlns="" xmlns:a16="http://schemas.microsoft.com/office/drawing/2014/main" id="{545800DD-4CBA-4D2D-BC4C-DACC68626E88}"/>
              </a:ext>
            </a:extLst>
          </p:cNvPr>
          <p:cNvSpPr/>
          <p:nvPr/>
        </p:nvSpPr>
        <p:spPr>
          <a:xfrm>
            <a:off x="1352734" y="3499331"/>
            <a:ext cx="4718951" cy="49027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Versioning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="" xmlns:a16="http://schemas.microsoft.com/office/drawing/2014/main" id="{B28192B1-6FB5-4CB8-BE79-DE44070FDD0B}"/>
              </a:ext>
            </a:extLst>
          </p:cNvPr>
          <p:cNvSpPr/>
          <p:nvPr/>
        </p:nvSpPr>
        <p:spPr>
          <a:xfrm>
            <a:off x="7547429" y="1219830"/>
            <a:ext cx="4418340" cy="4418340"/>
          </a:xfrm>
          <a:prstGeom prst="ellipse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="" xmlns:a16="http://schemas.microsoft.com/office/drawing/2014/main" id="{4287A30B-D956-40BC-9B7C-79EDBCE186B9}"/>
              </a:ext>
            </a:extLst>
          </p:cNvPr>
          <p:cNvGrpSpPr/>
          <p:nvPr/>
        </p:nvGrpSpPr>
        <p:grpSpPr>
          <a:xfrm>
            <a:off x="689943" y="4291778"/>
            <a:ext cx="687201" cy="552213"/>
            <a:chOff x="483042" y="1016376"/>
            <a:chExt cx="954302" cy="766847"/>
          </a:xfrm>
        </p:grpSpPr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C7FE9792-1FFC-4F9C-A769-0C9EFB8E8D88}"/>
                </a:ext>
              </a:extLst>
            </p:cNvPr>
            <p:cNvSpPr txBox="1"/>
            <p:nvPr/>
          </p:nvSpPr>
          <p:spPr>
            <a:xfrm>
              <a:off x="838951" y="1198666"/>
              <a:ext cx="598393" cy="515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02</a:t>
              </a:r>
              <a:endPara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Freeform 119">
              <a:extLst>
                <a:ext uri="{FF2B5EF4-FFF2-40B4-BE49-F238E27FC236}">
                  <a16:creationId xmlns="" xmlns:a16="http://schemas.microsoft.com/office/drawing/2014/main" id="{DD264B3C-806F-477A-A7A3-29DC9DD24B2E}"/>
                </a:ext>
              </a:extLst>
            </p:cNvPr>
            <p:cNvSpPr>
              <a:spLocks noChangeAspect="1"/>
            </p:cNvSpPr>
            <p:nvPr/>
          </p:nvSpPr>
          <p:spPr>
            <a:xfrm rot="16080000">
              <a:off x="475184" y="1037395"/>
              <a:ext cx="751391" cy="709354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noFill/>
            <a:ln w="25400" cap="flat" cmpd="sng" algn="ctr">
              <a:solidFill>
                <a:schemeClr val="tx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Arial Unicode MS"/>
                <a:cs typeface="Calibri" panose="020F0502020204030204" pitchFamily="34" charset="0"/>
              </a:endParaRPr>
            </a:p>
          </p:txBody>
        </p:sp>
        <p:sp>
          <p:nvSpPr>
            <p:cNvPr id="95" name="Freeform 119">
              <a:extLst>
                <a:ext uri="{FF2B5EF4-FFF2-40B4-BE49-F238E27FC236}">
                  <a16:creationId xmlns="" xmlns:a16="http://schemas.microsoft.com/office/drawing/2014/main" id="{874350F1-77BF-469D-9BEE-E1BC5793B220}"/>
                </a:ext>
              </a:extLst>
            </p:cNvPr>
            <p:cNvSpPr/>
            <p:nvPr/>
          </p:nvSpPr>
          <p:spPr>
            <a:xfrm rot="15392080">
              <a:off x="462100" y="1055506"/>
              <a:ext cx="748659" cy="706775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Arial Unicode MS"/>
                <a:cs typeface="Calibri" panose="020F0502020204030204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A2C29D77-34A8-4F0F-9A23-C80E041A3142}"/>
                </a:ext>
              </a:extLst>
            </p:cNvPr>
            <p:cNvSpPr txBox="1"/>
            <p:nvPr/>
          </p:nvSpPr>
          <p:spPr>
            <a:xfrm>
              <a:off x="655849" y="1130289"/>
              <a:ext cx="581446" cy="512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04</a:t>
              </a:r>
              <a:endParaRPr kumimoji="0" lang="en-IN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7" name="Rounded Rectangle 23">
            <a:extLst>
              <a:ext uri="{FF2B5EF4-FFF2-40B4-BE49-F238E27FC236}">
                <a16:creationId xmlns="" xmlns:a16="http://schemas.microsoft.com/office/drawing/2014/main" id="{545800DD-4CBA-4D2D-BC4C-DACC68626E88}"/>
              </a:ext>
            </a:extLst>
          </p:cNvPr>
          <p:cNvSpPr/>
          <p:nvPr/>
        </p:nvSpPr>
        <p:spPr>
          <a:xfrm>
            <a:off x="1364939" y="4340704"/>
            <a:ext cx="4718951" cy="49027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Request &amp; Response Messages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4287A30B-D956-40BC-9B7C-79EDBCE186B9}"/>
              </a:ext>
            </a:extLst>
          </p:cNvPr>
          <p:cNvGrpSpPr/>
          <p:nvPr/>
        </p:nvGrpSpPr>
        <p:grpSpPr>
          <a:xfrm>
            <a:off x="690133" y="5056587"/>
            <a:ext cx="687201" cy="552213"/>
            <a:chOff x="483042" y="1016376"/>
            <a:chExt cx="954302" cy="766847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C7FE9792-1FFC-4F9C-A769-0C9EFB8E8D88}"/>
                </a:ext>
              </a:extLst>
            </p:cNvPr>
            <p:cNvSpPr txBox="1"/>
            <p:nvPr/>
          </p:nvSpPr>
          <p:spPr>
            <a:xfrm>
              <a:off x="838951" y="1198666"/>
              <a:ext cx="598393" cy="515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02</a:t>
              </a:r>
              <a:endPara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reeform 119">
              <a:extLst>
                <a:ext uri="{FF2B5EF4-FFF2-40B4-BE49-F238E27FC236}">
                  <a16:creationId xmlns="" xmlns:a16="http://schemas.microsoft.com/office/drawing/2014/main" id="{DD264B3C-806F-477A-A7A3-29DC9DD24B2E}"/>
                </a:ext>
              </a:extLst>
            </p:cNvPr>
            <p:cNvSpPr>
              <a:spLocks noChangeAspect="1"/>
            </p:cNvSpPr>
            <p:nvPr/>
          </p:nvSpPr>
          <p:spPr>
            <a:xfrm rot="16080000">
              <a:off x="475184" y="1037395"/>
              <a:ext cx="751391" cy="709354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noFill/>
            <a:ln w="25400" cap="flat" cmpd="sng" algn="ctr">
              <a:solidFill>
                <a:schemeClr val="tx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Arial Unicode MS"/>
                <a:cs typeface="Calibri" panose="020F0502020204030204" pitchFamily="34" charset="0"/>
              </a:endParaRPr>
            </a:p>
          </p:txBody>
        </p:sp>
        <p:sp>
          <p:nvSpPr>
            <p:cNvPr id="31" name="Freeform 119">
              <a:extLst>
                <a:ext uri="{FF2B5EF4-FFF2-40B4-BE49-F238E27FC236}">
                  <a16:creationId xmlns="" xmlns:a16="http://schemas.microsoft.com/office/drawing/2014/main" id="{874350F1-77BF-469D-9BEE-E1BC5793B220}"/>
                </a:ext>
              </a:extLst>
            </p:cNvPr>
            <p:cNvSpPr/>
            <p:nvPr/>
          </p:nvSpPr>
          <p:spPr>
            <a:xfrm rot="15392080">
              <a:off x="462100" y="1055506"/>
              <a:ext cx="748659" cy="706775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Arial Unicode MS"/>
                <a:cs typeface="Calibri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A2C29D77-34A8-4F0F-9A23-C80E041A3142}"/>
                </a:ext>
              </a:extLst>
            </p:cNvPr>
            <p:cNvSpPr txBox="1"/>
            <p:nvPr/>
          </p:nvSpPr>
          <p:spPr>
            <a:xfrm>
              <a:off x="655849" y="1130289"/>
              <a:ext cx="581446" cy="512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05</a:t>
              </a:r>
              <a:endParaRPr kumimoji="0" lang="en-IN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3" name="Rounded Rectangle 23">
            <a:extLst>
              <a:ext uri="{FF2B5EF4-FFF2-40B4-BE49-F238E27FC236}">
                <a16:creationId xmlns="" xmlns:a16="http://schemas.microsoft.com/office/drawing/2014/main" id="{545800DD-4CBA-4D2D-BC4C-DACC68626E88}"/>
              </a:ext>
            </a:extLst>
          </p:cNvPr>
          <p:cNvSpPr/>
          <p:nvPr/>
        </p:nvSpPr>
        <p:spPr>
          <a:xfrm>
            <a:off x="1365129" y="5105513"/>
            <a:ext cx="4718951" cy="49027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Naming convention &amp; URL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4287A30B-D956-40BC-9B7C-79EDBCE186B9}"/>
              </a:ext>
            </a:extLst>
          </p:cNvPr>
          <p:cNvGrpSpPr/>
          <p:nvPr/>
        </p:nvGrpSpPr>
        <p:grpSpPr>
          <a:xfrm>
            <a:off x="635705" y="5810441"/>
            <a:ext cx="687201" cy="552213"/>
            <a:chOff x="483042" y="1016376"/>
            <a:chExt cx="954302" cy="766847"/>
          </a:xfrm>
        </p:grpSpPr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C7FE9792-1FFC-4F9C-A769-0C9EFB8E8D88}"/>
                </a:ext>
              </a:extLst>
            </p:cNvPr>
            <p:cNvSpPr txBox="1"/>
            <p:nvPr/>
          </p:nvSpPr>
          <p:spPr>
            <a:xfrm>
              <a:off x="838951" y="1198666"/>
              <a:ext cx="598393" cy="515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02</a:t>
              </a:r>
              <a:endPara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Freeform 119">
              <a:extLst>
                <a:ext uri="{FF2B5EF4-FFF2-40B4-BE49-F238E27FC236}">
                  <a16:creationId xmlns="" xmlns:a16="http://schemas.microsoft.com/office/drawing/2014/main" id="{DD264B3C-806F-477A-A7A3-29DC9DD24B2E}"/>
                </a:ext>
              </a:extLst>
            </p:cNvPr>
            <p:cNvSpPr>
              <a:spLocks noChangeAspect="1"/>
            </p:cNvSpPr>
            <p:nvPr/>
          </p:nvSpPr>
          <p:spPr>
            <a:xfrm rot="16080000">
              <a:off x="475184" y="1037395"/>
              <a:ext cx="751391" cy="709354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noFill/>
            <a:ln w="25400" cap="flat" cmpd="sng" algn="ctr">
              <a:solidFill>
                <a:schemeClr val="tx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Arial Unicode MS"/>
                <a:cs typeface="Calibri" panose="020F0502020204030204" pitchFamily="34" charset="0"/>
              </a:endParaRPr>
            </a:p>
          </p:txBody>
        </p:sp>
        <p:sp>
          <p:nvSpPr>
            <p:cNvPr id="37" name="Freeform 119">
              <a:extLst>
                <a:ext uri="{FF2B5EF4-FFF2-40B4-BE49-F238E27FC236}">
                  <a16:creationId xmlns="" xmlns:a16="http://schemas.microsoft.com/office/drawing/2014/main" id="{874350F1-77BF-469D-9BEE-E1BC5793B220}"/>
                </a:ext>
              </a:extLst>
            </p:cNvPr>
            <p:cNvSpPr/>
            <p:nvPr/>
          </p:nvSpPr>
          <p:spPr>
            <a:xfrm rot="15392080">
              <a:off x="462100" y="1055506"/>
              <a:ext cx="748659" cy="706775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Arial Unicode MS"/>
                <a:cs typeface="Calibri" panose="020F0502020204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A2C29D77-34A8-4F0F-9A23-C80E041A3142}"/>
                </a:ext>
              </a:extLst>
            </p:cNvPr>
            <p:cNvSpPr txBox="1"/>
            <p:nvPr/>
          </p:nvSpPr>
          <p:spPr>
            <a:xfrm>
              <a:off x="655849" y="1130289"/>
              <a:ext cx="581446" cy="512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06</a:t>
              </a:r>
              <a:endParaRPr kumimoji="0" lang="en-IN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9" name="Rounded Rectangle 23">
            <a:extLst>
              <a:ext uri="{FF2B5EF4-FFF2-40B4-BE49-F238E27FC236}">
                <a16:creationId xmlns="" xmlns:a16="http://schemas.microsoft.com/office/drawing/2014/main" id="{545800DD-4CBA-4D2D-BC4C-DACC68626E88}"/>
              </a:ext>
            </a:extLst>
          </p:cNvPr>
          <p:cNvSpPr/>
          <p:nvPr/>
        </p:nvSpPr>
        <p:spPr>
          <a:xfrm>
            <a:off x="1310701" y="5859367"/>
            <a:ext cx="4718951" cy="49027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61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7F03FEF2-B4C3-437B-9943-99364B930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309" y="254639"/>
            <a:ext cx="9694232" cy="48013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Scope </a:t>
            </a:r>
            <a:endParaRPr lang="en-US" dirty="0"/>
          </a:p>
        </p:txBody>
      </p:sp>
      <p:sp>
        <p:nvSpPr>
          <p:cNvPr id="5" name="Rectangle: Rounded Corners 5">
            <a:extLst>
              <a:ext uri="{FF2B5EF4-FFF2-40B4-BE49-F238E27FC236}">
                <a16:creationId xmlns="" xmlns:a16="http://schemas.microsoft.com/office/drawing/2014/main" id="{CAE9636D-71D3-4322-BDE4-56D84E68A312}"/>
              </a:ext>
            </a:extLst>
          </p:cNvPr>
          <p:cNvSpPr/>
          <p:nvPr/>
        </p:nvSpPr>
        <p:spPr bwMode="auto">
          <a:xfrm>
            <a:off x="266700" y="1088995"/>
            <a:ext cx="3852207" cy="48013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</p:txBody>
      </p:sp>
      <p:sp>
        <p:nvSpPr>
          <p:cNvPr id="6" name="Rectangle: Rounded Corners 23">
            <a:extLst>
              <a:ext uri="{FF2B5EF4-FFF2-40B4-BE49-F238E27FC236}">
                <a16:creationId xmlns="" xmlns:a16="http://schemas.microsoft.com/office/drawing/2014/main" id="{8A71FCDF-C599-42E2-8CD7-A7518A9756E2}"/>
              </a:ext>
            </a:extLst>
          </p:cNvPr>
          <p:cNvSpPr/>
          <p:nvPr/>
        </p:nvSpPr>
        <p:spPr bwMode="auto">
          <a:xfrm>
            <a:off x="4216720" y="1088995"/>
            <a:ext cx="7708580" cy="48013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Scope of activities</a:t>
            </a:r>
          </a:p>
        </p:txBody>
      </p:sp>
      <p:sp>
        <p:nvSpPr>
          <p:cNvPr id="7" name="Rectangle: Rounded Corners 23">
            <a:extLst>
              <a:ext uri="{FF2B5EF4-FFF2-40B4-BE49-F238E27FC236}">
                <a16:creationId xmlns="" xmlns:a16="http://schemas.microsoft.com/office/drawing/2014/main" id="{1DEC4320-639A-4033-B75B-C50215361EED}"/>
              </a:ext>
            </a:extLst>
          </p:cNvPr>
          <p:cNvSpPr/>
          <p:nvPr/>
        </p:nvSpPr>
        <p:spPr bwMode="auto">
          <a:xfrm>
            <a:off x="267992" y="1679008"/>
            <a:ext cx="3849622" cy="1115707"/>
          </a:xfrm>
          <a:prstGeom prst="roundRect">
            <a:avLst>
              <a:gd name="adj" fmla="val 860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SG" sz="15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SG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get quote of insurance</a:t>
            </a:r>
            <a:endParaRPr lang="en-US" sz="1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: Rounded Corners 23">
            <a:extLst>
              <a:ext uri="{FF2B5EF4-FFF2-40B4-BE49-F238E27FC236}">
                <a16:creationId xmlns="" xmlns:a16="http://schemas.microsoft.com/office/drawing/2014/main" id="{4AB6DAC0-8B1A-4154-AC30-59CE3954E08C}"/>
              </a:ext>
            </a:extLst>
          </p:cNvPr>
          <p:cNvSpPr/>
          <p:nvPr/>
        </p:nvSpPr>
        <p:spPr bwMode="auto">
          <a:xfrm>
            <a:off x="267992" y="3080663"/>
            <a:ext cx="3849622" cy="782999"/>
          </a:xfrm>
          <a:prstGeom prst="roundRect">
            <a:avLst>
              <a:gd name="adj" fmla="val 860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Save the policy on the basis of quote id </a:t>
            </a:r>
            <a:endParaRPr lang="en-US" sz="1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Rounded Corners 23">
            <a:extLst>
              <a:ext uri="{FF2B5EF4-FFF2-40B4-BE49-F238E27FC236}">
                <a16:creationId xmlns="" xmlns:a16="http://schemas.microsoft.com/office/drawing/2014/main" id="{CAEADF88-441B-43F4-8069-AB104D2997AC}"/>
              </a:ext>
            </a:extLst>
          </p:cNvPr>
          <p:cNvSpPr/>
          <p:nvPr/>
        </p:nvSpPr>
        <p:spPr bwMode="auto">
          <a:xfrm>
            <a:off x="4216720" y="1679008"/>
            <a:ext cx="7708392" cy="1115707"/>
          </a:xfrm>
          <a:prstGeom prst="roundRect">
            <a:avLst>
              <a:gd name="adj" fmla="val 860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travel application will send customer data (</a:t>
            </a:r>
            <a:r>
              <a:rPr lang="en-US" sz="15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Fname</a:t>
            </a: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5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Lname</a:t>
            </a: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, DOB, Email) and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ravel details (destination, departure date, return date).</a:t>
            </a: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API Response with Quote ID and 3 insurance option and premium for each option.</a:t>
            </a:r>
            <a:endParaRPr lang="en-US" sz="1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: Rounded Corners 23">
            <a:extLst>
              <a:ext uri="{FF2B5EF4-FFF2-40B4-BE49-F238E27FC236}">
                <a16:creationId xmlns="" xmlns:a16="http://schemas.microsoft.com/office/drawing/2014/main" id="{6610AD7C-2EEF-4FDF-885B-9748267DE782}"/>
              </a:ext>
            </a:extLst>
          </p:cNvPr>
          <p:cNvSpPr/>
          <p:nvPr/>
        </p:nvSpPr>
        <p:spPr bwMode="auto">
          <a:xfrm>
            <a:off x="4216720" y="3080663"/>
            <a:ext cx="7708392" cy="782999"/>
          </a:xfrm>
          <a:prstGeom prst="roundRect">
            <a:avLst>
              <a:gd name="adj" fmla="val 860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Save the quote by passing the quote id.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: Rounded Corners 23">
            <a:extLst>
              <a:ext uri="{FF2B5EF4-FFF2-40B4-BE49-F238E27FC236}">
                <a16:creationId xmlns="" xmlns:a16="http://schemas.microsoft.com/office/drawing/2014/main" id="{4AB6DAC0-8B1A-4154-AC30-59CE3954E08C}"/>
              </a:ext>
            </a:extLst>
          </p:cNvPr>
          <p:cNvSpPr/>
          <p:nvPr/>
        </p:nvSpPr>
        <p:spPr bwMode="auto">
          <a:xfrm>
            <a:off x="280309" y="4149610"/>
            <a:ext cx="3849622" cy="782999"/>
          </a:xfrm>
          <a:prstGeom prst="roundRect">
            <a:avLst>
              <a:gd name="adj" fmla="val 860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Quote confirmation in main frame system</a:t>
            </a:r>
            <a:endParaRPr lang="en-US" sz="1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: Rounded Corners 23">
            <a:extLst>
              <a:ext uri="{FF2B5EF4-FFF2-40B4-BE49-F238E27FC236}">
                <a16:creationId xmlns="" xmlns:a16="http://schemas.microsoft.com/office/drawing/2014/main" id="{6610AD7C-2EEF-4FDF-885B-9748267DE782}"/>
              </a:ext>
            </a:extLst>
          </p:cNvPr>
          <p:cNvSpPr/>
          <p:nvPr/>
        </p:nvSpPr>
        <p:spPr bwMode="auto">
          <a:xfrm>
            <a:off x="4216720" y="4149610"/>
            <a:ext cx="7708392" cy="782999"/>
          </a:xfrm>
          <a:prstGeom prst="roundRect">
            <a:avLst>
              <a:gd name="adj" fmla="val 860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Core system require 2 minutes to process.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Get confirm policy details from core system based on quote id &amp; selected plan name.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77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80308" y="254639"/>
            <a:ext cx="6270617" cy="480131"/>
          </a:xfrm>
        </p:spPr>
        <p:txBody>
          <a:bodyPr>
            <a:noAutofit/>
          </a:bodyPr>
          <a:lstStyle/>
          <a:p>
            <a:r>
              <a:rPr lang="en-US" sz="1800" b="1" u="sng" dirty="0" smtClean="0"/>
              <a:t>Solution: Use Case 1– Get Insurance Quote &amp; Save User Selection</a:t>
            </a:r>
            <a:endParaRPr lang="en-US" sz="1800" b="1" u="sng" dirty="0"/>
          </a:p>
        </p:txBody>
      </p:sp>
      <p:sp>
        <p:nvSpPr>
          <p:cNvPr id="64" name="Rectangle 63"/>
          <p:cNvSpPr/>
          <p:nvPr/>
        </p:nvSpPr>
        <p:spPr>
          <a:xfrm>
            <a:off x="280309" y="254639"/>
            <a:ext cx="11197458" cy="6603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964" y="1081902"/>
            <a:ext cx="561975" cy="4953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214651" y="1924334"/>
            <a:ext cx="4858603" cy="614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Flowchart: Delay 22"/>
          <p:cNvSpPr/>
          <p:nvPr/>
        </p:nvSpPr>
        <p:spPr>
          <a:xfrm>
            <a:off x="6073254" y="1924335"/>
            <a:ext cx="1228299" cy="61415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Experience Layer</a:t>
            </a:r>
            <a:endParaRPr lang="en-SG" sz="1400" dirty="0"/>
          </a:p>
        </p:txBody>
      </p:sp>
      <p:sp>
        <p:nvSpPr>
          <p:cNvPr id="37" name="Rectangle 36"/>
          <p:cNvSpPr/>
          <p:nvPr/>
        </p:nvSpPr>
        <p:spPr>
          <a:xfrm>
            <a:off x="1214651" y="3269643"/>
            <a:ext cx="4858603" cy="614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Flowchart: Delay 37"/>
          <p:cNvSpPr/>
          <p:nvPr/>
        </p:nvSpPr>
        <p:spPr>
          <a:xfrm>
            <a:off x="6073254" y="3277161"/>
            <a:ext cx="1228299" cy="61415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Process Layer</a:t>
            </a:r>
            <a:endParaRPr lang="en-SG" sz="1400" dirty="0"/>
          </a:p>
        </p:txBody>
      </p:sp>
      <p:sp>
        <p:nvSpPr>
          <p:cNvPr id="39" name="Rectangle 38"/>
          <p:cNvSpPr/>
          <p:nvPr/>
        </p:nvSpPr>
        <p:spPr>
          <a:xfrm>
            <a:off x="1214651" y="4512980"/>
            <a:ext cx="4858603" cy="614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Flowchart: Delay 39"/>
          <p:cNvSpPr/>
          <p:nvPr/>
        </p:nvSpPr>
        <p:spPr>
          <a:xfrm>
            <a:off x="6073254" y="4512981"/>
            <a:ext cx="1228299" cy="61415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System Layer</a:t>
            </a:r>
            <a:endParaRPr lang="en-SG" sz="1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392" y="2064951"/>
            <a:ext cx="576547" cy="37261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961" y="3423769"/>
            <a:ext cx="576547" cy="37261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511" y="3423769"/>
            <a:ext cx="576547" cy="37261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964" y="4633747"/>
            <a:ext cx="576547" cy="37261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313" y="5654818"/>
            <a:ext cx="851848" cy="89668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837077" y="1148775"/>
            <a:ext cx="253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Travel Booking</a:t>
            </a:r>
          </a:p>
          <a:p>
            <a:r>
              <a:rPr lang="en-SG" sz="1400" dirty="0" smtClean="0"/>
              <a:t> Portal</a:t>
            </a:r>
            <a:endParaRPr lang="en-SG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050543" y="1969799"/>
            <a:ext cx="808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Portal </a:t>
            </a:r>
          </a:p>
          <a:p>
            <a:r>
              <a:rPr lang="en-SG" sz="1400" dirty="0" err="1" smtClean="0"/>
              <a:t>Exp</a:t>
            </a:r>
            <a:r>
              <a:rPr lang="en-SG" sz="1400" dirty="0" smtClean="0"/>
              <a:t> API</a:t>
            </a:r>
            <a:endParaRPr lang="en-SG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2908315" y="3322626"/>
            <a:ext cx="10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Policy</a:t>
            </a:r>
          </a:p>
          <a:p>
            <a:r>
              <a:rPr lang="en-SG" sz="1400" dirty="0" smtClean="0"/>
              <a:t>Process API</a:t>
            </a:r>
            <a:endParaRPr lang="en-SG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4904661" y="3348467"/>
            <a:ext cx="107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Quote </a:t>
            </a:r>
          </a:p>
          <a:p>
            <a:r>
              <a:rPr lang="en-SG" sz="1400" dirty="0" smtClean="0"/>
              <a:t>Process API</a:t>
            </a:r>
            <a:endParaRPr lang="en-SG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434420" y="1580018"/>
            <a:ext cx="0" cy="48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434420" y="5006363"/>
            <a:ext cx="0" cy="53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160650" y="4549231"/>
            <a:ext cx="107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Insurance</a:t>
            </a:r>
          </a:p>
          <a:p>
            <a:r>
              <a:rPr lang="en-SG" sz="1400" dirty="0" smtClean="0"/>
              <a:t>System API</a:t>
            </a:r>
            <a:endParaRPr lang="en-SG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7887876" y="1889315"/>
            <a:ext cx="33437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sz="1400" dirty="0" smtClean="0"/>
              <a:t>JSON Post request received from Travel Booking Portal to Experience </a:t>
            </a:r>
            <a:r>
              <a:rPr lang="en-SG" sz="1400" b="1" dirty="0" smtClean="0"/>
              <a:t>Layer /get-insurance-quote</a:t>
            </a:r>
          </a:p>
          <a:p>
            <a:pPr marL="342900" indent="-342900">
              <a:buAutoNum type="arabicPeriod"/>
            </a:pPr>
            <a:r>
              <a:rPr lang="en-SG" sz="1400" dirty="0" smtClean="0"/>
              <a:t>Information pass to process layer </a:t>
            </a:r>
            <a:r>
              <a:rPr lang="en-SG" sz="1400" b="1" dirty="0" smtClean="0"/>
              <a:t>/quote </a:t>
            </a:r>
            <a:r>
              <a:rPr lang="en-SG" sz="1400" dirty="0" smtClean="0"/>
              <a:t>and to System Layer </a:t>
            </a:r>
            <a:r>
              <a:rPr lang="en-SG" sz="1400" b="1" dirty="0" smtClean="0"/>
              <a:t>/quote</a:t>
            </a:r>
          </a:p>
          <a:p>
            <a:pPr marL="342900" indent="-342900">
              <a:buAutoNum type="arabicPeriod"/>
            </a:pPr>
            <a:r>
              <a:rPr lang="en-SG" sz="1400" dirty="0" smtClean="0"/>
              <a:t>System layer communicate to Insurance provider and get the quotation Id and 3 best quote</a:t>
            </a:r>
          </a:p>
          <a:p>
            <a:pPr marL="342900" indent="-342900">
              <a:buAutoNum type="arabicPeriod"/>
            </a:pPr>
            <a:r>
              <a:rPr lang="en-SG" sz="1400" dirty="0" smtClean="0"/>
              <a:t>The response sent to travel booking portal.</a:t>
            </a:r>
          </a:p>
          <a:p>
            <a:pPr marL="342900" indent="-342900">
              <a:buFontTx/>
              <a:buAutoNum type="arabicPeriod"/>
            </a:pPr>
            <a:r>
              <a:rPr lang="en-SG" sz="1400" dirty="0" smtClean="0"/>
              <a:t>User selects the 1 of the option and send to </a:t>
            </a:r>
            <a:r>
              <a:rPr lang="en-SG" sz="1400" dirty="0" smtClean="0"/>
              <a:t>“quote Id” experience </a:t>
            </a:r>
            <a:r>
              <a:rPr lang="en-SG" sz="1400" dirty="0" smtClean="0"/>
              <a:t>layer </a:t>
            </a:r>
            <a:r>
              <a:rPr lang="en-SG" sz="1400" b="1" dirty="0" smtClean="0"/>
              <a:t>/</a:t>
            </a:r>
            <a:r>
              <a:rPr lang="en-SG" sz="1400" b="1" dirty="0" smtClean="0"/>
              <a:t>confirm-insurance-quote</a:t>
            </a:r>
            <a:r>
              <a:rPr lang="en-SG" sz="1400" dirty="0" smtClean="0"/>
              <a:t>.</a:t>
            </a:r>
            <a:endParaRPr lang="en-SG" sz="1400" dirty="0" smtClean="0"/>
          </a:p>
          <a:p>
            <a:pPr marL="342900" indent="-342900">
              <a:buFontTx/>
              <a:buAutoNum type="arabicPeriod"/>
            </a:pPr>
            <a:r>
              <a:rPr lang="en-SG" sz="1400" dirty="0" smtClean="0"/>
              <a:t>Experience layer calls process layer</a:t>
            </a:r>
            <a:r>
              <a:rPr lang="en-SG" sz="1400" b="1" dirty="0" smtClean="0"/>
              <a:t> </a:t>
            </a:r>
            <a:r>
              <a:rPr lang="en-SG" sz="1400" b="1" dirty="0"/>
              <a:t>/</a:t>
            </a:r>
            <a:r>
              <a:rPr lang="en-SG" sz="1400" b="1" dirty="0" smtClean="0"/>
              <a:t>confirm-insurance-quote </a:t>
            </a:r>
            <a:r>
              <a:rPr lang="en-SG" sz="1400" dirty="0" err="1" smtClean="0"/>
              <a:t>api</a:t>
            </a:r>
            <a:endParaRPr lang="en-SG" sz="1400" dirty="0"/>
          </a:p>
          <a:p>
            <a:pPr marL="342900" indent="-342900">
              <a:buAutoNum type="arabicPeriod"/>
            </a:pPr>
            <a:r>
              <a:rPr lang="en-SG" sz="1400" dirty="0" smtClean="0"/>
              <a:t>Process layer calls </a:t>
            </a:r>
            <a:r>
              <a:rPr lang="en-SG" sz="1400" b="1" dirty="0"/>
              <a:t>/confirm-insurance-quote </a:t>
            </a:r>
            <a:r>
              <a:rPr lang="en-SG" sz="1400" dirty="0" smtClean="0"/>
              <a:t>insurance system </a:t>
            </a:r>
            <a:r>
              <a:rPr lang="en-SG" sz="1400" dirty="0" err="1" smtClean="0"/>
              <a:t>api</a:t>
            </a:r>
            <a:r>
              <a:rPr lang="en-SG" sz="1400" dirty="0" smtClean="0"/>
              <a:t> to update the user selection in system.</a:t>
            </a:r>
          </a:p>
          <a:p>
            <a:pPr marL="342900" indent="-342900">
              <a:buAutoNum type="arabicPeriod"/>
            </a:pPr>
            <a:r>
              <a:rPr lang="en-SG" sz="1400" dirty="0" smtClean="0"/>
              <a:t>Request &amp; response sample message refer slide 14</a:t>
            </a:r>
            <a:endParaRPr lang="en-SG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2807919" y="6511438"/>
            <a:ext cx="2538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Insurance Provider System</a:t>
            </a:r>
            <a:endParaRPr lang="en-SG" sz="1400" dirty="0"/>
          </a:p>
        </p:txBody>
      </p:sp>
      <p:cxnSp>
        <p:nvCxnSpPr>
          <p:cNvPr id="69" name="Elbow Connector 68"/>
          <p:cNvCxnSpPr/>
          <p:nvPr/>
        </p:nvCxnSpPr>
        <p:spPr>
          <a:xfrm rot="16200000" flipH="1">
            <a:off x="3391277" y="2488706"/>
            <a:ext cx="978205" cy="8919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43" idx="0"/>
          </p:cNvCxnSpPr>
          <p:nvPr/>
        </p:nvCxnSpPr>
        <p:spPr>
          <a:xfrm rot="16200000" flipV="1">
            <a:off x="3635683" y="2568666"/>
            <a:ext cx="986202" cy="724003"/>
          </a:xfrm>
          <a:prstGeom prst="bentConnector3">
            <a:avLst>
              <a:gd name="adj1" fmla="val 610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5400000">
            <a:off x="3485962" y="3877515"/>
            <a:ext cx="837362" cy="6751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3766782" y="5006363"/>
            <a:ext cx="0" cy="493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 rot="5400000" flipH="1" flipV="1">
            <a:off x="3870097" y="3806667"/>
            <a:ext cx="837363" cy="816799"/>
          </a:xfrm>
          <a:prstGeom prst="bentConnector3">
            <a:avLst>
              <a:gd name="adj1" fmla="val 33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3766782" y="1577202"/>
            <a:ext cx="0" cy="48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79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80309" y="254639"/>
            <a:ext cx="5970366" cy="480131"/>
          </a:xfrm>
        </p:spPr>
        <p:txBody>
          <a:bodyPr>
            <a:normAutofit/>
          </a:bodyPr>
          <a:lstStyle/>
          <a:p>
            <a:r>
              <a:rPr lang="en-US" sz="1800" b="1" u="sng" dirty="0" smtClean="0"/>
              <a:t>Solution: Use Case 2– Issue Confirm Policy</a:t>
            </a:r>
            <a:endParaRPr lang="en-US" sz="1800" b="1" u="sng" dirty="0"/>
          </a:p>
        </p:txBody>
      </p:sp>
      <p:sp>
        <p:nvSpPr>
          <p:cNvPr id="64" name="Rectangle 63"/>
          <p:cNvSpPr/>
          <p:nvPr/>
        </p:nvSpPr>
        <p:spPr>
          <a:xfrm>
            <a:off x="280309" y="254639"/>
            <a:ext cx="11197458" cy="6603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964" y="1081902"/>
            <a:ext cx="561975" cy="4953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214651" y="1924334"/>
            <a:ext cx="4858603" cy="614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Flowchart: Delay 22"/>
          <p:cNvSpPr/>
          <p:nvPr/>
        </p:nvSpPr>
        <p:spPr>
          <a:xfrm>
            <a:off x="6073254" y="1924335"/>
            <a:ext cx="1228299" cy="61415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Experience Layer</a:t>
            </a:r>
            <a:endParaRPr lang="en-SG" sz="1400" dirty="0"/>
          </a:p>
        </p:txBody>
      </p:sp>
      <p:sp>
        <p:nvSpPr>
          <p:cNvPr id="37" name="Rectangle 36"/>
          <p:cNvSpPr/>
          <p:nvPr/>
        </p:nvSpPr>
        <p:spPr>
          <a:xfrm>
            <a:off x="1214651" y="3269643"/>
            <a:ext cx="4858603" cy="614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Flowchart: Delay 37"/>
          <p:cNvSpPr/>
          <p:nvPr/>
        </p:nvSpPr>
        <p:spPr>
          <a:xfrm>
            <a:off x="6073254" y="3277161"/>
            <a:ext cx="1228299" cy="61415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Process Layer</a:t>
            </a:r>
            <a:endParaRPr lang="en-SG" sz="1400" dirty="0"/>
          </a:p>
        </p:txBody>
      </p:sp>
      <p:sp>
        <p:nvSpPr>
          <p:cNvPr id="39" name="Rectangle 38"/>
          <p:cNvSpPr/>
          <p:nvPr/>
        </p:nvSpPr>
        <p:spPr>
          <a:xfrm>
            <a:off x="1214651" y="4512980"/>
            <a:ext cx="4858603" cy="614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Flowchart: Delay 39"/>
          <p:cNvSpPr/>
          <p:nvPr/>
        </p:nvSpPr>
        <p:spPr>
          <a:xfrm>
            <a:off x="6073254" y="4512981"/>
            <a:ext cx="1228299" cy="61415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System Layer</a:t>
            </a:r>
            <a:endParaRPr lang="en-SG" sz="1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392" y="2064951"/>
            <a:ext cx="576547" cy="37261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961" y="3423769"/>
            <a:ext cx="576547" cy="37261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511" y="3423769"/>
            <a:ext cx="576547" cy="37261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964" y="4633747"/>
            <a:ext cx="576547" cy="37261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313" y="5654818"/>
            <a:ext cx="851848" cy="89668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846526" y="1132307"/>
            <a:ext cx="253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Travel Booking</a:t>
            </a:r>
          </a:p>
          <a:p>
            <a:r>
              <a:rPr lang="en-SG" sz="1400" dirty="0" smtClean="0"/>
              <a:t> Portal</a:t>
            </a:r>
            <a:endParaRPr lang="en-SG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050543" y="1969799"/>
            <a:ext cx="808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Portal </a:t>
            </a:r>
          </a:p>
          <a:p>
            <a:r>
              <a:rPr lang="en-SG" sz="1400" dirty="0" err="1" smtClean="0"/>
              <a:t>Exp</a:t>
            </a:r>
            <a:r>
              <a:rPr lang="en-SG" sz="1400" dirty="0" smtClean="0"/>
              <a:t> API</a:t>
            </a:r>
            <a:endParaRPr lang="en-SG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2908315" y="3322626"/>
            <a:ext cx="10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Policy</a:t>
            </a:r>
          </a:p>
          <a:p>
            <a:r>
              <a:rPr lang="en-SG" sz="1400" dirty="0" smtClean="0"/>
              <a:t>Process API</a:t>
            </a:r>
            <a:endParaRPr lang="en-SG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4904661" y="3348467"/>
            <a:ext cx="107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Quote </a:t>
            </a:r>
          </a:p>
          <a:p>
            <a:r>
              <a:rPr lang="en-SG" sz="1400" dirty="0" smtClean="0"/>
              <a:t>Process API</a:t>
            </a:r>
            <a:endParaRPr lang="en-SG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434420" y="1580018"/>
            <a:ext cx="0" cy="48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434420" y="5006363"/>
            <a:ext cx="0" cy="53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160650" y="4549231"/>
            <a:ext cx="107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Insurance</a:t>
            </a:r>
          </a:p>
          <a:p>
            <a:r>
              <a:rPr lang="en-SG" sz="1400" dirty="0" smtClean="0"/>
              <a:t>System API</a:t>
            </a:r>
            <a:endParaRPr lang="en-SG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7887876" y="1889315"/>
            <a:ext cx="334370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sz="1400" dirty="0" smtClean="0"/>
              <a:t>JSON Post request received from Travel Booking Portal to Experience </a:t>
            </a:r>
            <a:r>
              <a:rPr lang="en-SG" sz="1400" b="1" dirty="0" smtClean="0"/>
              <a:t>Layer /issue-policy</a:t>
            </a:r>
          </a:p>
          <a:p>
            <a:pPr marL="342900" indent="-342900">
              <a:buAutoNum type="arabicPeriod"/>
            </a:pPr>
            <a:r>
              <a:rPr lang="en-SG" sz="1400" dirty="0" smtClean="0"/>
              <a:t>Information pass to process layer </a:t>
            </a:r>
            <a:r>
              <a:rPr lang="en-SG" sz="1400" b="1" dirty="0" smtClean="0"/>
              <a:t>/issue-policy </a:t>
            </a:r>
            <a:r>
              <a:rPr lang="en-SG" sz="1400" dirty="0" smtClean="0"/>
              <a:t>and business logic applied if applicable to generate policy </a:t>
            </a:r>
          </a:p>
          <a:p>
            <a:pPr marL="342900" indent="-342900">
              <a:buAutoNum type="arabicPeriod"/>
            </a:pPr>
            <a:r>
              <a:rPr lang="en-SG" sz="1400" dirty="0" smtClean="0"/>
              <a:t>System Layer make a call to insurance provider </a:t>
            </a:r>
            <a:r>
              <a:rPr lang="en-SG" sz="1400" dirty="0" err="1" smtClean="0"/>
              <a:t>api</a:t>
            </a:r>
            <a:r>
              <a:rPr lang="en-SG" sz="1400" dirty="0" smtClean="0"/>
              <a:t> </a:t>
            </a:r>
            <a:r>
              <a:rPr lang="en-SG" sz="1400" dirty="0"/>
              <a:t> </a:t>
            </a:r>
            <a:r>
              <a:rPr lang="en-SG" sz="1400" b="1" dirty="0"/>
              <a:t>/</a:t>
            </a:r>
            <a:r>
              <a:rPr lang="en-SG" sz="1400" b="1" dirty="0" smtClean="0"/>
              <a:t>issue-policy.</a:t>
            </a:r>
          </a:p>
          <a:p>
            <a:pPr marL="342900" indent="-342900">
              <a:buAutoNum type="arabicPeriod"/>
            </a:pPr>
            <a:r>
              <a:rPr lang="en-SG" sz="1400" dirty="0" smtClean="0"/>
              <a:t>Insurance provider system called using </a:t>
            </a:r>
            <a:r>
              <a:rPr lang="en-SG" sz="1400" b="1" dirty="0" smtClean="0"/>
              <a:t>request reply pattern</a:t>
            </a:r>
            <a:r>
              <a:rPr lang="en-SG" sz="1400" dirty="0" smtClean="0"/>
              <a:t> using </a:t>
            </a:r>
            <a:r>
              <a:rPr lang="en-SG" sz="1400" dirty="0" err="1" smtClean="0"/>
              <a:t>correlationId</a:t>
            </a:r>
            <a:r>
              <a:rPr lang="en-SG" sz="1400" dirty="0" smtClean="0"/>
              <a:t> as system requires 2 minutes to process.</a:t>
            </a:r>
          </a:p>
          <a:p>
            <a:pPr marL="342900" indent="-342900">
              <a:buAutoNum type="arabicPeriod"/>
            </a:pPr>
            <a:r>
              <a:rPr lang="en-SG" sz="1400" dirty="0" smtClean="0"/>
              <a:t>Once response comes from core system, a success response send to portal with </a:t>
            </a:r>
            <a:r>
              <a:rPr lang="en-SG" sz="1400" dirty="0" err="1" smtClean="0"/>
              <a:t>quoteId</a:t>
            </a:r>
            <a:r>
              <a:rPr lang="en-SG" sz="1400" dirty="0" smtClean="0"/>
              <a:t> , </a:t>
            </a:r>
            <a:r>
              <a:rPr lang="en-SG" sz="1400" dirty="0" err="1" smtClean="0"/>
              <a:t>messageId</a:t>
            </a:r>
            <a:r>
              <a:rPr lang="en-SG" sz="1400" dirty="0" smtClean="0"/>
              <a:t>, success message.</a:t>
            </a:r>
          </a:p>
          <a:p>
            <a:pPr marL="342900" indent="-342900">
              <a:buAutoNum type="arabicPeriod"/>
            </a:pPr>
            <a:r>
              <a:rPr lang="en-SG" sz="1400" dirty="0" smtClean="0"/>
              <a:t>Insurance system will send a mail to user.</a:t>
            </a:r>
          </a:p>
          <a:p>
            <a:pPr marL="342900" indent="-342900">
              <a:buFontTx/>
              <a:buAutoNum type="arabicPeriod"/>
            </a:pPr>
            <a:r>
              <a:rPr lang="en-SG" sz="1400" dirty="0" smtClean="0"/>
              <a:t>Request </a:t>
            </a:r>
            <a:r>
              <a:rPr lang="en-SG" sz="1400" dirty="0"/>
              <a:t>&amp; response sample message refer slide 14</a:t>
            </a:r>
          </a:p>
          <a:p>
            <a:pPr marL="342900" indent="-342900">
              <a:buAutoNum type="arabicPeriod"/>
            </a:pPr>
            <a:endParaRPr lang="en-SG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2807919" y="6511438"/>
            <a:ext cx="2538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Insurance Provider System</a:t>
            </a:r>
            <a:endParaRPr lang="en-SG" sz="1400" dirty="0"/>
          </a:p>
        </p:txBody>
      </p:sp>
      <p:cxnSp>
        <p:nvCxnSpPr>
          <p:cNvPr id="69" name="Elbow Connector 68"/>
          <p:cNvCxnSpPr/>
          <p:nvPr/>
        </p:nvCxnSpPr>
        <p:spPr>
          <a:xfrm rot="5400000">
            <a:off x="2460123" y="2491083"/>
            <a:ext cx="978206" cy="8341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5400000" flipH="1" flipV="1">
            <a:off x="2780426" y="2459568"/>
            <a:ext cx="1008355" cy="964357"/>
          </a:xfrm>
          <a:prstGeom prst="bentConnector3">
            <a:avLst>
              <a:gd name="adj1" fmla="val 44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3766782" y="5006363"/>
            <a:ext cx="0" cy="493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3766782" y="1577202"/>
            <a:ext cx="0" cy="48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2" idx="2"/>
          </p:cNvCxnSpPr>
          <p:nvPr/>
        </p:nvCxnSpPr>
        <p:spPr>
          <a:xfrm rot="16200000" flipH="1">
            <a:off x="2598646" y="3797973"/>
            <a:ext cx="837362" cy="8341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6200000" flipV="1">
            <a:off x="2902343" y="3674629"/>
            <a:ext cx="837362" cy="1051003"/>
          </a:xfrm>
          <a:prstGeom prst="bentConnector3">
            <a:avLst>
              <a:gd name="adj1" fmla="val 679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48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280309" y="254639"/>
            <a:ext cx="4687476" cy="480131"/>
          </a:xfrm>
        </p:spPr>
        <p:txBody>
          <a:bodyPr>
            <a:normAutofit/>
          </a:bodyPr>
          <a:lstStyle/>
          <a:p>
            <a:r>
              <a:rPr lang="en-US" sz="1800" b="1" u="sng" dirty="0" smtClean="0"/>
              <a:t>Request – Reply Pattern</a:t>
            </a:r>
            <a:endParaRPr lang="en-US" sz="1800" b="1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949" y="1023583"/>
            <a:ext cx="6605517" cy="29986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0309" y="254639"/>
            <a:ext cx="10910855" cy="5777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696037" y="4708478"/>
            <a:ext cx="10317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Insurance provider </a:t>
            </a:r>
            <a:r>
              <a:rPr lang="en-SG" dirty="0" smtClean="0"/>
              <a:t>core system will be called </a:t>
            </a:r>
            <a:r>
              <a:rPr lang="en-SG" dirty="0"/>
              <a:t>using </a:t>
            </a:r>
            <a:r>
              <a:rPr lang="en-SG" b="1" dirty="0"/>
              <a:t>request reply pattern</a:t>
            </a:r>
            <a:r>
              <a:rPr lang="en-SG" dirty="0"/>
              <a:t> using </a:t>
            </a:r>
            <a:r>
              <a:rPr lang="en-SG" dirty="0" err="1"/>
              <a:t>correlationId</a:t>
            </a:r>
            <a:r>
              <a:rPr lang="en-SG" dirty="0"/>
              <a:t> as system requires 2 minutes to </a:t>
            </a:r>
            <a:r>
              <a:rPr lang="en-SG" dirty="0" smtClean="0"/>
              <a:t>process the request and generate the confirmed insurance.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6463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3"/>
          <p:cNvSpPr>
            <a:spLocks noGrp="1"/>
          </p:cNvSpPr>
          <p:nvPr>
            <p:ph type="title"/>
          </p:nvPr>
        </p:nvSpPr>
        <p:spPr>
          <a:xfrm>
            <a:off x="654753" y="543643"/>
            <a:ext cx="4687476" cy="480131"/>
          </a:xfrm>
        </p:spPr>
        <p:txBody>
          <a:bodyPr>
            <a:normAutofit/>
          </a:bodyPr>
          <a:lstStyle/>
          <a:p>
            <a:r>
              <a:rPr lang="en-US" sz="1800" b="1" u="sng" dirty="0" smtClean="0"/>
              <a:t>Overall Architecture</a:t>
            </a:r>
            <a:endParaRPr lang="en-US" sz="1800" b="1" u="sng" dirty="0"/>
          </a:p>
        </p:txBody>
      </p:sp>
      <p:sp>
        <p:nvSpPr>
          <p:cNvPr id="60" name="Rectangle 59"/>
          <p:cNvSpPr/>
          <p:nvPr/>
        </p:nvSpPr>
        <p:spPr>
          <a:xfrm>
            <a:off x="368490" y="267328"/>
            <a:ext cx="11559653" cy="659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492" y="877185"/>
            <a:ext cx="561975" cy="495300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3480179" y="1719617"/>
            <a:ext cx="4858603" cy="614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3" name="Flowchart: Delay 92"/>
          <p:cNvSpPr/>
          <p:nvPr/>
        </p:nvSpPr>
        <p:spPr>
          <a:xfrm>
            <a:off x="8338782" y="1719618"/>
            <a:ext cx="1228299" cy="61415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Experience Layer</a:t>
            </a:r>
            <a:endParaRPr lang="en-SG" sz="1400" dirty="0"/>
          </a:p>
        </p:txBody>
      </p:sp>
      <p:sp>
        <p:nvSpPr>
          <p:cNvPr id="94" name="Rectangle 93"/>
          <p:cNvSpPr/>
          <p:nvPr/>
        </p:nvSpPr>
        <p:spPr>
          <a:xfrm>
            <a:off x="3480179" y="3064926"/>
            <a:ext cx="4858603" cy="614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Flowchart: Delay 94"/>
          <p:cNvSpPr/>
          <p:nvPr/>
        </p:nvSpPr>
        <p:spPr>
          <a:xfrm>
            <a:off x="8338782" y="3072444"/>
            <a:ext cx="1228299" cy="61415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Process Layer</a:t>
            </a:r>
            <a:endParaRPr lang="en-SG" sz="1400" dirty="0"/>
          </a:p>
        </p:txBody>
      </p:sp>
      <p:sp>
        <p:nvSpPr>
          <p:cNvPr id="96" name="Rectangle 95"/>
          <p:cNvSpPr/>
          <p:nvPr/>
        </p:nvSpPr>
        <p:spPr>
          <a:xfrm>
            <a:off x="3480179" y="4308263"/>
            <a:ext cx="4858603" cy="614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Flowchart: Delay 96"/>
          <p:cNvSpPr/>
          <p:nvPr/>
        </p:nvSpPr>
        <p:spPr>
          <a:xfrm>
            <a:off x="8338782" y="4308264"/>
            <a:ext cx="1228299" cy="61415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System Layer</a:t>
            </a:r>
            <a:endParaRPr lang="en-SG" sz="14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920" y="1860234"/>
            <a:ext cx="576547" cy="372616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489" y="3219052"/>
            <a:ext cx="576547" cy="372616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039" y="3219052"/>
            <a:ext cx="576547" cy="372616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492" y="4429030"/>
            <a:ext cx="576547" cy="372616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841" y="5450101"/>
            <a:ext cx="851848" cy="896682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6316071" y="1765082"/>
            <a:ext cx="808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Portal </a:t>
            </a:r>
          </a:p>
          <a:p>
            <a:r>
              <a:rPr lang="en-SG" sz="1400" dirty="0" err="1" smtClean="0"/>
              <a:t>Exp</a:t>
            </a:r>
            <a:r>
              <a:rPr lang="en-SG" sz="1400" dirty="0" smtClean="0"/>
              <a:t> API</a:t>
            </a:r>
            <a:endParaRPr lang="en-SG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173843" y="3117909"/>
            <a:ext cx="10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Policy</a:t>
            </a:r>
          </a:p>
          <a:p>
            <a:r>
              <a:rPr lang="en-SG" sz="1400" dirty="0" smtClean="0"/>
              <a:t>Process API</a:t>
            </a:r>
            <a:endParaRPr lang="en-SG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170189" y="3143750"/>
            <a:ext cx="107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Quote </a:t>
            </a:r>
          </a:p>
          <a:p>
            <a:r>
              <a:rPr lang="en-SG" sz="1400" dirty="0" smtClean="0"/>
              <a:t>Process API</a:t>
            </a:r>
            <a:endParaRPr lang="en-SG" sz="1400" dirty="0"/>
          </a:p>
        </p:txBody>
      </p:sp>
      <p:cxnSp>
        <p:nvCxnSpPr>
          <p:cNvPr id="106" name="Straight Arrow Connector 105"/>
          <p:cNvCxnSpPr>
            <a:stCxn id="91" idx="2"/>
          </p:cNvCxnSpPr>
          <p:nvPr/>
        </p:nvCxnSpPr>
        <p:spPr>
          <a:xfrm>
            <a:off x="5909480" y="1372485"/>
            <a:ext cx="0" cy="48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2" idx="2"/>
            <a:endCxn id="99" idx="0"/>
          </p:cNvCxnSpPr>
          <p:nvPr/>
        </p:nvCxnSpPr>
        <p:spPr>
          <a:xfrm flipH="1">
            <a:off x="4865763" y="2333767"/>
            <a:ext cx="1043718" cy="88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2" idx="2"/>
            <a:endCxn id="100" idx="0"/>
          </p:cNvCxnSpPr>
          <p:nvPr/>
        </p:nvCxnSpPr>
        <p:spPr>
          <a:xfrm>
            <a:off x="5909481" y="2333767"/>
            <a:ext cx="846832" cy="885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9" idx="2"/>
            <a:endCxn id="101" idx="0"/>
          </p:cNvCxnSpPr>
          <p:nvPr/>
        </p:nvCxnSpPr>
        <p:spPr>
          <a:xfrm>
            <a:off x="4865763" y="3591668"/>
            <a:ext cx="1051003" cy="83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01" idx="0"/>
          </p:cNvCxnSpPr>
          <p:nvPr/>
        </p:nvCxnSpPr>
        <p:spPr>
          <a:xfrm flipH="1">
            <a:off x="5916766" y="3591668"/>
            <a:ext cx="839547" cy="83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5916766" y="4801646"/>
            <a:ext cx="0" cy="53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507775" y="4386267"/>
            <a:ext cx="107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Insurance</a:t>
            </a:r>
          </a:p>
          <a:p>
            <a:r>
              <a:rPr lang="en-SG" sz="1400" dirty="0" smtClean="0"/>
              <a:t>System API</a:t>
            </a:r>
            <a:endParaRPr lang="en-SG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830308" y="6396335"/>
            <a:ext cx="2538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Insurance Provider System</a:t>
            </a:r>
            <a:endParaRPr lang="en-SG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929083" y="1366149"/>
            <a:ext cx="2538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Travel Booking Portal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80137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354843" y="144498"/>
            <a:ext cx="11559653" cy="659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20" y="696036"/>
            <a:ext cx="9689910" cy="539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354843" y="144498"/>
            <a:ext cx="11559653" cy="659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56" y="296918"/>
            <a:ext cx="4687476" cy="480131"/>
          </a:xfrm>
        </p:spPr>
        <p:txBody>
          <a:bodyPr>
            <a:noAutofit/>
          </a:bodyPr>
          <a:lstStyle/>
          <a:p>
            <a:r>
              <a:rPr lang="en-US" sz="4000" dirty="0" smtClean="0"/>
              <a:t>API Versioning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2579427" y="1296537"/>
            <a:ext cx="6851176" cy="3373937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4940490" y="1305701"/>
            <a:ext cx="331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Semantic Versioning</a:t>
            </a:r>
            <a:endParaRPr lang="en-SG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729194" y="1996081"/>
            <a:ext cx="13647" cy="246673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73075" y="1996081"/>
            <a:ext cx="13647" cy="246673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75865" y="2068932"/>
            <a:ext cx="883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smtClean="0"/>
              <a:t>MAJOR</a:t>
            </a:r>
            <a:endParaRPr lang="en-SG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521115" y="2068932"/>
            <a:ext cx="879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smtClean="0"/>
              <a:t>MINOR</a:t>
            </a:r>
            <a:endParaRPr lang="en-SG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820727" y="1996454"/>
            <a:ext cx="872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smtClean="0"/>
              <a:t>PATCH</a:t>
            </a:r>
            <a:endParaRPr lang="en-SG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855794" y="2983505"/>
            <a:ext cx="203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Backward incompatible </a:t>
            </a:r>
          </a:p>
          <a:p>
            <a:r>
              <a:rPr lang="en-SG" sz="1400" dirty="0" smtClean="0"/>
              <a:t>         changes</a:t>
            </a:r>
            <a:endParaRPr lang="en-SG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080378" y="2984659"/>
            <a:ext cx="20347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New functionality</a:t>
            </a:r>
          </a:p>
          <a:p>
            <a:r>
              <a:rPr lang="en-SG" sz="1400" dirty="0" smtClean="0"/>
              <a:t>backward compatible </a:t>
            </a:r>
          </a:p>
          <a:p>
            <a:r>
              <a:rPr lang="en-SG" sz="1400" dirty="0" smtClean="0"/>
              <a:t>     </a:t>
            </a:r>
            <a:endParaRPr lang="en-SG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505586" y="2982399"/>
            <a:ext cx="20347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Bug fixes that are</a:t>
            </a:r>
          </a:p>
          <a:p>
            <a:r>
              <a:rPr lang="en-SG" sz="1400" dirty="0"/>
              <a:t>b</a:t>
            </a:r>
            <a:r>
              <a:rPr lang="en-SG" sz="1400" dirty="0" smtClean="0"/>
              <a:t>ackward compatible </a:t>
            </a:r>
          </a:p>
          <a:p>
            <a:r>
              <a:rPr lang="en-SG" sz="1400" dirty="0" smtClean="0"/>
              <a:t>     </a:t>
            </a:r>
            <a:endParaRPr lang="en-SG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54753" y="4977198"/>
            <a:ext cx="997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Approach for API versioning:</a:t>
            </a:r>
          </a:p>
          <a:p>
            <a:endParaRPr lang="en-SG" dirty="0" smtClean="0"/>
          </a:p>
          <a:p>
            <a:r>
              <a:rPr lang="en-SG" dirty="0"/>
              <a:t>	</a:t>
            </a:r>
            <a:r>
              <a:rPr lang="en-SG" dirty="0" smtClean="0"/>
              <a:t>1. API version in the base path</a:t>
            </a:r>
          </a:p>
          <a:p>
            <a:r>
              <a:rPr lang="en-SG" dirty="0"/>
              <a:t>	</a:t>
            </a:r>
            <a:r>
              <a:rPr lang="en-SG" dirty="0" smtClean="0"/>
              <a:t>2. API version in the application name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164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560</Words>
  <Application>Microsoft Office PowerPoint</Application>
  <PresentationFormat>Widescreen</PresentationFormat>
  <Paragraphs>150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 Unicode MS</vt:lpstr>
      <vt:lpstr>Arial</vt:lpstr>
      <vt:lpstr>Calibri</vt:lpstr>
      <vt:lpstr>Calibri Light</vt:lpstr>
      <vt:lpstr>Montserrat</vt:lpstr>
      <vt:lpstr>Office Theme</vt:lpstr>
      <vt:lpstr>Packager Shell Object</vt:lpstr>
      <vt:lpstr>PowerPoint Presentation</vt:lpstr>
      <vt:lpstr>Solution Summary</vt:lpstr>
      <vt:lpstr>Scope </vt:lpstr>
      <vt:lpstr>Solution: Use Case 1– Get Insurance Quote &amp; Save User Selection</vt:lpstr>
      <vt:lpstr>Solution: Use Case 2– Issue Confirm Policy</vt:lpstr>
      <vt:lpstr>Request – Reply Pattern</vt:lpstr>
      <vt:lpstr>Overall Architecture</vt:lpstr>
      <vt:lpstr>PowerPoint Presentation</vt:lpstr>
      <vt:lpstr>API Versioning</vt:lpstr>
      <vt:lpstr>1. API version in the base path</vt:lpstr>
      <vt:lpstr>2. API version in the application name</vt:lpstr>
      <vt:lpstr>PowerPoint Presentation</vt:lpstr>
      <vt:lpstr>PowerPoint Presentation</vt:lpstr>
      <vt:lpstr>API Request and Response Messages</vt:lpstr>
      <vt:lpstr>PowerPoint Presentation</vt:lpstr>
      <vt:lpstr>PowerPoint Presentation</vt:lpstr>
      <vt:lpstr>Naming Convention &amp; URL 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Sengar</dc:creator>
  <cp:lastModifiedBy>Ajay Sengar</cp:lastModifiedBy>
  <cp:revision>234</cp:revision>
  <dcterms:created xsi:type="dcterms:W3CDTF">2022-12-28T08:08:43Z</dcterms:created>
  <dcterms:modified xsi:type="dcterms:W3CDTF">2022-12-31T07:30:39Z</dcterms:modified>
</cp:coreProperties>
</file>