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1.png" ContentType="image/png"/>
  <Override PartName="/ppt/media/image10.png" ContentType="image/png"/>
  <Override PartName="/ppt/media/image12.png" ContentType="image/png"/>
  <Override PartName="/ppt/media/image9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jpeg" ContentType="image/jpe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3"/>
          <a:srcRect l="0" t="0" r="56277" b="0"/>
          <a:stretch/>
        </p:blipFill>
        <p:spPr>
          <a:xfrm>
            <a:off x="486720" y="308520"/>
            <a:ext cx="8169840" cy="4525920"/>
          </a:xfrm>
          <a:prstGeom prst="rect">
            <a:avLst/>
          </a:prstGeom>
          <a:ln w="12600">
            <a:noFill/>
          </a:ln>
          <a:effectLst>
            <a:outerShdw algn="ctr" blurRad="63500" rotWithShape="0" sx="101000" sy="101000">
              <a:srgbClr val="000000">
                <a:alpha val="40000"/>
              </a:srgbClr>
            </a:outerShdw>
          </a:effectLst>
          <a:scene3d>
            <a:camera fov="4800000" prst="perspectiveFront"/>
            <a:lightRig dir="t" rig="threePt"/>
          </a:scene3d>
        </p:spPr>
      </p:pic>
      <p:sp>
        <p:nvSpPr>
          <p:cNvPr id="1" name="CustomShape 1"/>
          <p:cNvSpPr/>
          <p:nvPr/>
        </p:nvSpPr>
        <p:spPr>
          <a:xfrm>
            <a:off x="562680" y="356760"/>
            <a:ext cx="7982280" cy="4416120"/>
          </a:xfrm>
          <a:prstGeom prst="rect">
            <a:avLst/>
          </a:prstGeom>
          <a:noFill/>
          <a:ln w="12600">
            <a:solidFill>
              <a:schemeClr val="tx2">
                <a:lumMod val="9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562680" y="4600080"/>
            <a:ext cx="7982640" cy="1080"/>
          </a:xfrm>
          <a:prstGeom prst="line">
            <a:avLst/>
          </a:prstGeom>
          <a:ln w="12600">
            <a:solidFill>
              <a:schemeClr val="tx2">
                <a:lumMod val="90000"/>
              </a:schemeClr>
            </a:solidFill>
            <a:round/>
          </a:ln>
        </p:spPr>
      </p:sp>
      <p:sp>
        <p:nvSpPr>
          <p:cNvPr id="3" name="CustomShape 3"/>
          <p:cNvSpPr/>
          <p:nvPr/>
        </p:nvSpPr>
        <p:spPr>
          <a:xfrm>
            <a:off x="562680" y="342720"/>
            <a:ext cx="7982280" cy="19335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240"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914400" y="843120"/>
            <a:ext cx="7341840" cy="14425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404040"/>
                </a:solidFill>
                <a:latin typeface="Calisto MT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dt"/>
          </p:nvPr>
        </p:nvSpPr>
        <p:spPr>
          <a:xfrm>
            <a:off x="573840" y="4592160"/>
            <a:ext cx="2133360" cy="194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b0bcc1"/>
                </a:solidFill>
                <a:latin typeface="Brush Script MT"/>
                <a:ea typeface="Arial"/>
              </a:rPr>
              <a:t>4/17/15</a:t>
            </a:r>
            <a:endParaRPr/>
          </a:p>
        </p:txBody>
      </p:sp>
      <p:sp>
        <p:nvSpPr>
          <p:cNvPr id="6" name="PlaceHolder 6"/>
          <p:cNvSpPr>
            <a:spLocks noGrp="1"/>
          </p:cNvSpPr>
          <p:nvPr>
            <p:ph type="ftr"/>
          </p:nvPr>
        </p:nvSpPr>
        <p:spPr>
          <a:xfrm>
            <a:off x="5638680" y="4592160"/>
            <a:ext cx="2895120" cy="192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" name="PlaceHolder 7"/>
          <p:cNvSpPr>
            <a:spLocks noGrp="1"/>
          </p:cNvSpPr>
          <p:nvPr>
            <p:ph type="sldNum"/>
          </p:nvPr>
        </p:nvSpPr>
        <p:spPr>
          <a:xfrm>
            <a:off x="4191120" y="4592160"/>
            <a:ext cx="761760" cy="203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93892E1-5885-493D-85A9-7B34C84BD384}" type="slidenum">
              <a:rPr lang="en-US" sz="1200" strike="noStrike">
                <a:solidFill>
                  <a:srgbClr val="b0bcc1"/>
                </a:solidFill>
                <a:latin typeface="Calisto MT"/>
              </a:rPr>
              <a:t>&lt;number&gt;</a:t>
            </a:fld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sto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sto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sto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sto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sto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sto M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sto M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en-US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sto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sto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Calisto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latin typeface="Calisto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latin typeface="Calisto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latin typeface="Calisto M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400">
                <a:latin typeface="Calisto MT"/>
              </a:rPr>
              <a:t>Seventh Outline Level</a:t>
            </a:r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57723DB-6A14-4728-AB6E-23219C39AFD6}" type="slidenum">
              <a:rPr lang="en-US" sz="1200" strike="noStrike">
                <a:solidFill>
                  <a:srgbClr val="b0bcc1"/>
                </a:solidFill>
                <a:latin typeface="Calisto M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8" descr=""/>
          <p:cNvPicPr/>
          <p:nvPr/>
        </p:nvPicPr>
        <p:blipFill>
          <a:blip r:embed="rId3"/>
          <a:stretch/>
        </p:blipFill>
        <p:spPr>
          <a:xfrm>
            <a:off x="182880" y="130320"/>
            <a:ext cx="8777880" cy="4882680"/>
          </a:xfrm>
          <a:prstGeom prst="rect">
            <a:avLst/>
          </a:prstGeom>
          <a:ln w="12600">
            <a:noFill/>
          </a:ln>
          <a:effectLst>
            <a:outerShdw algn="ctr" blurRad="63500" rotWithShape="0" sx="101000" sy="101000">
              <a:srgbClr val="000000">
                <a:alpha val="40000"/>
              </a:srgbClr>
            </a:outerShdw>
          </a:effectLst>
          <a:scene3d>
            <a:camera fov="4800000" prst="perspectiveFront"/>
            <a:lightRig dir="t" rig="threePt"/>
          </a:scene3d>
        </p:spPr>
      </p:pic>
      <p:sp>
        <p:nvSpPr>
          <p:cNvPr id="81" name="CustomShape 1"/>
          <p:cNvSpPr/>
          <p:nvPr/>
        </p:nvSpPr>
        <p:spPr>
          <a:xfrm>
            <a:off x="255960" y="178200"/>
            <a:ext cx="8622360" cy="4772880"/>
          </a:xfrm>
          <a:prstGeom prst="rect">
            <a:avLst/>
          </a:prstGeom>
          <a:noFill/>
          <a:ln w="12600">
            <a:solidFill>
              <a:schemeClr val="tx2">
                <a:lumMod val="9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2"/>
          <p:cNvSpPr/>
          <p:nvPr/>
        </p:nvSpPr>
        <p:spPr>
          <a:xfrm>
            <a:off x="255960" y="4784400"/>
            <a:ext cx="8622720" cy="1080"/>
          </a:xfrm>
          <a:prstGeom prst="line">
            <a:avLst/>
          </a:prstGeom>
          <a:ln w="12600">
            <a:solidFill>
              <a:schemeClr val="tx2">
                <a:lumMod val="90000"/>
              </a:schemeClr>
            </a:solidFill>
            <a:round/>
          </a:ln>
        </p:spPr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243720" y="4778640"/>
            <a:ext cx="2133360" cy="194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b0bcc1"/>
                </a:solidFill>
                <a:latin typeface="Brush Script MT"/>
                <a:ea typeface="Arial"/>
              </a:rPr>
              <a:t>4/17/15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5958720" y="4778640"/>
            <a:ext cx="2895120" cy="19296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191120" y="4767120"/>
            <a:ext cx="761760" cy="203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C080856-6935-44B6-9403-27B07DB11583}" type="slidenum">
              <a:rPr lang="en-US" sz="1200" strike="noStrike">
                <a:solidFill>
                  <a:srgbClr val="b0bcc1"/>
                </a:solidFill>
                <a:latin typeface="Calisto MT"/>
              </a:rPr>
              <a:t>&lt;number&gt;</a:t>
            </a:fld>
            <a:endParaRPr/>
          </a:p>
        </p:txBody>
      </p:sp>
      <p:sp>
        <p:nvSpPr>
          <p:cNvPr id="8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sto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sto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sto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sto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sto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sto M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sto M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914400" y="843120"/>
            <a:ext cx="7341840" cy="1442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5400" strike="noStrike">
                <a:solidFill>
                  <a:srgbClr val="404040"/>
                </a:solidFill>
                <a:latin typeface="Calisto MT"/>
              </a:rPr>
              <a:t>Argument Parser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914400" y="2571840"/>
            <a:ext cx="7341840" cy="2064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rebuchet MS"/>
                <a:ea typeface="Trebuchet MS"/>
              </a:rPr>
              <a:t>Joshua Hill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rebuchet MS"/>
                <a:ea typeface="Trebuchet MS"/>
              </a:rPr>
              <a:t>Andrew Simpson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rebuchet MS"/>
                <a:ea typeface="Trebuchet MS"/>
              </a:rPr>
              <a:t>Yi Chen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rebuchet MS"/>
                <a:ea typeface="Trebuchet MS"/>
              </a:rPr>
              <a:t>Joshua Howell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rebuchet MS"/>
                <a:ea typeface="Trebuchet MS"/>
              </a:rPr>
              <a:t>Christopher Burdette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Trebuchet MS"/>
                <a:ea typeface="Trebuchet MS"/>
              </a:rPr>
              <a:t>Jingtong Dai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da0002"/>
                </a:solidFill>
                <a:latin typeface="Calisto MT"/>
              </a:rPr>
              <a:t>Description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404040"/>
                </a:solidFill>
                <a:latin typeface="Calisto MT"/>
              </a:rPr>
              <a:t>Argument Parser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404040"/>
                </a:solidFill>
                <a:latin typeface="Calisto MT"/>
              </a:rPr>
              <a:t>Allows users to parse command line arguments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404040"/>
                </a:solidFill>
                <a:latin typeface="Calisto MT"/>
              </a:rPr>
              <a:t>
</a:t>
            </a:r>
            <a:r>
              <a:rPr lang="en-US" sz="2400" strike="noStrike">
                <a:solidFill>
                  <a:srgbClr val="404040"/>
                </a:solidFill>
                <a:latin typeface="Calisto MT"/>
              </a:rPr>
              <a:t>Product owner predefines the arguments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404040"/>
                </a:solidFill>
                <a:latin typeface="Calisto MT"/>
              </a:rPr>
              <a:t>Parser determines how exactly to parse the arguments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404040"/>
                </a:solidFill>
                <a:latin typeface="Calisto MT"/>
              </a:rPr>
              <a:t>Has multiple uses that can be personalized to a product owner’s needs</a:t>
            </a:r>
            <a:r>
              <a:rPr lang="en-US" sz="1400" strike="noStrike">
                <a:solidFill>
                  <a:srgbClr val="404040"/>
                </a:solidFill>
                <a:latin typeface="Calisto MT"/>
              </a:rPr>
              <a:t>
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da0002"/>
                </a:solidFill>
                <a:latin typeface="Calisto MT"/>
              </a:rPr>
              <a:t>Argument Features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063440"/>
            <a:ext cx="8229240" cy="3600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404040"/>
                </a:solidFill>
                <a:latin typeface="Calisto MT"/>
              </a:rPr>
              <a:t>Arguments can have multiple values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404040"/>
                </a:solidFill>
                <a:latin typeface="Calisto MT"/>
              </a:rPr>
              <a:t>Argument values can be restricted to predetermined values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404040"/>
                </a:solidFill>
                <a:latin typeface="Calisto MT"/>
              </a:rPr>
              <a:t>An argument can be one of four datatypes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404040"/>
                </a:solidFill>
                <a:latin typeface="Calisto MT"/>
              </a:rPr>
              <a:t>Includes descriptive information 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404040"/>
                </a:solidFill>
                <a:latin typeface="Calisto MT"/>
              </a:rPr>
              <a:t>Can be placed into mutually exclusive groups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da0002"/>
                </a:solidFill>
                <a:latin typeface="Calisto MT"/>
              </a:rPr>
              <a:t>Argument Types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404040"/>
                </a:solidFill>
                <a:latin typeface="Calisto MT"/>
              </a:rPr>
              <a:t>Consist of named, positional and flagged argument types.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404040"/>
                </a:solidFill>
                <a:latin typeface="Calisto MT"/>
              </a:rPr>
              <a:t>Named Arguments  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404040"/>
                </a:solidFill>
                <a:latin typeface="Calisto MT"/>
              </a:rPr>
              <a:t>not required to be retrieved from command line</a:t>
            </a:r>
            <a:r>
              <a:rPr lang="en-US" strike="noStrike">
                <a:solidFill>
                  <a:srgbClr val="404040"/>
                </a:solidFill>
                <a:latin typeface="Calisto MT"/>
              </a:rPr>
              <a:t>
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404040"/>
                </a:solidFill>
                <a:latin typeface="Calisto MT"/>
              </a:rPr>
              <a:t>Positional Arguments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404040"/>
                </a:solidFill>
                <a:latin typeface="Calisto MT"/>
              </a:rPr>
              <a:t>not required to be retrieved from command line </a:t>
            </a:r>
            <a:r>
              <a:rPr lang="en-US" strike="noStrike">
                <a:solidFill>
                  <a:srgbClr val="404040"/>
                </a:solidFill>
                <a:latin typeface="Calisto MT"/>
              </a:rPr>
              <a:t>
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404040"/>
                </a:solidFill>
                <a:latin typeface="Calisto MT"/>
              </a:rPr>
              <a:t>Flag Arguments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404040"/>
                </a:solidFill>
                <a:latin typeface="Calisto MT"/>
              </a:rPr>
              <a:t>checking if its present, in a group and the name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404040"/>
                </a:solidFill>
                <a:latin typeface="Calisto MT"/>
              </a:rPr>
              <a:t>grouped to help grouped arguments remain mutually exclusive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05920"/>
            <a:ext cx="8229240" cy="811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da0002"/>
                </a:solidFill>
                <a:latin typeface="Calisto MT"/>
              </a:rPr>
              <a:t>Parse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69800" y="1013040"/>
            <a:ext cx="8229240" cy="3714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400" strike="noStrike">
                <a:solidFill>
                  <a:srgbClr val="404040"/>
                </a:solidFill>
                <a:latin typeface="Calisto MT"/>
              </a:rPr>
              <a:t>- After arguments have been added to the command line, the parse function is used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400" strike="noStrike">
                <a:solidFill>
                  <a:srgbClr val="404040"/>
                </a:solidFill>
                <a:latin typeface="Calisto MT"/>
              </a:rPr>
              <a:t>- Looks for “--” and “-” for named arguments from command line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400" strike="noStrike">
                <a:solidFill>
                  <a:srgbClr val="404040"/>
                </a:solidFill>
                <a:latin typeface="Calisto MT"/>
              </a:rPr>
              <a:t>- Throws exception if required argument values are missing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2400" strike="noStrike">
                <a:solidFill>
                  <a:srgbClr val="404040"/>
                </a:solidFill>
                <a:latin typeface="Calisto MT"/>
              </a:rPr>
              <a:t>- Command line input is an ArrayList of strings</a:t>
            </a:r>
            <a:endParaRPr/>
          </a:p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2400" strike="noStrike">
                <a:solidFill>
                  <a:srgbClr val="404040"/>
                </a:solidFill>
                <a:latin typeface="Calisto MT"/>
              </a:rPr>
              <a:t>- Parses user input for named arguments and then positional arguments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da0002"/>
                </a:solidFill>
                <a:latin typeface="Calisto MT"/>
              </a:rPr>
              <a:t>Parse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190160"/>
            <a:ext cx="8229240" cy="3812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buFont typeface="Arial"/>
              <a:buChar char="●"/>
            </a:pPr>
            <a:r>
              <a:rPr lang="en-US" sz="2400" strike="noStrike">
                <a:solidFill>
                  <a:srgbClr val="404040"/>
                </a:solidFill>
                <a:latin typeface="Calisto MT"/>
              </a:rPr>
              <a:t>Reads in Positional Arguments in order they were created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2400" strike="noStrike">
                <a:solidFill>
                  <a:srgbClr val="404040"/>
                </a:solidFill>
                <a:latin typeface="Calisto MT"/>
              </a:rPr>
              <a:t>Exceptions are thrown when: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404040"/>
                </a:solidFill>
                <a:latin typeface="Calisto MT"/>
              </a:rPr>
              <a:t>A value is not within restrictions for given argument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404040"/>
                </a:solidFill>
                <a:latin typeface="Calisto MT"/>
              </a:rPr>
              <a:t>A value contains an invalid data type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404040"/>
                </a:solidFill>
                <a:latin typeface="Calisto MT"/>
              </a:rPr>
              <a:t>Too many or not enough values entered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2200" strike="noStrike">
                <a:solidFill>
                  <a:srgbClr val="404040"/>
                </a:solidFill>
                <a:latin typeface="Calisto MT"/>
              </a:rPr>
              <a:t>Required arguments are missing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800" strike="noStrike">
                <a:solidFill>
                  <a:srgbClr val="da0002"/>
                </a:solidFill>
                <a:latin typeface="Calisto MT"/>
              </a:rPr>
              <a:t> </a:t>
            </a:r>
            <a:r>
              <a:rPr lang="en-US" sz="4800" strike="noStrike">
                <a:solidFill>
                  <a:srgbClr val="da0002"/>
                </a:solidFill>
                <a:latin typeface="Calisto MT"/>
              </a:rPr>
              <a:t>XML Editor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2110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listo MT"/>
              </a:rPr>
              <a:t>loadFromXML()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400" strike="noStrike">
                <a:solidFill>
                  <a:srgbClr val="404040"/>
                </a:solidFill>
                <a:latin typeface="Calisto MT"/>
              </a:rPr>
              <a:t>Loads information from XML file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400" strike="noStrike">
                <a:solidFill>
                  <a:srgbClr val="404040"/>
                </a:solidFill>
                <a:latin typeface="Calisto MT"/>
              </a:rPr>
              <a:t>Loads all information from PostionalArgument  and NamedArgument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404040"/>
                </a:solidFill>
                <a:latin typeface="Calisto MT"/>
              </a:rPr>
              <a:t>saveToXML()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400" strike="noStrike">
                <a:solidFill>
                  <a:srgbClr val="404040"/>
                </a:solidFill>
                <a:latin typeface="Calisto MT"/>
              </a:rPr>
              <a:t>Saves Arguments in an XML file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400" strike="noStrike">
                <a:solidFill>
                  <a:srgbClr val="404040"/>
                </a:solidFill>
                <a:latin typeface="Calisto MT"/>
              </a:rPr>
              <a:t>Saves all information from PostionalArgument  and NamedArgument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3" descr=""/>
          <p:cNvPicPr/>
          <p:nvPr/>
        </p:nvPicPr>
        <p:blipFill>
          <a:blip r:embed="rId1"/>
          <a:stretch/>
        </p:blipFill>
        <p:spPr>
          <a:xfrm>
            <a:off x="279720" y="176760"/>
            <a:ext cx="8587080" cy="450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