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83"/>
  </p:notesMasterIdLst>
  <p:handoutMasterIdLst>
    <p:handoutMasterId r:id="rId84"/>
  </p:handoutMasterIdLst>
  <p:sldIdLst>
    <p:sldId id="895" r:id="rId2"/>
    <p:sldId id="352" r:id="rId3"/>
    <p:sldId id="473" r:id="rId4"/>
    <p:sldId id="474" r:id="rId5"/>
    <p:sldId id="475" r:id="rId6"/>
    <p:sldId id="857" r:id="rId7"/>
    <p:sldId id="900" r:id="rId8"/>
    <p:sldId id="950" r:id="rId9"/>
    <p:sldId id="476" r:id="rId10"/>
    <p:sldId id="449" r:id="rId11"/>
    <p:sldId id="899" r:id="rId12"/>
    <p:sldId id="477" r:id="rId13"/>
    <p:sldId id="450" r:id="rId14"/>
    <p:sldId id="521" r:id="rId15"/>
    <p:sldId id="960" r:id="rId16"/>
    <p:sldId id="962" r:id="rId17"/>
    <p:sldId id="951" r:id="rId18"/>
    <p:sldId id="522" r:id="rId19"/>
    <p:sldId id="954" r:id="rId20"/>
    <p:sldId id="353" r:id="rId21"/>
    <p:sldId id="532" r:id="rId22"/>
    <p:sldId id="963" r:id="rId23"/>
    <p:sldId id="544" r:id="rId24"/>
    <p:sldId id="536" r:id="rId25"/>
    <p:sldId id="538" r:id="rId26"/>
    <p:sldId id="537" r:id="rId27"/>
    <p:sldId id="704" r:id="rId28"/>
    <p:sldId id="705" r:id="rId29"/>
    <p:sldId id="539" r:id="rId30"/>
    <p:sldId id="540" r:id="rId31"/>
    <p:sldId id="541" r:id="rId32"/>
    <p:sldId id="710" r:id="rId33"/>
    <p:sldId id="955" r:id="rId34"/>
    <p:sldId id="601" r:id="rId35"/>
    <p:sldId id="600" r:id="rId36"/>
    <p:sldId id="542" r:id="rId37"/>
    <p:sldId id="543" r:id="rId38"/>
    <p:sldId id="956" r:id="rId39"/>
    <p:sldId id="942" r:id="rId40"/>
    <p:sldId id="944" r:id="rId41"/>
    <p:sldId id="772" r:id="rId42"/>
    <p:sldId id="776" r:id="rId43"/>
    <p:sldId id="957" r:id="rId44"/>
    <p:sldId id="943" r:id="rId45"/>
    <p:sldId id="945" r:id="rId46"/>
    <p:sldId id="961" r:id="rId47"/>
    <p:sldId id="909" r:id="rId48"/>
    <p:sldId id="910" r:id="rId49"/>
    <p:sldId id="911" r:id="rId50"/>
    <p:sldId id="912" r:id="rId51"/>
    <p:sldId id="913" r:id="rId52"/>
    <p:sldId id="914" r:id="rId53"/>
    <p:sldId id="958" r:id="rId54"/>
    <p:sldId id="915" r:id="rId55"/>
    <p:sldId id="916" r:id="rId56"/>
    <p:sldId id="917" r:id="rId57"/>
    <p:sldId id="959" r:id="rId58"/>
    <p:sldId id="918" r:id="rId59"/>
    <p:sldId id="919" r:id="rId60"/>
    <p:sldId id="920" r:id="rId61"/>
    <p:sldId id="940" r:id="rId62"/>
    <p:sldId id="921" r:id="rId63"/>
    <p:sldId id="922" r:id="rId64"/>
    <p:sldId id="923" r:id="rId65"/>
    <p:sldId id="924" r:id="rId66"/>
    <p:sldId id="925" r:id="rId67"/>
    <p:sldId id="941" r:id="rId68"/>
    <p:sldId id="926" r:id="rId69"/>
    <p:sldId id="927" r:id="rId70"/>
    <p:sldId id="928" r:id="rId71"/>
    <p:sldId id="929" r:id="rId72"/>
    <p:sldId id="930" r:id="rId73"/>
    <p:sldId id="931" r:id="rId74"/>
    <p:sldId id="932" r:id="rId75"/>
    <p:sldId id="933" r:id="rId76"/>
    <p:sldId id="934" r:id="rId77"/>
    <p:sldId id="935" r:id="rId78"/>
    <p:sldId id="936" r:id="rId79"/>
    <p:sldId id="937" r:id="rId80"/>
    <p:sldId id="938" r:id="rId81"/>
    <p:sldId id="939" r:id="rId82"/>
  </p:sldIdLst>
  <p:sldSz cx="9144000" cy="6858000" type="screen4x3"/>
  <p:notesSz cx="6858000" cy="9658350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FDFB8"/>
    <a:srgbClr val="000000"/>
    <a:srgbClr val="9933FF"/>
    <a:srgbClr val="009900"/>
    <a:srgbClr val="FF6600"/>
    <a:srgbClr val="DBCAB7"/>
    <a:srgbClr val="FF9F5D"/>
    <a:srgbClr val="E4B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3" autoAdjust="0"/>
    <p:restoredTop sz="83889" autoAdjust="0"/>
  </p:normalViewPr>
  <p:slideViewPr>
    <p:cSldViewPr>
      <p:cViewPr varScale="1">
        <p:scale>
          <a:sx n="80" d="100"/>
          <a:sy n="80" d="100"/>
        </p:scale>
        <p:origin x="84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2"/>
      </p:cViewPr>
      <p:guideLst>
        <p:guide orient="horz" pos="30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4.xml"/><Relationship Id="rId1" Type="http://schemas.openxmlformats.org/officeDocument/2006/relationships/slide" Target="slides/slide2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0684;&#44148;\Documents\My%20Lecture\&#49373;&#49328;&#44288;&#47532;\&#50696;&#52769;&#44592;&#48277;simul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0684;&#44148;\Documents\My%20Lecture\&#49373;&#49328;&#44288;&#47532;\&#50696;&#52769;&#44592;&#48277;simul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75" b="0" i="0" u="none" strike="noStrike" baseline="0">
                <a:solidFill>
                  <a:srgbClr val="000000"/>
                </a:solidFill>
                <a:latin typeface="+mn-ea"/>
                <a:ea typeface="+mn-ea"/>
                <a:cs typeface="돋움"/>
              </a:defRPr>
            </a:pPr>
            <a:r>
              <a:rPr lang="ko-KR" altLang="en-US">
                <a:latin typeface="+mn-ea"/>
                <a:ea typeface="+mn-ea"/>
              </a:rPr>
              <a:t>이동 평균법 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en-US" altLang="en-US">
                <a:latin typeface="+mn-ea"/>
                <a:ea typeface="+mn-ea"/>
              </a:rPr>
              <a:t>N=5 vs. N=2)</a:t>
            </a:r>
          </a:p>
        </c:rich>
      </c:tx>
      <c:layout>
        <c:manualLayout>
          <c:xMode val="edge"/>
          <c:yMode val="edge"/>
          <c:x val="0.37990609968764399"/>
          <c:y val="3.4482855386964412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087921353697564"/>
          <c:y val="0.21264427488627988"/>
          <c:w val="0.6938780829005684"/>
          <c:h val="0.58333497029614068"/>
        </c:manualLayout>
      </c:layout>
      <c:lineChart>
        <c:grouping val="standard"/>
        <c:varyColors val="0"/>
        <c:ser>
          <c:idx val="0"/>
          <c:order val="0"/>
          <c:tx>
            <c:v>실제값</c:v>
          </c:tx>
          <c:spPr>
            <a:ln w="12700">
              <a:solidFill>
                <a:srgbClr val="333399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trendline>
            <c:name>N=2 예측값</c:name>
            <c:spPr>
              <a:ln w="190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rendlineType val="movingAvg"/>
            <c:period val="2"/>
            <c:dispRSqr val="0"/>
            <c:dispEq val="0"/>
          </c:trendline>
          <c:trendline>
            <c:name>N=5 예측값</c:name>
            <c:spPr>
              <a:ln w="25400"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rendlineType val="movingAvg"/>
            <c:period val="5"/>
            <c:dispRSqr val="0"/>
            <c:dispEq val="0"/>
          </c:trendline>
          <c:cat>
            <c:numRef>
              <c:f>이동평균법!$A$3:$A$20</c:f>
              <c:numCache>
                <c:formatCode>General</c:formatCode>
                <c:ptCount val="18"/>
                <c:pt idx="0">
                  <c:v>13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19</c:v>
                </c:pt>
                <c:pt idx="5">
                  <c:v>20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26</c:v>
                </c:pt>
                <c:pt idx="10">
                  <c:v>27</c:v>
                </c:pt>
                <c:pt idx="11">
                  <c:v>3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  <c:pt idx="16">
                  <c:v>9</c:v>
                </c:pt>
                <c:pt idx="17">
                  <c:v>10</c:v>
                </c:pt>
              </c:numCache>
            </c:numRef>
          </c:cat>
          <c:val>
            <c:numRef>
              <c:f>이동평균법!$B$3:$B$20</c:f>
              <c:numCache>
                <c:formatCode>0.00</c:formatCode>
                <c:ptCount val="18"/>
                <c:pt idx="0">
                  <c:v>359.82</c:v>
                </c:pt>
                <c:pt idx="1">
                  <c:v>385.8</c:v>
                </c:pt>
                <c:pt idx="2">
                  <c:v>404.26</c:v>
                </c:pt>
                <c:pt idx="3">
                  <c:v>418.48999999999899</c:v>
                </c:pt>
                <c:pt idx="4">
                  <c:v>397.02</c:v>
                </c:pt>
                <c:pt idx="5">
                  <c:v>400.19</c:v>
                </c:pt>
                <c:pt idx="6">
                  <c:v>396.06</c:v>
                </c:pt>
                <c:pt idx="7">
                  <c:v>366.36</c:v>
                </c:pt>
                <c:pt idx="8">
                  <c:v>351.45</c:v>
                </c:pt>
                <c:pt idx="9">
                  <c:v>375.15000000000032</c:v>
                </c:pt>
                <c:pt idx="10">
                  <c:v>376.31</c:v>
                </c:pt>
                <c:pt idx="11">
                  <c:v>385.48999999999899</c:v>
                </c:pt>
                <c:pt idx="12">
                  <c:v>396.48999999999899</c:v>
                </c:pt>
                <c:pt idx="13">
                  <c:v>406.34000000000032</c:v>
                </c:pt>
                <c:pt idx="14">
                  <c:v>409.41999999999899</c:v>
                </c:pt>
                <c:pt idx="15">
                  <c:v>423.96</c:v>
                </c:pt>
                <c:pt idx="16">
                  <c:v>414</c:v>
                </c:pt>
                <c:pt idx="17">
                  <c:v>440.78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75619968"/>
        <c:axId val="-1475619424"/>
      </c:lineChart>
      <c:catAx>
        <c:axId val="-1475619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+mn-ea"/>
                    <a:ea typeface="+mn-ea"/>
                    <a:cs typeface="돋움"/>
                  </a:defRPr>
                </a:pPr>
                <a:r>
                  <a:rPr lang="ko-KR" altLang="en-US">
                    <a:latin typeface="+mn-ea"/>
                    <a:ea typeface="+mn-ea"/>
                  </a:rPr>
                  <a:t>날짜</a:t>
                </a:r>
              </a:p>
            </c:rich>
          </c:tx>
          <c:layout>
            <c:manualLayout>
              <c:xMode val="edge"/>
              <c:yMode val="edge"/>
              <c:x val="0.45211965582661018"/>
              <c:y val="0.890807097496579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+mn-ea"/>
                <a:ea typeface="+mn-ea"/>
                <a:cs typeface="돋움"/>
              </a:defRPr>
            </a:pPr>
            <a:endParaRPr lang="ko-KR"/>
          </a:p>
        </c:txPr>
        <c:crossAx val="-147561942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1475619424"/>
        <c:scaling>
          <c:orientation val="minMax"/>
          <c:min val="300"/>
        </c:scaling>
        <c:delete val="0"/>
        <c:axPos val="l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+mn-ea"/>
                    <a:ea typeface="+mn-ea"/>
                    <a:cs typeface="돋움"/>
                  </a:defRPr>
                </a:pPr>
                <a:r>
                  <a:rPr lang="ko-KR" altLang="en-US">
                    <a:latin typeface="+mn-ea"/>
                    <a:ea typeface="+mn-ea"/>
                  </a:rPr>
                  <a:t>종합주가지수</a:t>
                </a:r>
              </a:p>
            </c:rich>
          </c:tx>
          <c:layout>
            <c:manualLayout>
              <c:xMode val="edge"/>
              <c:yMode val="edge"/>
              <c:x val="6.2794348508634504E-3"/>
              <c:y val="0.40202892091318781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0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+mn-ea"/>
                <a:ea typeface="+mn-ea"/>
                <a:cs typeface="돋움"/>
              </a:defRPr>
            </a:pPr>
            <a:endParaRPr lang="ko-KR"/>
          </a:p>
        </c:txPr>
        <c:crossAx val="-1475619968"/>
        <c:crosses val="autoZero"/>
        <c:crossBetween val="midCat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1960031311876114"/>
          <c:y val="0.46856757292130935"/>
          <c:w val="0.16870378044849943"/>
          <c:h val="0.1713868667359977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+mn-ea"/>
              <a:ea typeface="+mn-ea"/>
              <a:cs typeface="돋움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75" b="0" i="0" u="none" strike="noStrike" baseline="0">
          <a:solidFill>
            <a:srgbClr val="000000"/>
          </a:solidFill>
          <a:latin typeface="돋움"/>
          <a:ea typeface="돋움"/>
          <a:cs typeface="돋움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+mn-ea"/>
                <a:ea typeface="+mn-ea"/>
                <a:cs typeface="돋움"/>
              </a:defRPr>
            </a:pPr>
            <a:r>
              <a:rPr lang="ko-KR" altLang="en-US">
                <a:latin typeface="+mn-ea"/>
                <a:ea typeface="+mn-ea"/>
              </a:rPr>
              <a:t>매출액 변화 추세</a:t>
            </a:r>
          </a:p>
        </c:rich>
      </c:tx>
      <c:layout>
        <c:manualLayout>
          <c:xMode val="edge"/>
          <c:yMode val="edge"/>
          <c:x val="0.40180694246314791"/>
          <c:y val="5.9110428727714964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40941512125535"/>
          <c:y val="0.16869952184070489"/>
          <c:w val="0.84593437945791727"/>
          <c:h val="0.60162721041987532"/>
        </c:manualLayout>
      </c:layout>
      <c:lineChart>
        <c:grouping val="standard"/>
        <c:varyColors val="0"/>
        <c:ser>
          <c:idx val="0"/>
          <c:order val="0"/>
          <c:tx>
            <c:strRef>
              <c:f>'추세선 추가'!$C$3</c:f>
              <c:strCache>
                <c:ptCount val="1"/>
                <c:pt idx="0">
                  <c:v>매출</c:v>
                </c:pt>
              </c:strCache>
            </c:strRef>
          </c:tx>
          <c:dLbls>
            <c:dLbl>
              <c:idx val="0"/>
              <c:layout>
                <c:manualLayout>
                  <c:xMode val="edge"/>
                  <c:yMode val="edge"/>
                  <c:x val="0.1340941512125535"/>
                  <c:y val="0.16869952184070489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</a:defRPr>
                </a:pPr>
                <a:endParaRPr lang="ko-KR"/>
              </a:p>
            </c:txPr>
            <c:dLblPos val="r"/>
            <c:showLegendKey val="0"/>
            <c:showVal val="0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>
                <a:solidFill>
                  <a:srgbClr val="FF0000"/>
                </a:solidFill>
                <a:prstDash val="solid"/>
              </a:ln>
            </c:spPr>
            <c:trendlineType val="exp"/>
            <c:dispRSqr val="0"/>
            <c:dispEq val="0"/>
          </c:trendline>
          <c:cat>
            <c:multiLvlStrRef>
              <c:f>'추세선 추가'!$A$4:$B$25</c:f>
              <c:multiLvlStrCache>
                <c:ptCount val="22"/>
                <c:lvl>
                  <c:pt idx="0">
                    <c:v>7월</c:v>
                  </c:pt>
                  <c:pt idx="1">
                    <c:v>8월</c:v>
                  </c:pt>
                  <c:pt idx="2">
                    <c:v>9월</c:v>
                  </c:pt>
                  <c:pt idx="3">
                    <c:v>10월</c:v>
                  </c:pt>
                  <c:pt idx="4">
                    <c:v>11월</c:v>
                  </c:pt>
                  <c:pt idx="5">
                    <c:v>12월</c:v>
                  </c:pt>
                  <c:pt idx="6">
                    <c:v>1월</c:v>
                  </c:pt>
                  <c:pt idx="7">
                    <c:v>2월</c:v>
                  </c:pt>
                  <c:pt idx="8">
                    <c:v>3월</c:v>
                  </c:pt>
                  <c:pt idx="9">
                    <c:v>4월</c:v>
                  </c:pt>
                  <c:pt idx="10">
                    <c:v>5월</c:v>
                  </c:pt>
                  <c:pt idx="11">
                    <c:v>6월</c:v>
                  </c:pt>
                  <c:pt idx="12">
                    <c:v>7월</c:v>
                  </c:pt>
                  <c:pt idx="13">
                    <c:v>8월</c:v>
                  </c:pt>
                  <c:pt idx="14">
                    <c:v>9월</c:v>
                  </c:pt>
                  <c:pt idx="15">
                    <c:v>10월</c:v>
                  </c:pt>
                  <c:pt idx="16">
                    <c:v>11월</c:v>
                  </c:pt>
                  <c:pt idx="17">
                    <c:v>12월</c:v>
                  </c:pt>
                  <c:pt idx="18">
                    <c:v>1월</c:v>
                  </c:pt>
                  <c:pt idx="19">
                    <c:v>2월</c:v>
                  </c:pt>
                  <c:pt idx="20">
                    <c:v>3월</c:v>
                  </c:pt>
                  <c:pt idx="21">
                    <c:v>4월</c:v>
                  </c:pt>
                </c:lvl>
                <c:lvl>
                  <c:pt idx="0">
                    <c:v>2008년</c:v>
                  </c:pt>
                  <c:pt idx="6">
                    <c:v>2009년</c:v>
                  </c:pt>
                  <c:pt idx="18">
                    <c:v>2010년</c:v>
                  </c:pt>
                </c:lvl>
              </c:multiLvlStrCache>
            </c:multiLvlStrRef>
          </c:cat>
          <c:val>
            <c:numRef>
              <c:f>'추세선 추가'!$C$4:$C$25</c:f>
            </c:numRef>
          </c:val>
          <c:smooth val="0"/>
        </c:ser>
        <c:ser>
          <c:idx val="1"/>
          <c:order val="1"/>
          <c:tx>
            <c:strRef>
              <c:f>'추세선 추가'!$D$3</c:f>
              <c:strCache>
                <c:ptCount val="1"/>
                <c:pt idx="0">
                  <c:v>매출(단위:천)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trendline>
            <c:spPr>
              <a:ln w="254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rendlineType val="exp"/>
            <c:dispRSqr val="1"/>
            <c:dispEq val="0"/>
            <c:trendlineLbl>
              <c:layout>
                <c:manualLayout>
                  <c:x val="-0.20458782167207701"/>
                  <c:y val="0.18923184601924892"/>
                </c:manualLayout>
              </c:layout>
              <c:numFmt formatCode="General" sourceLinked="0"/>
            </c:trendlineLbl>
          </c:trendline>
          <c:cat>
            <c:multiLvlStrRef>
              <c:f>'추세선 추가'!$A$4:$B$25</c:f>
              <c:multiLvlStrCache>
                <c:ptCount val="22"/>
                <c:lvl>
                  <c:pt idx="0">
                    <c:v>7월</c:v>
                  </c:pt>
                  <c:pt idx="1">
                    <c:v>8월</c:v>
                  </c:pt>
                  <c:pt idx="2">
                    <c:v>9월</c:v>
                  </c:pt>
                  <c:pt idx="3">
                    <c:v>10월</c:v>
                  </c:pt>
                  <c:pt idx="4">
                    <c:v>11월</c:v>
                  </c:pt>
                  <c:pt idx="5">
                    <c:v>12월</c:v>
                  </c:pt>
                  <c:pt idx="6">
                    <c:v>1월</c:v>
                  </c:pt>
                  <c:pt idx="7">
                    <c:v>2월</c:v>
                  </c:pt>
                  <c:pt idx="8">
                    <c:v>3월</c:v>
                  </c:pt>
                  <c:pt idx="9">
                    <c:v>4월</c:v>
                  </c:pt>
                  <c:pt idx="10">
                    <c:v>5월</c:v>
                  </c:pt>
                  <c:pt idx="11">
                    <c:v>6월</c:v>
                  </c:pt>
                  <c:pt idx="12">
                    <c:v>7월</c:v>
                  </c:pt>
                  <c:pt idx="13">
                    <c:v>8월</c:v>
                  </c:pt>
                  <c:pt idx="14">
                    <c:v>9월</c:v>
                  </c:pt>
                  <c:pt idx="15">
                    <c:v>10월</c:v>
                  </c:pt>
                  <c:pt idx="16">
                    <c:v>11월</c:v>
                  </c:pt>
                  <c:pt idx="17">
                    <c:v>12월</c:v>
                  </c:pt>
                  <c:pt idx="18">
                    <c:v>1월</c:v>
                  </c:pt>
                  <c:pt idx="19">
                    <c:v>2월</c:v>
                  </c:pt>
                  <c:pt idx="20">
                    <c:v>3월</c:v>
                  </c:pt>
                  <c:pt idx="21">
                    <c:v>4월</c:v>
                  </c:pt>
                </c:lvl>
                <c:lvl>
                  <c:pt idx="0">
                    <c:v>2008년</c:v>
                  </c:pt>
                  <c:pt idx="6">
                    <c:v>2009년</c:v>
                  </c:pt>
                  <c:pt idx="18">
                    <c:v>2010년</c:v>
                  </c:pt>
                </c:lvl>
              </c:multiLvlStrCache>
            </c:multiLvlStrRef>
          </c:cat>
          <c:val>
            <c:numRef>
              <c:f>'추세선 추가'!$D$4:$D$25</c:f>
              <c:numCache>
                <c:formatCode>_(* #,##0_);_(* \(#,##0\);_(* "-"_);_(@_)</c:formatCode>
                <c:ptCount val="22"/>
                <c:pt idx="0">
                  <c:v>27854.05</c:v>
                </c:pt>
                <c:pt idx="1">
                  <c:v>25428.05</c:v>
                </c:pt>
                <c:pt idx="2">
                  <c:v>26322</c:v>
                </c:pt>
                <c:pt idx="3">
                  <c:v>37520.400000000001</c:v>
                </c:pt>
                <c:pt idx="4">
                  <c:v>45584.6</c:v>
                </c:pt>
                <c:pt idx="5">
                  <c:v>45210</c:v>
                </c:pt>
                <c:pt idx="6">
                  <c:v>122316.7</c:v>
                </c:pt>
                <c:pt idx="7">
                  <c:v>77011.100000000006</c:v>
                </c:pt>
                <c:pt idx="8">
                  <c:v>77125.600000000006</c:v>
                </c:pt>
                <c:pt idx="9">
                  <c:v>106252.3</c:v>
                </c:pt>
                <c:pt idx="10">
                  <c:v>107809.8</c:v>
                </c:pt>
                <c:pt idx="11">
                  <c:v>72962.5</c:v>
                </c:pt>
                <c:pt idx="12">
                  <c:v>102230</c:v>
                </c:pt>
                <c:pt idx="13">
                  <c:v>94709.2</c:v>
                </c:pt>
                <c:pt idx="14">
                  <c:v>111329.1</c:v>
                </c:pt>
                <c:pt idx="15">
                  <c:v>135567.29999999999</c:v>
                </c:pt>
                <c:pt idx="16">
                  <c:v>87144.2</c:v>
                </c:pt>
                <c:pt idx="17">
                  <c:v>143184.6</c:v>
                </c:pt>
                <c:pt idx="18">
                  <c:v>282987.59999999998</c:v>
                </c:pt>
                <c:pt idx="19">
                  <c:v>298986.90000000002</c:v>
                </c:pt>
                <c:pt idx="20">
                  <c:v>315481.8</c:v>
                </c:pt>
                <c:pt idx="21">
                  <c:v>372349.8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75611264"/>
        <c:axId val="-1475610720"/>
      </c:lineChart>
      <c:catAx>
        <c:axId val="-14756112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25" b="0" i="0" u="none" strike="noStrike" baseline="0">
                <a:solidFill>
                  <a:srgbClr val="000000"/>
                </a:solidFill>
                <a:latin typeface="+mn-ea"/>
                <a:ea typeface="+mn-ea"/>
                <a:cs typeface="돋움"/>
              </a:defRPr>
            </a:pPr>
            <a:endParaRPr lang="ko-KR"/>
          </a:p>
        </c:txPr>
        <c:crossAx val="-147561072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147561072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_(* #,##0_);_(* \(#,##0\);_(* &quot;-&quot;_);_(@_)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+mn-ea"/>
                <a:ea typeface="+mn-ea"/>
                <a:cs typeface="돋움"/>
              </a:defRPr>
            </a:pPr>
            <a:endParaRPr lang="ko-KR"/>
          </a:p>
        </c:txPr>
        <c:crossAx val="-1475611264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32715168806467404"/>
          <c:y val="0.92143814523184031"/>
          <c:w val="0.46219686162625112"/>
          <c:h val="6.3006299212598524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50" b="0" i="0" u="none" strike="noStrike" baseline="0">
              <a:solidFill>
                <a:srgbClr val="000000"/>
              </a:solidFill>
              <a:latin typeface="+mn-ea"/>
              <a:ea typeface="+mn-ea"/>
              <a:cs typeface="돋움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돋움"/>
          <a:ea typeface="돋움"/>
          <a:cs typeface="돋움"/>
        </a:defRPr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8F70EF9-793B-45F2-939B-F33A780DBC3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375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4413" y="723900"/>
            <a:ext cx="4830762" cy="3622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17588" y="4587875"/>
            <a:ext cx="4840287" cy="434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smtClean="0"/>
              <a:t>마스터 문자열 유형 편집</a:t>
            </a:r>
          </a:p>
          <a:p>
            <a:pPr lvl="1"/>
            <a:r>
              <a:rPr lang="ko-KR" altLang="ko-KR" smtClean="0"/>
              <a:t>둘째 수준</a:t>
            </a:r>
          </a:p>
          <a:p>
            <a:pPr lvl="2"/>
            <a:r>
              <a:rPr lang="ko-KR" altLang="ko-KR" smtClean="0"/>
              <a:t>셋째 수준</a:t>
            </a:r>
          </a:p>
          <a:p>
            <a:pPr lvl="3"/>
            <a:r>
              <a:rPr lang="ko-KR" altLang="ko-KR" smtClean="0"/>
              <a:t>넷째 수준</a:t>
            </a:r>
          </a:p>
          <a:p>
            <a:pPr lvl="4"/>
            <a:r>
              <a:rPr lang="ko-KR" altLang="ko-KR" smtClean="0"/>
              <a:t>다섯째 수준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96000" y="9372600"/>
            <a:ext cx="762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C099FED-588B-47F3-B1EA-B683FA67B170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2952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rtl="0" fontAlgn="base" latinLnBrk="1">
      <a:spcBef>
        <a:spcPct val="30000"/>
      </a:spcBef>
      <a:spcAft>
        <a:spcPct val="0"/>
      </a:spcAft>
      <a:buAutoNum type="arabicParenR"/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685800" indent="-228600" algn="l" rtl="0" fontAlgn="base" latinLnBrk="1">
      <a:spcBef>
        <a:spcPct val="30000"/>
      </a:spcBef>
      <a:spcAft>
        <a:spcPct val="0"/>
      </a:spcAft>
      <a:buFont typeface="Wingdings" pitchFamily="2" charset="2"/>
      <a:buChar char="ü"/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1143000" indent="-228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600200" indent="-228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2057400" indent="-228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93A04-E4FA-499F-A52C-49FD627A957F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36546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99FED-588B-47F3-B1EA-B683FA67B170}" type="slidenum">
              <a:rPr lang="ko-KR" altLang="ko-KR" smtClean="0"/>
              <a:pPr/>
              <a:t>38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3058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99FED-588B-47F3-B1EA-B683FA67B170}" type="slidenum">
              <a:rPr lang="ko-KR" altLang="ko-KR" smtClean="0"/>
              <a:pPr/>
              <a:t>39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48047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99FED-588B-47F3-B1EA-B683FA67B170}" type="slidenum">
              <a:rPr lang="ko-KR" altLang="ko-KR" smtClean="0"/>
              <a:pPr/>
              <a:t>40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41255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99FED-588B-47F3-B1EA-B683FA67B170}" type="slidenum">
              <a:rPr lang="ko-KR" altLang="ko-KR" smtClean="0"/>
              <a:pPr/>
              <a:t>44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2122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99FED-588B-47F3-B1EA-B683FA67B170}" type="slidenum">
              <a:rPr lang="ko-KR" altLang="ko-KR" smtClean="0"/>
              <a:pPr/>
              <a:t>45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9706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8AF03-90A7-4BCC-9ADF-CCEAAA42E2CB}" type="slidenum">
              <a:rPr lang="ko-KR" altLang="ko-KR"/>
              <a:pPr/>
              <a:t>49</a:t>
            </a:fld>
            <a:endParaRPr lang="ko-KR" altLang="ko-KR"/>
          </a:p>
        </p:txBody>
      </p:sp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latinLnBrk="0" hangingPunct="0"/>
            <a:r>
              <a:rPr kumimoji="0" lang="ko-KR" altLang="en-US" sz="1000" i="1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 lIns="90488" tIns="44450" rIns="90488" bIns="44450"/>
          <a:lstStyle/>
          <a:p>
            <a:endParaRPr lang="ko-KR" altLang="en-US"/>
          </a:p>
        </p:txBody>
      </p:sp>
      <p:sp>
        <p:nvSpPr>
          <p:cNvPr id="27751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89899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0710C-9FFE-4A96-A50A-2EB8220B3B8E}" type="slidenum">
              <a:rPr lang="ko-KR" altLang="ko-KR"/>
              <a:pPr/>
              <a:t>50</a:t>
            </a:fld>
            <a:endParaRPr lang="ko-KR" altLang="ko-KR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 lIns="93662" tIns="47625" rIns="93662" bIns="47625"/>
          <a:lstStyle/>
          <a:p>
            <a:endParaRPr lang="ko-KR" altLang="en-US"/>
          </a:p>
        </p:txBody>
      </p:sp>
      <p:sp>
        <p:nvSpPr>
          <p:cNvPr id="281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964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5882A-6A44-4DAF-A543-5A52C05B1804}" type="slidenum">
              <a:rPr lang="ko-KR" altLang="ko-KR"/>
              <a:pPr/>
              <a:t>51</a:t>
            </a:fld>
            <a:endParaRPr lang="ko-KR" altLang="ko-KR"/>
          </a:p>
        </p:txBody>
      </p:sp>
      <p:sp>
        <p:nvSpPr>
          <p:cNvPr id="283650" name="Rectangle 1026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 lIns="93662" tIns="47625" rIns="93662" bIns="47625"/>
          <a:lstStyle/>
          <a:p>
            <a:endParaRPr lang="ko-KR" altLang="en-US"/>
          </a:p>
        </p:txBody>
      </p:sp>
      <p:sp>
        <p:nvSpPr>
          <p:cNvPr id="283651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13831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EB8FD-219A-4C5A-AE11-FDC6330830E6}" type="slidenum">
              <a:rPr lang="ko-KR" altLang="ko-KR"/>
              <a:pPr/>
              <a:t>52</a:t>
            </a:fld>
            <a:endParaRPr lang="ko-KR" altLang="ko-KR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7588" y="4587875"/>
            <a:ext cx="4840287" cy="43465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3662" tIns="47625" rIns="93662" bIns="47625"/>
          <a:lstStyle/>
          <a:p>
            <a:endParaRPr lang="en-GB" altLang="en-US"/>
          </a:p>
        </p:txBody>
      </p:sp>
      <p:sp>
        <p:nvSpPr>
          <p:cNvPr id="47001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14413" y="723900"/>
            <a:ext cx="4830762" cy="36226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92484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44047-73C8-4AE7-B3D2-CA5602568FE0}" type="slidenum">
              <a:rPr lang="ko-KR" altLang="ko-KR"/>
              <a:pPr/>
              <a:t>53</a:t>
            </a:fld>
            <a:endParaRPr lang="ko-KR" altLang="ko-KR"/>
          </a:p>
        </p:txBody>
      </p:sp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latinLnBrk="0" hangingPunct="0"/>
            <a:r>
              <a:rPr kumimoji="0" lang="ko-KR" altLang="en-US" sz="1000" i="1">
                <a:solidFill>
                  <a:schemeClr val="tx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551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lIns="90488" tIns="44450" rIns="90488" bIns="44450"/>
          <a:lstStyle/>
          <a:p>
            <a:pPr marL="0" indent="0" eaLnBrk="0" hangingPunct="0">
              <a:buClr>
                <a:srgbClr val="FF0000"/>
              </a:buClr>
              <a:buSzPct val="75000"/>
              <a:buFont typeface="Monotype Sorts" pitchFamily="2" charset="2"/>
              <a:buNone/>
            </a:pPr>
            <a:endParaRPr lang="ko-KR" altLang="en-US" sz="1800" b="1" dirty="0"/>
          </a:p>
        </p:txBody>
      </p:sp>
      <p:sp>
        <p:nvSpPr>
          <p:cNvPr id="40551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3635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99FED-588B-47F3-B1EA-B683FA67B170}" type="slidenum">
              <a:rPr lang="ko-KR" altLang="ko-KR" smtClean="0"/>
              <a:pPr/>
              <a:t>4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29902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404E2-ACE9-43BF-9834-E8D706899DC6}" type="slidenum">
              <a:rPr lang="ko-KR" altLang="ko-KR"/>
              <a:pPr/>
              <a:t>54</a:t>
            </a:fld>
            <a:endParaRPr lang="ko-KR" altLang="ko-KR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latinLnBrk="0" hangingPunct="0"/>
            <a:r>
              <a:rPr kumimoji="0" lang="ko-KR" altLang="en-US" sz="1000" i="1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 lIns="90488" tIns="44450" rIns="90488" bIns="44450"/>
          <a:lstStyle/>
          <a:p>
            <a:endParaRPr lang="ko-KR" altLang="en-US"/>
          </a:p>
        </p:txBody>
      </p:sp>
      <p:sp>
        <p:nvSpPr>
          <p:cNvPr id="29184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93830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9AC35-C9C8-413D-9748-C98745CA994F}" type="slidenum">
              <a:rPr lang="ko-KR" altLang="ko-KR"/>
              <a:pPr/>
              <a:t>55</a:t>
            </a:fld>
            <a:endParaRPr lang="ko-KR" altLang="ko-KR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 lIns="93662" tIns="47625" rIns="93662" bIns="47625"/>
          <a:lstStyle/>
          <a:p>
            <a:endParaRPr lang="ko-KR" altLang="en-US"/>
          </a:p>
        </p:txBody>
      </p:sp>
      <p:sp>
        <p:nvSpPr>
          <p:cNvPr id="293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07530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0BFD5-D040-4350-8721-6462CF0281D0}" type="slidenum">
              <a:rPr lang="ko-KR" altLang="ko-KR"/>
              <a:pPr/>
              <a:t>60</a:t>
            </a:fld>
            <a:endParaRPr lang="ko-KR" altLang="ko-KR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63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ü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5F610-717C-4CF6-9E92-57CFA28E8FA4}" type="slidenum">
              <a:rPr lang="ko-KR" altLang="ko-KR" smtClean="0"/>
              <a:pPr/>
              <a:t>61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87686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A4ECB-B07E-4D2E-8BD6-D940F8B26411}" type="slidenum">
              <a:rPr lang="ko-KR" altLang="ko-KR"/>
              <a:pPr/>
              <a:t>63</a:t>
            </a:fld>
            <a:endParaRPr lang="ko-KR" altLang="ko-KR"/>
          </a:p>
        </p:txBody>
      </p:sp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7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7C32E-358B-488F-9224-B620D122E59A}" type="slidenum">
              <a:rPr lang="ko-KR" altLang="ko-KR"/>
              <a:pPr/>
              <a:t>64</a:t>
            </a:fld>
            <a:endParaRPr lang="ko-KR" altLang="ko-KR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44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77637-F975-49F7-A1D1-2D438FEC7FBD}" type="slidenum">
              <a:rPr lang="ko-KR" altLang="ko-KR"/>
              <a:pPr/>
              <a:t>65</a:t>
            </a:fld>
            <a:endParaRPr lang="ko-KR" altLang="ko-KR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33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04C22-C028-46A3-A789-5AFFBA55E24F}" type="slidenum">
              <a:rPr lang="ko-KR" altLang="ko-KR"/>
              <a:pPr/>
              <a:t>66</a:t>
            </a:fld>
            <a:endParaRPr lang="ko-KR" altLang="ko-KR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6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E7FA5-AE97-4225-8B00-F2958C6E1126}" type="slidenum">
              <a:rPr lang="ko-KR" altLang="ko-KR"/>
              <a:pPr/>
              <a:t>68</a:t>
            </a:fld>
            <a:endParaRPr lang="ko-KR" altLang="ko-KR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04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980316-301E-4EE2-9D07-D93E29404B82}" type="slidenum">
              <a:rPr lang="ko-KR" altLang="ko-KR"/>
              <a:pPr/>
              <a:t>69</a:t>
            </a:fld>
            <a:endParaRPr lang="ko-KR" altLang="ko-KR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3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99AFC-B1B0-4106-98D6-5D1E3173E0A9}" type="slidenum">
              <a:rPr lang="ko-KR" altLang="ko-KR"/>
              <a:pPr/>
              <a:t>6</a:t>
            </a:fld>
            <a:endParaRPr lang="ko-KR" altLang="ko-KR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89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85650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7AC2A-4702-4D16-BE11-26EB0E803415}" type="slidenum">
              <a:rPr lang="ko-KR" altLang="ko-KR"/>
              <a:pPr/>
              <a:t>70</a:t>
            </a:fld>
            <a:endParaRPr lang="ko-KR" altLang="ko-KR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79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E0DFA-51F7-4843-B39E-329465362DCA}" type="slidenum">
              <a:rPr lang="ko-KR" altLang="ko-KR"/>
              <a:pPr/>
              <a:t>71</a:t>
            </a:fld>
            <a:endParaRPr lang="ko-KR" altLang="ko-KR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13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90E06-0C57-4FDE-B1C4-A42D3618B1B4}" type="slidenum">
              <a:rPr lang="ko-KR" altLang="ko-KR"/>
              <a:pPr/>
              <a:t>72</a:t>
            </a:fld>
            <a:endParaRPr lang="ko-KR" altLang="ko-KR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9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4C538-7BFF-4800-99AC-699D525B9E2D}" type="slidenum">
              <a:rPr lang="ko-KR" altLang="ko-KR"/>
              <a:pPr/>
              <a:t>73</a:t>
            </a:fld>
            <a:endParaRPr lang="ko-KR" altLang="ko-KR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65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0BDBB-843C-457C-AE9C-205BE36CB328}" type="slidenum">
              <a:rPr lang="ko-KR" altLang="ko-KR"/>
              <a:pPr/>
              <a:t>75</a:t>
            </a:fld>
            <a:endParaRPr lang="ko-KR" altLang="ko-KR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88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89539-8653-41C2-BC6A-5909653FF759}" type="slidenum">
              <a:rPr lang="ko-KR" altLang="ko-KR"/>
              <a:pPr/>
              <a:t>76</a:t>
            </a:fld>
            <a:endParaRPr lang="ko-KR" altLang="ko-KR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 lIns="93662" tIns="47625" rIns="93662" bIns="47625"/>
          <a:lstStyle/>
          <a:p>
            <a:endParaRPr lang="ko-KR" altLang="en-US"/>
          </a:p>
        </p:txBody>
      </p:sp>
      <p:sp>
        <p:nvSpPr>
          <p:cNvPr id="951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628816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0BDBB-843C-457C-AE9C-205BE36CB328}" type="slidenum">
              <a:rPr lang="ko-KR" altLang="ko-KR"/>
              <a:pPr/>
              <a:t>77</a:t>
            </a:fld>
            <a:endParaRPr lang="ko-KR" altLang="ko-KR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764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70D84-CDF3-4D2A-97FB-A49ABEC7378B}" type="slidenum">
              <a:rPr lang="ko-KR" altLang="ko-KR"/>
              <a:pPr/>
              <a:t>79</a:t>
            </a:fld>
            <a:endParaRPr lang="ko-KR" altLang="ko-KR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282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69ACF-F48F-40E3-AAAD-A2BAC1EEB1EE}" type="slidenum">
              <a:rPr lang="ko-KR" altLang="ko-KR"/>
              <a:pPr/>
              <a:t>80</a:t>
            </a:fld>
            <a:endParaRPr lang="ko-KR" altLang="ko-KR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706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5172A-F1BF-4E39-A112-F4A5AAE10FF0}" type="slidenum">
              <a:rPr lang="ko-KR" altLang="ko-KR"/>
              <a:pPr/>
              <a:t>81</a:t>
            </a:fld>
            <a:endParaRPr lang="ko-KR" altLang="ko-KR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8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80762-4AA6-44DC-92F3-BA80E1C0A47D}" type="slidenum">
              <a:rPr lang="ko-KR" altLang="ko-KR"/>
              <a:pPr/>
              <a:t>8</a:t>
            </a:fld>
            <a:endParaRPr lang="ko-KR" altLang="ko-KR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368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58328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419FD0-837F-4A45-9304-9C3E8A0AB23D}" type="slidenum">
              <a:rPr lang="ko-KR" altLang="ko-KR"/>
              <a:pPr/>
              <a:t>10</a:t>
            </a:fld>
            <a:endParaRPr lang="ko-KR" altLang="ko-KR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61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8583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419FD0-837F-4A45-9304-9C3E8A0AB23D}" type="slidenum">
              <a:rPr lang="ko-KR" altLang="ko-KR"/>
              <a:pPr/>
              <a:t>11</a:t>
            </a:fld>
            <a:endParaRPr lang="ko-KR" altLang="ko-KR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61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3511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B9DC8A-AB7D-4410-B46D-6C5F5FCF642A}" type="slidenum">
              <a:rPr lang="ko-KR" altLang="ko-KR"/>
              <a:pPr/>
              <a:t>13</a:t>
            </a:fld>
            <a:endParaRPr lang="ko-KR" altLang="ko-KR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 lIns="90488" tIns="44450" rIns="90488" bIns="44450"/>
          <a:lstStyle/>
          <a:p>
            <a:pPr defTabSz="95250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7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99FED-588B-47F3-B1EA-B683FA67B170}" type="slidenum">
              <a:rPr lang="ko-KR" altLang="ko-KR" smtClean="0"/>
              <a:pPr/>
              <a:t>19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6252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99FED-588B-47F3-B1EA-B683FA67B170}" type="slidenum">
              <a:rPr lang="ko-KR" altLang="ko-KR" smtClean="0"/>
              <a:pPr/>
              <a:t>22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167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ChangeArrowheads="1"/>
          </p:cNvSpPr>
          <p:nvPr/>
        </p:nvSpPr>
        <p:spPr bwMode="auto">
          <a:xfrm>
            <a:off x="0" y="1905000"/>
            <a:ext cx="9144000" cy="14478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537450" cy="817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8435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3409950" y="3417888"/>
            <a:ext cx="4819650" cy="2011362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84357" name="Rectangle 5"/>
          <p:cNvSpPr>
            <a:spLocks noGrp="1" noChangeArrowheads="1"/>
          </p:cNvSpPr>
          <p:nvPr userDrawn="1">
            <p:ph type="sldNum" sz="quarter" idx="4"/>
          </p:nvPr>
        </p:nvSpPr>
        <p:spPr>
          <a:xfrm>
            <a:off x="8172450" y="6557963"/>
            <a:ext cx="971550" cy="300037"/>
          </a:xfrm>
        </p:spPr>
        <p:txBody>
          <a:bodyPr/>
          <a:lstStyle>
            <a:lvl1pPr>
              <a:defRPr/>
            </a:lvl1pPr>
          </a:lstStyle>
          <a:p>
            <a:fld id="{ED5C090A-028D-4B45-B2E2-4159DC07FCE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974832" y="6500834"/>
            <a:ext cx="6215106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Copyright @ </a:t>
            </a:r>
            <a:r>
              <a:rPr kumimoji="1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Dr.Yeom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     Hanshin University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1030288"/>
            <a:ext cx="8564562" cy="5446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0F6EBF-4717-4299-B72E-7FD6893D0AC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030288"/>
            <a:ext cx="3924300" cy="54467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1100" y="1030288"/>
            <a:ext cx="3924300" cy="54467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E6F8CD-FD70-4BF0-8CE4-8638E0DF467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E48CC2-BCC4-44AF-9B52-4FEEF9CCF20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266700"/>
            <a:ext cx="8542337" cy="67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83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  <a:latin typeface="Bookman Old Style" pitchFamily="18" charset="0"/>
              </a:defRPr>
            </a:lvl1pPr>
          </a:lstStyle>
          <a:p>
            <a:fld id="{317A97A3-89E0-483B-9521-76FDC53290A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 bwMode="auto">
          <a:xfrm>
            <a:off x="1785918" y="6500834"/>
            <a:ext cx="6215106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Copyright @ </a:t>
            </a:r>
            <a:r>
              <a:rPr kumimoji="1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Dr.Yeom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     Hanshin University</a:t>
            </a:r>
          </a:p>
        </p:txBody>
      </p:sp>
      <p:sp>
        <p:nvSpPr>
          <p:cNvPr id="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030288"/>
            <a:ext cx="8542337" cy="544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Tx/>
        <a:buSzPct val="80000"/>
        <a:buFont typeface="맑은 고딕" panose="020B0503020000020004" pitchFamily="50" charset="-127"/>
        <a:buChar char="◈"/>
        <a:defRPr kumimoji="1" sz="24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16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5.wav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14348" y="2057400"/>
            <a:ext cx="7929618" cy="838200"/>
          </a:xfrm>
        </p:spPr>
        <p:txBody>
          <a:bodyPr/>
          <a:lstStyle/>
          <a:p>
            <a:r>
              <a:rPr lang="ko-KR" altLang="en-US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/>
              </a:rPr>
              <a:t>제</a:t>
            </a:r>
            <a:r>
              <a:rPr lang="en-US" altLang="ko-KR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/>
              </a:rPr>
              <a:t>3</a:t>
            </a:r>
            <a:r>
              <a:rPr lang="ko-KR" altLang="en-US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/>
              </a:rPr>
              <a:t>부 생산시스템 운영</a:t>
            </a:r>
            <a:endParaRPr lang="en-US" altLang="ko-KR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2054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 수요예측</a:t>
            </a:r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8</a:t>
            </a:r>
            <a:r>
              <a:rPr lang="ko-KR" altLang="en-US" dirty="0" smtClean="0"/>
              <a:t>장 생산일정계획</a:t>
            </a:r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9</a:t>
            </a:r>
            <a:r>
              <a:rPr lang="ko-KR" altLang="en-US" dirty="0" smtClean="0"/>
              <a:t>장 프로젝트 일정계획</a:t>
            </a:r>
            <a:r>
              <a:rPr lang="en-US" altLang="ko-KR" dirty="0" smtClean="0"/>
              <a:t>(PERT/CPM)</a:t>
            </a:r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장 재고관리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11</a:t>
            </a:r>
            <a:r>
              <a:rPr lang="ko-KR" altLang="en-US" dirty="0" smtClean="0"/>
              <a:t>장 생산방식과 전략의 변화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FED20A0-9290-4DFE-BFF4-DAD6533CF5FB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질적 예측 방법 </a:t>
            </a:r>
            <a:r>
              <a:rPr lang="en-US" altLang="ko-KR" dirty="0" smtClean="0"/>
              <a:t>(Qualitative Approach)</a:t>
            </a:r>
            <a:endParaRPr lang="ko-KR" altLang="ko-KR" dirty="0"/>
          </a:p>
        </p:txBody>
      </p:sp>
      <p:sp>
        <p:nvSpPr>
          <p:cNvPr id="2601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Subjective or qualitative approach(</a:t>
            </a:r>
            <a:r>
              <a:rPr lang="ko-KR" altLang="en-US" dirty="0" smtClean="0"/>
              <a:t>주관적 방법)</a:t>
            </a:r>
          </a:p>
          <a:p>
            <a:pPr lvl="1"/>
            <a:r>
              <a:rPr lang="ko-KR" altLang="en-US" dirty="0" smtClean="0"/>
              <a:t>현장의 </a:t>
            </a:r>
            <a:r>
              <a:rPr lang="ko-KR" altLang="en-US" dirty="0" err="1" smtClean="0"/>
              <a:t>판매력</a:t>
            </a:r>
            <a:r>
              <a:rPr lang="ko-KR" altLang="en-US" dirty="0" smtClean="0"/>
              <a:t>(판매원의 의견을 종합), 경영자 통찰력, </a:t>
            </a:r>
            <a:r>
              <a:rPr lang="en-US" altLang="ko-KR" dirty="0" smtClean="0"/>
              <a:t>life cycle</a:t>
            </a:r>
            <a:r>
              <a:rPr lang="ko-KR" altLang="en-US" dirty="0" smtClean="0"/>
              <a:t>에 의한 유추, 사용자 기대감 등을 고려</a:t>
            </a:r>
            <a:endParaRPr lang="ko-KR" altLang="ko-KR" dirty="0" smtClean="0"/>
          </a:p>
          <a:p>
            <a:pPr lvl="1"/>
            <a:r>
              <a:rPr lang="ko-KR" altLang="en-US" dirty="0" smtClean="0"/>
              <a:t>조직체 내외의 전문가들의 경험이나 통찰력과 같은 주관적인  요소에 의존하는 방법</a:t>
            </a:r>
          </a:p>
          <a:p>
            <a:pPr lvl="1"/>
            <a:r>
              <a:rPr lang="ko-KR" altLang="en-US" dirty="0"/>
              <a:t>과거의 </a:t>
            </a:r>
            <a:r>
              <a:rPr lang="ko-KR" altLang="en-US" dirty="0" err="1"/>
              <a:t>수요패턴은</a:t>
            </a:r>
            <a:r>
              <a:rPr lang="ko-KR" altLang="en-US" dirty="0"/>
              <a:t> </a:t>
            </a:r>
            <a:r>
              <a:rPr lang="ko-KR" altLang="en-US" dirty="0" smtClean="0"/>
              <a:t>거의 고려되지 않는다.</a:t>
            </a:r>
          </a:p>
          <a:p>
            <a:r>
              <a:rPr lang="ko-KR" altLang="en-US" dirty="0" smtClean="0"/>
              <a:t>필요 상황</a:t>
            </a:r>
          </a:p>
          <a:p>
            <a:pPr lvl="1"/>
            <a:r>
              <a:rPr lang="ko-KR" altLang="en-US" dirty="0" smtClean="0"/>
              <a:t>정치적, 경제적 사태가 발생하여 자료가 쓸모 없게 되는 경우</a:t>
            </a:r>
          </a:p>
          <a:p>
            <a:pPr lvl="1"/>
            <a:r>
              <a:rPr lang="ko-KR" altLang="en-US" dirty="0" smtClean="0"/>
              <a:t>신제품을 도입해야 하는  경우</a:t>
            </a:r>
          </a:p>
          <a:p>
            <a:pPr lvl="1"/>
            <a:r>
              <a:rPr lang="ko-KR" altLang="en-US" dirty="0" smtClean="0"/>
              <a:t>전략적인 장기 계획을 수립해야 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5DB52-5C53-4DB0-9A59-7CF89889AD95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질적 예측 방법 유형 </a:t>
            </a:r>
            <a:r>
              <a:rPr lang="en-US" altLang="ko-KR" dirty="0" smtClean="0"/>
              <a:t>(1)</a:t>
            </a:r>
            <a:endParaRPr lang="ko-KR" altLang="ko-KR" dirty="0"/>
          </a:p>
        </p:txBody>
      </p:sp>
      <p:sp>
        <p:nvSpPr>
          <p:cNvPr id="2601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시장조사법 (</a:t>
            </a:r>
            <a:r>
              <a:rPr lang="en-US" altLang="ko-KR" sz="2000" dirty="0" smtClean="0"/>
              <a:t>Market Research)</a:t>
            </a:r>
          </a:p>
          <a:p>
            <a:pPr lvl="1"/>
            <a:r>
              <a:rPr lang="ko-KR" altLang="en-US" sz="1800" dirty="0" smtClean="0"/>
              <a:t>질적 방법 중 가장 정교하고 계량적인 방법.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시간과 비용이 많이 든다 (보통 3개월 정도 소요).  조사방법과 조사결과에 대한 정확한 해석이 뒷받침되어야 한다.  </a:t>
            </a:r>
          </a:p>
          <a:p>
            <a:pPr lvl="1"/>
            <a:r>
              <a:rPr lang="ko-KR" altLang="en-US" sz="1800" dirty="0" smtClean="0"/>
              <a:t>예: 1980년대 </a:t>
            </a:r>
            <a:r>
              <a:rPr lang="ko-KR" altLang="en-US" sz="1800" dirty="0" err="1" smtClean="0"/>
              <a:t>금성사</a:t>
            </a:r>
            <a:r>
              <a:rPr lang="ko-KR" altLang="en-US" sz="1800" dirty="0" smtClean="0"/>
              <a:t>.  냉장실 넓힌 소위 '한국형 냉장고'</a:t>
            </a:r>
            <a:r>
              <a:rPr lang="ko-KR" altLang="en-US" sz="1800" dirty="0" err="1" smtClean="0"/>
              <a:t>를</a:t>
            </a:r>
            <a:r>
              <a:rPr lang="ko-KR" altLang="en-US" sz="1800" dirty="0" smtClean="0"/>
              <a:t> 개발해 성공</a:t>
            </a:r>
            <a:endParaRPr lang="en-US" altLang="ko-KR" sz="1800" dirty="0" smtClean="0"/>
          </a:p>
          <a:p>
            <a:r>
              <a:rPr lang="ko-KR" altLang="en-US" sz="2000" dirty="0" err="1" smtClean="0"/>
              <a:t>델파이법</a:t>
            </a:r>
            <a:r>
              <a:rPr lang="ko-KR" altLang="en-US" sz="2000" dirty="0" smtClean="0"/>
              <a:t>(</a:t>
            </a:r>
            <a:r>
              <a:rPr lang="en-US" altLang="ko-KR" sz="2000" dirty="0" smtClean="0"/>
              <a:t>Delphi Method) : 1964</a:t>
            </a:r>
            <a:r>
              <a:rPr lang="ko-KR" altLang="en-US" sz="2000" dirty="0" smtClean="0"/>
              <a:t>년 미 </a:t>
            </a:r>
            <a:r>
              <a:rPr lang="en-US" altLang="ko-KR" sz="2000" dirty="0" smtClean="0"/>
              <a:t>Land corporation</a:t>
            </a:r>
            <a:r>
              <a:rPr lang="ko-KR" altLang="en-US" sz="2000" dirty="0" smtClean="0"/>
              <a:t> 개발</a:t>
            </a:r>
          </a:p>
          <a:p>
            <a:pPr lvl="1"/>
            <a:r>
              <a:rPr lang="ko-KR" altLang="en-US" sz="1800" dirty="0" smtClean="0"/>
              <a:t>전문가들을 대상으로 하는 비공개적이고, 순환적인 집단질문과정(미래 사항에 대한 의견을 물음). 완전한 견해의 일치를 얻을 때까지  반복.</a:t>
            </a:r>
          </a:p>
          <a:p>
            <a:pPr lvl="1"/>
            <a:r>
              <a:rPr lang="ko-KR" altLang="en-US" sz="1800" dirty="0" smtClean="0"/>
              <a:t>보통 장기적인 예측에 많이 사용</a:t>
            </a:r>
          </a:p>
          <a:p>
            <a:pPr lvl="1"/>
            <a:r>
              <a:rPr lang="ko-KR" altLang="en-US" sz="1800" dirty="0" smtClean="0"/>
              <a:t>시간이 많이 소요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보통 2개월 정도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.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Delphi</a:t>
            </a:r>
            <a:r>
              <a:rPr lang="ko-KR" altLang="en-US" sz="1800" dirty="0" smtClean="0"/>
              <a:t>위원회를 먼저 구성하고 이 위원회 주관으로 실시.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질문서(앙케트), </a:t>
            </a:r>
            <a:r>
              <a:rPr lang="ko-KR" altLang="en-US" sz="1800" dirty="0" err="1" smtClean="0"/>
              <a:t>결과분석지</a:t>
            </a:r>
            <a:r>
              <a:rPr lang="ko-KR" altLang="en-US" sz="1800" dirty="0" smtClean="0"/>
              <a:t> 등의 서류를 제공함. </a:t>
            </a:r>
          </a:p>
          <a:p>
            <a:pPr lvl="1"/>
            <a:r>
              <a:rPr lang="ko-KR" altLang="en-US" sz="1800" dirty="0" smtClean="0"/>
              <a:t>단점</a:t>
            </a:r>
          </a:p>
          <a:p>
            <a:pPr lvl="2"/>
            <a:r>
              <a:rPr lang="ko-KR" altLang="en-US" sz="1600" dirty="0" smtClean="0"/>
              <a:t>접촉에서 발생 가능한 창의력이 떨어짐.</a:t>
            </a:r>
          </a:p>
          <a:p>
            <a:pPr lvl="2"/>
            <a:r>
              <a:rPr lang="ko-KR" altLang="en-US" sz="1600" dirty="0" smtClean="0"/>
              <a:t>익명의 유지로 책임감이 떨어짐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5DB52-5C53-4DB0-9A59-7CF89889AD95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질적 예측 방법 유형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1539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Brain Storming(</a:t>
            </a:r>
            <a:r>
              <a:rPr lang="ko-KR" altLang="en-US" dirty="0" err="1" smtClean="0"/>
              <a:t>브레인스토밍</a:t>
            </a:r>
            <a:r>
              <a:rPr lang="ko-KR" altLang="en-US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1939년 미 </a:t>
            </a:r>
            <a:r>
              <a:rPr lang="en-US" altLang="ko-KR" dirty="0" smtClean="0"/>
              <a:t>Alex F. Osborn</a:t>
            </a:r>
            <a:r>
              <a:rPr lang="ko-KR" altLang="en-US" dirty="0" smtClean="0"/>
              <a:t>이 고안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비판 및 질문 금지.  자유분방한 아이디어나 착상을 내게 하고 이를 종합하거나 교체케 하거나 혹은 </a:t>
            </a:r>
            <a:r>
              <a:rPr lang="ko-KR" altLang="en-US" dirty="0" err="1" smtClean="0"/>
              <a:t>연결짓는</a:t>
            </a:r>
            <a:r>
              <a:rPr lang="ko-KR" altLang="en-US" dirty="0" smtClean="0"/>
              <a:t> 등의 방법으로 새로운 아이디어를 얻게 하는 방법.  질보다는 양에 치우쳐야 한다.</a:t>
            </a:r>
          </a:p>
          <a:p>
            <a:r>
              <a:rPr lang="en-US" altLang="ko-KR" dirty="0" smtClean="0"/>
              <a:t>Panel Discussion(</a:t>
            </a:r>
            <a:r>
              <a:rPr lang="ko-KR" altLang="en-US" dirty="0" smtClean="0"/>
              <a:t>위원회 모임, 배심토의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panelist</a:t>
            </a:r>
            <a:r>
              <a:rPr lang="ko-KR" altLang="en-US" dirty="0" smtClean="0"/>
              <a:t>간의 </a:t>
            </a:r>
            <a:r>
              <a:rPr lang="ko-KR" altLang="en-US" dirty="0" err="1" smtClean="0"/>
              <a:t>좌담식</a:t>
            </a:r>
            <a:r>
              <a:rPr lang="ko-KR" altLang="en-US" dirty="0" smtClean="0"/>
              <a:t> 공개 </a:t>
            </a:r>
            <a:r>
              <a:rPr lang="ko-KR" altLang="en-US" dirty="0" err="1" smtClean="0"/>
              <a:t>토론법</a:t>
            </a:r>
            <a:r>
              <a:rPr lang="ko-KR" altLang="en-US" dirty="0" smtClean="0"/>
              <a:t> (청중의 질문, 의견 진술도 가능)</a:t>
            </a:r>
          </a:p>
          <a:p>
            <a:pPr lvl="1"/>
            <a:r>
              <a:rPr lang="ko-KR" altLang="en-US" dirty="0" smtClean="0"/>
              <a:t>중요 인물의 의견에 이끌리는 집단역학, 즉 ‘</a:t>
            </a:r>
            <a:r>
              <a:rPr lang="en-US" altLang="ko-KR" dirty="0" smtClean="0"/>
              <a:t>bandwagon</a:t>
            </a:r>
            <a:r>
              <a:rPr lang="ko-KR" altLang="en-US" dirty="0"/>
              <a:t> </a:t>
            </a:r>
            <a:r>
              <a:rPr lang="ko-KR" altLang="en-US" dirty="0" smtClean="0"/>
              <a:t>효과’가 부작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r>
              <a:rPr lang="ko-KR" altLang="en-US" dirty="0"/>
              <a:t>기타 토의 형식</a:t>
            </a:r>
            <a:endParaRPr lang="en-US" altLang="ko-KR" dirty="0"/>
          </a:p>
          <a:p>
            <a:pPr lvl="1"/>
            <a:r>
              <a:rPr lang="en-US" altLang="ko-KR" sz="16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seminar</a:t>
            </a:r>
            <a:r>
              <a:rPr lang="en-US" altLang="ko-KR" sz="1600" dirty="0"/>
              <a:t> : </a:t>
            </a:r>
            <a:r>
              <a:rPr lang="ko-KR" altLang="en-US" sz="1600" dirty="0"/>
              <a:t>소수 전문가들끼리의 발제</a:t>
            </a:r>
            <a:r>
              <a:rPr lang="en-US" altLang="ko-KR" sz="1600" dirty="0"/>
              <a:t>, </a:t>
            </a:r>
            <a:r>
              <a:rPr lang="ko-KR" altLang="en-US" sz="1600" dirty="0"/>
              <a:t>질의</a:t>
            </a:r>
            <a:r>
              <a:rPr lang="en-US" altLang="ko-KR" sz="1600" dirty="0"/>
              <a:t>, </a:t>
            </a:r>
            <a:r>
              <a:rPr lang="ko-KR" altLang="en-US" sz="1600" dirty="0"/>
              <a:t>토의 모임 </a:t>
            </a:r>
            <a:r>
              <a:rPr lang="en-US" altLang="ko-KR" sz="1600" dirty="0"/>
              <a:t>(* </a:t>
            </a:r>
            <a:r>
              <a:rPr lang="en-US" altLang="ko-KR" sz="16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conference, convention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symposium</a:t>
            </a:r>
            <a:r>
              <a:rPr lang="en-US" altLang="ko-KR" sz="1600" dirty="0"/>
              <a:t> : </a:t>
            </a:r>
            <a:r>
              <a:rPr lang="ko-KR" altLang="en-US" sz="1600" dirty="0"/>
              <a:t>전문가들끼리 발제를 듣고 진행하는 단상 토의 </a:t>
            </a:r>
            <a:r>
              <a:rPr lang="en-US" altLang="ko-KR" sz="1600" dirty="0"/>
              <a:t>(</a:t>
            </a:r>
            <a:r>
              <a:rPr lang="ko-KR" altLang="en-US" sz="1600" dirty="0"/>
              <a:t>청중이 있음</a:t>
            </a:r>
            <a:r>
              <a:rPr lang="en-US" altLang="ko-KR" sz="1600" dirty="0"/>
              <a:t>.)</a:t>
            </a:r>
          </a:p>
          <a:p>
            <a:pPr lvl="1"/>
            <a:r>
              <a:rPr lang="en-US" altLang="ko-KR" sz="16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colloquy (form)</a:t>
            </a:r>
            <a:r>
              <a:rPr lang="en-US" altLang="ko-KR" sz="1600" dirty="0"/>
              <a:t> : </a:t>
            </a:r>
            <a:r>
              <a:rPr lang="ko-KR" altLang="en-US" sz="1600" dirty="0"/>
              <a:t>전문가와 청중 대표들이 함께 좌담 토론하는 방식</a:t>
            </a:r>
            <a:r>
              <a:rPr lang="en-US" altLang="ko-KR" sz="1600" dirty="0"/>
              <a:t>. </a:t>
            </a:r>
            <a:r>
              <a:rPr lang="ko-KR" altLang="en-US" sz="1600" dirty="0"/>
              <a:t>주로 전문가는 각자의 의견</a:t>
            </a:r>
            <a:r>
              <a:rPr lang="en-US" altLang="ko-KR" sz="1600" dirty="0"/>
              <a:t>(</a:t>
            </a:r>
            <a:r>
              <a:rPr lang="ko-KR" altLang="en-US" sz="1600" dirty="0"/>
              <a:t>또는 자료</a:t>
            </a:r>
            <a:r>
              <a:rPr lang="en-US" altLang="ko-KR" sz="1600" dirty="0"/>
              <a:t>)</a:t>
            </a:r>
            <a:r>
              <a:rPr lang="ko-KR" altLang="en-US" sz="1600" dirty="0"/>
              <a:t>을 제시만하고</a:t>
            </a:r>
            <a:r>
              <a:rPr lang="en-US" altLang="ko-KR" sz="1600" dirty="0"/>
              <a:t>, </a:t>
            </a:r>
            <a:r>
              <a:rPr lang="ko-KR" altLang="en-US" sz="1600" dirty="0"/>
              <a:t>청중 대표들이 토론하도록 하는 방법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en-US" altLang="ko-KR" sz="16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forum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공개토의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주제에 대한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자료 제공 후</a:t>
            </a:r>
            <a:r>
              <a:rPr lang="en-US" altLang="ko-KR" sz="1600" dirty="0"/>
              <a:t>, </a:t>
            </a:r>
            <a:r>
              <a:rPr lang="ko-KR" altLang="en-US" sz="1600" dirty="0"/>
              <a:t>참여자들간의 질의 응답으로 이루어지는 토론회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C1CB76-5418-4A0D-86AC-4D9699D64730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42" name="Rectangle 20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계량적 예측 방법</a:t>
            </a:r>
            <a:endParaRPr lang="ko-KR" altLang="ko-KR"/>
          </a:p>
        </p:txBody>
      </p:sp>
      <p:sp>
        <p:nvSpPr>
          <p:cNvPr id="632843" name="Rectangle 205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50838" y="1030288"/>
            <a:ext cx="8469634" cy="5446712"/>
          </a:xfrm>
        </p:spPr>
        <p:txBody>
          <a:bodyPr/>
          <a:lstStyle/>
          <a:p>
            <a:r>
              <a:rPr lang="ko-KR" altLang="en-US" sz="2000" dirty="0" smtClean="0"/>
              <a:t>주관적 요소를  배제하고 과거의 객관적인 자료를 사용하는 방법</a:t>
            </a:r>
            <a:endParaRPr lang="ko-KR" altLang="ko-KR" sz="2000" dirty="0" smtClean="0"/>
          </a:p>
          <a:p>
            <a:r>
              <a:rPr lang="en-US" altLang="ko-KR" sz="2000" dirty="0" smtClean="0"/>
              <a:t>Quantitative or statistical approach</a:t>
            </a:r>
          </a:p>
          <a:p>
            <a:pPr lvl="1"/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분석 방법 (</a:t>
            </a:r>
            <a:r>
              <a:rPr lang="en-US" altLang="ko-KR" sz="1800" dirty="0" smtClean="0"/>
              <a:t>Time Series Analysis)</a:t>
            </a:r>
          </a:p>
          <a:p>
            <a:pPr lvl="1"/>
            <a:r>
              <a:rPr lang="ko-KR" altLang="en-US" sz="1800" dirty="0" err="1" smtClean="0"/>
              <a:t>인과형</a:t>
            </a:r>
            <a:r>
              <a:rPr lang="ko-KR" altLang="en-US" sz="1800" dirty="0" smtClean="0"/>
              <a:t> 방법 (</a:t>
            </a:r>
            <a:r>
              <a:rPr lang="en-US" altLang="ko-KR" sz="1800" dirty="0" smtClean="0"/>
              <a:t>Causal Method)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시계열</a:t>
            </a:r>
            <a:r>
              <a:rPr lang="ko-KR" altLang="en-US" sz="2000" dirty="0" smtClean="0"/>
              <a:t> 분석 방법 (</a:t>
            </a:r>
            <a:r>
              <a:rPr lang="en-US" altLang="ko-KR" sz="2000" dirty="0" smtClean="0"/>
              <a:t>Time Series Analysis)</a:t>
            </a:r>
            <a:r>
              <a:rPr lang="ko-KR" altLang="en-US" sz="2000" dirty="0" smtClean="0"/>
              <a:t> </a:t>
            </a:r>
          </a:p>
          <a:p>
            <a:pPr lvl="1"/>
            <a:r>
              <a:rPr lang="ko-KR" altLang="en-US" sz="1800" dirty="0" smtClean="0"/>
              <a:t>과거의 </a:t>
            </a:r>
            <a:r>
              <a:rPr lang="ko-KR" altLang="en-US" sz="1800" dirty="0"/>
              <a:t>역사적 </a:t>
            </a:r>
            <a:r>
              <a:rPr lang="ko-KR" altLang="en-US" sz="1800" dirty="0" err="1"/>
              <a:t>수요패턴이나</a:t>
            </a:r>
            <a:r>
              <a:rPr lang="ko-KR" altLang="en-US" sz="1800" dirty="0"/>
              <a:t> 그 변화를 </a:t>
            </a:r>
            <a:r>
              <a:rPr lang="ko-KR" altLang="en-US" sz="1800" dirty="0" smtClean="0"/>
              <a:t>분석하는 방법</a:t>
            </a:r>
          </a:p>
          <a:p>
            <a:pPr lvl="1"/>
            <a:r>
              <a:rPr lang="en-US" altLang="ko-KR" sz="1800" dirty="0" smtClean="0"/>
              <a:t>extrapolate based on past </a:t>
            </a:r>
            <a:r>
              <a:rPr lang="en-US" altLang="ko-KR" sz="1800" dirty="0"/>
              <a:t>observations (*</a:t>
            </a:r>
            <a:r>
              <a:rPr lang="ko-KR" altLang="en-US" sz="1800" dirty="0"/>
              <a:t>비교</a:t>
            </a:r>
            <a:r>
              <a:rPr lang="en-US" altLang="ko-KR" sz="1800" dirty="0"/>
              <a:t>: interpolate)</a:t>
            </a:r>
            <a:endParaRPr lang="en-US" altLang="ko-KR" sz="1800" dirty="0" smtClean="0"/>
          </a:p>
          <a:p>
            <a:r>
              <a:rPr lang="ko-KR" altLang="en-US" sz="2000" dirty="0" err="1" smtClean="0"/>
              <a:t>인과형</a:t>
            </a:r>
            <a:r>
              <a:rPr lang="ko-KR" altLang="en-US" sz="2000" dirty="0" smtClean="0"/>
              <a:t> 방법 (</a:t>
            </a:r>
            <a:r>
              <a:rPr lang="en-US" altLang="ko-KR" sz="2000" dirty="0" smtClean="0"/>
              <a:t>Causal Method)</a:t>
            </a:r>
          </a:p>
          <a:p>
            <a:pPr lvl="1"/>
            <a:r>
              <a:rPr lang="ko-KR" altLang="en-US" sz="1800" dirty="0" smtClean="0"/>
              <a:t>역사적 자료에 입각하여 관련 있는 </a:t>
            </a:r>
            <a:r>
              <a:rPr lang="ko-KR" altLang="en-US" sz="1800" dirty="0"/>
              <a:t>변수들 사이의 </a:t>
            </a:r>
            <a:r>
              <a:rPr lang="ko-KR" altLang="en-US" sz="1800" dirty="0" err="1"/>
              <a:t>특정관계를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규명하여 수요를 예측하는 방법</a:t>
            </a:r>
          </a:p>
          <a:p>
            <a:pPr lvl="1"/>
            <a:r>
              <a:rPr lang="en-US" altLang="ko-KR" sz="1800" dirty="0" smtClean="0"/>
              <a:t>based on mathematical relationships</a:t>
            </a:r>
          </a:p>
          <a:p>
            <a:pPr lvl="1"/>
            <a:r>
              <a:rPr lang="ko-KR" altLang="en-US" sz="1800" dirty="0" smtClean="0"/>
              <a:t>가령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국가별 출산율이 경제발전과 어떤 관계가 있을 것인가를 알아보기 위해서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여성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인당 </a:t>
            </a:r>
            <a:r>
              <a:rPr lang="ko-KR" altLang="en-US" sz="1800" dirty="0" err="1" smtClean="0"/>
              <a:t>평균자녀수와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인당 </a:t>
            </a:r>
            <a:r>
              <a:rPr lang="en-US" altLang="ko-KR" sz="1800" dirty="0" smtClean="0"/>
              <a:t>GDP</a:t>
            </a:r>
            <a:r>
              <a:rPr lang="ko-KR" altLang="en-US" sz="1800" dirty="0" smtClean="0"/>
              <a:t>와의 인과관계를 분석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600" dirty="0" smtClean="0"/>
              <a:t>결과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음의 상관관계를 발견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즉 자녀수가 많을수록 </a:t>
            </a:r>
            <a:r>
              <a:rPr lang="en-US" altLang="ko-KR" sz="1600" dirty="0" smtClean="0"/>
              <a:t>GDP</a:t>
            </a:r>
            <a:r>
              <a:rPr lang="ko-KR" altLang="en-US" sz="1600" dirty="0" smtClean="0"/>
              <a:t>가 낮다</a:t>
            </a:r>
            <a:r>
              <a:rPr lang="en-US" altLang="ko-KR" sz="1600" dirty="0" smtClean="0"/>
              <a:t>.)</a:t>
            </a:r>
          </a:p>
          <a:p>
            <a:pPr lvl="1"/>
            <a:r>
              <a:rPr lang="ko-KR" altLang="en-US" sz="1800" dirty="0" smtClean="0"/>
              <a:t>가정: 수요는 환경요인 또는 어떤 요인과 관계가 있다고 본다.</a:t>
            </a:r>
            <a:endParaRPr lang="ko-KR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E1CE69-078B-443E-AF44-4AA8F80E4E45}" type="slidenum">
              <a:rPr lang="ko-KR" altLang="en-US" smtClean="0"/>
              <a:pPr/>
              <a:t>13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6050280" y="1584960"/>
            <a:ext cx="2225040" cy="1280160"/>
            <a:chOff x="6050280" y="1584960"/>
            <a:chExt cx="2225040" cy="1280160"/>
          </a:xfrm>
        </p:grpSpPr>
        <p:sp>
          <p:nvSpPr>
            <p:cNvPr id="6" name="자유형 5"/>
            <p:cNvSpPr/>
            <p:nvPr/>
          </p:nvSpPr>
          <p:spPr bwMode="auto">
            <a:xfrm>
              <a:off x="6050280" y="1584960"/>
              <a:ext cx="2225040" cy="1280160"/>
            </a:xfrm>
            <a:custGeom>
              <a:avLst/>
              <a:gdLst>
                <a:gd name="connsiteX0" fmla="*/ 15240 w 2225040"/>
                <a:gd name="connsiteY0" fmla="*/ 0 h 1280160"/>
                <a:gd name="connsiteX1" fmla="*/ 0 w 2225040"/>
                <a:gd name="connsiteY1" fmla="*/ 1280160 h 1280160"/>
                <a:gd name="connsiteX2" fmla="*/ 2225040 w 2225040"/>
                <a:gd name="connsiteY2" fmla="*/ 128016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5040" h="1280160">
                  <a:moveTo>
                    <a:pt x="15240" y="0"/>
                  </a:moveTo>
                  <a:lnTo>
                    <a:pt x="0" y="1280160"/>
                  </a:lnTo>
                  <a:lnTo>
                    <a:pt x="2225040" y="1280160"/>
                  </a:lnTo>
                </a:path>
              </a:pathLst>
            </a:custGeom>
            <a:noFill/>
            <a:ln w="2857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6286512" y="2428868"/>
              <a:ext cx="142876" cy="14287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7358082" y="2000240"/>
              <a:ext cx="142876" cy="14287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9" name="자유형 8"/>
          <p:cNvSpPr/>
          <p:nvPr/>
        </p:nvSpPr>
        <p:spPr bwMode="auto">
          <a:xfrm>
            <a:off x="6373190" y="1785926"/>
            <a:ext cx="1699272" cy="713434"/>
          </a:xfrm>
          <a:custGeom>
            <a:avLst/>
            <a:gdLst>
              <a:gd name="connsiteX0" fmla="*/ 0 w 1691640"/>
              <a:gd name="connsiteY0" fmla="*/ 685800 h 685800"/>
              <a:gd name="connsiteX1" fmla="*/ 1066800 w 1691640"/>
              <a:gd name="connsiteY1" fmla="*/ 259080 h 685800"/>
              <a:gd name="connsiteX2" fmla="*/ 1691640 w 169164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0" h="685800">
                <a:moveTo>
                  <a:pt x="0" y="685800"/>
                </a:moveTo>
                <a:lnTo>
                  <a:pt x="1066800" y="259080"/>
                </a:lnTo>
                <a:lnTo>
                  <a:pt x="1691640" y="0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2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43" grpId="0" autoUpdateAnimBg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시계열 분석 방법 (</a:t>
            </a:r>
            <a:r>
              <a:rPr lang="en-US" altLang="ko-KR" smtClean="0"/>
              <a:t>1)</a:t>
            </a:r>
            <a:endParaRPr lang="en-US" altLang="ko-KR" dirty="0"/>
          </a:p>
        </p:txBody>
      </p:sp>
      <p:sp>
        <p:nvSpPr>
          <p:cNvPr id="3625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시계열의 요소: 추세선, 경기순환, 계절변동, 우연적 변동</a:t>
            </a:r>
          </a:p>
          <a:p>
            <a:pPr>
              <a:buNone/>
            </a:pPr>
            <a:r>
              <a:rPr lang="ko-KR" altLang="en-US" dirty="0" smtClean="0"/>
              <a:t>                        </a:t>
            </a:r>
            <a:r>
              <a:rPr lang="ko-KR" altLang="en-US" sz="1800" dirty="0" err="1" smtClean="0"/>
              <a:t>장기예측</a:t>
            </a:r>
            <a:r>
              <a:rPr lang="ko-KR" altLang="en-US" sz="1800" dirty="0" smtClean="0"/>
              <a:t> &lt;------------</a:t>
            </a:r>
            <a:r>
              <a:rPr lang="en-US" altLang="ko-KR" sz="1800" dirty="0" smtClean="0"/>
              <a:t>---------------</a:t>
            </a:r>
            <a:r>
              <a:rPr lang="ko-KR" altLang="en-US" sz="1800" dirty="0" smtClean="0"/>
              <a:t>----&gt; 단기예측</a:t>
            </a:r>
            <a:endParaRPr lang="ko-KR" altLang="en-US" dirty="0" smtClean="0"/>
          </a:p>
          <a:p>
            <a:r>
              <a:rPr lang="ko-KR" altLang="en-US" dirty="0" smtClean="0"/>
              <a:t>평균에 기초한 예측</a:t>
            </a:r>
          </a:p>
          <a:p>
            <a:pPr lvl="1"/>
            <a:r>
              <a:rPr lang="ko-KR" altLang="en-US" dirty="0" smtClean="0"/>
              <a:t>과거의 판매실적 자료의 평균치를 예측 기준치로 사용 </a:t>
            </a:r>
          </a:p>
          <a:p>
            <a:pPr lvl="1"/>
            <a:r>
              <a:rPr lang="ko-KR" altLang="en-US" dirty="0" smtClean="0"/>
              <a:t>이동평균법(</a:t>
            </a:r>
            <a:r>
              <a:rPr lang="en-US" altLang="ko-KR" dirty="0" smtClean="0"/>
              <a:t>moving average method)</a:t>
            </a:r>
          </a:p>
          <a:p>
            <a:pPr lvl="2"/>
            <a:r>
              <a:rPr lang="ko-KR" altLang="en-US" dirty="0" smtClean="0"/>
              <a:t>보통 계절적 변동에 대한 예측에 사용</a:t>
            </a:r>
          </a:p>
          <a:p>
            <a:pPr lvl="1"/>
            <a:r>
              <a:rPr lang="ko-KR" altLang="en-US" dirty="0" smtClean="0"/>
              <a:t>가중평균법(</a:t>
            </a:r>
            <a:r>
              <a:rPr lang="en-US" altLang="ko-KR" dirty="0" smtClean="0"/>
              <a:t>weighted average method)</a:t>
            </a:r>
          </a:p>
          <a:p>
            <a:pPr lvl="2"/>
            <a:r>
              <a:rPr lang="ko-KR" altLang="en-US" dirty="0" smtClean="0"/>
              <a:t>직전의 과거 자료가 비중이 크게 반영되게 한다든지</a:t>
            </a:r>
            <a:endParaRPr lang="ko-KR" altLang="ko-KR" dirty="0" smtClean="0"/>
          </a:p>
          <a:p>
            <a:pPr lvl="1"/>
            <a:r>
              <a:rPr lang="ko-KR" altLang="en-US" dirty="0" err="1" smtClean="0"/>
              <a:t>지수평활법</a:t>
            </a:r>
            <a:r>
              <a:rPr lang="ko-KR" altLang="en-US" dirty="0" smtClean="0"/>
              <a:t>(</a:t>
            </a:r>
            <a:r>
              <a:rPr lang="en-US" altLang="ko-KR" dirty="0" smtClean="0"/>
              <a:t>exponential smoothing method)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과거의 모든 자료에 비중을 부여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단기의 불규칙 변동에 대한 예측에 사용</a:t>
            </a:r>
          </a:p>
          <a:p>
            <a:pPr lvl="2"/>
            <a:r>
              <a:rPr lang="ko-KR" altLang="en-US" dirty="0" smtClean="0"/>
              <a:t>장점: 약간의 수정을 가하여 사용하면 초기치가 변하지 않는다는 가정 하에 만족할 만한 </a:t>
            </a:r>
            <a:r>
              <a:rPr lang="ko-KR" altLang="en-US" dirty="0" err="1" smtClean="0"/>
              <a:t>예측량을</a:t>
            </a:r>
            <a:r>
              <a:rPr lang="ko-KR" altLang="en-US" dirty="0" smtClean="0"/>
              <a:t> 얻을 수 있다.</a:t>
            </a:r>
          </a:p>
          <a:p>
            <a:pPr lvl="2"/>
            <a:r>
              <a:rPr lang="ko-KR" altLang="en-US" dirty="0" smtClean="0"/>
              <a:t>단점: 최고 수요나 최저 수요 같은 독특한 값을 예측하는 것이 불가능하다  </a:t>
            </a:r>
            <a:r>
              <a:rPr lang="en-US" altLang="ko-KR" dirty="0" smtClean="0"/>
              <a:t>(smoothing</a:t>
            </a:r>
            <a:r>
              <a:rPr lang="ko-KR" altLang="en-US" dirty="0" smtClean="0"/>
              <a:t>을 하기 때문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2FFF50-9D55-4137-8ABE-12840D8DFEA3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시계열 분석 방법 </a:t>
            </a:r>
            <a:r>
              <a:rPr lang="en-US" altLang="ko-KR" smtClean="0"/>
              <a:t>(</a:t>
            </a:r>
            <a:r>
              <a:rPr lang="ko-KR" altLang="en-US" smtClean="0"/>
              <a:t>2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6147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통계적 예측</a:t>
            </a:r>
          </a:p>
          <a:p>
            <a:pPr lvl="1"/>
            <a:r>
              <a:rPr lang="en-US" altLang="ko-KR" sz="1600" dirty="0" smtClean="0"/>
              <a:t>Box-Jenkins Model </a:t>
            </a:r>
            <a:r>
              <a:rPr lang="ko-KR" altLang="en-US" sz="1600" dirty="0" smtClean="0"/>
              <a:t>등.  과거 자료의 통계적 분석을 통하여 과거와 미래사이의  관계를 알아 낸  후 예측. 특별한 미래의 사건을 안다면 수정해서 사용. 회귀분석 방법(자동회귀 </a:t>
            </a:r>
            <a:r>
              <a:rPr lang="en-US" altLang="ko-KR" sz="1600" dirty="0" err="1" smtClean="0"/>
              <a:t>Autoregression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이동평균법을 결합한 </a:t>
            </a:r>
            <a:r>
              <a:rPr lang="en-US" altLang="ko-KR" sz="1600" dirty="0" smtClean="0"/>
              <a:t>ARMA model.  </a:t>
            </a:r>
            <a:r>
              <a:rPr lang="ko-KR" altLang="en-US" sz="1600" dirty="0" smtClean="0"/>
              <a:t>즉 시간적 차이가 있는 자료간의 회귀분석 등을 추가로 고려한 </a:t>
            </a:r>
            <a:r>
              <a:rPr lang="ko-KR" altLang="en-US" sz="1600" dirty="0" err="1" smtClean="0"/>
              <a:t>시계열</a:t>
            </a:r>
            <a:r>
              <a:rPr lang="ko-KR" altLang="en-US" sz="1600" dirty="0" smtClean="0"/>
              <a:t> 분석법</a:t>
            </a:r>
          </a:p>
          <a:p>
            <a:pPr lvl="1"/>
            <a:r>
              <a:rPr lang="ko-KR" altLang="en-US" sz="1600" dirty="0" smtClean="0"/>
              <a:t>장점 : 가장 정확한 방법일 확률이 높다.</a:t>
            </a:r>
          </a:p>
          <a:p>
            <a:pPr lvl="1"/>
            <a:r>
              <a:rPr lang="ko-KR" altLang="en-US" sz="1600" dirty="0" smtClean="0"/>
              <a:t>단점 : 통계적 분석 방법 및 결과 해석이 어렵다. </a:t>
            </a:r>
          </a:p>
          <a:p>
            <a:pPr lvl="1"/>
            <a:r>
              <a:rPr lang="ko-KR" altLang="en-US" sz="1600" dirty="0" smtClean="0"/>
              <a:t>(</a:t>
            </a:r>
            <a:r>
              <a:rPr lang="en-US" altLang="ko-KR" sz="1600" dirty="0" smtClean="0"/>
              <a:t>Note) : </a:t>
            </a:r>
            <a:r>
              <a:rPr lang="ko-KR" altLang="en-US" sz="1600" dirty="0" smtClean="0"/>
              <a:t>정확한 예측방법은 비용이 증가하기 때문에 </a:t>
            </a:r>
            <a:r>
              <a:rPr lang="ko-KR" altLang="en-US" sz="1600" dirty="0" err="1" smtClean="0"/>
              <a:t>비정확성에</a:t>
            </a:r>
            <a:r>
              <a:rPr lang="ko-KR" altLang="en-US" sz="1600" dirty="0" smtClean="0"/>
              <a:t> 의한 손실비용과 예측비용간의 적당한 선에서의  </a:t>
            </a:r>
            <a:r>
              <a:rPr lang="en-US" altLang="ko-KR" sz="1600" dirty="0" smtClean="0"/>
              <a:t>trade-off</a:t>
            </a:r>
            <a:r>
              <a:rPr lang="ko-KR" altLang="en-US" sz="1600" dirty="0" smtClean="0"/>
              <a:t>가 필요.</a:t>
            </a:r>
          </a:p>
          <a:p>
            <a:pPr lvl="2"/>
            <a:r>
              <a:rPr lang="ko-KR" altLang="en-US" sz="1400" dirty="0" smtClean="0"/>
              <a:t>따라서 비용이 드는 수요예측이라 하더라도 그것이 정확하여 그 가치가 있다는 것은 정확한 예측에 의한  생산계획 및 재고관리 등의 방법에 의해 보상 받을 수 있게 되는 경우이다.</a:t>
            </a:r>
          </a:p>
          <a:p>
            <a:r>
              <a:rPr lang="ko-KR" altLang="en-US" sz="1800" dirty="0" smtClean="0"/>
              <a:t>인공 신경망(</a:t>
            </a:r>
            <a:r>
              <a:rPr lang="en-US" altLang="ko-KR" sz="1800" dirty="0" smtClean="0"/>
              <a:t>Artificial Neural Networks)</a:t>
            </a:r>
            <a:r>
              <a:rPr lang="ko-KR" altLang="en-US" sz="1800" dirty="0" smtClean="0"/>
              <a:t>을 이용한 예측</a:t>
            </a:r>
          </a:p>
          <a:p>
            <a:pPr lvl="1"/>
            <a:r>
              <a:rPr lang="en-US" altLang="ko-KR" sz="1600" dirty="0" smtClean="0"/>
              <a:t>threshold</a:t>
            </a:r>
            <a:r>
              <a:rPr lang="ko-KR" altLang="en-US" sz="1600" dirty="0" smtClean="0"/>
              <a:t>을 이용한 신경세포의 반응성을 활용 :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요소,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요소</a:t>
            </a:r>
          </a:p>
          <a:p>
            <a:pPr lvl="2"/>
            <a:r>
              <a:rPr lang="ko-KR" altLang="en-US" sz="1400" dirty="0" smtClean="0"/>
              <a:t>장점: 정확성. 예측하기 힘든 복잡한 경우도 가능</a:t>
            </a:r>
          </a:p>
          <a:p>
            <a:pPr lvl="2"/>
            <a:r>
              <a:rPr lang="ko-KR" altLang="en-US" sz="1400" dirty="0" smtClean="0"/>
              <a:t>단점: </a:t>
            </a:r>
            <a:r>
              <a:rPr lang="en-US" altLang="ko-KR" sz="1400" dirty="0" smtClean="0"/>
              <a:t>Why?</a:t>
            </a:r>
            <a:r>
              <a:rPr lang="ko-KR" altLang="en-US" sz="1400" dirty="0" smtClean="0"/>
              <a:t>를 설명하기 어렵다. </a:t>
            </a:r>
            <a:r>
              <a:rPr lang="en-US" altLang="ko-KR" sz="1400" dirty="0" smtClean="0"/>
              <a:t>training</a:t>
            </a:r>
            <a:r>
              <a:rPr lang="ko-KR" altLang="en-US" sz="1400" dirty="0" smtClean="0"/>
              <a:t>이 필요, </a:t>
            </a:r>
            <a:r>
              <a:rPr lang="en-US" altLang="ko-KR" sz="1400" dirty="0" smtClean="0"/>
              <a:t>over-fitting</a:t>
            </a:r>
            <a:r>
              <a:rPr lang="ko-KR" altLang="en-US" sz="1400" dirty="0" smtClean="0"/>
              <a:t> 문제 존재. 적당한 선에서 훈련을 중지하는 기술이 필요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기업 도산 여부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부동산 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원유값 예측 등에 많이 활용 중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Big-Data</a:t>
            </a:r>
            <a:r>
              <a:rPr lang="ko-KR" altLang="en-US" sz="1600" dirty="0" smtClean="0"/>
              <a:t>를 분석하여 </a:t>
            </a:r>
            <a:r>
              <a:rPr lang="ko-KR" altLang="en-US" sz="1600" dirty="0" err="1" smtClean="0"/>
              <a:t>주택수요예측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전력사용량</a:t>
            </a:r>
            <a:r>
              <a:rPr lang="ko-KR" altLang="en-US" sz="1600" dirty="0" smtClean="0"/>
              <a:t> 예측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가짜 뉴스 </a:t>
            </a:r>
            <a:r>
              <a:rPr lang="ko-KR" altLang="en-US" sz="1600" dirty="0" err="1" smtClean="0"/>
              <a:t>필터링</a:t>
            </a:r>
            <a:r>
              <a:rPr lang="ko-KR" altLang="en-US" sz="1600" dirty="0" smtClean="0"/>
              <a:t> 등에 활용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1D39E73E-A3FC-4616-A127-414505E3CD37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98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9" name="Rectangle 20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이동평균법(</a:t>
            </a:r>
            <a:r>
              <a:rPr lang="en-US" altLang="ko-KR"/>
              <a:t>Moving Average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590" name="Rectangle 2062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ko-KR" altLang="en-US" dirty="0" smtClean="0"/>
                  <a:t>추세 없는 수요량을 가정 : 즉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                                 </a:t>
                </a:r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ko-KR" altLang="en-US" dirty="0" smtClean="0"/>
                  <a:t>     </a:t>
                </a:r>
                <a:r>
                  <a:rPr lang="ko-KR" altLang="en-US" sz="2000" dirty="0"/>
                  <a:t>여기서,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: real data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ko-KR" sz="2000" dirty="0"/>
                  <a:t>               </a:t>
                </a:r>
                <a:r>
                  <a:rPr lang="en-US" altLang="ko-KR" sz="2000" dirty="0" smtClean="0"/>
                  <a:t> N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평균 대상 기간 수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ko-KR" altLang="ko-KR" sz="2000" dirty="0"/>
                  <a:t>               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 : forecasted value</a:t>
                </a:r>
              </a:p>
              <a:p>
                <a:pPr>
                  <a:lnSpc>
                    <a:spcPct val="90000"/>
                  </a:lnSpc>
                </a:pPr>
                <a:endParaRPr lang="en-US" altLang="ko-KR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N</a:t>
                </a:r>
                <a:r>
                  <a:rPr lang="ko-KR" altLang="en-US" dirty="0"/>
                  <a:t>이 클 수록 계절적, 순환적, 불규칙적 </a:t>
                </a:r>
                <a:r>
                  <a:rPr lang="ko-KR" altLang="en-US" dirty="0" err="1"/>
                  <a:t>변동요인을</a:t>
                </a:r>
                <a:r>
                  <a:rPr lang="ko-KR" altLang="en-US" dirty="0"/>
                  <a:t> 없애고 추세만 남긴다</a:t>
                </a:r>
              </a:p>
              <a:p>
                <a:pPr>
                  <a:lnSpc>
                    <a:spcPct val="90000"/>
                  </a:lnSpc>
                </a:pPr>
                <a:r>
                  <a:rPr lang="ko-KR" altLang="en-US" dirty="0"/>
                  <a:t>한 </a:t>
                </a:r>
                <a:r>
                  <a:rPr lang="en-US" altLang="ko-KR" dirty="0"/>
                  <a:t>period</a:t>
                </a:r>
                <a:r>
                  <a:rPr lang="ko-KR" altLang="en-US" dirty="0"/>
                  <a:t>후에 대한 예측 밖에 할 수 없다.</a:t>
                </a:r>
              </a:p>
              <a:p>
                <a:pPr>
                  <a:lnSpc>
                    <a:spcPct val="90000"/>
                  </a:lnSpc>
                </a:pPr>
                <a:r>
                  <a:rPr lang="ko-KR" altLang="en-US" dirty="0"/>
                  <a:t>비교적 다른 방법에 비해 간단하나 정확성이 떨어진다.</a:t>
                </a:r>
                <a:endParaRPr lang="ko-KR" altLang="ko-KR" dirty="0"/>
              </a:p>
              <a:p>
                <a:pPr>
                  <a:lnSpc>
                    <a:spcPct val="90000"/>
                  </a:lnSpc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을 결정하는 기준이 없다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/>
                  <a:t>Weighted Moving Average : </a:t>
                </a:r>
              </a:p>
            </p:txBody>
          </p:sp>
        </mc:Choice>
        <mc:Fallback xmlns="">
          <p:sp>
            <p:nvSpPr>
              <p:cNvPr id="408590" name="Rectangle 206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9EA14AAB-1798-4B9C-A6BA-8EF2652BF472}" type="slidenum">
              <a:rPr lang="ko-KR" altLang="en-US"/>
              <a:pPr/>
              <a:t>16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 bwMode="auto">
              <a:xfrm>
                <a:off x="5004048" y="5396880"/>
                <a:ext cx="2736304" cy="10801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ko-KR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5396880"/>
                <a:ext cx="2736304" cy="10801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이동평균법 (</a:t>
            </a:r>
            <a:r>
              <a:rPr lang="en-US" altLang="ko-KR" dirty="0" smtClean="0"/>
              <a:t>N=5 vs. N=2)</a:t>
            </a:r>
            <a:endParaRPr lang="ko-KR" altLang="en-US" dirty="0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6C69327C-D457-4C0F-9593-30B425E3D53C}" type="slidenum">
              <a:rPr lang="ko-KR" altLang="en-US"/>
              <a:pPr/>
              <a:t>17</a:t>
            </a:fld>
            <a:endParaRPr lang="en-US" altLang="ko-KR"/>
          </a:p>
        </p:txBody>
      </p:sp>
      <p:graphicFrame>
        <p:nvGraphicFramePr>
          <p:cNvPr id="6" name="Chart 2"/>
          <p:cNvGraphicFramePr>
            <a:graphicFrameLocks/>
          </p:cNvGraphicFramePr>
          <p:nvPr/>
        </p:nvGraphicFramePr>
        <p:xfrm>
          <a:off x="571472" y="1142984"/>
          <a:ext cx="7786742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6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인과형 방법(</a:t>
            </a:r>
            <a:r>
              <a:rPr lang="en-US" altLang="ko-KR"/>
              <a:t>Causal Method)</a:t>
            </a:r>
          </a:p>
        </p:txBody>
      </p:sp>
      <p:sp>
        <p:nvSpPr>
          <p:cNvPr id="363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44500" y="1030288"/>
            <a:ext cx="8366125" cy="2606675"/>
          </a:xfrm>
          <a:ln/>
        </p:spPr>
        <p:txBody>
          <a:bodyPr/>
          <a:lstStyle/>
          <a:p>
            <a:pPr algn="just"/>
            <a:r>
              <a:rPr lang="ko-KR" altLang="en-US" sz="2000" dirty="0" err="1"/>
              <a:t>추세예측법</a:t>
            </a:r>
            <a:r>
              <a:rPr lang="ko-KR" altLang="en-US" sz="2000" dirty="0"/>
              <a:t> : 시간에 따른 판매량의 예측</a:t>
            </a:r>
          </a:p>
          <a:p>
            <a:pPr lvl="1" algn="just"/>
            <a:r>
              <a:rPr lang="ko-KR" altLang="en-US" sz="1800" dirty="0"/>
              <a:t>회귀분석 : 변수간의 인과관계</a:t>
            </a:r>
          </a:p>
          <a:p>
            <a:pPr algn="just"/>
            <a:r>
              <a:rPr lang="ko-KR" altLang="en-US" sz="2000" dirty="0"/>
              <a:t>회귀분석 방법을 이용하여 </a:t>
            </a:r>
            <a:r>
              <a:rPr lang="en-US" altLang="ko-KR" sz="2000" dirty="0"/>
              <a:t>Time Series Data</a:t>
            </a:r>
            <a:r>
              <a:rPr lang="ko-KR" altLang="en-US" sz="2000" dirty="0"/>
              <a:t>에 대한 추세선을 선형 또는 비선형으로 추정하여 미래의 </a:t>
            </a:r>
            <a:r>
              <a:rPr lang="ko-KR" altLang="en-US" sz="2000" dirty="0" err="1"/>
              <a:t>수요을</a:t>
            </a:r>
            <a:r>
              <a:rPr lang="ko-KR" altLang="en-US" sz="2000" dirty="0"/>
              <a:t> 예측하는 방법</a:t>
            </a:r>
          </a:p>
          <a:p>
            <a:pPr algn="just"/>
            <a:r>
              <a:rPr lang="ko-KR" altLang="en-US" sz="2000" dirty="0" err="1"/>
              <a:t>최소자승법</a:t>
            </a:r>
            <a:r>
              <a:rPr lang="ko-KR" altLang="en-US" sz="2000" dirty="0"/>
              <a:t>(</a:t>
            </a:r>
            <a:r>
              <a:rPr lang="en-US" altLang="ko-KR" sz="2000" dirty="0"/>
              <a:t>Least Squares Estimation)</a:t>
            </a:r>
            <a:r>
              <a:rPr lang="ko-KR" altLang="en-US" sz="2000" dirty="0"/>
              <a:t>에 의한 추세선 예측</a:t>
            </a:r>
          </a:p>
          <a:p>
            <a:pPr algn="just"/>
            <a:r>
              <a:rPr lang="ko-KR" altLang="en-US" sz="2000" dirty="0"/>
              <a:t>연도별 판매액 예측</a:t>
            </a:r>
          </a:p>
          <a:p>
            <a:pPr lvl="1" algn="just"/>
            <a:r>
              <a:rPr lang="ko-KR" altLang="en-US" sz="1800" dirty="0"/>
              <a:t>연도 : </a:t>
            </a:r>
            <a:r>
              <a:rPr lang="en-US" altLang="ko-KR" sz="1800" dirty="0" err="1"/>
              <a:t>X</a:t>
            </a:r>
            <a:r>
              <a:rPr lang="en-US" altLang="ko-KR" sz="1800" baseline="-25000" dirty="0" err="1"/>
              <a:t>t</a:t>
            </a:r>
            <a:r>
              <a:rPr lang="en-US" altLang="ko-KR" sz="1800" dirty="0"/>
              <a:t>           </a:t>
            </a:r>
            <a:r>
              <a:rPr lang="ko-KR" altLang="en-US" sz="1800" dirty="0"/>
              <a:t>판매액 : </a:t>
            </a:r>
            <a:r>
              <a:rPr lang="en-US" altLang="ko-KR" sz="1800" dirty="0" err="1"/>
              <a:t>Y</a:t>
            </a:r>
            <a:r>
              <a:rPr lang="en-US" altLang="ko-KR" sz="1800" baseline="-25000" dirty="0" err="1"/>
              <a:t>t</a:t>
            </a:r>
            <a:r>
              <a:rPr lang="en-US" altLang="ko-KR" sz="1800" dirty="0"/>
              <a:t> </a:t>
            </a:r>
            <a:r>
              <a:rPr lang="ko-KR" altLang="en-US" sz="1800" dirty="0"/>
              <a:t>라고 하면</a:t>
            </a:r>
          </a:p>
        </p:txBody>
      </p:sp>
      <p:sp>
        <p:nvSpPr>
          <p:cNvPr id="37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51F76-C4B4-4B3A-8379-A4B2224F5DCF}" type="slidenum">
              <a:rPr lang="ko-KR" altLang="en-US"/>
              <a:pPr/>
              <a:t>18</a:t>
            </a:fld>
            <a:endParaRPr lang="en-US" altLang="ko-KR"/>
          </a:p>
        </p:txBody>
      </p:sp>
      <p:grpSp>
        <p:nvGrpSpPr>
          <p:cNvPr id="363528" name="Group 8"/>
          <p:cNvGrpSpPr>
            <a:grpSpLocks/>
          </p:cNvGrpSpPr>
          <p:nvPr/>
        </p:nvGrpSpPr>
        <p:grpSpPr bwMode="auto">
          <a:xfrm>
            <a:off x="1635125" y="3563938"/>
            <a:ext cx="4781550" cy="2819400"/>
            <a:chOff x="576" y="2544"/>
            <a:chExt cx="3012" cy="1776"/>
          </a:xfrm>
        </p:grpSpPr>
        <p:sp>
          <p:nvSpPr>
            <p:cNvPr id="363524" name="Line 4"/>
            <p:cNvSpPr>
              <a:spLocks noChangeShapeType="1"/>
            </p:cNvSpPr>
            <p:nvPr/>
          </p:nvSpPr>
          <p:spPr bwMode="auto">
            <a:xfrm>
              <a:off x="1056" y="2544"/>
              <a:ext cx="0" cy="15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3525" name="Line 5"/>
            <p:cNvSpPr>
              <a:spLocks noChangeShapeType="1"/>
            </p:cNvSpPr>
            <p:nvPr/>
          </p:nvSpPr>
          <p:spPr bwMode="auto">
            <a:xfrm>
              <a:off x="1056" y="4128"/>
              <a:ext cx="24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3526" name="Text Box 6"/>
            <p:cNvSpPr txBox="1">
              <a:spLocks noChangeArrowheads="1"/>
            </p:cNvSpPr>
            <p:nvPr/>
          </p:nvSpPr>
          <p:spPr bwMode="auto">
            <a:xfrm>
              <a:off x="3216" y="4108"/>
              <a:ext cx="372" cy="21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ko-KR" altLang="en-US" sz="16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연도</a:t>
              </a:r>
            </a:p>
          </p:txBody>
        </p:sp>
        <p:sp>
          <p:nvSpPr>
            <p:cNvPr id="363527" name="Text Box 7"/>
            <p:cNvSpPr txBox="1">
              <a:spLocks noChangeArrowheads="1"/>
            </p:cNvSpPr>
            <p:nvPr/>
          </p:nvSpPr>
          <p:spPr bwMode="auto">
            <a:xfrm>
              <a:off x="576" y="2544"/>
              <a:ext cx="500" cy="21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ko-KR" altLang="en-US" sz="16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판매액</a:t>
              </a:r>
            </a:p>
          </p:txBody>
        </p:sp>
      </p:grpSp>
      <p:grpSp>
        <p:nvGrpSpPr>
          <p:cNvPr id="363555" name="Group 35"/>
          <p:cNvGrpSpPr>
            <a:grpSpLocks/>
          </p:cNvGrpSpPr>
          <p:nvPr/>
        </p:nvGrpSpPr>
        <p:grpSpPr bwMode="auto">
          <a:xfrm>
            <a:off x="2625725" y="3944938"/>
            <a:ext cx="3048000" cy="1905000"/>
            <a:chOff x="1200" y="2784"/>
            <a:chExt cx="1920" cy="1200"/>
          </a:xfrm>
        </p:grpSpPr>
        <p:grpSp>
          <p:nvGrpSpPr>
            <p:cNvPr id="363532" name="Group 12"/>
            <p:cNvGrpSpPr>
              <a:grpSpLocks/>
            </p:cNvGrpSpPr>
            <p:nvPr/>
          </p:nvGrpSpPr>
          <p:grpSpPr bwMode="auto">
            <a:xfrm>
              <a:off x="1440" y="3600"/>
              <a:ext cx="144" cy="144"/>
              <a:chOff x="1392" y="3600"/>
              <a:chExt cx="144" cy="144"/>
            </a:xfrm>
          </p:grpSpPr>
          <p:sp>
            <p:nvSpPr>
              <p:cNvPr id="363530" name="Line 10"/>
              <p:cNvSpPr>
                <a:spLocks noChangeShapeType="1"/>
              </p:cNvSpPr>
              <p:nvPr/>
            </p:nvSpPr>
            <p:spPr bwMode="auto">
              <a:xfrm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3531" name="Line 11"/>
              <p:cNvSpPr>
                <a:spLocks noChangeShapeType="1"/>
              </p:cNvSpPr>
              <p:nvPr/>
            </p:nvSpPr>
            <p:spPr bwMode="auto">
              <a:xfrm flipH="1"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3533" name="Group 13"/>
            <p:cNvGrpSpPr>
              <a:grpSpLocks/>
            </p:cNvGrpSpPr>
            <p:nvPr/>
          </p:nvGrpSpPr>
          <p:grpSpPr bwMode="auto">
            <a:xfrm>
              <a:off x="1200" y="3840"/>
              <a:ext cx="144" cy="144"/>
              <a:chOff x="1392" y="3600"/>
              <a:chExt cx="144" cy="144"/>
            </a:xfrm>
          </p:grpSpPr>
          <p:sp>
            <p:nvSpPr>
              <p:cNvPr id="363534" name="Line 14"/>
              <p:cNvSpPr>
                <a:spLocks noChangeShapeType="1"/>
              </p:cNvSpPr>
              <p:nvPr/>
            </p:nvSpPr>
            <p:spPr bwMode="auto">
              <a:xfrm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3535" name="Line 15"/>
              <p:cNvSpPr>
                <a:spLocks noChangeShapeType="1"/>
              </p:cNvSpPr>
              <p:nvPr/>
            </p:nvSpPr>
            <p:spPr bwMode="auto">
              <a:xfrm flipH="1"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3536" name="Group 16"/>
            <p:cNvGrpSpPr>
              <a:grpSpLocks/>
            </p:cNvGrpSpPr>
            <p:nvPr/>
          </p:nvGrpSpPr>
          <p:grpSpPr bwMode="auto">
            <a:xfrm>
              <a:off x="1728" y="3600"/>
              <a:ext cx="144" cy="144"/>
              <a:chOff x="1392" y="3600"/>
              <a:chExt cx="144" cy="144"/>
            </a:xfrm>
          </p:grpSpPr>
          <p:sp>
            <p:nvSpPr>
              <p:cNvPr id="363537" name="Line 17"/>
              <p:cNvSpPr>
                <a:spLocks noChangeShapeType="1"/>
              </p:cNvSpPr>
              <p:nvPr/>
            </p:nvSpPr>
            <p:spPr bwMode="auto">
              <a:xfrm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3538" name="Line 18"/>
              <p:cNvSpPr>
                <a:spLocks noChangeShapeType="1"/>
              </p:cNvSpPr>
              <p:nvPr/>
            </p:nvSpPr>
            <p:spPr bwMode="auto">
              <a:xfrm flipH="1"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3539" name="Group 19"/>
            <p:cNvGrpSpPr>
              <a:grpSpLocks/>
            </p:cNvGrpSpPr>
            <p:nvPr/>
          </p:nvGrpSpPr>
          <p:grpSpPr bwMode="auto">
            <a:xfrm>
              <a:off x="1968" y="3216"/>
              <a:ext cx="144" cy="144"/>
              <a:chOff x="1392" y="3600"/>
              <a:chExt cx="144" cy="144"/>
            </a:xfrm>
          </p:grpSpPr>
          <p:sp>
            <p:nvSpPr>
              <p:cNvPr id="363540" name="Line 20"/>
              <p:cNvSpPr>
                <a:spLocks noChangeShapeType="1"/>
              </p:cNvSpPr>
              <p:nvPr/>
            </p:nvSpPr>
            <p:spPr bwMode="auto">
              <a:xfrm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3541" name="Line 21"/>
              <p:cNvSpPr>
                <a:spLocks noChangeShapeType="1"/>
              </p:cNvSpPr>
              <p:nvPr/>
            </p:nvSpPr>
            <p:spPr bwMode="auto">
              <a:xfrm flipH="1"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3542" name="Group 22"/>
            <p:cNvGrpSpPr>
              <a:grpSpLocks/>
            </p:cNvGrpSpPr>
            <p:nvPr/>
          </p:nvGrpSpPr>
          <p:grpSpPr bwMode="auto">
            <a:xfrm>
              <a:off x="2208" y="3504"/>
              <a:ext cx="144" cy="144"/>
              <a:chOff x="1392" y="3600"/>
              <a:chExt cx="144" cy="144"/>
            </a:xfrm>
          </p:grpSpPr>
          <p:sp>
            <p:nvSpPr>
              <p:cNvPr id="363543" name="Line 23"/>
              <p:cNvSpPr>
                <a:spLocks noChangeShapeType="1"/>
              </p:cNvSpPr>
              <p:nvPr/>
            </p:nvSpPr>
            <p:spPr bwMode="auto">
              <a:xfrm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3544" name="Line 24"/>
              <p:cNvSpPr>
                <a:spLocks noChangeShapeType="1"/>
              </p:cNvSpPr>
              <p:nvPr/>
            </p:nvSpPr>
            <p:spPr bwMode="auto">
              <a:xfrm flipH="1"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3545" name="Group 25"/>
            <p:cNvGrpSpPr>
              <a:grpSpLocks/>
            </p:cNvGrpSpPr>
            <p:nvPr/>
          </p:nvGrpSpPr>
          <p:grpSpPr bwMode="auto">
            <a:xfrm>
              <a:off x="2448" y="3024"/>
              <a:ext cx="144" cy="144"/>
              <a:chOff x="1392" y="3600"/>
              <a:chExt cx="144" cy="144"/>
            </a:xfrm>
          </p:grpSpPr>
          <p:sp>
            <p:nvSpPr>
              <p:cNvPr id="363546" name="Line 26"/>
              <p:cNvSpPr>
                <a:spLocks noChangeShapeType="1"/>
              </p:cNvSpPr>
              <p:nvPr/>
            </p:nvSpPr>
            <p:spPr bwMode="auto">
              <a:xfrm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3547" name="Line 27"/>
              <p:cNvSpPr>
                <a:spLocks noChangeShapeType="1"/>
              </p:cNvSpPr>
              <p:nvPr/>
            </p:nvSpPr>
            <p:spPr bwMode="auto">
              <a:xfrm flipH="1"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3548" name="Group 28"/>
            <p:cNvGrpSpPr>
              <a:grpSpLocks/>
            </p:cNvGrpSpPr>
            <p:nvPr/>
          </p:nvGrpSpPr>
          <p:grpSpPr bwMode="auto">
            <a:xfrm>
              <a:off x="2688" y="2784"/>
              <a:ext cx="144" cy="144"/>
              <a:chOff x="1392" y="3600"/>
              <a:chExt cx="144" cy="144"/>
            </a:xfrm>
          </p:grpSpPr>
          <p:sp>
            <p:nvSpPr>
              <p:cNvPr id="363549" name="Line 29"/>
              <p:cNvSpPr>
                <a:spLocks noChangeShapeType="1"/>
              </p:cNvSpPr>
              <p:nvPr/>
            </p:nvSpPr>
            <p:spPr bwMode="auto">
              <a:xfrm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3550" name="Line 30"/>
              <p:cNvSpPr>
                <a:spLocks noChangeShapeType="1"/>
              </p:cNvSpPr>
              <p:nvPr/>
            </p:nvSpPr>
            <p:spPr bwMode="auto">
              <a:xfrm flipH="1"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3551" name="Group 31"/>
            <p:cNvGrpSpPr>
              <a:grpSpLocks/>
            </p:cNvGrpSpPr>
            <p:nvPr/>
          </p:nvGrpSpPr>
          <p:grpSpPr bwMode="auto">
            <a:xfrm>
              <a:off x="2976" y="2976"/>
              <a:ext cx="144" cy="144"/>
              <a:chOff x="1392" y="3600"/>
              <a:chExt cx="144" cy="144"/>
            </a:xfrm>
          </p:grpSpPr>
          <p:sp>
            <p:nvSpPr>
              <p:cNvPr id="363552" name="Line 32"/>
              <p:cNvSpPr>
                <a:spLocks noChangeShapeType="1"/>
              </p:cNvSpPr>
              <p:nvPr/>
            </p:nvSpPr>
            <p:spPr bwMode="auto">
              <a:xfrm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3553" name="Line 33"/>
              <p:cNvSpPr>
                <a:spLocks noChangeShapeType="1"/>
              </p:cNvSpPr>
              <p:nvPr/>
            </p:nvSpPr>
            <p:spPr bwMode="auto">
              <a:xfrm flipH="1">
                <a:off x="1392" y="360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63556" name="Line 36"/>
          <p:cNvSpPr>
            <a:spLocks noChangeShapeType="1"/>
          </p:cNvSpPr>
          <p:nvPr/>
        </p:nvSpPr>
        <p:spPr bwMode="auto">
          <a:xfrm flipV="1">
            <a:off x="2549525" y="3640138"/>
            <a:ext cx="3429000" cy="2286000"/>
          </a:xfrm>
          <a:prstGeom prst="line">
            <a:avLst/>
          </a:prstGeom>
          <a:noFill/>
          <a:ln w="38100" cap="sq">
            <a:solidFill>
              <a:srgbClr val="008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63554" name="Line 34"/>
          <p:cNvSpPr>
            <a:spLocks noChangeShapeType="1"/>
          </p:cNvSpPr>
          <p:nvPr/>
        </p:nvSpPr>
        <p:spPr bwMode="auto">
          <a:xfrm flipV="1">
            <a:off x="2555875" y="3860800"/>
            <a:ext cx="3505200" cy="19050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3557" name="Line 37"/>
          <p:cNvSpPr>
            <a:spLocks noChangeShapeType="1"/>
          </p:cNvSpPr>
          <p:nvPr/>
        </p:nvSpPr>
        <p:spPr bwMode="auto">
          <a:xfrm flipV="1">
            <a:off x="2549525" y="4249738"/>
            <a:ext cx="3505200" cy="13716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35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3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56" grpId="0" animBg="1"/>
      <p:bldP spid="363554" grpId="0" animBg="1"/>
      <p:bldP spid="3635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회귀분석 : 다양한 추세선 산출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A03B1DAF-A9DF-4DA3-9D9D-6432C57B427C}" type="slidenum">
              <a:rPr lang="ko-KR" altLang="en-US"/>
              <a:pPr/>
              <a:t>19</a:t>
            </a:fld>
            <a:endParaRPr lang="en-US" altLang="ko-KR"/>
          </a:p>
        </p:txBody>
      </p:sp>
      <p:pic>
        <p:nvPicPr>
          <p:cNvPr id="914433" name="Picture 1"/>
          <p:cNvPicPr>
            <a:picLocks noChangeAspect="1" noChangeArrowheads="1"/>
          </p:cNvPicPr>
          <p:nvPr/>
        </p:nvPicPr>
        <p:blipFill>
          <a:blip r:embed="rId3" cstate="print"/>
          <a:srcRect l="3769" t="28301" r="81693" b="12825"/>
          <a:stretch>
            <a:fillRect/>
          </a:stretch>
        </p:blipFill>
        <p:spPr bwMode="auto">
          <a:xfrm>
            <a:off x="500034" y="1000108"/>
            <a:ext cx="2214578" cy="5577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8" name="Chart 3"/>
          <p:cNvGraphicFramePr>
            <a:graphicFrameLocks/>
          </p:cNvGraphicFramePr>
          <p:nvPr/>
        </p:nvGraphicFramePr>
        <p:xfrm>
          <a:off x="2714613" y="1000108"/>
          <a:ext cx="6215105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377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 </a:t>
            </a:r>
            <a:r>
              <a:rPr lang="ko-KR" altLang="en-US" dirty="0"/>
              <a:t>수요 예측(</a:t>
            </a:r>
            <a:r>
              <a:rPr lang="en-US" altLang="ko-KR" dirty="0"/>
              <a:t>Forecasting)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0" hangingPunct="0">
              <a:buClrTx/>
            </a:pPr>
            <a:r>
              <a:rPr lang="ko-KR" altLang="en-US" dirty="0" smtClean="0"/>
              <a:t>수요예측 개념</a:t>
            </a:r>
            <a:endParaRPr lang="en-US" altLang="ko-KR" dirty="0" smtClean="0"/>
          </a:p>
          <a:p>
            <a:pPr eaLnBrk="0" hangingPunct="0"/>
            <a:r>
              <a:rPr lang="ko-KR" altLang="en-US" dirty="0" err="1" smtClean="0"/>
              <a:t>수요예측</a:t>
            </a:r>
            <a:r>
              <a:rPr lang="ko-KR" altLang="en-US" dirty="0" smtClean="0"/>
              <a:t> 기법</a:t>
            </a:r>
            <a:endParaRPr lang="ko-KR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BD8CD40-6ADB-40BE-9774-30C4D3CD7EDE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8</a:t>
            </a:r>
            <a:r>
              <a:rPr lang="ko-KR" altLang="en-US" dirty="0" smtClean="0"/>
              <a:t>장 </a:t>
            </a:r>
            <a:r>
              <a:rPr lang="ko-KR" altLang="en-US" dirty="0"/>
              <a:t>생산일정계획</a:t>
            </a:r>
            <a:endParaRPr lang="ko-KR" altLang="ko-KR" dirty="0"/>
          </a:p>
        </p:txBody>
      </p:sp>
      <p:sp>
        <p:nvSpPr>
          <p:cNvPr id="109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총괄적 생산일정계획</a:t>
            </a:r>
          </a:p>
          <a:p>
            <a:r>
              <a:rPr lang="ko-KR" altLang="en-US"/>
              <a:t>개별 생산일정계획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2069508-3C3E-4323-B922-EB7B5EE48EFE}" type="slidenum">
              <a:rPr lang="ko-KR" altLang="en-US"/>
              <a:pPr/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생산일정계획</a:t>
            </a:r>
          </a:p>
        </p:txBody>
      </p:sp>
      <p:sp>
        <p:nvSpPr>
          <p:cNvPr id="38195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총괄적 </a:t>
            </a:r>
            <a:r>
              <a:rPr lang="ko-KR" altLang="en-US" dirty="0" err="1"/>
              <a:t>생산일정계획</a:t>
            </a:r>
            <a:endParaRPr lang="ko-KR" altLang="en-US" dirty="0"/>
          </a:p>
          <a:p>
            <a:pPr lvl="1">
              <a:lnSpc>
                <a:spcPct val="90000"/>
              </a:lnSpc>
            </a:pPr>
            <a:r>
              <a:rPr lang="ko-KR" altLang="en-US" dirty="0" err="1"/>
              <a:t>생산시스템의</a:t>
            </a:r>
            <a:r>
              <a:rPr lang="ko-KR" altLang="en-US" dirty="0"/>
              <a:t> </a:t>
            </a:r>
            <a:r>
              <a:rPr lang="ko-KR" altLang="en-US" dirty="0" err="1"/>
              <a:t>생산능력</a:t>
            </a:r>
            <a:r>
              <a:rPr lang="ko-KR" altLang="en-US" dirty="0"/>
              <a:t>(</a:t>
            </a:r>
            <a:r>
              <a:rPr lang="en-US" altLang="ko-KR" dirty="0"/>
              <a:t>capacity), </a:t>
            </a:r>
            <a:r>
              <a:rPr lang="ko-KR" altLang="en-US" dirty="0" err="1"/>
              <a:t>고용수준</a:t>
            </a:r>
            <a:r>
              <a:rPr lang="ko-KR" altLang="en-US" dirty="0"/>
              <a:t>, 설비 가동률, </a:t>
            </a:r>
            <a:r>
              <a:rPr lang="ko-KR" altLang="en-US" dirty="0" err="1"/>
              <a:t>잔업률</a:t>
            </a:r>
            <a:r>
              <a:rPr lang="ko-KR" altLang="en-US" dirty="0"/>
              <a:t>, </a:t>
            </a:r>
            <a:r>
              <a:rPr lang="ko-KR" altLang="en-US" dirty="0" err="1"/>
              <a:t>하청비율</a:t>
            </a:r>
            <a:r>
              <a:rPr lang="ko-KR" altLang="en-US" dirty="0"/>
              <a:t> 등에 대한 계획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완충 역할 : 재고 수준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개별 </a:t>
            </a:r>
            <a:r>
              <a:rPr lang="ko-KR" altLang="en-US" dirty="0" err="1"/>
              <a:t>생산일정계획</a:t>
            </a:r>
            <a:endParaRPr lang="ko-KR" altLang="en-US" dirty="0"/>
          </a:p>
          <a:p>
            <a:pPr lvl="1">
              <a:lnSpc>
                <a:spcPct val="90000"/>
              </a:lnSpc>
            </a:pPr>
            <a:r>
              <a:rPr lang="ko-KR" altLang="en-US" dirty="0" err="1"/>
              <a:t>생산일정계획의</a:t>
            </a:r>
            <a:r>
              <a:rPr lang="ko-KR" altLang="en-US" dirty="0"/>
              <a:t> 필요성</a:t>
            </a:r>
          </a:p>
          <a:p>
            <a:pPr lvl="2">
              <a:lnSpc>
                <a:spcPct val="90000"/>
              </a:lnSpc>
            </a:pPr>
            <a:r>
              <a:rPr lang="ko-KR" altLang="en-US" dirty="0"/>
              <a:t>생산관리</a:t>
            </a:r>
            <a:r>
              <a:rPr lang="en-US" altLang="ko-KR" dirty="0"/>
              <a:t>, </a:t>
            </a:r>
            <a:r>
              <a:rPr lang="ko-KR" altLang="en-US" dirty="0"/>
              <a:t>원자재 및 반제품 재고 감소</a:t>
            </a:r>
            <a:r>
              <a:rPr lang="en-US" altLang="ko-KR" dirty="0"/>
              <a:t>, </a:t>
            </a:r>
            <a:r>
              <a:rPr lang="ko-KR" altLang="en-US" dirty="0"/>
              <a:t>납기 준수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 err="1"/>
              <a:t>생산일정계획</a:t>
            </a:r>
            <a:r>
              <a:rPr lang="ko-KR" altLang="en-US" dirty="0"/>
              <a:t> 기법의 발달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MRP(</a:t>
            </a:r>
            <a:r>
              <a:rPr lang="ko-KR" altLang="en-US" dirty="0" err="1"/>
              <a:t>자재소요계획</a:t>
            </a:r>
            <a:r>
              <a:rPr lang="en-US" altLang="ko-KR" dirty="0"/>
              <a:t>), MRP II(</a:t>
            </a:r>
            <a:r>
              <a:rPr lang="ko-KR" altLang="en-US" dirty="0"/>
              <a:t>생산관리로 확대</a:t>
            </a:r>
            <a:r>
              <a:rPr lang="en-US" altLang="ko-KR" dirty="0"/>
              <a:t>), ERP(</a:t>
            </a:r>
            <a:r>
              <a:rPr lang="ko-KR" altLang="en-US" dirty="0"/>
              <a:t>기업 전체로 확대</a:t>
            </a:r>
            <a:r>
              <a:rPr lang="en-US" altLang="ko-KR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Job Scheduling(Sequencing)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Gantt </a:t>
            </a:r>
            <a:r>
              <a:rPr lang="ko-KR" altLang="en-US" dirty="0" err="1"/>
              <a:t>도표법</a:t>
            </a:r>
            <a:r>
              <a:rPr lang="en-US" altLang="ko-KR" dirty="0"/>
              <a:t>: </a:t>
            </a:r>
            <a:r>
              <a:rPr lang="ko-KR" altLang="en-US" dirty="0"/>
              <a:t>공간 사용 관리</a:t>
            </a:r>
            <a:r>
              <a:rPr lang="en-US" altLang="ko-KR" dirty="0"/>
              <a:t>(</a:t>
            </a:r>
            <a:r>
              <a:rPr lang="ko-KR" altLang="en-US" dirty="0"/>
              <a:t>회의실 예약 등에도 </a:t>
            </a:r>
            <a:r>
              <a:rPr lang="ko-KR" altLang="en-US" dirty="0" err="1"/>
              <a:t>활용가능</a:t>
            </a:r>
            <a:r>
              <a:rPr lang="en-US" altLang="ko-KR" dirty="0"/>
              <a:t>)</a:t>
            </a:r>
            <a:endParaRPr lang="ko-KR" altLang="en-US" dirty="0"/>
          </a:p>
          <a:p>
            <a:pPr lvl="2">
              <a:lnSpc>
                <a:spcPct val="90000"/>
              </a:lnSpc>
            </a:pPr>
            <a:r>
              <a:rPr lang="ko-KR" altLang="en-US" dirty="0" err="1"/>
              <a:t>선형계획법에</a:t>
            </a:r>
            <a:r>
              <a:rPr lang="ko-KR" altLang="en-US" dirty="0"/>
              <a:t> 의한 </a:t>
            </a:r>
            <a:r>
              <a:rPr lang="ko-KR" altLang="en-US" dirty="0" err="1"/>
              <a:t>일정계획</a:t>
            </a:r>
            <a:endParaRPr lang="en-US" altLang="ko-KR" dirty="0"/>
          </a:p>
          <a:p>
            <a:pPr lvl="2">
              <a:lnSpc>
                <a:spcPct val="90000"/>
              </a:lnSpc>
            </a:pPr>
            <a:r>
              <a:rPr lang="ko-KR" altLang="en-US" dirty="0" err="1"/>
              <a:t>생산일정계획용</a:t>
            </a:r>
            <a:r>
              <a:rPr lang="ko-KR" altLang="en-US" dirty="0"/>
              <a:t> 솔루션 </a:t>
            </a:r>
            <a:r>
              <a:rPr lang="en-US" altLang="ko-KR" dirty="0"/>
              <a:t>: ERP</a:t>
            </a:r>
            <a:r>
              <a:rPr lang="ko-KR" altLang="en-US" dirty="0"/>
              <a:t>류</a:t>
            </a:r>
            <a:r>
              <a:rPr lang="en-US" altLang="ko-KR" dirty="0"/>
              <a:t>, ASPROVA, </a:t>
            </a:r>
            <a:r>
              <a:rPr lang="en-US" altLang="ko-KR" dirty="0" smtClean="0"/>
              <a:t>MS-Project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Job Assignment</a:t>
            </a:r>
          </a:p>
          <a:p>
            <a:pPr lvl="2">
              <a:lnSpc>
                <a:spcPct val="90000"/>
              </a:lnSpc>
            </a:pPr>
            <a:r>
              <a:rPr lang="ko-KR" altLang="en-US" dirty="0"/>
              <a:t>작업-기계 할당 방법(</a:t>
            </a:r>
            <a:r>
              <a:rPr lang="en-US" altLang="ko-KR" dirty="0"/>
              <a:t>Hungarian Method)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9DB5BF-A2C3-46CF-A2A1-534FE478DBF5}" type="slidenum">
              <a:rPr lang="ko-KR" altLang="en-US"/>
              <a:pPr/>
              <a:t>21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MS Project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MS Excel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D14D2669-4564-485F-8531-3D149CB1C8AB}" type="slidenum">
              <a:rPr lang="ko-KR" altLang="en-US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7" t="31100" r="28810" b="29588"/>
          <a:stretch/>
        </p:blipFill>
        <p:spPr>
          <a:xfrm>
            <a:off x="485444" y="1128508"/>
            <a:ext cx="3591125" cy="21165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6" t="20924" r="43372" b="27545"/>
          <a:stretch/>
        </p:blipFill>
        <p:spPr>
          <a:xfrm>
            <a:off x="4738770" y="1010054"/>
            <a:ext cx="3505200" cy="23534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25850" r="33994" b="19550"/>
          <a:stretch/>
        </p:blipFill>
        <p:spPr>
          <a:xfrm>
            <a:off x="485444" y="3543587"/>
            <a:ext cx="3954216" cy="28960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3" t="24569" r="35761" b="32285"/>
          <a:stretch/>
        </p:blipFill>
        <p:spPr>
          <a:xfrm>
            <a:off x="4738770" y="3789040"/>
            <a:ext cx="4077128" cy="26505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 bwMode="auto">
          <a:xfrm>
            <a:off x="323528" y="2875079"/>
            <a:ext cx="1368152" cy="514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Excel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097651" y="3274740"/>
            <a:ext cx="1368152" cy="514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Project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56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0" y="2057400"/>
            <a:ext cx="7801004" cy="8382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9</a:t>
            </a:r>
            <a:r>
              <a:rPr lang="ko-KR" altLang="en-US" dirty="0" smtClean="0"/>
              <a:t>장 프로젝트 일정계획(</a:t>
            </a:r>
            <a:r>
              <a:rPr lang="en-US" altLang="ko-KR" dirty="0" smtClean="0"/>
              <a:t>PERT/CPM)</a:t>
            </a:r>
            <a:endParaRPr lang="ko-KR" altLang="en-US" dirty="0"/>
          </a:p>
        </p:txBody>
      </p:sp>
      <p:sp>
        <p:nvSpPr>
          <p:cNvPr id="394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429000"/>
            <a:ext cx="4803775" cy="2571768"/>
          </a:xfrm>
        </p:spPr>
        <p:txBody>
          <a:bodyPr/>
          <a:lstStyle/>
          <a:p>
            <a:r>
              <a:rPr lang="en-US" altLang="ko-KR" dirty="0" smtClean="0"/>
              <a:t>PERT/CPM </a:t>
            </a:r>
            <a:r>
              <a:rPr lang="ko-KR" altLang="en-US" dirty="0" smtClean="0"/>
              <a:t>일정계획 기법</a:t>
            </a:r>
          </a:p>
          <a:p>
            <a:r>
              <a:rPr lang="ko-KR" altLang="en-US" dirty="0" smtClean="0"/>
              <a:t>기본 개념</a:t>
            </a:r>
          </a:p>
          <a:p>
            <a:r>
              <a:rPr lang="en-US" altLang="ko-KR" dirty="0" smtClean="0"/>
              <a:t>PERT/CPM </a:t>
            </a:r>
            <a:r>
              <a:rPr lang="ko-KR" altLang="en-US" dirty="0" smtClean="0"/>
              <a:t>기법의 활용</a:t>
            </a:r>
          </a:p>
          <a:p>
            <a:r>
              <a:rPr lang="en-US" altLang="ko-KR" dirty="0" smtClean="0"/>
              <a:t>PERT network</a:t>
            </a:r>
            <a:r>
              <a:rPr lang="ko-KR" altLang="en-US" dirty="0" smtClean="0"/>
              <a:t>의 구성 요소</a:t>
            </a:r>
          </a:p>
          <a:p>
            <a:r>
              <a:rPr lang="en-US" altLang="ko-KR" dirty="0" smtClean="0"/>
              <a:t>PERT network</a:t>
            </a:r>
            <a:r>
              <a:rPr lang="ko-KR" altLang="en-US" dirty="0" smtClean="0"/>
              <a:t>의 분석</a:t>
            </a:r>
            <a:endParaRPr lang="en-US" altLang="ko-KR" dirty="0" smtClean="0"/>
          </a:p>
          <a:p>
            <a:r>
              <a:rPr lang="ko-KR" altLang="en-US" dirty="0" smtClean="0"/>
              <a:t>예제 연습</a:t>
            </a:r>
            <a:endParaRPr lang="en-US" altLang="ko-KR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05642AB-AD2A-4F4B-ACD2-7BA25F8FAF44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개념</a:t>
            </a:r>
          </a:p>
        </p:txBody>
      </p:sp>
      <p:sp>
        <p:nvSpPr>
          <p:cNvPr id="386056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r>
              <a:rPr lang="ko-KR" altLang="en-US" dirty="0"/>
              <a:t>의 단점</a:t>
            </a:r>
          </a:p>
          <a:p>
            <a:pPr lvl="1"/>
            <a:r>
              <a:rPr lang="ko-KR" altLang="en-US" dirty="0" err="1"/>
              <a:t>계획변경에</a:t>
            </a:r>
            <a:r>
              <a:rPr lang="ko-KR" altLang="en-US" dirty="0"/>
              <a:t> 대한 적응성이 약하다.</a:t>
            </a:r>
          </a:p>
          <a:p>
            <a:pPr lvl="1"/>
            <a:r>
              <a:rPr lang="ko-KR" altLang="en-US" dirty="0"/>
              <a:t>복잡하고 세밀한 </a:t>
            </a:r>
            <a:r>
              <a:rPr lang="ko-KR" altLang="en-US" dirty="0" err="1"/>
              <a:t>일정계획의</a:t>
            </a:r>
            <a:r>
              <a:rPr lang="ko-KR" altLang="en-US" dirty="0"/>
              <a:t> 수립이 곤란하다.</a:t>
            </a:r>
          </a:p>
          <a:p>
            <a:pPr lvl="1"/>
            <a:r>
              <a:rPr lang="ko-KR" altLang="en-US" dirty="0"/>
              <a:t>작업 상호간의 유기적인 연관성과 종속관계를 파악하기 힘들다.</a:t>
            </a:r>
          </a:p>
          <a:p>
            <a:pPr lvl="1"/>
            <a:r>
              <a:rPr lang="ko-KR" altLang="en-US" dirty="0"/>
              <a:t>일정의 </a:t>
            </a:r>
            <a:r>
              <a:rPr lang="ko-KR" altLang="en-US" dirty="0" err="1" smtClean="0"/>
              <a:t>중점관리가</a:t>
            </a:r>
            <a:r>
              <a:rPr lang="ko-KR" altLang="en-US" dirty="0" smtClean="0"/>
              <a:t> </a:t>
            </a:r>
            <a:r>
              <a:rPr lang="ko-KR" altLang="en-US" dirty="0"/>
              <a:t>막연하다.</a:t>
            </a:r>
          </a:p>
          <a:p>
            <a:pPr lvl="1"/>
            <a:r>
              <a:rPr lang="ko-KR" altLang="en-US" dirty="0"/>
              <a:t>사전 예측 및 사전 통제가 곤란하다.</a:t>
            </a:r>
          </a:p>
          <a:p>
            <a:pPr lvl="1"/>
            <a:r>
              <a:rPr lang="ko-KR" altLang="en-US" dirty="0"/>
              <a:t>정확한 </a:t>
            </a:r>
            <a:r>
              <a:rPr lang="ko-KR" altLang="en-US" dirty="0" err="1"/>
              <a:t>진도관리가</a:t>
            </a:r>
            <a:r>
              <a:rPr lang="ko-KR" altLang="en-US" dirty="0"/>
              <a:t> 힘들다.</a:t>
            </a:r>
          </a:p>
          <a:p>
            <a:pPr lvl="1"/>
            <a:r>
              <a:rPr lang="ko-KR" altLang="en-US" dirty="0"/>
              <a:t>작업 </a:t>
            </a:r>
            <a:r>
              <a:rPr lang="ko-KR" altLang="en-US" dirty="0" err="1"/>
              <a:t>완료시점에</a:t>
            </a:r>
            <a:r>
              <a:rPr lang="ko-KR" altLang="en-US" dirty="0"/>
              <a:t> 대한 확률적 분석이 불가능</a:t>
            </a:r>
          </a:p>
          <a:p>
            <a:r>
              <a:rPr lang="en-US" altLang="ko-KR" dirty="0"/>
              <a:t>PERT/CPM</a:t>
            </a:r>
          </a:p>
          <a:p>
            <a:pPr lvl="1"/>
            <a:r>
              <a:rPr lang="ko-KR" altLang="en-US" dirty="0"/>
              <a:t>위의 단점을 극복하기 위하여 고안된 기법</a:t>
            </a:r>
          </a:p>
          <a:p>
            <a:r>
              <a:rPr lang="en-US" altLang="ko-KR" dirty="0"/>
              <a:t>PERT(Program Evaluation &amp; Review Technique)</a:t>
            </a:r>
          </a:p>
          <a:p>
            <a:r>
              <a:rPr lang="en-US" altLang="ko-KR" dirty="0"/>
              <a:t>CPM(</a:t>
            </a:r>
            <a:r>
              <a:rPr lang="en-US" altLang="ko-KR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Critical Path Method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2C7A6-2788-4B2E-B699-182F9612746A}" type="slidenum">
              <a:rPr lang="ko-KR" altLang="en-US"/>
              <a:pPr/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PERT/CPM </a:t>
            </a:r>
            <a:r>
              <a:rPr lang="ko-KR" altLang="en-US"/>
              <a:t>기법의 활용</a:t>
            </a:r>
          </a:p>
        </p:txBody>
      </p:sp>
      <p:sp>
        <p:nvSpPr>
          <p:cNvPr id="388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적용 분야 (이용률 순서)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단속적 생산(특히 비반복적인 대규모 주문생산, 프로젝트 생산)의 공정관리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토목, 건설공사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연구개발 및 제품개발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설비보전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새로운 시스템(공장시설, 컴퓨터 등)의 도입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마케팅(마케팅 계획 및 세일즈 캠페인 등)</a:t>
            </a:r>
          </a:p>
          <a:p>
            <a:pPr>
              <a:lnSpc>
                <a:spcPct val="90000"/>
              </a:lnSpc>
            </a:pPr>
            <a:r>
              <a:rPr lang="ko-KR" altLang="en-US"/>
              <a:t>활용 비율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OR</a:t>
            </a:r>
            <a:r>
              <a:rPr lang="ko-KR" altLang="en-US"/>
              <a:t>기법 중 가장 많이 사용되고 있는 기법(미국 제조업 대상 1975년도 자료) </a:t>
            </a:r>
          </a:p>
          <a:p>
            <a:pPr>
              <a:lnSpc>
                <a:spcPct val="90000"/>
              </a:lnSpc>
            </a:pPr>
            <a:r>
              <a:rPr lang="ko-KR" altLang="en-US"/>
              <a:t>국내 도입 예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1966. 대림산업이 미군비행장 공사시에 미군당국의 요청으로 </a:t>
            </a:r>
            <a:r>
              <a:rPr lang="en-US" altLang="ko-KR"/>
              <a:t>PERT/CPM</a:t>
            </a:r>
            <a:r>
              <a:rPr lang="ko-KR" altLang="en-US"/>
              <a:t>에 의한 계획공정도(</a:t>
            </a:r>
            <a:r>
              <a:rPr lang="en-US" altLang="ko-KR"/>
              <a:t>PERT network, network diagram)</a:t>
            </a:r>
            <a:r>
              <a:rPr lang="ko-KR" altLang="en-US"/>
              <a:t>를 작성 제시한 것이 처음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BB0-13C8-4DCE-97C8-06662FF5D787}" type="slidenum">
              <a:rPr lang="ko-KR" altLang="en-US"/>
              <a:pPr/>
              <a:t>25</a:t>
            </a:fld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8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PERT network</a:t>
            </a:r>
            <a:r>
              <a:rPr lang="ko-KR" altLang="en-US"/>
              <a:t>의 구성 요소</a:t>
            </a:r>
          </a:p>
        </p:txBody>
      </p:sp>
      <p:sp>
        <p:nvSpPr>
          <p:cNvPr id="387089" name="Rectangle 1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단계(</a:t>
            </a:r>
            <a:r>
              <a:rPr lang="en-US" altLang="ko-KR"/>
              <a:t>event) : </a:t>
            </a:r>
            <a:r>
              <a:rPr lang="ko-KR" altLang="en-US"/>
              <a:t>작업의 완료와 새로운 작업의 시작을 나타내는 시점,  마디(</a:t>
            </a:r>
            <a:r>
              <a:rPr lang="en-US" altLang="ko-KR"/>
              <a:t>node)</a:t>
            </a:r>
            <a:r>
              <a:rPr lang="ko-KR" altLang="en-US"/>
              <a:t>로 표시</a:t>
            </a:r>
          </a:p>
          <a:p>
            <a:r>
              <a:rPr lang="ko-KR" altLang="en-US"/>
              <a:t>활동(</a:t>
            </a:r>
            <a:r>
              <a:rPr lang="en-US" altLang="ko-KR"/>
              <a:t>activity) : </a:t>
            </a:r>
            <a:r>
              <a:rPr lang="ko-KR" altLang="en-US"/>
              <a:t>공정상의 각 작업, 가지(</a:t>
            </a:r>
            <a:r>
              <a:rPr lang="en-US" altLang="ko-KR"/>
              <a:t>arc)</a:t>
            </a:r>
            <a:r>
              <a:rPr lang="ko-KR" altLang="en-US"/>
              <a:t>로 표시</a:t>
            </a:r>
          </a:p>
          <a:p>
            <a:endParaRPr lang="ko-KR" altLang="en-US"/>
          </a:p>
          <a:p>
            <a:endParaRPr lang="ko-KR" altLang="en-US"/>
          </a:p>
          <a:p>
            <a:pPr lvl="1"/>
            <a:r>
              <a:rPr lang="ko-KR" altLang="en-US"/>
              <a:t>두 단계 사이에는 반드시 한 활동만이 존재해야 한다.</a:t>
            </a:r>
          </a:p>
          <a:p>
            <a:r>
              <a:rPr lang="ko-KR" altLang="en-US"/>
              <a:t>활동 간의 선후 관계 표시 : </a:t>
            </a:r>
            <a:r>
              <a:rPr lang="en-US" altLang="ko-KR"/>
              <a:t>A</a:t>
            </a:r>
            <a:r>
              <a:rPr lang="ko-KR" altLang="en-US"/>
              <a:t>→</a:t>
            </a:r>
            <a:r>
              <a:rPr lang="en-US" altLang="ko-KR"/>
              <a:t>B</a:t>
            </a:r>
            <a:r>
              <a:rPr lang="ko-KR" altLang="en-US"/>
              <a:t>→</a:t>
            </a:r>
            <a:r>
              <a:rPr lang="en-US" altLang="ko-KR"/>
              <a:t>C</a:t>
            </a:r>
          </a:p>
          <a:p>
            <a:endParaRPr lang="ko-KR" altLang="en-US"/>
          </a:p>
          <a:p>
            <a:endParaRPr lang="ko-KR" altLang="en-US"/>
          </a:p>
          <a:p>
            <a:pPr lvl="1"/>
            <a:r>
              <a:rPr lang="ko-KR" altLang="en-US"/>
              <a:t>결합점 2는 활동</a:t>
            </a:r>
            <a:r>
              <a:rPr lang="en-US" altLang="ko-KR"/>
              <a:t>A</a:t>
            </a:r>
            <a:r>
              <a:rPr lang="ko-KR" altLang="en-US"/>
              <a:t>의 완료단계이며, 또한 활동</a:t>
            </a:r>
            <a:r>
              <a:rPr lang="en-US" altLang="ko-KR"/>
              <a:t>B</a:t>
            </a:r>
            <a:r>
              <a:rPr lang="ko-KR" altLang="en-US"/>
              <a:t>의 시작단계.</a:t>
            </a:r>
          </a:p>
          <a:p>
            <a:pPr lvl="1"/>
            <a:r>
              <a:rPr lang="ko-KR" altLang="en-US"/>
              <a:t>활동</a:t>
            </a:r>
            <a:r>
              <a:rPr lang="en-US" altLang="ko-KR"/>
              <a:t>B</a:t>
            </a:r>
            <a:r>
              <a:rPr lang="ko-KR" altLang="en-US"/>
              <a:t>를 시작하기 전에 활동</a:t>
            </a:r>
            <a:r>
              <a:rPr lang="en-US" altLang="ko-KR"/>
              <a:t>A</a:t>
            </a:r>
            <a:r>
              <a:rPr lang="ko-KR" altLang="en-US"/>
              <a:t>를 반드시 마쳐야 함을 의미</a:t>
            </a:r>
          </a:p>
          <a:p>
            <a:pPr lvl="1"/>
            <a:r>
              <a:rPr lang="ko-KR" altLang="en-US"/>
              <a:t>활동</a:t>
            </a:r>
            <a:r>
              <a:rPr lang="en-US" altLang="ko-KR"/>
              <a:t>A</a:t>
            </a:r>
            <a:r>
              <a:rPr lang="ko-KR" altLang="en-US"/>
              <a:t>는 활동</a:t>
            </a:r>
            <a:r>
              <a:rPr lang="en-US" altLang="ko-KR"/>
              <a:t>B</a:t>
            </a:r>
            <a:r>
              <a:rPr lang="ko-KR" altLang="en-US"/>
              <a:t>의 선행활동</a:t>
            </a:r>
          </a:p>
        </p:txBody>
      </p:sp>
      <p:sp>
        <p:nvSpPr>
          <p:cNvPr id="2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FD7E8-F700-4F74-A91E-9989770F7684}" type="slidenum">
              <a:rPr lang="ko-KR" altLang="en-US"/>
              <a:pPr/>
              <a:t>26</a:t>
            </a:fld>
            <a:endParaRPr lang="en-US" altLang="ko-KR"/>
          </a:p>
        </p:txBody>
      </p:sp>
      <p:grpSp>
        <p:nvGrpSpPr>
          <p:cNvPr id="387087" name="Group 15"/>
          <p:cNvGrpSpPr>
            <a:grpSpLocks/>
          </p:cNvGrpSpPr>
          <p:nvPr/>
        </p:nvGrpSpPr>
        <p:grpSpPr bwMode="auto">
          <a:xfrm>
            <a:off x="1636713" y="2333625"/>
            <a:ext cx="2376487" cy="560388"/>
            <a:chOff x="816" y="1807"/>
            <a:chExt cx="1497" cy="353"/>
          </a:xfrm>
        </p:grpSpPr>
        <p:sp>
          <p:nvSpPr>
            <p:cNvPr id="387083" name="Line 11"/>
            <p:cNvSpPr>
              <a:spLocks noChangeShapeType="1"/>
            </p:cNvSpPr>
            <p:nvPr/>
          </p:nvSpPr>
          <p:spPr bwMode="auto">
            <a:xfrm>
              <a:off x="1113" y="2016"/>
              <a:ext cx="91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387086" name="Group 14"/>
            <p:cNvGrpSpPr>
              <a:grpSpLocks/>
            </p:cNvGrpSpPr>
            <p:nvPr/>
          </p:nvGrpSpPr>
          <p:grpSpPr bwMode="auto">
            <a:xfrm>
              <a:off x="816" y="1807"/>
              <a:ext cx="1497" cy="353"/>
              <a:chOff x="816" y="1807"/>
              <a:chExt cx="1497" cy="353"/>
            </a:xfrm>
          </p:grpSpPr>
          <p:grpSp>
            <p:nvGrpSpPr>
              <p:cNvPr id="387085" name="Group 13"/>
              <p:cNvGrpSpPr>
                <a:grpSpLocks/>
              </p:cNvGrpSpPr>
              <p:nvPr/>
            </p:nvGrpSpPr>
            <p:grpSpPr bwMode="auto">
              <a:xfrm>
                <a:off x="816" y="1872"/>
                <a:ext cx="1497" cy="288"/>
                <a:chOff x="816" y="1680"/>
                <a:chExt cx="1497" cy="288"/>
              </a:xfrm>
            </p:grpSpPr>
            <p:sp>
              <p:nvSpPr>
                <p:cNvPr id="387081" name="Oval 9"/>
                <p:cNvSpPr>
                  <a:spLocks noChangeArrowheads="1"/>
                </p:cNvSpPr>
                <p:nvPr/>
              </p:nvSpPr>
              <p:spPr bwMode="auto">
                <a:xfrm>
                  <a:off x="816" y="1680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ko-KR">
                      <a:latin typeface="Arial" pitchFamily="34" charset="0"/>
                    </a:rPr>
                    <a:t>1</a:t>
                  </a:r>
                </a:p>
              </p:txBody>
            </p:sp>
            <p:sp>
              <p:nvSpPr>
                <p:cNvPr id="387082" name="Oval 10"/>
                <p:cNvSpPr>
                  <a:spLocks noChangeArrowheads="1"/>
                </p:cNvSpPr>
                <p:nvPr/>
              </p:nvSpPr>
              <p:spPr bwMode="auto">
                <a:xfrm>
                  <a:off x="2025" y="1680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ko-KR">
                      <a:latin typeface="Arial" pitchFamily="34" charset="0"/>
                    </a:rPr>
                    <a:t>2</a:t>
                  </a:r>
                </a:p>
              </p:txBody>
            </p:sp>
          </p:grpSp>
          <p:sp>
            <p:nvSpPr>
              <p:cNvPr id="387084" name="Text Box 12"/>
              <p:cNvSpPr txBox="1">
                <a:spLocks noChangeArrowheads="1"/>
              </p:cNvSpPr>
              <p:nvPr/>
            </p:nvSpPr>
            <p:spPr bwMode="auto">
              <a:xfrm>
                <a:off x="1423" y="1807"/>
                <a:ext cx="223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ko-KR">
                    <a:latin typeface="Arial" pitchFamily="34" charset="0"/>
                  </a:rPr>
                  <a:t>A</a:t>
                </a:r>
              </a:p>
            </p:txBody>
          </p:sp>
        </p:grpSp>
      </p:grpSp>
      <p:grpSp>
        <p:nvGrpSpPr>
          <p:cNvPr id="387109" name="Group 37"/>
          <p:cNvGrpSpPr>
            <a:grpSpLocks/>
          </p:cNvGrpSpPr>
          <p:nvPr/>
        </p:nvGrpSpPr>
        <p:grpSpPr bwMode="auto">
          <a:xfrm>
            <a:off x="1639888" y="4029075"/>
            <a:ext cx="4471987" cy="569913"/>
            <a:chOff x="709" y="2639"/>
            <a:chExt cx="2817" cy="359"/>
          </a:xfrm>
        </p:grpSpPr>
        <p:sp>
          <p:nvSpPr>
            <p:cNvPr id="387094" name="Oval 22"/>
            <p:cNvSpPr>
              <a:spLocks noChangeArrowheads="1"/>
            </p:cNvSpPr>
            <p:nvPr/>
          </p:nvSpPr>
          <p:spPr bwMode="auto">
            <a:xfrm>
              <a:off x="709" y="2710"/>
              <a:ext cx="288" cy="288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1</a:t>
              </a:r>
            </a:p>
          </p:txBody>
        </p:sp>
        <p:grpSp>
          <p:nvGrpSpPr>
            <p:cNvPr id="387097" name="Group 25"/>
            <p:cNvGrpSpPr>
              <a:grpSpLocks/>
            </p:cNvGrpSpPr>
            <p:nvPr/>
          </p:nvGrpSpPr>
          <p:grpSpPr bwMode="auto">
            <a:xfrm>
              <a:off x="1006" y="2710"/>
              <a:ext cx="829" cy="288"/>
              <a:chOff x="1006" y="2712"/>
              <a:chExt cx="829" cy="288"/>
            </a:xfrm>
          </p:grpSpPr>
          <p:sp>
            <p:nvSpPr>
              <p:cNvPr id="387091" name="Line 19"/>
              <p:cNvSpPr>
                <a:spLocks noChangeShapeType="1"/>
              </p:cNvSpPr>
              <p:nvPr/>
            </p:nvSpPr>
            <p:spPr bwMode="auto">
              <a:xfrm>
                <a:off x="1006" y="2857"/>
                <a:ext cx="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387095" name="Oval 23"/>
              <p:cNvSpPr>
                <a:spLocks noChangeArrowheads="1"/>
              </p:cNvSpPr>
              <p:nvPr/>
            </p:nvSpPr>
            <p:spPr bwMode="auto">
              <a:xfrm>
                <a:off x="1547" y="2712"/>
                <a:ext cx="288" cy="288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ko-KR">
                    <a:latin typeface="Arial" pitchFamily="34" charset="0"/>
                  </a:rPr>
                  <a:t>2</a:t>
                </a:r>
              </a:p>
            </p:txBody>
          </p:sp>
        </p:grpSp>
        <p:sp>
          <p:nvSpPr>
            <p:cNvPr id="387096" name="Text Box 24"/>
            <p:cNvSpPr txBox="1">
              <a:spLocks noChangeArrowheads="1"/>
            </p:cNvSpPr>
            <p:nvPr/>
          </p:nvSpPr>
          <p:spPr bwMode="auto">
            <a:xfrm>
              <a:off x="1111" y="2660"/>
              <a:ext cx="223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A</a:t>
              </a:r>
            </a:p>
          </p:txBody>
        </p:sp>
        <p:grpSp>
          <p:nvGrpSpPr>
            <p:cNvPr id="387098" name="Group 26"/>
            <p:cNvGrpSpPr>
              <a:grpSpLocks/>
            </p:cNvGrpSpPr>
            <p:nvPr/>
          </p:nvGrpSpPr>
          <p:grpSpPr bwMode="auto">
            <a:xfrm>
              <a:off x="1852" y="2710"/>
              <a:ext cx="829" cy="288"/>
              <a:chOff x="1006" y="2712"/>
              <a:chExt cx="829" cy="288"/>
            </a:xfrm>
          </p:grpSpPr>
          <p:sp>
            <p:nvSpPr>
              <p:cNvPr id="387099" name="Line 27"/>
              <p:cNvSpPr>
                <a:spLocks noChangeShapeType="1"/>
              </p:cNvSpPr>
              <p:nvPr/>
            </p:nvSpPr>
            <p:spPr bwMode="auto">
              <a:xfrm>
                <a:off x="1006" y="2857"/>
                <a:ext cx="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387100" name="Oval 28"/>
              <p:cNvSpPr>
                <a:spLocks noChangeArrowheads="1"/>
              </p:cNvSpPr>
              <p:nvPr/>
            </p:nvSpPr>
            <p:spPr bwMode="auto">
              <a:xfrm>
                <a:off x="1547" y="2712"/>
                <a:ext cx="288" cy="288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ko-KR">
                    <a:latin typeface="Arial" pitchFamily="34" charset="0"/>
                  </a:rPr>
                  <a:t>3</a:t>
                </a:r>
              </a:p>
            </p:txBody>
          </p:sp>
        </p:grpSp>
        <p:grpSp>
          <p:nvGrpSpPr>
            <p:cNvPr id="387101" name="Group 29"/>
            <p:cNvGrpSpPr>
              <a:grpSpLocks/>
            </p:cNvGrpSpPr>
            <p:nvPr/>
          </p:nvGrpSpPr>
          <p:grpSpPr bwMode="auto">
            <a:xfrm>
              <a:off x="2697" y="2710"/>
              <a:ext cx="829" cy="288"/>
              <a:chOff x="1006" y="2712"/>
              <a:chExt cx="829" cy="288"/>
            </a:xfrm>
          </p:grpSpPr>
          <p:sp>
            <p:nvSpPr>
              <p:cNvPr id="387102" name="Line 30"/>
              <p:cNvSpPr>
                <a:spLocks noChangeShapeType="1"/>
              </p:cNvSpPr>
              <p:nvPr/>
            </p:nvSpPr>
            <p:spPr bwMode="auto">
              <a:xfrm>
                <a:off x="1006" y="2857"/>
                <a:ext cx="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387103" name="Oval 31"/>
              <p:cNvSpPr>
                <a:spLocks noChangeArrowheads="1"/>
              </p:cNvSpPr>
              <p:nvPr/>
            </p:nvSpPr>
            <p:spPr bwMode="auto">
              <a:xfrm>
                <a:off x="1547" y="2712"/>
                <a:ext cx="288" cy="288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ko-KR">
                    <a:latin typeface="Arial" pitchFamily="34" charset="0"/>
                  </a:rPr>
                  <a:t>4</a:t>
                </a:r>
              </a:p>
            </p:txBody>
          </p:sp>
        </p:grpSp>
        <p:sp>
          <p:nvSpPr>
            <p:cNvPr id="387107" name="Text Box 35"/>
            <p:cNvSpPr txBox="1">
              <a:spLocks noChangeArrowheads="1"/>
            </p:cNvSpPr>
            <p:nvPr/>
          </p:nvSpPr>
          <p:spPr bwMode="auto">
            <a:xfrm>
              <a:off x="1996" y="2654"/>
              <a:ext cx="223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B</a:t>
              </a:r>
            </a:p>
          </p:txBody>
        </p:sp>
        <p:sp>
          <p:nvSpPr>
            <p:cNvPr id="387108" name="Text Box 36"/>
            <p:cNvSpPr txBox="1">
              <a:spLocks noChangeArrowheads="1"/>
            </p:cNvSpPr>
            <p:nvPr/>
          </p:nvSpPr>
          <p:spPr bwMode="auto">
            <a:xfrm>
              <a:off x="2829" y="2639"/>
              <a:ext cx="23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PERT network</a:t>
            </a:r>
            <a:r>
              <a:rPr lang="ko-KR" altLang="en-US"/>
              <a:t>의 구성 요소 (2)</a:t>
            </a:r>
          </a:p>
        </p:txBody>
      </p:sp>
      <p:sp>
        <p:nvSpPr>
          <p:cNvPr id="638982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허용된 </a:t>
            </a:r>
            <a:r>
              <a:rPr lang="en-US" altLang="ko-KR" dirty="0"/>
              <a:t>network</a:t>
            </a:r>
            <a:r>
              <a:rPr lang="ko-KR" altLang="en-US" dirty="0"/>
              <a:t>와 허용되지 않는 </a:t>
            </a:r>
            <a:r>
              <a:rPr lang="en-US" altLang="ko-KR" dirty="0"/>
              <a:t>network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결합점</a:t>
            </a:r>
            <a:r>
              <a:rPr lang="ko-KR" altLang="en-US" dirty="0"/>
              <a:t> 1은 활동</a:t>
            </a:r>
            <a:r>
              <a:rPr lang="en-US" altLang="ko-KR" dirty="0"/>
              <a:t>A</a:t>
            </a:r>
            <a:r>
              <a:rPr lang="ko-KR" altLang="en-US" dirty="0"/>
              <a:t>의 시작단계이고 또한 활동</a:t>
            </a:r>
            <a:r>
              <a:rPr lang="en-US" altLang="ko-KR" dirty="0"/>
              <a:t>B</a:t>
            </a:r>
            <a:r>
              <a:rPr lang="ko-KR" altLang="en-US" dirty="0"/>
              <a:t>의 시작단계</a:t>
            </a:r>
          </a:p>
          <a:p>
            <a:pPr lvl="1"/>
            <a:r>
              <a:rPr lang="ko-KR" altLang="en-US" dirty="0"/>
              <a:t>활동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동시에 수행할 수 있다.</a:t>
            </a:r>
          </a:p>
          <a:p>
            <a:pPr lvl="1"/>
            <a:r>
              <a:rPr lang="ko-KR" altLang="en-US" dirty="0" err="1"/>
              <a:t>결합점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은 활동</a:t>
            </a:r>
            <a:r>
              <a:rPr lang="en-US" altLang="ko-KR" dirty="0"/>
              <a:t>B</a:t>
            </a:r>
            <a:r>
              <a:rPr lang="ko-KR" altLang="en-US" dirty="0"/>
              <a:t>와 활동</a:t>
            </a:r>
            <a:r>
              <a:rPr lang="en-US" altLang="ko-KR" dirty="0"/>
              <a:t>C</a:t>
            </a:r>
            <a:r>
              <a:rPr lang="ko-KR" altLang="en-US" dirty="0"/>
              <a:t>가 모두 완료된 단계를 의미</a:t>
            </a:r>
          </a:p>
          <a:p>
            <a:pPr lvl="1"/>
            <a:r>
              <a:rPr lang="ko-KR" altLang="en-US" dirty="0"/>
              <a:t>활동</a:t>
            </a:r>
            <a:r>
              <a:rPr lang="en-US" altLang="ko-KR" dirty="0"/>
              <a:t>B</a:t>
            </a:r>
            <a:r>
              <a:rPr lang="ko-KR" altLang="en-US" dirty="0"/>
              <a:t>와 활동</a:t>
            </a:r>
            <a:r>
              <a:rPr lang="en-US" altLang="ko-KR" dirty="0"/>
              <a:t>C</a:t>
            </a:r>
            <a:r>
              <a:rPr lang="ko-KR" altLang="en-US" dirty="0"/>
              <a:t>는 모두 활동</a:t>
            </a:r>
            <a:r>
              <a:rPr lang="en-US" altLang="ko-KR" dirty="0"/>
              <a:t>E</a:t>
            </a:r>
            <a:r>
              <a:rPr lang="ko-KR" altLang="en-US" dirty="0"/>
              <a:t>의 선행활동 </a:t>
            </a:r>
          </a:p>
          <a:p>
            <a:pPr lvl="1"/>
            <a:r>
              <a:rPr lang="ko-KR" altLang="en-US" dirty="0">
                <a:solidFill>
                  <a:srgbClr val="CC0000"/>
                </a:solidFill>
              </a:rPr>
              <a:t>오른쪽 </a:t>
            </a:r>
            <a:r>
              <a:rPr lang="en-US" altLang="ko-KR" dirty="0">
                <a:solidFill>
                  <a:srgbClr val="CC0000"/>
                </a:solidFill>
              </a:rPr>
              <a:t>network</a:t>
            </a:r>
            <a:r>
              <a:rPr lang="ko-KR" altLang="en-US" dirty="0">
                <a:solidFill>
                  <a:srgbClr val="CC0000"/>
                </a:solidFill>
              </a:rPr>
              <a:t>와 같이 순환하는 경우는 존재할 수 없다.</a:t>
            </a:r>
          </a:p>
        </p:txBody>
      </p:sp>
      <p:sp>
        <p:nvSpPr>
          <p:cNvPr id="36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7CA85-94C6-4B09-B3A7-E91ED5236B51}" type="slidenum">
              <a:rPr lang="ko-KR" altLang="en-US"/>
              <a:pPr/>
              <a:t>27</a:t>
            </a:fld>
            <a:endParaRPr lang="en-US" altLang="ko-KR"/>
          </a:p>
        </p:txBody>
      </p:sp>
      <p:grpSp>
        <p:nvGrpSpPr>
          <p:cNvPr id="639004" name="Group 28"/>
          <p:cNvGrpSpPr>
            <a:grpSpLocks/>
          </p:cNvGrpSpPr>
          <p:nvPr/>
        </p:nvGrpSpPr>
        <p:grpSpPr bwMode="auto">
          <a:xfrm>
            <a:off x="1298575" y="1620838"/>
            <a:ext cx="2724150" cy="1743075"/>
            <a:chOff x="534" y="1248"/>
            <a:chExt cx="1716" cy="1098"/>
          </a:xfrm>
        </p:grpSpPr>
        <p:sp>
          <p:nvSpPr>
            <p:cNvPr id="638984" name="Oval 8"/>
            <p:cNvSpPr>
              <a:spLocks noChangeArrowheads="1"/>
            </p:cNvSpPr>
            <p:nvPr/>
          </p:nvSpPr>
          <p:spPr bwMode="auto">
            <a:xfrm>
              <a:off x="534" y="1683"/>
              <a:ext cx="282" cy="28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ko-KR" altLang="en-US">
                  <a:solidFill>
                    <a:schemeClr val="tx1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638985" name="Oval 9"/>
            <p:cNvSpPr>
              <a:spLocks noChangeArrowheads="1"/>
            </p:cNvSpPr>
            <p:nvPr/>
          </p:nvSpPr>
          <p:spPr bwMode="auto">
            <a:xfrm>
              <a:off x="1248" y="2064"/>
              <a:ext cx="282" cy="28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0" lang="ko-KR" altLang="en-US">
                  <a:latin typeface="Arial" pitchFamily="34" charset="0"/>
                </a:rPr>
                <a:t>3</a:t>
              </a:r>
            </a:p>
          </p:txBody>
        </p:sp>
        <p:sp>
          <p:nvSpPr>
            <p:cNvPr id="638986" name="Oval 10"/>
            <p:cNvSpPr>
              <a:spLocks noChangeArrowheads="1"/>
            </p:cNvSpPr>
            <p:nvPr/>
          </p:nvSpPr>
          <p:spPr bwMode="auto">
            <a:xfrm>
              <a:off x="1248" y="1248"/>
              <a:ext cx="282" cy="28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0" lang="ko-KR" altLang="en-US">
                  <a:latin typeface="Arial" pitchFamily="34" charset="0"/>
                </a:rPr>
                <a:t>2</a:t>
              </a:r>
            </a:p>
          </p:txBody>
        </p:sp>
        <p:sp>
          <p:nvSpPr>
            <p:cNvPr id="638987" name="Oval 11"/>
            <p:cNvSpPr>
              <a:spLocks noChangeArrowheads="1"/>
            </p:cNvSpPr>
            <p:nvPr/>
          </p:nvSpPr>
          <p:spPr bwMode="auto">
            <a:xfrm>
              <a:off x="1968" y="1683"/>
              <a:ext cx="282" cy="28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ko-KR" altLang="en-US">
                  <a:solidFill>
                    <a:schemeClr val="tx1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638988" name="Line 12"/>
            <p:cNvSpPr>
              <a:spLocks noChangeShapeType="1"/>
            </p:cNvSpPr>
            <p:nvPr/>
          </p:nvSpPr>
          <p:spPr bwMode="auto">
            <a:xfrm flipV="1">
              <a:off x="793" y="1463"/>
              <a:ext cx="474" cy="2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8989" name="Line 13"/>
            <p:cNvSpPr>
              <a:spLocks noChangeShapeType="1"/>
            </p:cNvSpPr>
            <p:nvPr/>
          </p:nvSpPr>
          <p:spPr bwMode="auto">
            <a:xfrm flipV="1">
              <a:off x="1537" y="1901"/>
              <a:ext cx="458" cy="2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8990" name="Line 14"/>
            <p:cNvSpPr>
              <a:spLocks noChangeShapeType="1"/>
            </p:cNvSpPr>
            <p:nvPr/>
          </p:nvSpPr>
          <p:spPr bwMode="auto">
            <a:xfrm>
              <a:off x="1534" y="1471"/>
              <a:ext cx="466" cy="2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8991" name="Line 15"/>
            <p:cNvSpPr>
              <a:spLocks noChangeShapeType="1"/>
            </p:cNvSpPr>
            <p:nvPr/>
          </p:nvSpPr>
          <p:spPr bwMode="auto">
            <a:xfrm>
              <a:off x="776" y="1920"/>
              <a:ext cx="483" cy="2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8992" name="Text Box 16"/>
            <p:cNvSpPr txBox="1">
              <a:spLocks noChangeArrowheads="1"/>
            </p:cNvSpPr>
            <p:nvPr/>
          </p:nvSpPr>
          <p:spPr bwMode="auto">
            <a:xfrm>
              <a:off x="866" y="1439"/>
              <a:ext cx="212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>
                  <a:solidFill>
                    <a:schemeClr val="tx1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638993" name="Text Box 17"/>
            <p:cNvSpPr txBox="1">
              <a:spLocks noChangeArrowheads="1"/>
            </p:cNvSpPr>
            <p:nvPr/>
          </p:nvSpPr>
          <p:spPr bwMode="auto">
            <a:xfrm>
              <a:off x="1666" y="1397"/>
              <a:ext cx="220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>
                  <a:solidFill>
                    <a:schemeClr val="tx1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638994" name="Text Box 18"/>
            <p:cNvSpPr txBox="1">
              <a:spLocks noChangeArrowheads="1"/>
            </p:cNvSpPr>
            <p:nvPr/>
          </p:nvSpPr>
          <p:spPr bwMode="auto">
            <a:xfrm>
              <a:off x="915" y="1859"/>
              <a:ext cx="212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>
                  <a:solidFill>
                    <a:schemeClr val="tx1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638995" name="Text Box 19"/>
            <p:cNvSpPr txBox="1">
              <a:spLocks noChangeArrowheads="1"/>
            </p:cNvSpPr>
            <p:nvPr/>
          </p:nvSpPr>
          <p:spPr bwMode="auto">
            <a:xfrm>
              <a:off x="1598" y="1876"/>
              <a:ext cx="212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>
                  <a:solidFill>
                    <a:schemeClr val="tx1"/>
                  </a:solidFill>
                  <a:latin typeface="Arial" pitchFamily="34" charset="0"/>
                </a:rPr>
                <a:t>E</a:t>
              </a:r>
            </a:p>
          </p:txBody>
        </p:sp>
        <p:sp>
          <p:nvSpPr>
            <p:cNvPr id="639002" name="Line 26"/>
            <p:cNvSpPr>
              <a:spLocks noChangeShapeType="1"/>
            </p:cNvSpPr>
            <p:nvPr/>
          </p:nvSpPr>
          <p:spPr bwMode="auto">
            <a:xfrm>
              <a:off x="1386" y="1564"/>
              <a:ext cx="4" cy="49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9003" name="Text Box 27"/>
            <p:cNvSpPr txBox="1">
              <a:spLocks noChangeArrowheads="1"/>
            </p:cNvSpPr>
            <p:nvPr/>
          </p:nvSpPr>
          <p:spPr bwMode="auto">
            <a:xfrm>
              <a:off x="1195" y="1661"/>
              <a:ext cx="220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>
                  <a:solidFill>
                    <a:schemeClr val="tx1"/>
                  </a:solidFill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639020" name="Group 44"/>
          <p:cNvGrpSpPr>
            <a:grpSpLocks/>
          </p:cNvGrpSpPr>
          <p:nvPr/>
        </p:nvGrpSpPr>
        <p:grpSpPr bwMode="auto">
          <a:xfrm>
            <a:off x="4975225" y="1584325"/>
            <a:ext cx="2724150" cy="1743075"/>
            <a:chOff x="2976" y="1392"/>
            <a:chExt cx="1716" cy="1098"/>
          </a:xfrm>
        </p:grpSpPr>
        <p:sp>
          <p:nvSpPr>
            <p:cNvPr id="639006" name="Oval 30"/>
            <p:cNvSpPr>
              <a:spLocks noChangeArrowheads="1"/>
            </p:cNvSpPr>
            <p:nvPr/>
          </p:nvSpPr>
          <p:spPr bwMode="auto">
            <a:xfrm>
              <a:off x="2976" y="1827"/>
              <a:ext cx="282" cy="28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ko-KR" altLang="en-US">
                  <a:solidFill>
                    <a:schemeClr val="tx1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639007" name="Oval 31"/>
            <p:cNvSpPr>
              <a:spLocks noChangeArrowheads="1"/>
            </p:cNvSpPr>
            <p:nvPr/>
          </p:nvSpPr>
          <p:spPr bwMode="auto">
            <a:xfrm>
              <a:off x="3690" y="2208"/>
              <a:ext cx="282" cy="28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0" lang="ko-KR" altLang="en-US">
                  <a:latin typeface="Arial" pitchFamily="34" charset="0"/>
                </a:rPr>
                <a:t>3</a:t>
              </a:r>
            </a:p>
          </p:txBody>
        </p:sp>
        <p:sp>
          <p:nvSpPr>
            <p:cNvPr id="639008" name="Oval 32"/>
            <p:cNvSpPr>
              <a:spLocks noChangeArrowheads="1"/>
            </p:cNvSpPr>
            <p:nvPr/>
          </p:nvSpPr>
          <p:spPr bwMode="auto">
            <a:xfrm>
              <a:off x="3690" y="1392"/>
              <a:ext cx="282" cy="28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0" lang="ko-KR" altLang="en-US">
                  <a:latin typeface="Arial" pitchFamily="34" charset="0"/>
                </a:rPr>
                <a:t>2</a:t>
              </a:r>
            </a:p>
          </p:txBody>
        </p:sp>
        <p:sp>
          <p:nvSpPr>
            <p:cNvPr id="639009" name="Oval 33"/>
            <p:cNvSpPr>
              <a:spLocks noChangeArrowheads="1"/>
            </p:cNvSpPr>
            <p:nvPr/>
          </p:nvSpPr>
          <p:spPr bwMode="auto">
            <a:xfrm>
              <a:off x="4410" y="1827"/>
              <a:ext cx="282" cy="28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ko-KR" altLang="en-US">
                  <a:solidFill>
                    <a:schemeClr val="tx1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639010" name="Line 34"/>
            <p:cNvSpPr>
              <a:spLocks noChangeShapeType="1"/>
            </p:cNvSpPr>
            <p:nvPr/>
          </p:nvSpPr>
          <p:spPr bwMode="auto">
            <a:xfrm flipV="1">
              <a:off x="3235" y="1607"/>
              <a:ext cx="474" cy="2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9011" name="Line 35"/>
            <p:cNvSpPr>
              <a:spLocks noChangeShapeType="1"/>
            </p:cNvSpPr>
            <p:nvPr/>
          </p:nvSpPr>
          <p:spPr bwMode="auto">
            <a:xfrm flipV="1">
              <a:off x="3979" y="2045"/>
              <a:ext cx="458" cy="2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9012" name="Line 36"/>
            <p:cNvSpPr>
              <a:spLocks noChangeShapeType="1"/>
            </p:cNvSpPr>
            <p:nvPr/>
          </p:nvSpPr>
          <p:spPr bwMode="auto">
            <a:xfrm>
              <a:off x="3976" y="1615"/>
              <a:ext cx="466" cy="2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9013" name="Line 37"/>
            <p:cNvSpPr>
              <a:spLocks noChangeShapeType="1"/>
            </p:cNvSpPr>
            <p:nvPr/>
          </p:nvSpPr>
          <p:spPr bwMode="auto">
            <a:xfrm>
              <a:off x="3218" y="2064"/>
              <a:ext cx="483" cy="2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9014" name="Text Box 38"/>
            <p:cNvSpPr txBox="1">
              <a:spLocks noChangeArrowheads="1"/>
            </p:cNvSpPr>
            <p:nvPr/>
          </p:nvSpPr>
          <p:spPr bwMode="auto">
            <a:xfrm>
              <a:off x="3308" y="1583"/>
              <a:ext cx="212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>
                  <a:solidFill>
                    <a:schemeClr val="tx1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639015" name="Text Box 39"/>
            <p:cNvSpPr txBox="1">
              <a:spLocks noChangeArrowheads="1"/>
            </p:cNvSpPr>
            <p:nvPr/>
          </p:nvSpPr>
          <p:spPr bwMode="auto">
            <a:xfrm>
              <a:off x="4108" y="1541"/>
              <a:ext cx="220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>
                  <a:solidFill>
                    <a:schemeClr val="tx1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639016" name="Text Box 40"/>
            <p:cNvSpPr txBox="1">
              <a:spLocks noChangeArrowheads="1"/>
            </p:cNvSpPr>
            <p:nvPr/>
          </p:nvSpPr>
          <p:spPr bwMode="auto">
            <a:xfrm>
              <a:off x="3357" y="2003"/>
              <a:ext cx="212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>
                  <a:solidFill>
                    <a:schemeClr val="tx1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639017" name="Text Box 41"/>
            <p:cNvSpPr txBox="1">
              <a:spLocks noChangeArrowheads="1"/>
            </p:cNvSpPr>
            <p:nvPr/>
          </p:nvSpPr>
          <p:spPr bwMode="auto">
            <a:xfrm>
              <a:off x="4040" y="2020"/>
              <a:ext cx="212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>
                  <a:solidFill>
                    <a:schemeClr val="tx1"/>
                  </a:solidFill>
                  <a:latin typeface="Arial" pitchFamily="34" charset="0"/>
                </a:rPr>
                <a:t>E</a:t>
              </a:r>
            </a:p>
          </p:txBody>
        </p:sp>
        <p:sp>
          <p:nvSpPr>
            <p:cNvPr id="639018" name="Line 42"/>
            <p:cNvSpPr>
              <a:spLocks noChangeShapeType="1"/>
            </p:cNvSpPr>
            <p:nvPr/>
          </p:nvSpPr>
          <p:spPr bwMode="auto">
            <a:xfrm flipH="1">
              <a:off x="3832" y="1693"/>
              <a:ext cx="4" cy="50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9019" name="Text Box 43"/>
            <p:cNvSpPr txBox="1">
              <a:spLocks noChangeArrowheads="1"/>
            </p:cNvSpPr>
            <p:nvPr/>
          </p:nvSpPr>
          <p:spPr bwMode="auto">
            <a:xfrm>
              <a:off x="3637" y="1805"/>
              <a:ext cx="220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>
                  <a:solidFill>
                    <a:schemeClr val="tx1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9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9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48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PERT network</a:t>
            </a:r>
            <a:r>
              <a:rPr lang="ko-KR" altLang="en-US"/>
              <a:t>의 구성 요소 (3)</a:t>
            </a:r>
          </a:p>
        </p:txBody>
      </p:sp>
      <p:sp>
        <p:nvSpPr>
          <p:cNvPr id="640049" name="Rectangle 4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잘못 구성된 </a:t>
            </a:r>
            <a:r>
              <a:rPr lang="en-US" altLang="ko-KR" dirty="0"/>
              <a:t>network</a:t>
            </a:r>
            <a:r>
              <a:rPr lang="ko-KR" altLang="en-US" dirty="0"/>
              <a:t>를 바로 잡는 방법</a:t>
            </a:r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잘못된 이유 : 두 </a:t>
            </a:r>
            <a:r>
              <a:rPr lang="ko-KR" altLang="en-US" dirty="0" err="1"/>
              <a:t>단계사이에는</a:t>
            </a:r>
            <a:r>
              <a:rPr lang="ko-KR" altLang="en-US" dirty="0"/>
              <a:t> 반드시 한 활동만이 존재해야</a:t>
            </a:r>
          </a:p>
          <a:p>
            <a:r>
              <a:rPr lang="ko-KR" altLang="en-US" dirty="0"/>
              <a:t>명목상의 활동(</a:t>
            </a:r>
            <a:r>
              <a:rPr lang="en-US" altLang="ko-KR" dirty="0"/>
              <a:t>dummy activity) : </a:t>
            </a:r>
            <a:r>
              <a:rPr lang="ko-KR" altLang="en-US" dirty="0"/>
              <a:t>작업간의 </a:t>
            </a:r>
            <a:r>
              <a:rPr lang="ko-KR" altLang="en-US" dirty="0" err="1"/>
              <a:t>선후관계를</a:t>
            </a:r>
            <a:r>
              <a:rPr lang="ko-KR" altLang="en-US" dirty="0"/>
              <a:t> 나타내기 위한 가상의 작업, 점선으로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작업(활동)시간: 하나의 활동을 마치는데 소요되는 시간, 가지 위에 숫자로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31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0A9B23-C2F2-44FA-8B8E-C17F34499B51}" type="slidenum">
              <a:rPr lang="ko-KR" altLang="en-US"/>
              <a:pPr/>
              <a:t>28</a:t>
            </a:fld>
            <a:endParaRPr lang="en-US" altLang="ko-KR"/>
          </a:p>
        </p:txBody>
      </p:sp>
      <p:grpSp>
        <p:nvGrpSpPr>
          <p:cNvPr id="640053" name="Group 53"/>
          <p:cNvGrpSpPr>
            <a:grpSpLocks/>
          </p:cNvGrpSpPr>
          <p:nvPr/>
        </p:nvGrpSpPr>
        <p:grpSpPr bwMode="auto">
          <a:xfrm>
            <a:off x="1583879" y="3861048"/>
            <a:ext cx="3132137" cy="1466850"/>
            <a:chOff x="705" y="2815"/>
            <a:chExt cx="1973" cy="924"/>
          </a:xfrm>
        </p:grpSpPr>
        <p:sp>
          <p:nvSpPr>
            <p:cNvPr id="640019" name="Oval 19"/>
            <p:cNvSpPr>
              <a:spLocks noChangeArrowheads="1"/>
            </p:cNvSpPr>
            <p:nvPr/>
          </p:nvSpPr>
          <p:spPr bwMode="auto">
            <a:xfrm>
              <a:off x="705" y="2886"/>
              <a:ext cx="288" cy="288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1</a:t>
              </a:r>
            </a:p>
          </p:txBody>
        </p:sp>
        <p:grpSp>
          <p:nvGrpSpPr>
            <p:cNvPr id="640020" name="Group 20"/>
            <p:cNvGrpSpPr>
              <a:grpSpLocks/>
            </p:cNvGrpSpPr>
            <p:nvPr/>
          </p:nvGrpSpPr>
          <p:grpSpPr bwMode="auto">
            <a:xfrm>
              <a:off x="1002" y="2886"/>
              <a:ext cx="829" cy="288"/>
              <a:chOff x="1006" y="2712"/>
              <a:chExt cx="829" cy="288"/>
            </a:xfrm>
          </p:grpSpPr>
          <p:sp>
            <p:nvSpPr>
              <p:cNvPr id="640021" name="Line 21"/>
              <p:cNvSpPr>
                <a:spLocks noChangeShapeType="1"/>
              </p:cNvSpPr>
              <p:nvPr/>
            </p:nvSpPr>
            <p:spPr bwMode="auto">
              <a:xfrm>
                <a:off x="1006" y="2857"/>
                <a:ext cx="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640022" name="Oval 22"/>
              <p:cNvSpPr>
                <a:spLocks noChangeArrowheads="1"/>
              </p:cNvSpPr>
              <p:nvPr/>
            </p:nvSpPr>
            <p:spPr bwMode="auto">
              <a:xfrm>
                <a:off x="1547" y="2712"/>
                <a:ext cx="288" cy="288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ko-KR">
                    <a:latin typeface="Arial" pitchFamily="34" charset="0"/>
                  </a:rPr>
                  <a:t>2</a:t>
                </a:r>
              </a:p>
            </p:txBody>
          </p:sp>
        </p:grpSp>
        <p:sp>
          <p:nvSpPr>
            <p:cNvPr id="640023" name="Text Box 23"/>
            <p:cNvSpPr txBox="1">
              <a:spLocks noChangeArrowheads="1"/>
            </p:cNvSpPr>
            <p:nvPr/>
          </p:nvSpPr>
          <p:spPr bwMode="auto">
            <a:xfrm>
              <a:off x="1107" y="2836"/>
              <a:ext cx="223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A</a:t>
              </a:r>
            </a:p>
          </p:txBody>
        </p:sp>
        <p:sp>
          <p:nvSpPr>
            <p:cNvPr id="640025" name="Line 25"/>
            <p:cNvSpPr>
              <a:spLocks noChangeShapeType="1"/>
            </p:cNvSpPr>
            <p:nvPr/>
          </p:nvSpPr>
          <p:spPr bwMode="auto">
            <a:xfrm>
              <a:off x="923" y="3173"/>
              <a:ext cx="275" cy="3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640026" name="Oval 26"/>
            <p:cNvSpPr>
              <a:spLocks noChangeArrowheads="1"/>
            </p:cNvSpPr>
            <p:nvPr/>
          </p:nvSpPr>
          <p:spPr bwMode="auto">
            <a:xfrm>
              <a:off x="1164" y="3451"/>
              <a:ext cx="288" cy="288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3</a:t>
              </a:r>
            </a:p>
          </p:txBody>
        </p:sp>
        <p:grpSp>
          <p:nvGrpSpPr>
            <p:cNvPr id="640027" name="Group 27"/>
            <p:cNvGrpSpPr>
              <a:grpSpLocks/>
            </p:cNvGrpSpPr>
            <p:nvPr/>
          </p:nvGrpSpPr>
          <p:grpSpPr bwMode="auto">
            <a:xfrm>
              <a:off x="1849" y="2886"/>
              <a:ext cx="829" cy="288"/>
              <a:chOff x="1006" y="2712"/>
              <a:chExt cx="829" cy="288"/>
            </a:xfrm>
          </p:grpSpPr>
          <p:sp>
            <p:nvSpPr>
              <p:cNvPr id="640028" name="Line 28"/>
              <p:cNvSpPr>
                <a:spLocks noChangeShapeType="1"/>
              </p:cNvSpPr>
              <p:nvPr/>
            </p:nvSpPr>
            <p:spPr bwMode="auto">
              <a:xfrm>
                <a:off x="1006" y="2857"/>
                <a:ext cx="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640029" name="Oval 29"/>
              <p:cNvSpPr>
                <a:spLocks noChangeArrowheads="1"/>
              </p:cNvSpPr>
              <p:nvPr/>
            </p:nvSpPr>
            <p:spPr bwMode="auto">
              <a:xfrm>
                <a:off x="1547" y="2712"/>
                <a:ext cx="288" cy="288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ko-KR">
                    <a:latin typeface="Arial" pitchFamily="34" charset="0"/>
                  </a:rPr>
                  <a:t>4</a:t>
                </a:r>
              </a:p>
            </p:txBody>
          </p:sp>
        </p:grpSp>
        <p:sp>
          <p:nvSpPr>
            <p:cNvPr id="640030" name="Text Box 30"/>
            <p:cNvSpPr txBox="1">
              <a:spLocks noChangeArrowheads="1"/>
            </p:cNvSpPr>
            <p:nvPr/>
          </p:nvSpPr>
          <p:spPr bwMode="auto">
            <a:xfrm>
              <a:off x="988" y="3153"/>
              <a:ext cx="223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B</a:t>
              </a:r>
            </a:p>
          </p:txBody>
        </p:sp>
        <p:sp>
          <p:nvSpPr>
            <p:cNvPr id="640031" name="Text Box 31"/>
            <p:cNvSpPr txBox="1">
              <a:spLocks noChangeArrowheads="1"/>
            </p:cNvSpPr>
            <p:nvPr/>
          </p:nvSpPr>
          <p:spPr bwMode="auto">
            <a:xfrm>
              <a:off x="1981" y="2815"/>
              <a:ext cx="23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640047" name="Group 47"/>
          <p:cNvGrpSpPr>
            <a:grpSpLocks/>
          </p:cNvGrpSpPr>
          <p:nvPr/>
        </p:nvGrpSpPr>
        <p:grpSpPr bwMode="auto">
          <a:xfrm>
            <a:off x="1555750" y="1595438"/>
            <a:ext cx="3149600" cy="1023937"/>
            <a:chOff x="679" y="1322"/>
            <a:chExt cx="1984" cy="645"/>
          </a:xfrm>
        </p:grpSpPr>
        <p:sp>
          <p:nvSpPr>
            <p:cNvPr id="640006" name="Oval 6"/>
            <p:cNvSpPr>
              <a:spLocks noChangeArrowheads="1"/>
            </p:cNvSpPr>
            <p:nvPr/>
          </p:nvSpPr>
          <p:spPr bwMode="auto">
            <a:xfrm>
              <a:off x="679" y="1566"/>
              <a:ext cx="288" cy="288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1</a:t>
              </a:r>
            </a:p>
          </p:txBody>
        </p:sp>
        <p:sp>
          <p:nvSpPr>
            <p:cNvPr id="640009" name="Oval 9"/>
            <p:cNvSpPr>
              <a:spLocks noChangeArrowheads="1"/>
            </p:cNvSpPr>
            <p:nvPr/>
          </p:nvSpPr>
          <p:spPr bwMode="auto">
            <a:xfrm>
              <a:off x="1517" y="1566"/>
              <a:ext cx="288" cy="288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2</a:t>
              </a:r>
            </a:p>
          </p:txBody>
        </p:sp>
        <p:sp>
          <p:nvSpPr>
            <p:cNvPr id="640010" name="Text Box 10"/>
            <p:cNvSpPr txBox="1">
              <a:spLocks noChangeArrowheads="1"/>
            </p:cNvSpPr>
            <p:nvPr/>
          </p:nvSpPr>
          <p:spPr bwMode="auto">
            <a:xfrm>
              <a:off x="1134" y="1322"/>
              <a:ext cx="223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A</a:t>
              </a:r>
            </a:p>
          </p:txBody>
        </p:sp>
        <p:grpSp>
          <p:nvGrpSpPr>
            <p:cNvPr id="640014" name="Group 14"/>
            <p:cNvGrpSpPr>
              <a:grpSpLocks/>
            </p:cNvGrpSpPr>
            <p:nvPr/>
          </p:nvGrpSpPr>
          <p:grpSpPr bwMode="auto">
            <a:xfrm>
              <a:off x="1834" y="1559"/>
              <a:ext cx="829" cy="288"/>
              <a:chOff x="1006" y="2712"/>
              <a:chExt cx="829" cy="288"/>
            </a:xfrm>
          </p:grpSpPr>
          <p:sp>
            <p:nvSpPr>
              <p:cNvPr id="640015" name="Line 15"/>
              <p:cNvSpPr>
                <a:spLocks noChangeShapeType="1"/>
              </p:cNvSpPr>
              <p:nvPr/>
            </p:nvSpPr>
            <p:spPr bwMode="auto">
              <a:xfrm>
                <a:off x="1006" y="2857"/>
                <a:ext cx="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640016" name="Oval 16"/>
              <p:cNvSpPr>
                <a:spLocks noChangeArrowheads="1"/>
              </p:cNvSpPr>
              <p:nvPr/>
            </p:nvSpPr>
            <p:spPr bwMode="auto">
              <a:xfrm>
                <a:off x="1547" y="2712"/>
                <a:ext cx="288" cy="288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ko-KR">
                    <a:latin typeface="Arial" pitchFamily="34" charset="0"/>
                  </a:rPr>
                  <a:t>3</a:t>
                </a:r>
              </a:p>
            </p:txBody>
          </p:sp>
        </p:grpSp>
        <p:sp>
          <p:nvSpPr>
            <p:cNvPr id="640017" name="Text Box 17"/>
            <p:cNvSpPr txBox="1">
              <a:spLocks noChangeArrowheads="1"/>
            </p:cNvSpPr>
            <p:nvPr/>
          </p:nvSpPr>
          <p:spPr bwMode="auto">
            <a:xfrm>
              <a:off x="1132" y="1717"/>
              <a:ext cx="223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B</a:t>
              </a:r>
            </a:p>
          </p:txBody>
        </p:sp>
        <p:sp>
          <p:nvSpPr>
            <p:cNvPr id="640018" name="Text Box 18"/>
            <p:cNvSpPr txBox="1">
              <a:spLocks noChangeArrowheads="1"/>
            </p:cNvSpPr>
            <p:nvPr/>
          </p:nvSpPr>
          <p:spPr bwMode="auto">
            <a:xfrm>
              <a:off x="1966" y="1488"/>
              <a:ext cx="23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ko-KR">
                  <a:latin typeface="Arial" pitchFamily="34" charset="0"/>
                </a:rPr>
                <a:t>C</a:t>
              </a:r>
            </a:p>
          </p:txBody>
        </p:sp>
        <p:sp>
          <p:nvSpPr>
            <p:cNvPr id="640034" name="Freeform 34"/>
            <p:cNvSpPr>
              <a:spLocks/>
            </p:cNvSpPr>
            <p:nvPr/>
          </p:nvSpPr>
          <p:spPr bwMode="auto">
            <a:xfrm>
              <a:off x="952" y="1518"/>
              <a:ext cx="584" cy="12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288" y="0"/>
                </a:cxn>
                <a:cxn ang="0">
                  <a:pos x="576" y="96"/>
                </a:cxn>
              </a:cxnLst>
              <a:rect l="0" t="0" r="r" b="b"/>
              <a:pathLst>
                <a:path w="576" h="96">
                  <a:moveTo>
                    <a:pt x="0" y="96"/>
                  </a:moveTo>
                  <a:cubicBezTo>
                    <a:pt x="96" y="48"/>
                    <a:pt x="192" y="0"/>
                    <a:pt x="288" y="0"/>
                  </a:cubicBezTo>
                  <a:cubicBezTo>
                    <a:pt x="384" y="0"/>
                    <a:pt x="480" y="48"/>
                    <a:pt x="576" y="96"/>
                  </a:cubicBezTo>
                </a:path>
              </a:pathLst>
            </a:cu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640035" name="Freeform 35"/>
            <p:cNvSpPr>
              <a:spLocks/>
            </p:cNvSpPr>
            <p:nvPr/>
          </p:nvSpPr>
          <p:spPr bwMode="auto">
            <a:xfrm flipV="1">
              <a:off x="954" y="1811"/>
              <a:ext cx="584" cy="12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288" y="0"/>
                </a:cxn>
                <a:cxn ang="0">
                  <a:pos x="576" y="96"/>
                </a:cxn>
              </a:cxnLst>
              <a:rect l="0" t="0" r="r" b="b"/>
              <a:pathLst>
                <a:path w="576" h="96">
                  <a:moveTo>
                    <a:pt x="0" y="96"/>
                  </a:moveTo>
                  <a:cubicBezTo>
                    <a:pt x="96" y="48"/>
                    <a:pt x="192" y="0"/>
                    <a:pt x="288" y="0"/>
                  </a:cubicBezTo>
                  <a:cubicBezTo>
                    <a:pt x="384" y="0"/>
                    <a:pt x="480" y="48"/>
                    <a:pt x="576" y="96"/>
                  </a:cubicBezTo>
                </a:path>
              </a:pathLst>
            </a:cu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</p:grpSp>
      <p:sp>
        <p:nvSpPr>
          <p:cNvPr id="640050" name="Line 50"/>
          <p:cNvSpPr>
            <a:spLocks noChangeShapeType="1"/>
          </p:cNvSpPr>
          <p:nvPr/>
        </p:nvSpPr>
        <p:spPr bwMode="auto">
          <a:xfrm flipV="1">
            <a:off x="2684016" y="4421435"/>
            <a:ext cx="371475" cy="492125"/>
          </a:xfrm>
          <a:prstGeom prst="line">
            <a:avLst/>
          </a:prstGeom>
          <a:noFill/>
          <a:ln w="38100">
            <a:solidFill>
              <a:srgbClr val="FF0066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ko-KR" altLang="en-US"/>
          </a:p>
        </p:txBody>
      </p:sp>
      <p:sp>
        <p:nvSpPr>
          <p:cNvPr id="30" name="Text Box 51"/>
          <p:cNvSpPr txBox="1">
            <a:spLocks noChangeArrowheads="1"/>
          </p:cNvSpPr>
          <p:nvPr/>
        </p:nvSpPr>
        <p:spPr bwMode="auto">
          <a:xfrm>
            <a:off x="2720529" y="4577010"/>
            <a:ext cx="1328738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가상활동</a:t>
            </a: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PERT network</a:t>
            </a:r>
            <a:r>
              <a:rPr lang="ko-KR" altLang="en-US" smtClean="0"/>
              <a:t>의 분석 (1)</a:t>
            </a:r>
            <a:endParaRPr lang="ko-KR" altLang="en-US"/>
          </a:p>
        </p:txBody>
      </p:sp>
      <p:sp>
        <p:nvSpPr>
          <p:cNvPr id="389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ET(earliest time, </a:t>
            </a:r>
            <a:r>
              <a:rPr lang="ko-KR" altLang="en-US" dirty="0" smtClean="0"/>
              <a:t>최단완료시간)</a:t>
            </a:r>
          </a:p>
          <a:p>
            <a:pPr lvl="1"/>
            <a:r>
              <a:rPr lang="ko-KR" altLang="en-US" dirty="0" smtClean="0"/>
              <a:t>각 단계에 가장 빨리 도달할 수 있는 시간</a:t>
            </a:r>
          </a:p>
          <a:p>
            <a:pPr lvl="1"/>
            <a:r>
              <a:rPr lang="ko-KR" altLang="en-US" dirty="0" smtClean="0"/>
              <a:t>시작 단계에서부터 구해 나간다.</a:t>
            </a:r>
          </a:p>
          <a:p>
            <a:pPr lvl="1"/>
            <a:r>
              <a:rPr lang="ko-KR" altLang="en-US" dirty="0" smtClean="0"/>
              <a:t>옆의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에서 단계2, 3에서의 </a:t>
            </a:r>
            <a:r>
              <a:rPr lang="en-US" altLang="ko-KR" dirty="0" smtClean="0"/>
              <a:t>ET=?</a:t>
            </a:r>
          </a:p>
          <a:p>
            <a:r>
              <a:rPr lang="en-US" altLang="ko-KR" dirty="0" smtClean="0"/>
              <a:t>LT(latest time, </a:t>
            </a:r>
            <a:r>
              <a:rPr lang="ko-KR" altLang="en-US" dirty="0" smtClean="0"/>
              <a:t>가장 늦은 시작시간)</a:t>
            </a:r>
          </a:p>
          <a:p>
            <a:pPr lvl="1"/>
            <a:r>
              <a:rPr lang="ko-KR" altLang="en-US" dirty="0" smtClean="0"/>
              <a:t>각 단계에서 전체 </a:t>
            </a:r>
            <a:r>
              <a:rPr lang="ko-KR" altLang="en-US" dirty="0" err="1" smtClean="0"/>
              <a:t>사업완료를</a:t>
            </a:r>
            <a:r>
              <a:rPr lang="ko-KR" altLang="en-US" dirty="0" smtClean="0"/>
              <a:t> 지연시키지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않으면서 가장 늦게 시작해도 되는 허용 시간</a:t>
            </a:r>
          </a:p>
          <a:p>
            <a:pPr lvl="1"/>
            <a:r>
              <a:rPr lang="ko-KR" altLang="en-US" dirty="0" smtClean="0"/>
              <a:t>사업완성 단계에서부터 거꾸로 구해 나간다.</a:t>
            </a:r>
          </a:p>
          <a:p>
            <a:pPr lvl="1"/>
            <a:r>
              <a:rPr lang="ko-KR" altLang="en-US" dirty="0" smtClean="0"/>
              <a:t>위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에서 단계1, 2에서의 </a:t>
            </a:r>
            <a:r>
              <a:rPr lang="en-US" altLang="ko-KR" dirty="0" smtClean="0"/>
              <a:t>LT=?</a:t>
            </a:r>
            <a:endParaRPr lang="ko-KR" altLang="en-US" dirty="0" smtClean="0"/>
          </a:p>
          <a:p>
            <a:r>
              <a:rPr lang="ko-KR" altLang="en-US" dirty="0" smtClean="0"/>
              <a:t>여유 시간(</a:t>
            </a:r>
            <a:r>
              <a:rPr lang="en-US" altLang="ko-KR" dirty="0" smtClean="0"/>
              <a:t>slack time): LT - ET</a:t>
            </a:r>
          </a:p>
          <a:p>
            <a:r>
              <a:rPr lang="ko-KR" altLang="en-US" dirty="0" smtClean="0"/>
              <a:t>공정</a:t>
            </a:r>
            <a:r>
              <a:rPr lang="en-US" altLang="ko-KR" dirty="0" smtClean="0"/>
              <a:t>(path): set of activities</a:t>
            </a:r>
          </a:p>
          <a:p>
            <a:r>
              <a:rPr lang="ko-KR" altLang="en-US" dirty="0" err="1" smtClean="0"/>
              <a:t>주공정</a:t>
            </a:r>
            <a:r>
              <a:rPr lang="ko-KR" altLang="en-US" dirty="0" smtClean="0"/>
              <a:t>(</a:t>
            </a:r>
            <a:r>
              <a:rPr lang="en-US" altLang="ko-KR" dirty="0" smtClean="0"/>
              <a:t>critical path)</a:t>
            </a:r>
          </a:p>
          <a:p>
            <a:pPr lvl="1"/>
            <a:r>
              <a:rPr lang="en-US" altLang="ko-KR" dirty="0" smtClean="0"/>
              <a:t>a path connecting activities which have 0 slack time</a:t>
            </a:r>
            <a:endParaRPr lang="en-US" altLang="ko-KR" dirty="0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605F3-55F8-4C98-A8C2-000E0F54BCA8}" type="slidenum">
              <a:rPr lang="ko-KR" altLang="en-US" smtClean="0"/>
              <a:pPr/>
              <a:t>29</a:t>
            </a:fld>
            <a:endParaRPr lang="en-US" altLang="ko-KR"/>
          </a:p>
        </p:txBody>
      </p: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7065970" y="1058548"/>
            <a:ext cx="1754189" cy="1749425"/>
            <a:chOff x="4260" y="571"/>
            <a:chExt cx="1105" cy="1102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4260" y="636"/>
              <a:ext cx="282" cy="282"/>
            </a:xfrm>
            <a:prstGeom prst="ellipse">
              <a:avLst/>
            </a:prstGeom>
            <a:solidFill>
              <a:srgbClr val="92D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5083" y="1391"/>
              <a:ext cx="282" cy="282"/>
            </a:xfrm>
            <a:prstGeom prst="ellipse">
              <a:avLst/>
            </a:prstGeom>
            <a:solidFill>
              <a:srgbClr val="92D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0" lang="en-US" altLang="ko-KR" dirty="0" smtClean="0">
                  <a:latin typeface="Arial" pitchFamily="34" charset="0"/>
                </a:rPr>
                <a:t>5</a:t>
              </a:r>
              <a:endParaRPr kumimoji="0" lang="ko-KR" altLang="en-US" dirty="0">
                <a:latin typeface="Arial" pitchFamily="34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4930" y="607"/>
              <a:ext cx="282" cy="282"/>
            </a:xfrm>
            <a:prstGeom prst="ellipse">
              <a:avLst/>
            </a:prstGeom>
            <a:solidFill>
              <a:srgbClr val="92D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0" lang="en-US" altLang="ko-KR" dirty="0" smtClean="0">
                  <a:latin typeface="Arial" pitchFamily="34" charset="0"/>
                </a:rPr>
                <a:t>4</a:t>
              </a:r>
              <a:endParaRPr kumimoji="0" lang="ko-KR" altLang="en-US" dirty="0">
                <a:latin typeface="Arial" pitchFamily="34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4554" y="762"/>
              <a:ext cx="3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4554" y="1562"/>
              <a:ext cx="535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4562" y="571"/>
              <a:ext cx="276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4650" y="1374"/>
              <a:ext cx="276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Arial" pitchFamily="34" charset="0"/>
                </a:rPr>
                <a:t>20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5071" y="898"/>
              <a:ext cx="100" cy="5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4883" y="1027"/>
              <a:ext cx="276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Arial" pitchFamily="34" charset="0"/>
                </a:rPr>
                <a:t>15</a:t>
              </a:r>
            </a:p>
          </p:txBody>
        </p:sp>
      </p:grp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114012" y="2351160"/>
            <a:ext cx="307762" cy="285752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ko-KR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6424478" y="2351160"/>
            <a:ext cx="307762" cy="285752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ko-KR" sz="140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8072462" y="785794"/>
            <a:ext cx="307762" cy="285752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ko-KR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8382928" y="785794"/>
            <a:ext cx="307762" cy="285752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8346260" y="2873484"/>
            <a:ext cx="307762" cy="285752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lang="ko-KR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656726" y="2873484"/>
            <a:ext cx="307762" cy="285752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30</a:t>
            </a: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474473" y="3933056"/>
            <a:ext cx="2500330" cy="142876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(event)</a:t>
            </a:r>
          </a:p>
          <a:p>
            <a:endParaRPr lang="en-US" altLang="ko-KR" b="1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작업의 완료와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작업의 시작을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나타내는 시점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085014" y="2394745"/>
            <a:ext cx="447675" cy="447675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6292057" y="1857364"/>
            <a:ext cx="447675" cy="447675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V="1">
            <a:off x="6685661" y="1526380"/>
            <a:ext cx="439041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6685661" y="2230124"/>
            <a:ext cx="399353" cy="32284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6668921" y="1478394"/>
            <a:ext cx="312906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Arial" pitchFamily="34" charset="0"/>
              </a:rPr>
              <a:t>5</a:t>
            </a:r>
            <a:endParaRPr lang="en-US" altLang="ko-KR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6782524" y="2123564"/>
            <a:ext cx="312906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Arial" pitchFamily="34" charset="0"/>
              </a:rPr>
              <a:t>7</a:t>
            </a:r>
            <a:endParaRPr lang="en-US" altLang="ko-KR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6834092" y="836712"/>
            <a:ext cx="307762" cy="285752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7144558" y="836712"/>
            <a:ext cx="307762" cy="285752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6981827" y="2909623"/>
            <a:ext cx="307762" cy="285752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7292293" y="2909623"/>
            <a:ext cx="307762" cy="285752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Freeform 34"/>
          <p:cNvSpPr>
            <a:spLocks/>
          </p:cNvSpPr>
          <p:nvPr/>
        </p:nvSpPr>
        <p:spPr bwMode="auto">
          <a:xfrm>
            <a:off x="6723508" y="1487497"/>
            <a:ext cx="1913996" cy="957064"/>
          </a:xfrm>
          <a:custGeom>
            <a:avLst/>
            <a:gdLst>
              <a:gd name="connsiteX0" fmla="*/ 0 w 9658"/>
              <a:gd name="connsiteY0" fmla="*/ 2951 h 8696"/>
              <a:gd name="connsiteX1" fmla="*/ 3966 w 9658"/>
              <a:gd name="connsiteY1" fmla="*/ 176 h 8696"/>
              <a:gd name="connsiteX2" fmla="*/ 4799 w 9658"/>
              <a:gd name="connsiteY2" fmla="*/ 8584 h 8696"/>
              <a:gd name="connsiteX3" fmla="*/ 9658 w 9658"/>
              <a:gd name="connsiteY3" fmla="*/ 4972 h 8696"/>
              <a:gd name="connsiteX0" fmla="*/ 0 w 10000"/>
              <a:gd name="connsiteY0" fmla="*/ 3534 h 10140"/>
              <a:gd name="connsiteX1" fmla="*/ 2808 w 10000"/>
              <a:gd name="connsiteY1" fmla="*/ 194 h 10140"/>
              <a:gd name="connsiteX2" fmla="*/ 4969 w 10000"/>
              <a:gd name="connsiteY2" fmla="*/ 10011 h 10140"/>
              <a:gd name="connsiteX3" fmla="*/ 10000 w 10000"/>
              <a:gd name="connsiteY3" fmla="*/ 5858 h 10140"/>
              <a:gd name="connsiteX0" fmla="*/ 0 w 10000"/>
              <a:gd name="connsiteY0" fmla="*/ 3920 h 6334"/>
              <a:gd name="connsiteX1" fmla="*/ 2808 w 10000"/>
              <a:gd name="connsiteY1" fmla="*/ 580 h 6334"/>
              <a:gd name="connsiteX2" fmla="*/ 6227 w 10000"/>
              <a:gd name="connsiteY2" fmla="*/ 548 h 6334"/>
              <a:gd name="connsiteX3" fmla="*/ 10000 w 10000"/>
              <a:gd name="connsiteY3" fmla="*/ 6244 h 6334"/>
              <a:gd name="connsiteX0" fmla="*/ 0 w 10000"/>
              <a:gd name="connsiteY0" fmla="*/ 6348 h 10159"/>
              <a:gd name="connsiteX1" fmla="*/ 2729 w 10000"/>
              <a:gd name="connsiteY1" fmla="*/ 724 h 10159"/>
              <a:gd name="connsiteX2" fmla="*/ 6227 w 10000"/>
              <a:gd name="connsiteY2" fmla="*/ 1024 h 10159"/>
              <a:gd name="connsiteX3" fmla="*/ 10000 w 10000"/>
              <a:gd name="connsiteY3" fmla="*/ 10017 h 10159"/>
              <a:gd name="connsiteX0" fmla="*/ 0 w 7798"/>
              <a:gd name="connsiteY0" fmla="*/ 6348 h 11545"/>
              <a:gd name="connsiteX1" fmla="*/ 2729 w 7798"/>
              <a:gd name="connsiteY1" fmla="*/ 724 h 11545"/>
              <a:gd name="connsiteX2" fmla="*/ 6227 w 7798"/>
              <a:gd name="connsiteY2" fmla="*/ 1024 h 11545"/>
              <a:gd name="connsiteX3" fmla="*/ 7798 w 7798"/>
              <a:gd name="connsiteY3" fmla="*/ 11420 h 11545"/>
              <a:gd name="connsiteX0" fmla="*/ 0 w 10000"/>
              <a:gd name="connsiteY0" fmla="*/ 5556 h 10057"/>
              <a:gd name="connsiteX1" fmla="*/ 3500 w 10000"/>
              <a:gd name="connsiteY1" fmla="*/ 685 h 10057"/>
              <a:gd name="connsiteX2" fmla="*/ 8338 w 10000"/>
              <a:gd name="connsiteY2" fmla="*/ 844 h 10057"/>
              <a:gd name="connsiteX3" fmla="*/ 10000 w 10000"/>
              <a:gd name="connsiteY3" fmla="*/ 9950 h 10057"/>
              <a:gd name="connsiteX0" fmla="*/ 0 w 9950"/>
              <a:gd name="connsiteY0" fmla="*/ 5556 h 10057"/>
              <a:gd name="connsiteX1" fmla="*/ 3500 w 9950"/>
              <a:gd name="connsiteY1" fmla="*/ 685 h 10057"/>
              <a:gd name="connsiteX2" fmla="*/ 8338 w 9950"/>
              <a:gd name="connsiteY2" fmla="*/ 844 h 10057"/>
              <a:gd name="connsiteX3" fmla="*/ 9950 w 9950"/>
              <a:gd name="connsiteY3" fmla="*/ 9950 h 10057"/>
              <a:gd name="connsiteX0" fmla="*/ 0 w 10000"/>
              <a:gd name="connsiteY0" fmla="*/ 5525 h 9894"/>
              <a:gd name="connsiteX1" fmla="*/ 3518 w 10000"/>
              <a:gd name="connsiteY1" fmla="*/ 681 h 9894"/>
              <a:gd name="connsiteX2" fmla="*/ 8380 w 10000"/>
              <a:gd name="connsiteY2" fmla="*/ 839 h 9894"/>
              <a:gd name="connsiteX3" fmla="*/ 10000 w 10000"/>
              <a:gd name="connsiteY3" fmla="*/ 9894 h 9894"/>
              <a:gd name="connsiteX0" fmla="*/ 0 w 10000"/>
              <a:gd name="connsiteY0" fmla="*/ 5584 h 10000"/>
              <a:gd name="connsiteX1" fmla="*/ 3518 w 10000"/>
              <a:gd name="connsiteY1" fmla="*/ 688 h 10000"/>
              <a:gd name="connsiteX2" fmla="*/ 8380 w 10000"/>
              <a:gd name="connsiteY2" fmla="*/ 848 h 10000"/>
              <a:gd name="connsiteX3" fmla="*/ 10000 w 10000"/>
              <a:gd name="connsiteY3" fmla="*/ 10000 h 10000"/>
              <a:gd name="connsiteX0" fmla="*/ 0 w 9442"/>
              <a:gd name="connsiteY0" fmla="*/ 5584 h 10000"/>
              <a:gd name="connsiteX1" fmla="*/ 3518 w 9442"/>
              <a:gd name="connsiteY1" fmla="*/ 688 h 10000"/>
              <a:gd name="connsiteX2" fmla="*/ 8380 w 9442"/>
              <a:gd name="connsiteY2" fmla="*/ 848 h 10000"/>
              <a:gd name="connsiteX3" fmla="*/ 9442 w 9442"/>
              <a:gd name="connsiteY3" fmla="*/ 10000 h 10000"/>
              <a:gd name="connsiteX0" fmla="*/ 0 w 10000"/>
              <a:gd name="connsiteY0" fmla="*/ 5584 h 10000"/>
              <a:gd name="connsiteX1" fmla="*/ 3726 w 10000"/>
              <a:gd name="connsiteY1" fmla="*/ 688 h 10000"/>
              <a:gd name="connsiteX2" fmla="*/ 8875 w 10000"/>
              <a:gd name="connsiteY2" fmla="*/ 848 h 10000"/>
              <a:gd name="connsiteX3" fmla="*/ 10000 w 10000"/>
              <a:gd name="connsiteY3" fmla="*/ 10000 h 10000"/>
              <a:gd name="connsiteX0" fmla="*/ 0 w 10000"/>
              <a:gd name="connsiteY0" fmla="*/ 5584 h 10000"/>
              <a:gd name="connsiteX1" fmla="*/ 3726 w 10000"/>
              <a:gd name="connsiteY1" fmla="*/ 688 h 10000"/>
              <a:gd name="connsiteX2" fmla="*/ 8875 w 10000"/>
              <a:gd name="connsiteY2" fmla="*/ 848 h 10000"/>
              <a:gd name="connsiteX3" fmla="*/ 10000 w 10000"/>
              <a:gd name="connsiteY3" fmla="*/ 10000 h 10000"/>
              <a:gd name="connsiteX0" fmla="*/ 0 w 10000"/>
              <a:gd name="connsiteY0" fmla="*/ 5584 h 10000"/>
              <a:gd name="connsiteX1" fmla="*/ 3726 w 10000"/>
              <a:gd name="connsiteY1" fmla="*/ 688 h 10000"/>
              <a:gd name="connsiteX2" fmla="*/ 8875 w 10000"/>
              <a:gd name="connsiteY2" fmla="*/ 848 h 10000"/>
              <a:gd name="connsiteX3" fmla="*/ 10000 w 10000"/>
              <a:gd name="connsiteY3" fmla="*/ 10000 h 10000"/>
              <a:gd name="connsiteX0" fmla="*/ 0 w 10000"/>
              <a:gd name="connsiteY0" fmla="*/ 5538 h 9954"/>
              <a:gd name="connsiteX1" fmla="*/ 3511 w 10000"/>
              <a:gd name="connsiteY1" fmla="*/ 744 h 9954"/>
              <a:gd name="connsiteX2" fmla="*/ 8875 w 10000"/>
              <a:gd name="connsiteY2" fmla="*/ 802 h 9954"/>
              <a:gd name="connsiteX3" fmla="*/ 10000 w 10000"/>
              <a:gd name="connsiteY3" fmla="*/ 9954 h 9954"/>
              <a:gd name="connsiteX0" fmla="*/ 0 w 10000"/>
              <a:gd name="connsiteY0" fmla="*/ 5756 h 10192"/>
              <a:gd name="connsiteX1" fmla="*/ 3511 w 10000"/>
              <a:gd name="connsiteY1" fmla="*/ 939 h 10192"/>
              <a:gd name="connsiteX2" fmla="*/ 8875 w 10000"/>
              <a:gd name="connsiteY2" fmla="*/ 998 h 10192"/>
              <a:gd name="connsiteX3" fmla="*/ 10000 w 10000"/>
              <a:gd name="connsiteY3" fmla="*/ 10192 h 10192"/>
              <a:gd name="connsiteX0" fmla="*/ 0 w 10000"/>
              <a:gd name="connsiteY0" fmla="*/ 5587 h 10023"/>
              <a:gd name="connsiteX1" fmla="*/ 3511 w 10000"/>
              <a:gd name="connsiteY1" fmla="*/ 770 h 10023"/>
              <a:gd name="connsiteX2" fmla="*/ 8875 w 10000"/>
              <a:gd name="connsiteY2" fmla="*/ 829 h 10023"/>
              <a:gd name="connsiteX3" fmla="*/ 10000 w 10000"/>
              <a:gd name="connsiteY3" fmla="*/ 10023 h 10023"/>
              <a:gd name="connsiteX0" fmla="*/ 0 w 10000"/>
              <a:gd name="connsiteY0" fmla="*/ 5677 h 10113"/>
              <a:gd name="connsiteX1" fmla="*/ 3511 w 10000"/>
              <a:gd name="connsiteY1" fmla="*/ 860 h 10113"/>
              <a:gd name="connsiteX2" fmla="*/ 8875 w 10000"/>
              <a:gd name="connsiteY2" fmla="*/ 919 h 10113"/>
              <a:gd name="connsiteX3" fmla="*/ 10000 w 10000"/>
              <a:gd name="connsiteY3" fmla="*/ 10113 h 10113"/>
              <a:gd name="connsiteX0" fmla="*/ 0 w 10000"/>
              <a:gd name="connsiteY0" fmla="*/ 5677 h 10113"/>
              <a:gd name="connsiteX1" fmla="*/ 3511 w 10000"/>
              <a:gd name="connsiteY1" fmla="*/ 860 h 10113"/>
              <a:gd name="connsiteX2" fmla="*/ 8875 w 10000"/>
              <a:gd name="connsiteY2" fmla="*/ 919 h 10113"/>
              <a:gd name="connsiteX3" fmla="*/ 10000 w 10000"/>
              <a:gd name="connsiteY3" fmla="*/ 10113 h 10113"/>
              <a:gd name="connsiteX0" fmla="*/ 0 w 10000"/>
              <a:gd name="connsiteY0" fmla="*/ 5677 h 10113"/>
              <a:gd name="connsiteX1" fmla="*/ 3511 w 10000"/>
              <a:gd name="connsiteY1" fmla="*/ 860 h 10113"/>
              <a:gd name="connsiteX2" fmla="*/ 8875 w 10000"/>
              <a:gd name="connsiteY2" fmla="*/ 919 h 10113"/>
              <a:gd name="connsiteX3" fmla="*/ 10000 w 10000"/>
              <a:gd name="connsiteY3" fmla="*/ 10113 h 10113"/>
              <a:gd name="connsiteX0" fmla="*/ 0 w 10000"/>
              <a:gd name="connsiteY0" fmla="*/ 5677 h 10113"/>
              <a:gd name="connsiteX1" fmla="*/ 3511 w 10000"/>
              <a:gd name="connsiteY1" fmla="*/ 860 h 10113"/>
              <a:gd name="connsiteX2" fmla="*/ 8875 w 10000"/>
              <a:gd name="connsiteY2" fmla="*/ 919 h 10113"/>
              <a:gd name="connsiteX3" fmla="*/ 10000 w 10000"/>
              <a:gd name="connsiteY3" fmla="*/ 10113 h 10113"/>
              <a:gd name="connsiteX0" fmla="*/ 0 w 10000"/>
              <a:gd name="connsiteY0" fmla="*/ 5677 h 10113"/>
              <a:gd name="connsiteX1" fmla="*/ 3511 w 10000"/>
              <a:gd name="connsiteY1" fmla="*/ 860 h 10113"/>
              <a:gd name="connsiteX2" fmla="*/ 8875 w 10000"/>
              <a:gd name="connsiteY2" fmla="*/ 919 h 10113"/>
              <a:gd name="connsiteX3" fmla="*/ 10000 w 10000"/>
              <a:gd name="connsiteY3" fmla="*/ 10113 h 10113"/>
              <a:gd name="connsiteX0" fmla="*/ 0 w 10000"/>
              <a:gd name="connsiteY0" fmla="*/ 5290 h 9726"/>
              <a:gd name="connsiteX1" fmla="*/ 3511 w 10000"/>
              <a:gd name="connsiteY1" fmla="*/ 473 h 9726"/>
              <a:gd name="connsiteX2" fmla="*/ 8875 w 10000"/>
              <a:gd name="connsiteY2" fmla="*/ 532 h 9726"/>
              <a:gd name="connsiteX3" fmla="*/ 10000 w 10000"/>
              <a:gd name="connsiteY3" fmla="*/ 9726 h 9726"/>
              <a:gd name="connsiteX0" fmla="*/ 0 w 10000"/>
              <a:gd name="connsiteY0" fmla="*/ 5439 h 10000"/>
              <a:gd name="connsiteX1" fmla="*/ 3511 w 10000"/>
              <a:gd name="connsiteY1" fmla="*/ 486 h 10000"/>
              <a:gd name="connsiteX2" fmla="*/ 8875 w 10000"/>
              <a:gd name="connsiteY2" fmla="*/ 547 h 10000"/>
              <a:gd name="connsiteX3" fmla="*/ 10000 w 10000"/>
              <a:gd name="connsiteY3" fmla="*/ 10000 h 10000"/>
              <a:gd name="connsiteX0" fmla="*/ 0 w 10000"/>
              <a:gd name="connsiteY0" fmla="*/ 5407 h 9968"/>
              <a:gd name="connsiteX1" fmla="*/ 3511 w 10000"/>
              <a:gd name="connsiteY1" fmla="*/ 454 h 9968"/>
              <a:gd name="connsiteX2" fmla="*/ 8875 w 10000"/>
              <a:gd name="connsiteY2" fmla="*/ 515 h 9968"/>
              <a:gd name="connsiteX3" fmla="*/ 10000 w 10000"/>
              <a:gd name="connsiteY3" fmla="*/ 9968 h 9968"/>
              <a:gd name="connsiteX0" fmla="*/ 0 w 10000"/>
              <a:gd name="connsiteY0" fmla="*/ 5424 h 10000"/>
              <a:gd name="connsiteX1" fmla="*/ 3511 w 10000"/>
              <a:gd name="connsiteY1" fmla="*/ 455 h 10000"/>
              <a:gd name="connsiteX2" fmla="*/ 8875 w 10000"/>
              <a:gd name="connsiteY2" fmla="*/ 517 h 10000"/>
              <a:gd name="connsiteX3" fmla="*/ 10000 w 10000"/>
              <a:gd name="connsiteY3" fmla="*/ 10000 h 10000"/>
              <a:gd name="connsiteX0" fmla="*/ 0 w 10000"/>
              <a:gd name="connsiteY0" fmla="*/ 5248 h 9824"/>
              <a:gd name="connsiteX1" fmla="*/ 3511 w 10000"/>
              <a:gd name="connsiteY1" fmla="*/ 279 h 9824"/>
              <a:gd name="connsiteX2" fmla="*/ 8875 w 10000"/>
              <a:gd name="connsiteY2" fmla="*/ 341 h 9824"/>
              <a:gd name="connsiteX3" fmla="*/ 10000 w 10000"/>
              <a:gd name="connsiteY3" fmla="*/ 9824 h 9824"/>
              <a:gd name="connsiteX0" fmla="*/ 0 w 10000"/>
              <a:gd name="connsiteY0" fmla="*/ 5342 h 10000"/>
              <a:gd name="connsiteX1" fmla="*/ 3511 w 10000"/>
              <a:gd name="connsiteY1" fmla="*/ 284 h 10000"/>
              <a:gd name="connsiteX2" fmla="*/ 8875 w 10000"/>
              <a:gd name="connsiteY2" fmla="*/ 347 h 10000"/>
              <a:gd name="connsiteX3" fmla="*/ 10000 w 10000"/>
              <a:gd name="connsiteY3" fmla="*/ 10000 h 10000"/>
              <a:gd name="connsiteX0" fmla="*/ 0 w 10000"/>
              <a:gd name="connsiteY0" fmla="*/ 5342 h 10000"/>
              <a:gd name="connsiteX1" fmla="*/ 3511 w 10000"/>
              <a:gd name="connsiteY1" fmla="*/ 284 h 10000"/>
              <a:gd name="connsiteX2" fmla="*/ 8875 w 10000"/>
              <a:gd name="connsiteY2" fmla="*/ 347 h 10000"/>
              <a:gd name="connsiteX3" fmla="*/ 10000 w 10000"/>
              <a:gd name="connsiteY3" fmla="*/ 10000 h 10000"/>
              <a:gd name="connsiteX0" fmla="*/ 0 w 10000"/>
              <a:gd name="connsiteY0" fmla="*/ 5342 h 10000"/>
              <a:gd name="connsiteX1" fmla="*/ 3511 w 10000"/>
              <a:gd name="connsiteY1" fmla="*/ 284 h 10000"/>
              <a:gd name="connsiteX2" fmla="*/ 8875 w 10000"/>
              <a:gd name="connsiteY2" fmla="*/ 347 h 10000"/>
              <a:gd name="connsiteX3" fmla="*/ 10000 w 10000"/>
              <a:gd name="connsiteY3" fmla="*/ 10000 h 10000"/>
              <a:gd name="connsiteX0" fmla="*/ 0 w 10000"/>
              <a:gd name="connsiteY0" fmla="*/ 5342 h 10000"/>
              <a:gd name="connsiteX1" fmla="*/ 3511 w 10000"/>
              <a:gd name="connsiteY1" fmla="*/ 284 h 10000"/>
              <a:gd name="connsiteX2" fmla="*/ 8875 w 10000"/>
              <a:gd name="connsiteY2" fmla="*/ 347 h 10000"/>
              <a:gd name="connsiteX3" fmla="*/ 1000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0" y="5342"/>
                </a:moveTo>
                <a:cubicBezTo>
                  <a:pt x="1065" y="3469"/>
                  <a:pt x="2245" y="1655"/>
                  <a:pt x="3511" y="284"/>
                </a:cubicBezTo>
                <a:cubicBezTo>
                  <a:pt x="4883" y="-116"/>
                  <a:pt x="7811" y="-92"/>
                  <a:pt x="8875" y="347"/>
                </a:cubicBezTo>
                <a:cubicBezTo>
                  <a:pt x="9383" y="3896"/>
                  <a:pt x="9540" y="5785"/>
                  <a:pt x="10000" y="10000"/>
                </a:cubicBezTo>
              </a:path>
            </a:pathLst>
          </a:custGeom>
          <a:noFill/>
          <a:ln w="57150" cap="sq" cmpd="sng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94444E-6 2.22222E-6 L 1.94444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수요예측 기본 개념</a:t>
            </a:r>
          </a:p>
        </p:txBody>
      </p:sp>
      <p:sp>
        <p:nvSpPr>
          <p:cNvPr id="311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en-US" altLang="ko-KR" dirty="0"/>
              <a:t>Planning</a:t>
            </a:r>
            <a:r>
              <a:rPr lang="ko-KR" altLang="en-US" dirty="0"/>
              <a:t>은 미래에 어떤 일이 발생할 지에 대한 예측을 </a:t>
            </a:r>
            <a:r>
              <a:rPr lang="ko-KR" altLang="en-US" dirty="0">
                <a:latin typeface="Inkburrow"/>
              </a:rPr>
              <a:t>필요로</a:t>
            </a:r>
            <a:r>
              <a:rPr lang="ko-KR" altLang="en-US" dirty="0"/>
              <a:t> 한다.</a:t>
            </a:r>
          </a:p>
          <a:p>
            <a:pPr eaLnBrk="0" hangingPunct="0"/>
            <a:r>
              <a:rPr lang="ko-KR" altLang="en-US" dirty="0"/>
              <a:t>정확한 예측이 절대적으로 필요한 분야</a:t>
            </a:r>
            <a:endParaRPr lang="ko-KR" altLang="ko-KR" dirty="0"/>
          </a:p>
          <a:p>
            <a:pPr lvl="1" eaLnBrk="0" hangingPunct="0"/>
            <a:r>
              <a:rPr lang="ko-KR" altLang="en-US" dirty="0"/>
              <a:t>기술 발전 동향</a:t>
            </a:r>
            <a:endParaRPr lang="ko-KR" altLang="ko-KR" dirty="0"/>
          </a:p>
          <a:p>
            <a:pPr lvl="1" eaLnBrk="0" hangingPunct="0"/>
            <a:r>
              <a:rPr lang="ko-KR" altLang="en-US" dirty="0"/>
              <a:t>경제 상황 </a:t>
            </a:r>
            <a:endParaRPr lang="ko-KR" altLang="ko-KR" dirty="0"/>
          </a:p>
          <a:p>
            <a:pPr lvl="1" eaLnBrk="0" hangingPunct="0"/>
            <a:r>
              <a:rPr lang="ko-KR" altLang="en-US" dirty="0"/>
              <a:t>시장 조건과 고객의 요구 사항</a:t>
            </a:r>
            <a:endParaRPr lang="ko-KR" altLang="en-US" dirty="0">
              <a:latin typeface="신명조"/>
            </a:endParaRPr>
          </a:p>
          <a:p>
            <a:r>
              <a:rPr lang="ko-KR" altLang="en-US" dirty="0" smtClean="0">
                <a:latin typeface="신명조"/>
              </a:rPr>
              <a:t>수요예측: </a:t>
            </a:r>
            <a:r>
              <a:rPr lang="ko-KR" altLang="en-US" dirty="0">
                <a:latin typeface="신명조"/>
              </a:rPr>
              <a:t>생산시스템이 외부환경에 </a:t>
            </a:r>
            <a:r>
              <a:rPr lang="ko-KR" altLang="en-US" dirty="0" smtClean="0">
                <a:latin typeface="신명조"/>
              </a:rPr>
              <a:t>잘 적응하기 </a:t>
            </a:r>
            <a:r>
              <a:rPr lang="ko-KR" altLang="en-US" dirty="0">
                <a:latin typeface="신명조"/>
              </a:rPr>
              <a:t>위한 정보를 제공해 주는 것</a:t>
            </a:r>
          </a:p>
          <a:p>
            <a:pPr algn="just"/>
            <a:r>
              <a:rPr lang="ko-KR" altLang="en-US" dirty="0">
                <a:latin typeface="신명조"/>
              </a:rPr>
              <a:t>수요예측의 필요성</a:t>
            </a:r>
          </a:p>
          <a:p>
            <a:pPr lvl="1" algn="just"/>
            <a:r>
              <a:rPr lang="ko-KR" altLang="en-US" dirty="0">
                <a:latin typeface="신명조"/>
              </a:rPr>
              <a:t>예측은 근본적으로는 추측이지만 일정한 기법을 사용하면 추측 이상의 것을 얻을 수 있기 때문</a:t>
            </a:r>
          </a:p>
          <a:p>
            <a:pPr lvl="1" algn="just"/>
            <a:r>
              <a:rPr lang="ko-KR" altLang="en-US" dirty="0">
                <a:latin typeface="신명조"/>
              </a:rPr>
              <a:t>수요예측을 통해서 자금소요계획과 같은 재무계획과 인력계획, 생산능력계획, 원자재 및 부품조달과 같은 구매계획 등을 차례로 고려하게 된다.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804804-F838-4AA0-BF3D-A2A45CB29E7A}" type="slidenum">
              <a:rPr lang="ko-KR" altLang="en-US"/>
              <a:pPr/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PERT network</a:t>
            </a:r>
            <a:r>
              <a:rPr lang="ko-KR" altLang="en-US"/>
              <a:t>의 분석 (2)</a:t>
            </a:r>
          </a:p>
        </p:txBody>
      </p:sp>
      <p:sp>
        <p:nvSpPr>
          <p:cNvPr id="38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B09E9C-4562-41E4-B712-FBC52278AD9E}" type="slidenum">
              <a:rPr lang="ko-KR" altLang="en-US"/>
              <a:pPr/>
              <a:t>30</a:t>
            </a:fld>
            <a:endParaRPr lang="en-US" altLang="ko-KR"/>
          </a:p>
        </p:txBody>
      </p:sp>
      <p:grpSp>
        <p:nvGrpSpPr>
          <p:cNvPr id="390182" name="Group 38"/>
          <p:cNvGrpSpPr>
            <a:grpSpLocks/>
          </p:cNvGrpSpPr>
          <p:nvPr/>
        </p:nvGrpSpPr>
        <p:grpSpPr bwMode="auto">
          <a:xfrm>
            <a:off x="2590800" y="2209800"/>
            <a:ext cx="3962400" cy="2438400"/>
            <a:chOff x="1632" y="1392"/>
            <a:chExt cx="2496" cy="1536"/>
          </a:xfrm>
        </p:grpSpPr>
        <p:grpSp>
          <p:nvGrpSpPr>
            <p:cNvPr id="390181" name="Group 37"/>
            <p:cNvGrpSpPr>
              <a:grpSpLocks/>
            </p:cNvGrpSpPr>
            <p:nvPr/>
          </p:nvGrpSpPr>
          <p:grpSpPr bwMode="auto">
            <a:xfrm>
              <a:off x="2688" y="1392"/>
              <a:ext cx="384" cy="1536"/>
              <a:chOff x="2688" y="1392"/>
              <a:chExt cx="384" cy="1536"/>
            </a:xfrm>
          </p:grpSpPr>
          <p:sp>
            <p:nvSpPr>
              <p:cNvPr id="390149" name="Oval 5"/>
              <p:cNvSpPr>
                <a:spLocks noChangeArrowheads="1"/>
              </p:cNvSpPr>
              <p:nvPr/>
            </p:nvSpPr>
            <p:spPr bwMode="auto">
              <a:xfrm>
                <a:off x="2688" y="2544"/>
                <a:ext cx="384" cy="384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B</a:t>
                </a:r>
              </a:p>
            </p:txBody>
          </p:sp>
          <p:sp>
            <p:nvSpPr>
              <p:cNvPr id="390150" name="Oval 6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384" cy="384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A</a:t>
                </a:r>
              </a:p>
            </p:txBody>
          </p:sp>
          <p:sp>
            <p:nvSpPr>
              <p:cNvPr id="390161" name="Line 17"/>
              <p:cNvSpPr>
                <a:spLocks noChangeShapeType="1"/>
              </p:cNvSpPr>
              <p:nvPr/>
            </p:nvSpPr>
            <p:spPr bwMode="auto">
              <a:xfrm>
                <a:off x="2881" y="1815"/>
                <a:ext cx="0" cy="720"/>
              </a:xfrm>
              <a:prstGeom prst="line">
                <a:avLst/>
              </a:prstGeom>
              <a:noFill/>
              <a:ln w="5715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0180" name="Group 36"/>
            <p:cNvGrpSpPr>
              <a:grpSpLocks/>
            </p:cNvGrpSpPr>
            <p:nvPr/>
          </p:nvGrpSpPr>
          <p:grpSpPr bwMode="auto">
            <a:xfrm>
              <a:off x="1632" y="1670"/>
              <a:ext cx="2496" cy="1017"/>
              <a:chOff x="1632" y="1670"/>
              <a:chExt cx="2496" cy="1017"/>
            </a:xfrm>
          </p:grpSpPr>
          <p:sp>
            <p:nvSpPr>
              <p:cNvPr id="390148" name="Oval 4"/>
              <p:cNvSpPr>
                <a:spLocks noChangeArrowheads="1"/>
              </p:cNvSpPr>
              <p:nvPr/>
            </p:nvSpPr>
            <p:spPr bwMode="auto">
              <a:xfrm>
                <a:off x="1632" y="196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ko-KR" altLang="en-US" sz="1800">
                    <a:latin typeface="맑은 고딕" pitchFamily="50" charset="-127"/>
                    <a:ea typeface="맑은 고딕" pitchFamily="50" charset="-127"/>
                  </a:rPr>
                  <a:t>시작</a:t>
                </a:r>
              </a:p>
            </p:txBody>
          </p:sp>
          <p:sp>
            <p:nvSpPr>
              <p:cNvPr id="390151" name="Oval 7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ko-KR" altLang="en-US" sz="1800">
                    <a:latin typeface="맑은 고딕" pitchFamily="50" charset="-127"/>
                    <a:ea typeface="맑은 고딕" pitchFamily="50" charset="-127"/>
                  </a:rPr>
                  <a:t>완성</a:t>
                </a:r>
              </a:p>
            </p:txBody>
          </p:sp>
          <p:sp>
            <p:nvSpPr>
              <p:cNvPr id="390152" name="Line 8"/>
              <p:cNvSpPr>
                <a:spLocks noChangeShapeType="1"/>
              </p:cNvSpPr>
              <p:nvPr/>
            </p:nvSpPr>
            <p:spPr bwMode="auto">
              <a:xfrm flipV="1">
                <a:off x="2016" y="1680"/>
                <a:ext cx="672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0153" name="Line 9"/>
              <p:cNvSpPr>
                <a:spLocks noChangeShapeType="1"/>
              </p:cNvSpPr>
              <p:nvPr/>
            </p:nvSpPr>
            <p:spPr bwMode="auto">
              <a:xfrm flipV="1">
                <a:off x="3084" y="2293"/>
                <a:ext cx="672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0154" name="Line 10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672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0155" name="Line 11"/>
              <p:cNvSpPr>
                <a:spLocks noChangeShapeType="1"/>
              </p:cNvSpPr>
              <p:nvPr/>
            </p:nvSpPr>
            <p:spPr bwMode="auto">
              <a:xfrm>
                <a:off x="1999" y="2303"/>
                <a:ext cx="672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390179" name="Group 35"/>
              <p:cNvGrpSpPr>
                <a:grpSpLocks/>
              </p:cNvGrpSpPr>
              <p:nvPr/>
            </p:nvGrpSpPr>
            <p:grpSpPr bwMode="auto">
              <a:xfrm>
                <a:off x="2160" y="1670"/>
                <a:ext cx="1331" cy="878"/>
                <a:chOff x="2160" y="1670"/>
                <a:chExt cx="1331" cy="878"/>
              </a:xfrm>
            </p:grpSpPr>
            <p:sp>
              <p:nvSpPr>
                <p:cNvPr id="39015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160" y="1728"/>
                  <a:ext cx="196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sz="1800">
                      <a:latin typeface="맑은 고딕" pitchFamily="50" charset="-127"/>
                      <a:ea typeface="맑은 고딕" pitchFamily="50" charset="-127"/>
                    </a:rPr>
                    <a:t>5</a:t>
                  </a:r>
                </a:p>
              </p:txBody>
            </p:sp>
            <p:sp>
              <p:nvSpPr>
                <p:cNvPr id="39015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295" y="1670"/>
                  <a:ext cx="196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sz="1800">
                      <a:latin typeface="맑은 고딕" pitchFamily="50" charset="-127"/>
                      <a:ea typeface="맑은 고딕" pitchFamily="50" charset="-127"/>
                    </a:rPr>
                    <a:t>4</a:t>
                  </a:r>
                </a:p>
              </p:txBody>
            </p:sp>
            <p:sp>
              <p:nvSpPr>
                <p:cNvPr id="39015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4" y="2281"/>
                  <a:ext cx="196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sz="1800"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</a:p>
              </p:txBody>
            </p:sp>
            <p:sp>
              <p:nvSpPr>
                <p:cNvPr id="39015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00" y="2315"/>
                  <a:ext cx="196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sz="1800"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</a:p>
              </p:txBody>
            </p:sp>
            <p:sp>
              <p:nvSpPr>
                <p:cNvPr id="39016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866" y="2036"/>
                  <a:ext cx="196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sz="1800"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</a:p>
              </p:txBody>
            </p:sp>
          </p:grpSp>
        </p:grpSp>
      </p:grpSp>
      <p:sp>
        <p:nvSpPr>
          <p:cNvPr id="390165" name="Rectangle 21"/>
          <p:cNvSpPr>
            <a:spLocks noChangeArrowheads="1"/>
          </p:cNvSpPr>
          <p:nvPr/>
        </p:nvSpPr>
        <p:spPr bwMode="auto">
          <a:xfrm>
            <a:off x="1209675" y="5221288"/>
            <a:ext cx="685800" cy="4572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</a:t>
            </a:r>
          </a:p>
        </p:txBody>
      </p:sp>
      <p:sp>
        <p:nvSpPr>
          <p:cNvPr id="390167" name="Rectangle 23"/>
          <p:cNvSpPr>
            <a:spLocks noChangeArrowheads="1"/>
          </p:cNvSpPr>
          <p:nvPr/>
        </p:nvSpPr>
        <p:spPr bwMode="auto">
          <a:xfrm>
            <a:off x="1198563" y="5865813"/>
            <a:ext cx="685800" cy="4572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LT</a:t>
            </a:r>
          </a:p>
        </p:txBody>
      </p:sp>
      <p:sp>
        <p:nvSpPr>
          <p:cNvPr id="390169" name="Rectangle 25"/>
          <p:cNvSpPr>
            <a:spLocks noChangeArrowheads="1"/>
          </p:cNvSpPr>
          <p:nvPr/>
        </p:nvSpPr>
        <p:spPr bwMode="auto">
          <a:xfrm>
            <a:off x="1096963" y="3200400"/>
            <a:ext cx="685800" cy="4572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0170" name="Rectangle 26"/>
          <p:cNvSpPr>
            <a:spLocks noChangeArrowheads="1"/>
          </p:cNvSpPr>
          <p:nvPr/>
        </p:nvSpPr>
        <p:spPr bwMode="auto">
          <a:xfrm>
            <a:off x="3886200" y="1593850"/>
            <a:ext cx="685800" cy="4572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0171" name="Rectangle 27"/>
          <p:cNvSpPr>
            <a:spLocks noChangeArrowheads="1"/>
          </p:cNvSpPr>
          <p:nvPr/>
        </p:nvSpPr>
        <p:spPr bwMode="auto">
          <a:xfrm>
            <a:off x="3886200" y="4799013"/>
            <a:ext cx="685800" cy="4572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0172" name="Rectangle 28"/>
          <p:cNvSpPr>
            <a:spLocks noChangeArrowheads="1"/>
          </p:cNvSpPr>
          <p:nvPr/>
        </p:nvSpPr>
        <p:spPr bwMode="auto">
          <a:xfrm>
            <a:off x="6629400" y="3200400"/>
            <a:ext cx="685800" cy="4572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0173" name="Rectangle 29"/>
          <p:cNvSpPr>
            <a:spLocks noChangeArrowheads="1"/>
          </p:cNvSpPr>
          <p:nvPr/>
        </p:nvSpPr>
        <p:spPr bwMode="auto">
          <a:xfrm>
            <a:off x="1774825" y="3200400"/>
            <a:ext cx="685800" cy="4572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0174" name="Rectangle 30"/>
          <p:cNvSpPr>
            <a:spLocks noChangeArrowheads="1"/>
          </p:cNvSpPr>
          <p:nvPr/>
        </p:nvSpPr>
        <p:spPr bwMode="auto">
          <a:xfrm>
            <a:off x="4554538" y="1593850"/>
            <a:ext cx="685800" cy="4572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0175" name="Rectangle 31"/>
          <p:cNvSpPr>
            <a:spLocks noChangeArrowheads="1"/>
          </p:cNvSpPr>
          <p:nvPr/>
        </p:nvSpPr>
        <p:spPr bwMode="auto">
          <a:xfrm>
            <a:off x="4559300" y="4799013"/>
            <a:ext cx="685800" cy="4572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0176" name="Rectangle 32"/>
          <p:cNvSpPr>
            <a:spLocks noChangeArrowheads="1"/>
          </p:cNvSpPr>
          <p:nvPr/>
        </p:nvSpPr>
        <p:spPr bwMode="auto">
          <a:xfrm>
            <a:off x="7305675" y="3200400"/>
            <a:ext cx="685800" cy="4572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0183" name="AutoShape 39"/>
          <p:cNvSpPr>
            <a:spLocks noChangeArrowheads="1"/>
          </p:cNvSpPr>
          <p:nvPr/>
        </p:nvSpPr>
        <p:spPr bwMode="auto">
          <a:xfrm>
            <a:off x="4384675" y="5884863"/>
            <a:ext cx="2344738" cy="531812"/>
          </a:xfrm>
          <a:prstGeom prst="wedgeRoundRectCallout">
            <a:avLst>
              <a:gd name="adj1" fmla="val -54537"/>
              <a:gd name="adj2" fmla="val -165222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ET=max{T</a:t>
            </a:r>
            <a:r>
              <a:rPr lang="en-US" altLang="ko-KR" sz="18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T</a:t>
            </a:r>
            <a:r>
              <a:rPr lang="en-US" altLang="ko-KR" sz="18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…}</a:t>
            </a:r>
          </a:p>
        </p:txBody>
      </p:sp>
      <p:sp>
        <p:nvSpPr>
          <p:cNvPr id="390184" name="AutoShape 40"/>
          <p:cNvSpPr>
            <a:spLocks noChangeArrowheads="1"/>
          </p:cNvSpPr>
          <p:nvPr/>
        </p:nvSpPr>
        <p:spPr bwMode="auto">
          <a:xfrm>
            <a:off x="6070600" y="1274763"/>
            <a:ext cx="2344738" cy="531812"/>
          </a:xfrm>
          <a:prstGeom prst="wedgeRoundRectCallout">
            <a:avLst>
              <a:gd name="adj1" fmla="val -84125"/>
              <a:gd name="adj2" fmla="val 55375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LT=min{T</a:t>
            </a:r>
            <a:r>
              <a:rPr lang="en-US" altLang="ko-KR" sz="18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T</a:t>
            </a:r>
            <a:r>
              <a:rPr lang="en-US" altLang="ko-KR" sz="18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9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9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0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0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0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0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0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90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90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90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90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5" grpId="0" animBg="1" autoUpdateAnimBg="0"/>
      <p:bldP spid="390167" grpId="0" animBg="1" autoUpdateAnimBg="0"/>
      <p:bldP spid="390169" grpId="0" animBg="1" autoUpdateAnimBg="0"/>
      <p:bldP spid="390170" grpId="0" animBg="1" autoUpdateAnimBg="0"/>
      <p:bldP spid="390171" grpId="0" animBg="1" autoUpdateAnimBg="0"/>
      <p:bldP spid="390172" grpId="0" animBg="1" autoUpdateAnimBg="0"/>
      <p:bldP spid="390173" grpId="0" animBg="1" autoUpdateAnimBg="0"/>
      <p:bldP spid="390174" grpId="0" animBg="1" autoUpdateAnimBg="0"/>
      <p:bldP spid="390175" grpId="0" animBg="1" autoUpdateAnimBg="0"/>
      <p:bldP spid="390176" grpId="0" animBg="1" autoUpdateAnimBg="0"/>
      <p:bldP spid="390183" grpId="0" animBg="1" autoUpdateAnimBg="0"/>
      <p:bldP spid="39018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PERT/CPM Example 1</a:t>
            </a:r>
          </a:p>
        </p:txBody>
      </p:sp>
      <p:sp>
        <p:nvSpPr>
          <p:cNvPr id="5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73F8A3-AEEF-48E3-AB13-0F8AAD29FD61}" type="slidenum">
              <a:rPr lang="ko-KR" altLang="en-US"/>
              <a:pPr/>
              <a:t>31</a:t>
            </a:fld>
            <a:endParaRPr lang="en-US" altLang="ko-KR"/>
          </a:p>
        </p:txBody>
      </p:sp>
      <p:grpSp>
        <p:nvGrpSpPr>
          <p:cNvPr id="391236" name="Group 68"/>
          <p:cNvGrpSpPr>
            <a:grpSpLocks/>
          </p:cNvGrpSpPr>
          <p:nvPr/>
        </p:nvGrpSpPr>
        <p:grpSpPr bwMode="auto">
          <a:xfrm>
            <a:off x="1698625" y="1676400"/>
            <a:ext cx="6172200" cy="3581400"/>
            <a:chOff x="960" y="1056"/>
            <a:chExt cx="3888" cy="2256"/>
          </a:xfrm>
        </p:grpSpPr>
        <p:grpSp>
          <p:nvGrpSpPr>
            <p:cNvPr id="391229" name="Group 61"/>
            <p:cNvGrpSpPr>
              <a:grpSpLocks/>
            </p:cNvGrpSpPr>
            <p:nvPr/>
          </p:nvGrpSpPr>
          <p:grpSpPr bwMode="auto">
            <a:xfrm>
              <a:off x="1200" y="1344"/>
              <a:ext cx="3360" cy="1872"/>
              <a:chOff x="1200" y="1344"/>
              <a:chExt cx="3360" cy="1872"/>
            </a:xfrm>
          </p:grpSpPr>
          <p:sp>
            <p:nvSpPr>
              <p:cNvPr id="391187" name="Line 19"/>
              <p:cNvSpPr>
                <a:spLocks noChangeShapeType="1"/>
              </p:cNvSpPr>
              <p:nvPr/>
            </p:nvSpPr>
            <p:spPr bwMode="auto">
              <a:xfrm flipH="1">
                <a:off x="2592" y="2304"/>
                <a:ext cx="96" cy="72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1188" name="Line 20"/>
              <p:cNvSpPr>
                <a:spLocks noChangeShapeType="1"/>
              </p:cNvSpPr>
              <p:nvPr/>
            </p:nvSpPr>
            <p:spPr bwMode="auto">
              <a:xfrm>
                <a:off x="2352" y="1488"/>
                <a:ext cx="288" cy="52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1179" name="Line 11"/>
              <p:cNvSpPr>
                <a:spLocks noChangeShapeType="1"/>
              </p:cNvSpPr>
              <p:nvPr/>
            </p:nvSpPr>
            <p:spPr bwMode="auto">
              <a:xfrm flipV="1">
                <a:off x="1248" y="1440"/>
                <a:ext cx="864" cy="62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1180" name="Line 12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86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1181" name="Line 13"/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13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1183" name="Line 15"/>
              <p:cNvSpPr>
                <a:spLocks noChangeShapeType="1"/>
              </p:cNvSpPr>
              <p:nvPr/>
            </p:nvSpPr>
            <p:spPr bwMode="auto">
              <a:xfrm>
                <a:off x="3552" y="1392"/>
                <a:ext cx="1008" cy="72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1184" name="Line 16"/>
              <p:cNvSpPr>
                <a:spLocks noChangeShapeType="1"/>
              </p:cNvSpPr>
              <p:nvPr/>
            </p:nvSpPr>
            <p:spPr bwMode="auto">
              <a:xfrm>
                <a:off x="3456" y="1488"/>
                <a:ext cx="288" cy="12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1185" name="Line 17"/>
              <p:cNvSpPr>
                <a:spLocks noChangeShapeType="1"/>
              </p:cNvSpPr>
              <p:nvPr/>
            </p:nvSpPr>
            <p:spPr bwMode="auto">
              <a:xfrm flipV="1">
                <a:off x="3936" y="2256"/>
                <a:ext cx="624" cy="52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1186" name="Line 18"/>
              <p:cNvSpPr>
                <a:spLocks noChangeShapeType="1"/>
              </p:cNvSpPr>
              <p:nvPr/>
            </p:nvSpPr>
            <p:spPr bwMode="auto">
              <a:xfrm>
                <a:off x="1200" y="2304"/>
                <a:ext cx="1200" cy="81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1189" name="Line 21"/>
              <p:cNvSpPr>
                <a:spLocks noChangeShapeType="1"/>
              </p:cNvSpPr>
              <p:nvPr/>
            </p:nvSpPr>
            <p:spPr bwMode="auto">
              <a:xfrm flipV="1">
                <a:off x="2688" y="2928"/>
                <a:ext cx="96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1235" name="Group 67"/>
            <p:cNvGrpSpPr>
              <a:grpSpLocks/>
            </p:cNvGrpSpPr>
            <p:nvPr/>
          </p:nvGrpSpPr>
          <p:grpSpPr bwMode="auto">
            <a:xfrm>
              <a:off x="960" y="1056"/>
              <a:ext cx="3888" cy="2256"/>
              <a:chOff x="960" y="1056"/>
              <a:chExt cx="3888" cy="2256"/>
            </a:xfrm>
          </p:grpSpPr>
          <p:sp>
            <p:nvSpPr>
              <p:cNvPr id="391182" name="Line 14"/>
              <p:cNvSpPr>
                <a:spLocks noChangeShapeType="1"/>
              </p:cNvSpPr>
              <p:nvPr/>
            </p:nvSpPr>
            <p:spPr bwMode="auto">
              <a:xfrm>
                <a:off x="2880" y="2208"/>
                <a:ext cx="816" cy="52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391230" name="Group 62"/>
              <p:cNvGrpSpPr>
                <a:grpSpLocks/>
              </p:cNvGrpSpPr>
              <p:nvPr/>
            </p:nvGrpSpPr>
            <p:grpSpPr bwMode="auto">
              <a:xfrm>
                <a:off x="960" y="1200"/>
                <a:ext cx="3888" cy="2112"/>
                <a:chOff x="960" y="1200"/>
                <a:chExt cx="3888" cy="2112"/>
              </a:xfrm>
            </p:grpSpPr>
            <p:sp>
              <p:nvSpPr>
                <p:cNvPr id="391172" name="Oval 4"/>
                <p:cNvSpPr>
                  <a:spLocks noChangeArrowheads="1"/>
                </p:cNvSpPr>
                <p:nvPr/>
              </p:nvSpPr>
              <p:spPr bwMode="auto">
                <a:xfrm>
                  <a:off x="960" y="2016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b="1">
                      <a:latin typeface="맑은 고딕" pitchFamily="50" charset="-127"/>
                      <a:ea typeface="맑은 고딕" pitchFamily="50" charset="-127"/>
                    </a:rPr>
                    <a:t>S</a:t>
                  </a:r>
                </a:p>
              </p:txBody>
            </p:sp>
            <p:sp>
              <p:nvSpPr>
                <p:cNvPr id="391173" name="Oval 5"/>
                <p:cNvSpPr>
                  <a:spLocks noChangeArrowheads="1"/>
                </p:cNvSpPr>
                <p:nvPr/>
              </p:nvSpPr>
              <p:spPr bwMode="auto">
                <a:xfrm>
                  <a:off x="2106" y="1200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b="1">
                      <a:latin typeface="맑은 고딕" pitchFamily="50" charset="-127"/>
                      <a:ea typeface="맑은 고딕" pitchFamily="50" charset="-127"/>
                    </a:rPr>
                    <a:t>B</a:t>
                  </a:r>
                </a:p>
              </p:txBody>
            </p:sp>
            <p:sp>
              <p:nvSpPr>
                <p:cNvPr id="391174" name="Oval 6"/>
                <p:cNvSpPr>
                  <a:spLocks noChangeArrowheads="1"/>
                </p:cNvSpPr>
                <p:nvPr/>
              </p:nvSpPr>
              <p:spPr bwMode="auto">
                <a:xfrm>
                  <a:off x="2584" y="2016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b="1">
                      <a:latin typeface="맑은 고딕" pitchFamily="50" charset="-127"/>
                      <a:ea typeface="맑은 고딕" pitchFamily="50" charset="-127"/>
                    </a:rPr>
                    <a:t>C</a:t>
                  </a:r>
                </a:p>
              </p:txBody>
            </p:sp>
            <p:sp>
              <p:nvSpPr>
                <p:cNvPr id="391175" name="Oval 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b="1">
                      <a:latin typeface="맑은 고딕" pitchFamily="50" charset="-127"/>
                      <a:ea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391176" name="Oval 8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b="1">
                      <a:latin typeface="맑은 고딕" pitchFamily="50" charset="-127"/>
                      <a:ea typeface="맑은 고딕" pitchFamily="50" charset="-127"/>
                    </a:rPr>
                    <a:t>E</a:t>
                  </a:r>
                </a:p>
              </p:txBody>
            </p:sp>
            <p:sp>
              <p:nvSpPr>
                <p:cNvPr id="391177" name="Oval 9"/>
                <p:cNvSpPr>
                  <a:spLocks noChangeArrowheads="1"/>
                </p:cNvSpPr>
                <p:nvPr/>
              </p:nvSpPr>
              <p:spPr bwMode="auto">
                <a:xfrm>
                  <a:off x="3648" y="2688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b="1">
                      <a:latin typeface="맑은 고딕" pitchFamily="50" charset="-127"/>
                      <a:ea typeface="맑은 고딕" pitchFamily="50" charset="-127"/>
                    </a:rPr>
                    <a:t>F</a:t>
                  </a:r>
                </a:p>
              </p:txBody>
            </p:sp>
            <p:sp>
              <p:nvSpPr>
                <p:cNvPr id="391178" name="Oval 1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b="1">
                      <a:latin typeface="맑은 고딕" pitchFamily="50" charset="-127"/>
                      <a:ea typeface="맑은 고딕" pitchFamily="50" charset="-127"/>
                    </a:rPr>
                    <a:t>T</a:t>
                  </a:r>
                </a:p>
              </p:txBody>
            </p:sp>
          </p:grpSp>
          <p:grpSp>
            <p:nvGrpSpPr>
              <p:cNvPr id="391228" name="Group 60"/>
              <p:cNvGrpSpPr>
                <a:grpSpLocks/>
              </p:cNvGrpSpPr>
              <p:nvPr/>
            </p:nvGrpSpPr>
            <p:grpSpPr bwMode="auto">
              <a:xfrm>
                <a:off x="1475" y="1056"/>
                <a:ext cx="2809" cy="2076"/>
                <a:chOff x="1475" y="1056"/>
                <a:chExt cx="2809" cy="2076"/>
              </a:xfrm>
            </p:grpSpPr>
            <p:sp>
              <p:nvSpPr>
                <p:cNvPr id="39119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75" y="1590"/>
                  <a:ext cx="210" cy="25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b="1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4</a:t>
                  </a:r>
                </a:p>
              </p:txBody>
            </p:sp>
            <p:sp>
              <p:nvSpPr>
                <p:cNvPr id="39119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18" y="1968"/>
                  <a:ext cx="210" cy="25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b="1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4</a:t>
                  </a:r>
                </a:p>
              </p:txBody>
            </p:sp>
            <p:sp>
              <p:nvSpPr>
                <p:cNvPr id="39119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442" y="1536"/>
                  <a:ext cx="210" cy="25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b="1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</a:p>
              </p:txBody>
            </p:sp>
            <p:sp>
              <p:nvSpPr>
                <p:cNvPr id="39119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78" y="2640"/>
                  <a:ext cx="210" cy="25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b="1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</a:p>
              </p:txBody>
            </p:sp>
            <p:sp>
              <p:nvSpPr>
                <p:cNvPr id="39119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70" y="2880"/>
                  <a:ext cx="210" cy="25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b="1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5</a:t>
                  </a:r>
                </a:p>
              </p:txBody>
            </p:sp>
            <p:sp>
              <p:nvSpPr>
                <p:cNvPr id="39119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42" y="2496"/>
                  <a:ext cx="210" cy="25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b="1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</a:p>
              </p:txBody>
            </p:sp>
            <p:sp>
              <p:nvSpPr>
                <p:cNvPr id="39119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124" y="2188"/>
                  <a:ext cx="210" cy="25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b="1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  <p:sp>
              <p:nvSpPr>
                <p:cNvPr id="39119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546" y="1824"/>
                  <a:ext cx="210" cy="25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b="1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</a:p>
              </p:txBody>
            </p:sp>
            <p:sp>
              <p:nvSpPr>
                <p:cNvPr id="39119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682" y="1056"/>
                  <a:ext cx="210" cy="25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b="1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5</a:t>
                  </a:r>
                </a:p>
              </p:txBody>
            </p:sp>
            <p:sp>
              <p:nvSpPr>
                <p:cNvPr id="39119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074" y="2304"/>
                  <a:ext cx="210" cy="25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b="1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5</a:t>
                  </a:r>
                </a:p>
              </p:txBody>
            </p:sp>
            <p:sp>
              <p:nvSpPr>
                <p:cNvPr id="3912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978" y="1525"/>
                  <a:ext cx="210" cy="25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ko-KR" altLang="en-US" b="1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</a:p>
              </p:txBody>
            </p:sp>
          </p:grpSp>
        </p:grpSp>
      </p:grpSp>
      <p:grpSp>
        <p:nvGrpSpPr>
          <p:cNvPr id="391234" name="Group 66"/>
          <p:cNvGrpSpPr>
            <a:grpSpLocks/>
          </p:cNvGrpSpPr>
          <p:nvPr/>
        </p:nvGrpSpPr>
        <p:grpSpPr bwMode="auto">
          <a:xfrm>
            <a:off x="1295400" y="6059488"/>
            <a:ext cx="871538" cy="457200"/>
            <a:chOff x="706" y="3817"/>
            <a:chExt cx="549" cy="288"/>
          </a:xfrm>
        </p:grpSpPr>
        <p:sp>
          <p:nvSpPr>
            <p:cNvPr id="391201" name="Rectangle 33"/>
            <p:cNvSpPr>
              <a:spLocks noChangeArrowheads="1"/>
            </p:cNvSpPr>
            <p:nvPr/>
          </p:nvSpPr>
          <p:spPr bwMode="auto">
            <a:xfrm>
              <a:off x="706" y="3817"/>
              <a:ext cx="277" cy="288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ET</a:t>
              </a:r>
            </a:p>
          </p:txBody>
        </p:sp>
        <p:sp>
          <p:nvSpPr>
            <p:cNvPr id="391202" name="Rectangle 34"/>
            <p:cNvSpPr>
              <a:spLocks noChangeArrowheads="1"/>
            </p:cNvSpPr>
            <p:nvPr/>
          </p:nvSpPr>
          <p:spPr bwMode="auto">
            <a:xfrm>
              <a:off x="978" y="3817"/>
              <a:ext cx="277" cy="288"/>
            </a:xfrm>
            <a:prstGeom prst="rect">
              <a:avLst/>
            </a:prstGeom>
            <a:solidFill>
              <a:srgbClr val="FF99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>
                  <a:latin typeface="맑은 고딕" pitchFamily="50" charset="-127"/>
                  <a:ea typeface="맑은 고딕" pitchFamily="50" charset="-127"/>
                </a:rPr>
                <a:t>LT</a:t>
              </a:r>
            </a:p>
          </p:txBody>
        </p:sp>
      </p:grpSp>
      <p:sp>
        <p:nvSpPr>
          <p:cNvPr id="391203" name="Rectangle 35"/>
          <p:cNvSpPr>
            <a:spLocks noChangeArrowheads="1"/>
          </p:cNvSpPr>
          <p:nvPr/>
        </p:nvSpPr>
        <p:spPr bwMode="auto">
          <a:xfrm>
            <a:off x="4594225" y="2819400"/>
            <a:ext cx="439738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204" name="Rectangle 36"/>
          <p:cNvSpPr>
            <a:spLocks noChangeArrowheads="1"/>
          </p:cNvSpPr>
          <p:nvPr/>
        </p:nvSpPr>
        <p:spPr bwMode="auto">
          <a:xfrm>
            <a:off x="5032375" y="2819400"/>
            <a:ext cx="439738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207" name="Rectangle 39"/>
          <p:cNvSpPr>
            <a:spLocks noChangeArrowheads="1"/>
          </p:cNvSpPr>
          <p:nvPr/>
        </p:nvSpPr>
        <p:spPr bwMode="auto">
          <a:xfrm>
            <a:off x="3267075" y="1493838"/>
            <a:ext cx="439738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208" name="Rectangle 40"/>
          <p:cNvSpPr>
            <a:spLocks noChangeArrowheads="1"/>
          </p:cNvSpPr>
          <p:nvPr/>
        </p:nvSpPr>
        <p:spPr bwMode="auto">
          <a:xfrm>
            <a:off x="3705225" y="1493838"/>
            <a:ext cx="439738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210" name="Rectangle 42"/>
          <p:cNvSpPr>
            <a:spLocks noChangeArrowheads="1"/>
          </p:cNvSpPr>
          <p:nvPr/>
        </p:nvSpPr>
        <p:spPr bwMode="auto">
          <a:xfrm>
            <a:off x="709613" y="3255963"/>
            <a:ext cx="439737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211" name="Rectangle 43"/>
          <p:cNvSpPr>
            <a:spLocks noChangeArrowheads="1"/>
          </p:cNvSpPr>
          <p:nvPr/>
        </p:nvSpPr>
        <p:spPr bwMode="auto">
          <a:xfrm>
            <a:off x="1147763" y="3255963"/>
            <a:ext cx="439737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213" name="Rectangle 45"/>
          <p:cNvSpPr>
            <a:spLocks noChangeArrowheads="1"/>
          </p:cNvSpPr>
          <p:nvPr/>
        </p:nvSpPr>
        <p:spPr bwMode="auto">
          <a:xfrm>
            <a:off x="3752850" y="5362575"/>
            <a:ext cx="439738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214" name="Rectangle 46"/>
          <p:cNvSpPr>
            <a:spLocks noChangeArrowheads="1"/>
          </p:cNvSpPr>
          <p:nvPr/>
        </p:nvSpPr>
        <p:spPr bwMode="auto">
          <a:xfrm>
            <a:off x="4191000" y="5362575"/>
            <a:ext cx="439738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216" name="Rectangle 48"/>
          <p:cNvSpPr>
            <a:spLocks noChangeArrowheads="1"/>
          </p:cNvSpPr>
          <p:nvPr/>
        </p:nvSpPr>
        <p:spPr bwMode="auto">
          <a:xfrm>
            <a:off x="6040438" y="4826000"/>
            <a:ext cx="439737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217" name="Rectangle 49"/>
          <p:cNvSpPr>
            <a:spLocks noChangeArrowheads="1"/>
          </p:cNvSpPr>
          <p:nvPr/>
        </p:nvSpPr>
        <p:spPr bwMode="auto">
          <a:xfrm>
            <a:off x="6478588" y="4826000"/>
            <a:ext cx="439737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219" name="Rectangle 51"/>
          <p:cNvSpPr>
            <a:spLocks noChangeArrowheads="1"/>
          </p:cNvSpPr>
          <p:nvPr/>
        </p:nvSpPr>
        <p:spPr bwMode="auto">
          <a:xfrm>
            <a:off x="5322888" y="1463675"/>
            <a:ext cx="439737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220" name="Rectangle 52"/>
          <p:cNvSpPr>
            <a:spLocks noChangeArrowheads="1"/>
          </p:cNvSpPr>
          <p:nvPr/>
        </p:nvSpPr>
        <p:spPr bwMode="auto">
          <a:xfrm>
            <a:off x="5761038" y="1463675"/>
            <a:ext cx="439737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222" name="Rectangle 54"/>
          <p:cNvSpPr>
            <a:spLocks noChangeArrowheads="1"/>
          </p:cNvSpPr>
          <p:nvPr/>
        </p:nvSpPr>
        <p:spPr bwMode="auto">
          <a:xfrm>
            <a:off x="7970838" y="3257550"/>
            <a:ext cx="439737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223" name="Rectangle 55"/>
          <p:cNvSpPr>
            <a:spLocks noChangeArrowheads="1"/>
          </p:cNvSpPr>
          <p:nvPr/>
        </p:nvSpPr>
        <p:spPr bwMode="auto">
          <a:xfrm>
            <a:off x="8408988" y="3257550"/>
            <a:ext cx="439737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1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1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1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1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1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91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91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91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91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91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91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91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203" grpId="0" animBg="1" autoUpdateAnimBg="0"/>
      <p:bldP spid="391204" grpId="0" animBg="1" autoUpdateAnimBg="0"/>
      <p:bldP spid="391207" grpId="0" animBg="1" autoUpdateAnimBg="0"/>
      <p:bldP spid="391208" grpId="0" animBg="1" autoUpdateAnimBg="0"/>
      <p:bldP spid="391210" grpId="0" animBg="1" autoUpdateAnimBg="0"/>
      <p:bldP spid="391211" grpId="0" animBg="1" autoUpdateAnimBg="0"/>
      <p:bldP spid="391213" grpId="0" animBg="1" autoUpdateAnimBg="0"/>
      <p:bldP spid="391214" grpId="0" animBg="1" autoUpdateAnimBg="0"/>
      <p:bldP spid="391216" grpId="0" animBg="1" autoUpdateAnimBg="0"/>
      <p:bldP spid="391217" grpId="0" animBg="1" autoUpdateAnimBg="0"/>
      <p:bldP spid="391219" grpId="0" animBg="1" autoUpdateAnimBg="0"/>
      <p:bldP spid="391220" grpId="0" animBg="1" autoUpdateAnimBg="0"/>
      <p:bldP spid="391222" grpId="0" animBg="1" autoUpdateAnimBg="0"/>
      <p:bldP spid="391223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PERT/CPM</a:t>
            </a:r>
            <a:r>
              <a:rPr lang="ko-KR" altLang="en-US"/>
              <a:t>을 적용할 실제 예</a:t>
            </a:r>
          </a:p>
        </p:txBody>
      </p:sp>
      <p:sp>
        <p:nvSpPr>
          <p:cNvPr id="64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앞의 예에서와 같이 </a:t>
            </a:r>
            <a:r>
              <a:rPr lang="en-US" altLang="ko-KR"/>
              <a:t>PERT network</a:t>
            </a:r>
            <a:r>
              <a:rPr lang="ko-KR" altLang="en-US"/>
              <a:t>가 주어지지 않음</a:t>
            </a:r>
          </a:p>
          <a:p>
            <a:r>
              <a:rPr lang="en-US" altLang="ko-KR"/>
              <a:t>PERT network</a:t>
            </a:r>
            <a:r>
              <a:rPr lang="ko-KR" altLang="en-US"/>
              <a:t>은 관리자가 작성해야 할 일</a:t>
            </a:r>
          </a:p>
          <a:p>
            <a:r>
              <a:rPr lang="ko-KR" altLang="en-US"/>
              <a:t>경험으로부터 얻을 수 있는 자료는?</a:t>
            </a:r>
          </a:p>
          <a:p>
            <a:pPr lvl="1"/>
            <a:r>
              <a:rPr lang="ko-KR" altLang="en-US"/>
              <a:t>사업을 완성하기 위해서 필요한 활동들</a:t>
            </a:r>
          </a:p>
          <a:p>
            <a:pPr lvl="1"/>
            <a:r>
              <a:rPr lang="ko-KR" altLang="en-US"/>
              <a:t>그 활동의 소요시간</a:t>
            </a:r>
          </a:p>
          <a:p>
            <a:pPr lvl="1"/>
            <a:r>
              <a:rPr lang="ko-KR" altLang="en-US"/>
              <a:t>활동간의 선행 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E52E4C-36B9-482B-8CDD-4E06A607CC9B}" type="slidenum">
              <a:rPr lang="ko-KR" altLang="en-US"/>
              <a:pPr/>
              <a:t>32</a:t>
            </a:fld>
            <a:endParaRPr lang="en-US" altLang="ko-KR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71540"/>
              </p:ext>
            </p:extLst>
          </p:nvPr>
        </p:nvGraphicFramePr>
        <p:xfrm>
          <a:off x="5705452" y="2564904"/>
          <a:ext cx="3286148" cy="3790080"/>
        </p:xfrm>
        <a:graphic>
          <a:graphicData uri="http://schemas.openxmlformats.org/drawingml/2006/table">
            <a:tbl>
              <a:tblPr/>
              <a:tblGrid>
                <a:gridCol w="571504"/>
                <a:gridCol w="1428760"/>
                <a:gridCol w="1285884"/>
              </a:tblGrid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직전 선행작업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작업시간(일)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B, 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B, 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C, G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F, H, J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 : (</a:t>
            </a:r>
            <a:r>
              <a:rPr lang="ko-KR" altLang="en-US" dirty="0" smtClean="0"/>
              <a:t>오류 수정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9973F8A3-AEEF-48E3-AB13-0F8AAD29FD61}" type="slidenum">
              <a:rPr lang="ko-KR" altLang="en-US"/>
              <a:pPr/>
              <a:t>33</a:t>
            </a:fld>
            <a:endParaRPr lang="en-US" altLang="ko-KR"/>
          </a:p>
        </p:txBody>
      </p:sp>
      <p:grpSp>
        <p:nvGrpSpPr>
          <p:cNvPr id="58" name="그룹 57"/>
          <p:cNvGrpSpPr/>
          <p:nvPr/>
        </p:nvGrpSpPr>
        <p:grpSpPr>
          <a:xfrm>
            <a:off x="4267946" y="2761568"/>
            <a:ext cx="1132755" cy="609600"/>
            <a:chOff x="3870367" y="2263842"/>
            <a:chExt cx="630717" cy="936559"/>
          </a:xfrm>
        </p:grpSpPr>
        <p:sp>
          <p:nvSpPr>
            <p:cNvPr id="391188" name="Line 20"/>
            <p:cNvSpPr>
              <a:spLocks noChangeShapeType="1"/>
            </p:cNvSpPr>
            <p:nvPr/>
          </p:nvSpPr>
          <p:spPr bwMode="auto">
            <a:xfrm>
              <a:off x="3870367" y="2263842"/>
              <a:ext cx="495258" cy="93655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92" name="Text Box 24"/>
            <p:cNvSpPr txBox="1">
              <a:spLocks noChangeArrowheads="1"/>
            </p:cNvSpPr>
            <p:nvPr/>
          </p:nvSpPr>
          <p:spPr bwMode="auto">
            <a:xfrm>
              <a:off x="3962154" y="2322437"/>
              <a:ext cx="538930" cy="40011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E:</a:t>
              </a:r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26502" y="2742486"/>
            <a:ext cx="2286000" cy="2667000"/>
            <a:chOff x="1698625" y="2286000"/>
            <a:chExt cx="2286000" cy="2667000"/>
          </a:xfrm>
        </p:grpSpPr>
        <p:sp>
          <p:nvSpPr>
            <p:cNvPr id="391179" name="Line 11"/>
            <p:cNvSpPr>
              <a:spLocks noChangeShapeType="1"/>
            </p:cNvSpPr>
            <p:nvPr/>
          </p:nvSpPr>
          <p:spPr bwMode="auto">
            <a:xfrm flipV="1">
              <a:off x="2155825" y="2286000"/>
              <a:ext cx="1371600" cy="990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81" name="Line 13"/>
            <p:cNvSpPr>
              <a:spLocks noChangeShapeType="1"/>
            </p:cNvSpPr>
            <p:nvPr/>
          </p:nvSpPr>
          <p:spPr bwMode="auto">
            <a:xfrm>
              <a:off x="2155825" y="3505200"/>
              <a:ext cx="181927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72" name="Oval 4"/>
            <p:cNvSpPr>
              <a:spLocks noChangeArrowheads="1"/>
            </p:cNvSpPr>
            <p:nvPr/>
          </p:nvSpPr>
          <p:spPr bwMode="auto">
            <a:xfrm>
              <a:off x="1698625" y="3200400"/>
              <a:ext cx="457200" cy="45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90" name="Text Box 22"/>
            <p:cNvSpPr txBox="1">
              <a:spLocks noChangeArrowheads="1"/>
            </p:cNvSpPr>
            <p:nvPr/>
          </p:nvSpPr>
          <p:spPr bwMode="auto">
            <a:xfrm>
              <a:off x="2314120" y="2500306"/>
              <a:ext cx="582212" cy="40011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</a:t>
              </a:r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91" name="Text Box 23"/>
            <p:cNvSpPr txBox="1">
              <a:spLocks noChangeArrowheads="1"/>
            </p:cNvSpPr>
            <p:nvPr/>
          </p:nvSpPr>
          <p:spPr bwMode="auto">
            <a:xfrm>
              <a:off x="2945100" y="3124170"/>
              <a:ext cx="564578" cy="40011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93" name="Text Box 25"/>
            <p:cNvSpPr txBox="1">
              <a:spLocks noChangeArrowheads="1"/>
            </p:cNvSpPr>
            <p:nvPr/>
          </p:nvSpPr>
          <p:spPr bwMode="auto">
            <a:xfrm>
              <a:off x="2564100" y="4190970"/>
              <a:ext cx="564578" cy="40011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86" name="Line 18"/>
            <p:cNvSpPr>
              <a:spLocks noChangeShapeType="1"/>
            </p:cNvSpPr>
            <p:nvPr/>
          </p:nvSpPr>
          <p:spPr bwMode="auto">
            <a:xfrm>
              <a:off x="2079625" y="3657600"/>
              <a:ext cx="1905000" cy="1295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15279" y="4858262"/>
            <a:ext cx="2130823" cy="810379"/>
            <a:chOff x="3987402" y="4401776"/>
            <a:chExt cx="2130823" cy="810379"/>
          </a:xfrm>
        </p:grpSpPr>
        <p:sp>
          <p:nvSpPr>
            <p:cNvPr id="391189" name="Line 21"/>
            <p:cNvSpPr>
              <a:spLocks noChangeShapeType="1"/>
            </p:cNvSpPr>
            <p:nvPr/>
          </p:nvSpPr>
          <p:spPr bwMode="auto">
            <a:xfrm flipV="1">
              <a:off x="4734613" y="5029200"/>
              <a:ext cx="138361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75" name="Oval 7"/>
            <p:cNvSpPr>
              <a:spLocks noChangeArrowheads="1"/>
            </p:cNvSpPr>
            <p:nvPr/>
          </p:nvSpPr>
          <p:spPr bwMode="auto">
            <a:xfrm>
              <a:off x="3987402" y="4401776"/>
              <a:ext cx="1321881" cy="810379"/>
            </a:xfrm>
            <a:custGeom>
              <a:avLst/>
              <a:gdLst>
                <a:gd name="connsiteX0" fmla="*/ 0 w 1131681"/>
                <a:gd name="connsiteY0" fmla="*/ 374711 h 749421"/>
                <a:gd name="connsiteX1" fmla="*/ 565841 w 1131681"/>
                <a:gd name="connsiteY1" fmla="*/ 0 h 749421"/>
                <a:gd name="connsiteX2" fmla="*/ 1131682 w 1131681"/>
                <a:gd name="connsiteY2" fmla="*/ 374711 h 749421"/>
                <a:gd name="connsiteX3" fmla="*/ 565841 w 1131681"/>
                <a:gd name="connsiteY3" fmla="*/ 749422 h 749421"/>
                <a:gd name="connsiteX4" fmla="*/ 0 w 1131681"/>
                <a:gd name="connsiteY4" fmla="*/ 374711 h 749421"/>
                <a:gd name="connsiteX0" fmla="*/ 0 w 946748"/>
                <a:gd name="connsiteY0" fmla="*/ 375618 h 752003"/>
                <a:gd name="connsiteX1" fmla="*/ 565841 w 946748"/>
                <a:gd name="connsiteY1" fmla="*/ 907 h 752003"/>
                <a:gd name="connsiteX2" fmla="*/ 946748 w 946748"/>
                <a:gd name="connsiteY2" fmla="*/ 468086 h 752003"/>
                <a:gd name="connsiteX3" fmla="*/ 565841 w 946748"/>
                <a:gd name="connsiteY3" fmla="*/ 750329 h 752003"/>
                <a:gd name="connsiteX4" fmla="*/ 0 w 946748"/>
                <a:gd name="connsiteY4" fmla="*/ 375618 h 752003"/>
                <a:gd name="connsiteX0" fmla="*/ 2566 w 949314"/>
                <a:gd name="connsiteY0" fmla="*/ 375347 h 731554"/>
                <a:gd name="connsiteX1" fmla="*/ 568407 w 949314"/>
                <a:gd name="connsiteY1" fmla="*/ 636 h 731554"/>
                <a:gd name="connsiteX2" fmla="*/ 949314 w 949314"/>
                <a:gd name="connsiteY2" fmla="*/ 467815 h 731554"/>
                <a:gd name="connsiteX3" fmla="*/ 383472 w 949314"/>
                <a:gd name="connsiteY3" fmla="*/ 729509 h 731554"/>
                <a:gd name="connsiteX4" fmla="*/ 2566 w 949314"/>
                <a:gd name="connsiteY4" fmla="*/ 375347 h 731554"/>
                <a:gd name="connsiteX0" fmla="*/ 2073 w 948821"/>
                <a:gd name="connsiteY0" fmla="*/ 303601 h 659808"/>
                <a:gd name="connsiteX1" fmla="*/ 547366 w 948821"/>
                <a:gd name="connsiteY1" fmla="*/ 809 h 659808"/>
                <a:gd name="connsiteX2" fmla="*/ 948821 w 948821"/>
                <a:gd name="connsiteY2" fmla="*/ 396069 h 659808"/>
                <a:gd name="connsiteX3" fmla="*/ 382979 w 948821"/>
                <a:gd name="connsiteY3" fmla="*/ 657763 h 659808"/>
                <a:gd name="connsiteX4" fmla="*/ 2073 w 948821"/>
                <a:gd name="connsiteY4" fmla="*/ 303601 h 659808"/>
                <a:gd name="connsiteX0" fmla="*/ 2073 w 996415"/>
                <a:gd name="connsiteY0" fmla="*/ 322469 h 677515"/>
                <a:gd name="connsiteX1" fmla="*/ 547366 w 996415"/>
                <a:gd name="connsiteY1" fmla="*/ 19677 h 677515"/>
                <a:gd name="connsiteX2" fmla="*/ 936058 w 996415"/>
                <a:gd name="connsiteY2" fmla="*/ 71909 h 677515"/>
                <a:gd name="connsiteX3" fmla="*/ 948821 w 996415"/>
                <a:gd name="connsiteY3" fmla="*/ 414937 h 677515"/>
                <a:gd name="connsiteX4" fmla="*/ 382979 w 996415"/>
                <a:gd name="connsiteY4" fmla="*/ 676631 h 677515"/>
                <a:gd name="connsiteX5" fmla="*/ 2073 w 996415"/>
                <a:gd name="connsiteY5" fmla="*/ 322469 h 677515"/>
                <a:gd name="connsiteX0" fmla="*/ 2073 w 1040251"/>
                <a:gd name="connsiteY0" fmla="*/ 322469 h 677515"/>
                <a:gd name="connsiteX1" fmla="*/ 547366 w 1040251"/>
                <a:gd name="connsiteY1" fmla="*/ 19677 h 677515"/>
                <a:gd name="connsiteX2" fmla="*/ 936058 w 1040251"/>
                <a:gd name="connsiteY2" fmla="*/ 71909 h 677515"/>
                <a:gd name="connsiteX3" fmla="*/ 948821 w 1040251"/>
                <a:gd name="connsiteY3" fmla="*/ 414937 h 677515"/>
                <a:gd name="connsiteX4" fmla="*/ 382979 w 1040251"/>
                <a:gd name="connsiteY4" fmla="*/ 676631 h 677515"/>
                <a:gd name="connsiteX5" fmla="*/ 2073 w 1040251"/>
                <a:gd name="connsiteY5" fmla="*/ 322469 h 677515"/>
                <a:gd name="connsiteX0" fmla="*/ 3012 w 938448"/>
                <a:gd name="connsiteY0" fmla="*/ 256263 h 674326"/>
                <a:gd name="connsiteX1" fmla="*/ 445563 w 938448"/>
                <a:gd name="connsiteY1" fmla="*/ 15116 h 674326"/>
                <a:gd name="connsiteX2" fmla="*/ 834255 w 938448"/>
                <a:gd name="connsiteY2" fmla="*/ 67348 h 674326"/>
                <a:gd name="connsiteX3" fmla="*/ 847018 w 938448"/>
                <a:gd name="connsiteY3" fmla="*/ 410376 h 674326"/>
                <a:gd name="connsiteX4" fmla="*/ 281176 w 938448"/>
                <a:gd name="connsiteY4" fmla="*/ 672070 h 674326"/>
                <a:gd name="connsiteX5" fmla="*/ 3012 w 938448"/>
                <a:gd name="connsiteY5" fmla="*/ 256263 h 674326"/>
                <a:gd name="connsiteX0" fmla="*/ 37010 w 972446"/>
                <a:gd name="connsiteY0" fmla="*/ 256263 h 709527"/>
                <a:gd name="connsiteX1" fmla="*/ 479561 w 972446"/>
                <a:gd name="connsiteY1" fmla="*/ 15116 h 709527"/>
                <a:gd name="connsiteX2" fmla="*/ 868253 w 972446"/>
                <a:gd name="connsiteY2" fmla="*/ 67348 h 709527"/>
                <a:gd name="connsiteX3" fmla="*/ 881016 w 972446"/>
                <a:gd name="connsiteY3" fmla="*/ 410376 h 709527"/>
                <a:gd name="connsiteX4" fmla="*/ 315174 w 972446"/>
                <a:gd name="connsiteY4" fmla="*/ 672070 h 709527"/>
                <a:gd name="connsiteX5" fmla="*/ 56593 w 972446"/>
                <a:gd name="connsiteY5" fmla="*/ 663249 h 709527"/>
                <a:gd name="connsiteX6" fmla="*/ 37010 w 972446"/>
                <a:gd name="connsiteY6" fmla="*/ 256263 h 709527"/>
                <a:gd name="connsiteX0" fmla="*/ 37010 w 972446"/>
                <a:gd name="connsiteY0" fmla="*/ 256263 h 767759"/>
                <a:gd name="connsiteX1" fmla="*/ 479561 w 972446"/>
                <a:gd name="connsiteY1" fmla="*/ 15116 h 767759"/>
                <a:gd name="connsiteX2" fmla="*/ 868253 w 972446"/>
                <a:gd name="connsiteY2" fmla="*/ 67348 h 767759"/>
                <a:gd name="connsiteX3" fmla="*/ 881016 w 972446"/>
                <a:gd name="connsiteY3" fmla="*/ 410376 h 767759"/>
                <a:gd name="connsiteX4" fmla="*/ 561753 w 972446"/>
                <a:gd name="connsiteY4" fmla="*/ 754263 h 767759"/>
                <a:gd name="connsiteX5" fmla="*/ 56593 w 972446"/>
                <a:gd name="connsiteY5" fmla="*/ 663249 h 767759"/>
                <a:gd name="connsiteX6" fmla="*/ 37010 w 972446"/>
                <a:gd name="connsiteY6" fmla="*/ 256263 h 767759"/>
                <a:gd name="connsiteX0" fmla="*/ 37010 w 981051"/>
                <a:gd name="connsiteY0" fmla="*/ 256263 h 763691"/>
                <a:gd name="connsiteX1" fmla="*/ 479561 w 981051"/>
                <a:gd name="connsiteY1" fmla="*/ 15116 h 763691"/>
                <a:gd name="connsiteX2" fmla="*/ 868253 w 981051"/>
                <a:gd name="connsiteY2" fmla="*/ 67348 h 763691"/>
                <a:gd name="connsiteX3" fmla="*/ 901564 w 981051"/>
                <a:gd name="connsiteY3" fmla="*/ 472021 h 763691"/>
                <a:gd name="connsiteX4" fmla="*/ 561753 w 981051"/>
                <a:gd name="connsiteY4" fmla="*/ 754263 h 763691"/>
                <a:gd name="connsiteX5" fmla="*/ 56593 w 981051"/>
                <a:gd name="connsiteY5" fmla="*/ 663249 h 763691"/>
                <a:gd name="connsiteX6" fmla="*/ 37010 w 981051"/>
                <a:gd name="connsiteY6" fmla="*/ 256263 h 763691"/>
                <a:gd name="connsiteX0" fmla="*/ 37010 w 1098799"/>
                <a:gd name="connsiteY0" fmla="*/ 310699 h 818127"/>
                <a:gd name="connsiteX1" fmla="*/ 479561 w 1098799"/>
                <a:gd name="connsiteY1" fmla="*/ 69552 h 818127"/>
                <a:gd name="connsiteX2" fmla="*/ 1032639 w 1098799"/>
                <a:gd name="connsiteY2" fmla="*/ 29316 h 818127"/>
                <a:gd name="connsiteX3" fmla="*/ 901564 w 1098799"/>
                <a:gd name="connsiteY3" fmla="*/ 526457 h 818127"/>
                <a:gd name="connsiteX4" fmla="*/ 561753 w 1098799"/>
                <a:gd name="connsiteY4" fmla="*/ 808699 h 818127"/>
                <a:gd name="connsiteX5" fmla="*/ 56593 w 1098799"/>
                <a:gd name="connsiteY5" fmla="*/ 717685 h 818127"/>
                <a:gd name="connsiteX6" fmla="*/ 37010 w 1098799"/>
                <a:gd name="connsiteY6" fmla="*/ 310699 h 818127"/>
                <a:gd name="connsiteX0" fmla="*/ 37010 w 1270959"/>
                <a:gd name="connsiteY0" fmla="*/ 297495 h 804923"/>
                <a:gd name="connsiteX1" fmla="*/ 479561 w 1270959"/>
                <a:gd name="connsiteY1" fmla="*/ 56348 h 804923"/>
                <a:gd name="connsiteX2" fmla="*/ 1032639 w 1270959"/>
                <a:gd name="connsiteY2" fmla="*/ 16112 h 804923"/>
                <a:gd name="connsiteX3" fmla="*/ 1268944 w 1270959"/>
                <a:gd name="connsiteY3" fmla="*/ 211322 h 804923"/>
                <a:gd name="connsiteX4" fmla="*/ 901564 w 1270959"/>
                <a:gd name="connsiteY4" fmla="*/ 513253 h 804923"/>
                <a:gd name="connsiteX5" fmla="*/ 561753 w 1270959"/>
                <a:gd name="connsiteY5" fmla="*/ 795495 h 804923"/>
                <a:gd name="connsiteX6" fmla="*/ 56593 w 1270959"/>
                <a:gd name="connsiteY6" fmla="*/ 704481 h 804923"/>
                <a:gd name="connsiteX7" fmla="*/ 37010 w 1270959"/>
                <a:gd name="connsiteY7" fmla="*/ 297495 h 804923"/>
                <a:gd name="connsiteX0" fmla="*/ 37010 w 1270959"/>
                <a:gd name="connsiteY0" fmla="*/ 297495 h 806260"/>
                <a:gd name="connsiteX1" fmla="*/ 479561 w 1270959"/>
                <a:gd name="connsiteY1" fmla="*/ 56348 h 806260"/>
                <a:gd name="connsiteX2" fmla="*/ 1032639 w 1270959"/>
                <a:gd name="connsiteY2" fmla="*/ 16112 h 806260"/>
                <a:gd name="connsiteX3" fmla="*/ 1268944 w 1270959"/>
                <a:gd name="connsiteY3" fmla="*/ 211322 h 806260"/>
                <a:gd name="connsiteX4" fmla="*/ 994032 w 1270959"/>
                <a:gd name="connsiteY4" fmla="*/ 492705 h 806260"/>
                <a:gd name="connsiteX5" fmla="*/ 561753 w 1270959"/>
                <a:gd name="connsiteY5" fmla="*/ 795495 h 806260"/>
                <a:gd name="connsiteX6" fmla="*/ 56593 w 1270959"/>
                <a:gd name="connsiteY6" fmla="*/ 704481 h 806260"/>
                <a:gd name="connsiteX7" fmla="*/ 37010 w 1270959"/>
                <a:gd name="connsiteY7" fmla="*/ 297495 h 806260"/>
                <a:gd name="connsiteX0" fmla="*/ 37010 w 1321881"/>
                <a:gd name="connsiteY0" fmla="*/ 297495 h 806260"/>
                <a:gd name="connsiteX1" fmla="*/ 479561 w 1321881"/>
                <a:gd name="connsiteY1" fmla="*/ 56348 h 806260"/>
                <a:gd name="connsiteX2" fmla="*/ 1032639 w 1321881"/>
                <a:gd name="connsiteY2" fmla="*/ 16112 h 806260"/>
                <a:gd name="connsiteX3" fmla="*/ 1320315 w 1321881"/>
                <a:gd name="connsiteY3" fmla="*/ 159952 h 806260"/>
                <a:gd name="connsiteX4" fmla="*/ 994032 w 1321881"/>
                <a:gd name="connsiteY4" fmla="*/ 492705 h 806260"/>
                <a:gd name="connsiteX5" fmla="*/ 561753 w 1321881"/>
                <a:gd name="connsiteY5" fmla="*/ 795495 h 806260"/>
                <a:gd name="connsiteX6" fmla="*/ 56593 w 1321881"/>
                <a:gd name="connsiteY6" fmla="*/ 704481 h 806260"/>
                <a:gd name="connsiteX7" fmla="*/ 37010 w 1321881"/>
                <a:gd name="connsiteY7" fmla="*/ 297495 h 806260"/>
                <a:gd name="connsiteX0" fmla="*/ 37010 w 1321881"/>
                <a:gd name="connsiteY0" fmla="*/ 297495 h 810379"/>
                <a:gd name="connsiteX1" fmla="*/ 479561 w 1321881"/>
                <a:gd name="connsiteY1" fmla="*/ 56348 h 810379"/>
                <a:gd name="connsiteX2" fmla="*/ 1032639 w 1321881"/>
                <a:gd name="connsiteY2" fmla="*/ 16112 h 810379"/>
                <a:gd name="connsiteX3" fmla="*/ 1320315 w 1321881"/>
                <a:gd name="connsiteY3" fmla="*/ 159952 h 810379"/>
                <a:gd name="connsiteX4" fmla="*/ 1024855 w 1321881"/>
                <a:gd name="connsiteY4" fmla="*/ 431060 h 810379"/>
                <a:gd name="connsiteX5" fmla="*/ 561753 w 1321881"/>
                <a:gd name="connsiteY5" fmla="*/ 795495 h 810379"/>
                <a:gd name="connsiteX6" fmla="*/ 56593 w 1321881"/>
                <a:gd name="connsiteY6" fmla="*/ 704481 h 810379"/>
                <a:gd name="connsiteX7" fmla="*/ 37010 w 1321881"/>
                <a:gd name="connsiteY7" fmla="*/ 297495 h 81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881" h="810379">
                  <a:moveTo>
                    <a:pt x="37010" y="297495"/>
                  </a:moveTo>
                  <a:cubicBezTo>
                    <a:pt x="107505" y="189473"/>
                    <a:pt x="313623" y="103245"/>
                    <a:pt x="479561" y="56348"/>
                  </a:cubicBezTo>
                  <a:cubicBezTo>
                    <a:pt x="645499" y="9451"/>
                    <a:pt x="935322" y="-19991"/>
                    <a:pt x="1032639" y="16112"/>
                  </a:cubicBezTo>
                  <a:cubicBezTo>
                    <a:pt x="1129956" y="52215"/>
                    <a:pt x="1342161" y="77095"/>
                    <a:pt x="1320315" y="159952"/>
                  </a:cubicBezTo>
                  <a:cubicBezTo>
                    <a:pt x="1298469" y="242809"/>
                    <a:pt x="1108473" y="343972"/>
                    <a:pt x="1024855" y="431060"/>
                  </a:cubicBezTo>
                  <a:cubicBezTo>
                    <a:pt x="941237" y="518148"/>
                    <a:pt x="723130" y="749925"/>
                    <a:pt x="561753" y="795495"/>
                  </a:cubicBezTo>
                  <a:cubicBezTo>
                    <a:pt x="400376" y="841065"/>
                    <a:pt x="102954" y="773782"/>
                    <a:pt x="56593" y="704481"/>
                  </a:cubicBezTo>
                  <a:cubicBezTo>
                    <a:pt x="10232" y="635180"/>
                    <a:pt x="-33485" y="405517"/>
                    <a:pt x="37010" y="297495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94" name="Text Box 26"/>
            <p:cNvSpPr txBox="1">
              <a:spLocks noChangeArrowheads="1"/>
            </p:cNvSpPr>
            <p:nvPr/>
          </p:nvSpPr>
          <p:spPr bwMode="auto">
            <a:xfrm>
              <a:off x="5127298" y="4671749"/>
              <a:ext cx="598242" cy="40011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H:</a:t>
              </a:r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546389" y="4037886"/>
            <a:ext cx="1008786" cy="861606"/>
            <a:chOff x="4022791" y="3543296"/>
            <a:chExt cx="661988" cy="1292460"/>
          </a:xfrm>
        </p:grpSpPr>
        <p:sp>
          <p:nvSpPr>
            <p:cNvPr id="391187" name="Line 19"/>
            <p:cNvSpPr>
              <a:spLocks noChangeShapeType="1"/>
            </p:cNvSpPr>
            <p:nvPr/>
          </p:nvSpPr>
          <p:spPr bwMode="auto">
            <a:xfrm>
              <a:off x="4234956" y="3543296"/>
              <a:ext cx="449823" cy="12924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95" name="Text Box 27"/>
            <p:cNvSpPr txBox="1">
              <a:spLocks noChangeArrowheads="1"/>
            </p:cNvSpPr>
            <p:nvPr/>
          </p:nvSpPr>
          <p:spPr bwMode="auto">
            <a:xfrm>
              <a:off x="4022791" y="3862332"/>
              <a:ext cx="404299" cy="600189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G:</a:t>
              </a:r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373793" y="3382274"/>
            <a:ext cx="2162783" cy="768212"/>
            <a:chOff x="3945916" y="2925788"/>
            <a:chExt cx="2162783" cy="768212"/>
          </a:xfrm>
        </p:grpSpPr>
        <p:sp>
          <p:nvSpPr>
            <p:cNvPr id="391182" name="Line 14"/>
            <p:cNvSpPr>
              <a:spLocks noChangeShapeType="1"/>
            </p:cNvSpPr>
            <p:nvPr/>
          </p:nvSpPr>
          <p:spPr bwMode="auto">
            <a:xfrm>
              <a:off x="4764375" y="3417020"/>
              <a:ext cx="1344324" cy="2769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74" name="Oval 6"/>
            <p:cNvSpPr>
              <a:spLocks noChangeArrowheads="1"/>
            </p:cNvSpPr>
            <p:nvPr/>
          </p:nvSpPr>
          <p:spPr bwMode="auto">
            <a:xfrm>
              <a:off x="3945916" y="2925788"/>
              <a:ext cx="962856" cy="732564"/>
            </a:xfrm>
            <a:custGeom>
              <a:avLst/>
              <a:gdLst>
                <a:gd name="connsiteX0" fmla="*/ 0 w 614619"/>
                <a:gd name="connsiteY0" fmla="*/ 374651 h 749301"/>
                <a:gd name="connsiteX1" fmla="*/ 307310 w 614619"/>
                <a:gd name="connsiteY1" fmla="*/ 0 h 749301"/>
                <a:gd name="connsiteX2" fmla="*/ 614620 w 614619"/>
                <a:gd name="connsiteY2" fmla="*/ 374651 h 749301"/>
                <a:gd name="connsiteX3" fmla="*/ 307310 w 614619"/>
                <a:gd name="connsiteY3" fmla="*/ 749302 h 749301"/>
                <a:gd name="connsiteX4" fmla="*/ 0 w 614619"/>
                <a:gd name="connsiteY4" fmla="*/ 374651 h 749301"/>
                <a:gd name="connsiteX0" fmla="*/ 134 w 614754"/>
                <a:gd name="connsiteY0" fmla="*/ 313006 h 687657"/>
                <a:gd name="connsiteX1" fmla="*/ 338266 w 614754"/>
                <a:gd name="connsiteY1" fmla="*/ 0 h 687657"/>
                <a:gd name="connsiteX2" fmla="*/ 614754 w 614754"/>
                <a:gd name="connsiteY2" fmla="*/ 313006 h 687657"/>
                <a:gd name="connsiteX3" fmla="*/ 307444 w 614754"/>
                <a:gd name="connsiteY3" fmla="*/ 687657 h 687657"/>
                <a:gd name="connsiteX4" fmla="*/ 134 w 614754"/>
                <a:gd name="connsiteY4" fmla="*/ 313006 h 687657"/>
                <a:gd name="connsiteX0" fmla="*/ 134 w 614754"/>
                <a:gd name="connsiteY0" fmla="*/ 325935 h 700586"/>
                <a:gd name="connsiteX1" fmla="*/ 338266 w 614754"/>
                <a:gd name="connsiteY1" fmla="*/ 12929 h 700586"/>
                <a:gd name="connsiteX2" fmla="*/ 614754 w 614754"/>
                <a:gd name="connsiteY2" fmla="*/ 325935 h 700586"/>
                <a:gd name="connsiteX3" fmla="*/ 307444 w 614754"/>
                <a:gd name="connsiteY3" fmla="*/ 700586 h 700586"/>
                <a:gd name="connsiteX4" fmla="*/ 134 w 614754"/>
                <a:gd name="connsiteY4" fmla="*/ 325935 h 700586"/>
                <a:gd name="connsiteX0" fmla="*/ 26491 w 641111"/>
                <a:gd name="connsiteY0" fmla="*/ 325935 h 700586"/>
                <a:gd name="connsiteX1" fmla="*/ 364623 w 641111"/>
                <a:gd name="connsiteY1" fmla="*/ 12929 h 700586"/>
                <a:gd name="connsiteX2" fmla="*/ 641111 w 641111"/>
                <a:gd name="connsiteY2" fmla="*/ 325935 h 700586"/>
                <a:gd name="connsiteX3" fmla="*/ 333801 w 641111"/>
                <a:gd name="connsiteY3" fmla="*/ 700586 h 700586"/>
                <a:gd name="connsiteX4" fmla="*/ 26491 w 641111"/>
                <a:gd name="connsiteY4" fmla="*/ 325935 h 700586"/>
                <a:gd name="connsiteX0" fmla="*/ 7239 w 621859"/>
                <a:gd name="connsiteY0" fmla="*/ 325935 h 700586"/>
                <a:gd name="connsiteX1" fmla="*/ 345371 w 621859"/>
                <a:gd name="connsiteY1" fmla="*/ 12929 h 700586"/>
                <a:gd name="connsiteX2" fmla="*/ 621859 w 621859"/>
                <a:gd name="connsiteY2" fmla="*/ 325935 h 700586"/>
                <a:gd name="connsiteX3" fmla="*/ 314549 w 621859"/>
                <a:gd name="connsiteY3" fmla="*/ 700586 h 700586"/>
                <a:gd name="connsiteX4" fmla="*/ 7239 w 621859"/>
                <a:gd name="connsiteY4" fmla="*/ 325935 h 700586"/>
                <a:gd name="connsiteX0" fmla="*/ 16 w 614636"/>
                <a:gd name="connsiteY0" fmla="*/ 365081 h 739732"/>
                <a:gd name="connsiteX1" fmla="*/ 317599 w 614636"/>
                <a:gd name="connsiteY1" fmla="*/ 10979 h 739732"/>
                <a:gd name="connsiteX2" fmla="*/ 614636 w 614636"/>
                <a:gd name="connsiteY2" fmla="*/ 365081 h 739732"/>
                <a:gd name="connsiteX3" fmla="*/ 307326 w 614636"/>
                <a:gd name="connsiteY3" fmla="*/ 739732 h 739732"/>
                <a:gd name="connsiteX4" fmla="*/ 16 w 614636"/>
                <a:gd name="connsiteY4" fmla="*/ 365081 h 739732"/>
                <a:gd name="connsiteX0" fmla="*/ 9 w 645451"/>
                <a:gd name="connsiteY0" fmla="*/ 354102 h 728753"/>
                <a:gd name="connsiteX1" fmla="*/ 348414 w 645451"/>
                <a:gd name="connsiteY1" fmla="*/ 0 h 728753"/>
                <a:gd name="connsiteX2" fmla="*/ 645451 w 645451"/>
                <a:gd name="connsiteY2" fmla="*/ 354102 h 728753"/>
                <a:gd name="connsiteX3" fmla="*/ 338141 w 645451"/>
                <a:gd name="connsiteY3" fmla="*/ 728753 h 728753"/>
                <a:gd name="connsiteX4" fmla="*/ 9 w 645451"/>
                <a:gd name="connsiteY4" fmla="*/ 354102 h 728753"/>
                <a:gd name="connsiteX0" fmla="*/ 9 w 686548"/>
                <a:gd name="connsiteY0" fmla="*/ 357639 h 733220"/>
                <a:gd name="connsiteX1" fmla="*/ 348414 w 686548"/>
                <a:gd name="connsiteY1" fmla="*/ 3537 h 733220"/>
                <a:gd name="connsiteX2" fmla="*/ 686548 w 686548"/>
                <a:gd name="connsiteY2" fmla="*/ 244623 h 733220"/>
                <a:gd name="connsiteX3" fmla="*/ 338141 w 686548"/>
                <a:gd name="connsiteY3" fmla="*/ 732290 h 733220"/>
                <a:gd name="connsiteX4" fmla="*/ 9 w 686548"/>
                <a:gd name="connsiteY4" fmla="*/ 357639 h 733220"/>
                <a:gd name="connsiteX0" fmla="*/ 9 w 696822"/>
                <a:gd name="connsiteY0" fmla="*/ 368405 h 733917"/>
                <a:gd name="connsiteX1" fmla="*/ 358688 w 696822"/>
                <a:gd name="connsiteY1" fmla="*/ 4029 h 733917"/>
                <a:gd name="connsiteX2" fmla="*/ 696822 w 696822"/>
                <a:gd name="connsiteY2" fmla="*/ 245115 h 733917"/>
                <a:gd name="connsiteX3" fmla="*/ 348415 w 696822"/>
                <a:gd name="connsiteY3" fmla="*/ 732782 h 733917"/>
                <a:gd name="connsiteX4" fmla="*/ 9 w 696822"/>
                <a:gd name="connsiteY4" fmla="*/ 368405 h 733917"/>
                <a:gd name="connsiteX0" fmla="*/ 1370 w 698183"/>
                <a:gd name="connsiteY0" fmla="*/ 368405 h 734894"/>
                <a:gd name="connsiteX1" fmla="*/ 360049 w 698183"/>
                <a:gd name="connsiteY1" fmla="*/ 4029 h 734894"/>
                <a:gd name="connsiteX2" fmla="*/ 698183 w 698183"/>
                <a:gd name="connsiteY2" fmla="*/ 245115 h 734894"/>
                <a:gd name="connsiteX3" fmla="*/ 349776 w 698183"/>
                <a:gd name="connsiteY3" fmla="*/ 732782 h 734894"/>
                <a:gd name="connsiteX4" fmla="*/ 1370 w 698183"/>
                <a:gd name="connsiteY4" fmla="*/ 368405 h 734894"/>
                <a:gd name="connsiteX0" fmla="*/ 780 w 944173"/>
                <a:gd name="connsiteY0" fmla="*/ 346890 h 733162"/>
                <a:gd name="connsiteX1" fmla="*/ 606039 w 944173"/>
                <a:gd name="connsiteY1" fmla="*/ 3062 h 733162"/>
                <a:gd name="connsiteX2" fmla="*/ 944173 w 944173"/>
                <a:gd name="connsiteY2" fmla="*/ 244148 h 733162"/>
                <a:gd name="connsiteX3" fmla="*/ 595766 w 944173"/>
                <a:gd name="connsiteY3" fmla="*/ 731815 h 733162"/>
                <a:gd name="connsiteX4" fmla="*/ 780 w 944173"/>
                <a:gd name="connsiteY4" fmla="*/ 346890 h 733162"/>
                <a:gd name="connsiteX0" fmla="*/ 19463 w 962856"/>
                <a:gd name="connsiteY0" fmla="*/ 346890 h 732564"/>
                <a:gd name="connsiteX1" fmla="*/ 624722 w 962856"/>
                <a:gd name="connsiteY1" fmla="*/ 3062 h 732564"/>
                <a:gd name="connsiteX2" fmla="*/ 962856 w 962856"/>
                <a:gd name="connsiteY2" fmla="*/ 244148 h 732564"/>
                <a:gd name="connsiteX3" fmla="*/ 224031 w 962856"/>
                <a:gd name="connsiteY3" fmla="*/ 731815 h 732564"/>
                <a:gd name="connsiteX4" fmla="*/ 19463 w 962856"/>
                <a:gd name="connsiteY4" fmla="*/ 346890 h 732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856" h="732564">
                  <a:moveTo>
                    <a:pt x="19463" y="346890"/>
                  </a:moveTo>
                  <a:cubicBezTo>
                    <a:pt x="86245" y="225431"/>
                    <a:pt x="467490" y="20186"/>
                    <a:pt x="624722" y="3062"/>
                  </a:cubicBezTo>
                  <a:cubicBezTo>
                    <a:pt x="781954" y="-14062"/>
                    <a:pt x="962856" y="37234"/>
                    <a:pt x="962856" y="244148"/>
                  </a:cubicBezTo>
                  <a:cubicBezTo>
                    <a:pt x="962856" y="451062"/>
                    <a:pt x="381263" y="714691"/>
                    <a:pt x="224031" y="731815"/>
                  </a:cubicBezTo>
                  <a:cubicBezTo>
                    <a:pt x="66799" y="748939"/>
                    <a:pt x="-47319" y="468349"/>
                    <a:pt x="19463" y="34689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96" name="Text Box 28"/>
            <p:cNvSpPr txBox="1">
              <a:spLocks noChangeArrowheads="1"/>
            </p:cNvSpPr>
            <p:nvPr/>
          </p:nvSpPr>
          <p:spPr bwMode="auto">
            <a:xfrm>
              <a:off x="5119513" y="3192903"/>
              <a:ext cx="535724" cy="40011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F:</a:t>
              </a:r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088901" y="2818686"/>
            <a:ext cx="1217019" cy="1054008"/>
            <a:chOff x="5661025" y="2362200"/>
            <a:chExt cx="552700" cy="1646888"/>
          </a:xfrm>
        </p:grpSpPr>
        <p:sp>
          <p:nvSpPr>
            <p:cNvPr id="391184" name="Line 16"/>
            <p:cNvSpPr>
              <a:spLocks noChangeShapeType="1"/>
            </p:cNvSpPr>
            <p:nvPr/>
          </p:nvSpPr>
          <p:spPr bwMode="auto">
            <a:xfrm>
              <a:off x="5661025" y="2362200"/>
              <a:ext cx="487912" cy="16468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97" name="Text Box 29"/>
            <p:cNvSpPr txBox="1">
              <a:spLocks noChangeArrowheads="1"/>
            </p:cNvSpPr>
            <p:nvPr/>
          </p:nvSpPr>
          <p:spPr bwMode="auto">
            <a:xfrm>
              <a:off x="5805926" y="2712250"/>
              <a:ext cx="407799" cy="625172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J:</a:t>
              </a:r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945777" y="2132856"/>
            <a:ext cx="1838325" cy="685830"/>
            <a:chOff x="3517900" y="1676370"/>
            <a:chExt cx="1838325" cy="685830"/>
          </a:xfrm>
        </p:grpSpPr>
        <p:sp>
          <p:nvSpPr>
            <p:cNvPr id="391180" name="Line 12"/>
            <p:cNvSpPr>
              <a:spLocks noChangeShapeType="1"/>
            </p:cNvSpPr>
            <p:nvPr/>
          </p:nvSpPr>
          <p:spPr bwMode="auto">
            <a:xfrm>
              <a:off x="3984625" y="2133600"/>
              <a:ext cx="13716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73" name="Oval 5"/>
            <p:cNvSpPr>
              <a:spLocks noChangeArrowheads="1"/>
            </p:cNvSpPr>
            <p:nvPr/>
          </p:nvSpPr>
          <p:spPr bwMode="auto">
            <a:xfrm>
              <a:off x="3517900" y="1905000"/>
              <a:ext cx="457200" cy="45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98" name="Text Box 30"/>
            <p:cNvSpPr txBox="1">
              <a:spLocks noChangeArrowheads="1"/>
            </p:cNvSpPr>
            <p:nvPr/>
          </p:nvSpPr>
          <p:spPr bwMode="auto">
            <a:xfrm>
              <a:off x="4303074" y="1676370"/>
              <a:ext cx="591830" cy="40011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D:</a:t>
              </a:r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366875" y="3860572"/>
            <a:ext cx="1962648" cy="1837079"/>
            <a:chOff x="5938998" y="3404086"/>
            <a:chExt cx="1962648" cy="1837079"/>
          </a:xfrm>
        </p:grpSpPr>
        <p:sp>
          <p:nvSpPr>
            <p:cNvPr id="391185" name="Line 17"/>
            <p:cNvSpPr>
              <a:spLocks noChangeShapeType="1"/>
            </p:cNvSpPr>
            <p:nvPr/>
          </p:nvSpPr>
          <p:spPr bwMode="auto">
            <a:xfrm flipV="1">
              <a:off x="7050590" y="4006760"/>
              <a:ext cx="820236" cy="5461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77" name="Oval 9"/>
            <p:cNvSpPr>
              <a:spLocks noChangeArrowheads="1"/>
            </p:cNvSpPr>
            <p:nvPr/>
          </p:nvSpPr>
          <p:spPr bwMode="auto">
            <a:xfrm>
              <a:off x="5938998" y="3404086"/>
              <a:ext cx="1111591" cy="1837079"/>
            </a:xfrm>
            <a:custGeom>
              <a:avLst/>
              <a:gdLst>
                <a:gd name="connsiteX0" fmla="*/ 0 w 457200"/>
                <a:gd name="connsiteY0" fmla="*/ 228600 h 457200"/>
                <a:gd name="connsiteX1" fmla="*/ 228600 w 457200"/>
                <a:gd name="connsiteY1" fmla="*/ 0 h 457200"/>
                <a:gd name="connsiteX2" fmla="*/ 457200 w 457200"/>
                <a:gd name="connsiteY2" fmla="*/ 228600 h 457200"/>
                <a:gd name="connsiteX3" fmla="*/ 228600 w 457200"/>
                <a:gd name="connsiteY3" fmla="*/ 457200 h 457200"/>
                <a:gd name="connsiteX4" fmla="*/ 0 w 457200"/>
                <a:gd name="connsiteY4" fmla="*/ 228600 h 457200"/>
                <a:gd name="connsiteX0" fmla="*/ 25338 w 850713"/>
                <a:gd name="connsiteY0" fmla="*/ 927243 h 1155843"/>
                <a:gd name="connsiteX1" fmla="*/ 829291 w 850713"/>
                <a:gd name="connsiteY1" fmla="*/ 0 h 1155843"/>
                <a:gd name="connsiteX2" fmla="*/ 482538 w 850713"/>
                <a:gd name="connsiteY2" fmla="*/ 927243 h 1155843"/>
                <a:gd name="connsiteX3" fmla="*/ 253938 w 850713"/>
                <a:gd name="connsiteY3" fmla="*/ 1155843 h 1155843"/>
                <a:gd name="connsiteX4" fmla="*/ 25338 w 850713"/>
                <a:gd name="connsiteY4" fmla="*/ 927243 h 1155843"/>
                <a:gd name="connsiteX0" fmla="*/ 29323 w 1041328"/>
                <a:gd name="connsiteY0" fmla="*/ 929076 h 1252248"/>
                <a:gd name="connsiteX1" fmla="*/ 833276 w 1041328"/>
                <a:gd name="connsiteY1" fmla="*/ 1833 h 1252248"/>
                <a:gd name="connsiteX2" fmla="*/ 1041328 w 1041328"/>
                <a:gd name="connsiteY2" fmla="*/ 1196204 h 1252248"/>
                <a:gd name="connsiteX3" fmla="*/ 257923 w 1041328"/>
                <a:gd name="connsiteY3" fmla="*/ 1157676 h 1252248"/>
                <a:gd name="connsiteX4" fmla="*/ 29323 w 1041328"/>
                <a:gd name="connsiteY4" fmla="*/ 929076 h 1252248"/>
                <a:gd name="connsiteX0" fmla="*/ 11723 w 1023728"/>
                <a:gd name="connsiteY0" fmla="*/ 929280 h 1654708"/>
                <a:gd name="connsiteX1" fmla="*/ 815676 w 1023728"/>
                <a:gd name="connsiteY1" fmla="*/ 2037 h 1654708"/>
                <a:gd name="connsiteX2" fmla="*/ 1023728 w 1023728"/>
                <a:gd name="connsiteY2" fmla="*/ 1196408 h 1654708"/>
                <a:gd name="connsiteX3" fmla="*/ 384161 w 1023728"/>
                <a:gd name="connsiteY3" fmla="*/ 1651039 h 1654708"/>
                <a:gd name="connsiteX4" fmla="*/ 11723 w 1023728"/>
                <a:gd name="connsiteY4" fmla="*/ 929280 h 1654708"/>
                <a:gd name="connsiteX0" fmla="*/ 11723 w 1122345"/>
                <a:gd name="connsiteY0" fmla="*/ 932330 h 1658331"/>
                <a:gd name="connsiteX1" fmla="*/ 815676 w 1122345"/>
                <a:gd name="connsiteY1" fmla="*/ 5087 h 1658331"/>
                <a:gd name="connsiteX2" fmla="*/ 1105531 w 1122345"/>
                <a:gd name="connsiteY2" fmla="*/ 588474 h 1658331"/>
                <a:gd name="connsiteX3" fmla="*/ 1023728 w 1122345"/>
                <a:gd name="connsiteY3" fmla="*/ 1199458 h 1658331"/>
                <a:gd name="connsiteX4" fmla="*/ 384161 w 1122345"/>
                <a:gd name="connsiteY4" fmla="*/ 1654089 h 1658331"/>
                <a:gd name="connsiteX5" fmla="*/ 11723 w 1122345"/>
                <a:gd name="connsiteY5" fmla="*/ 932330 h 1658331"/>
                <a:gd name="connsiteX0" fmla="*/ 11723 w 1122345"/>
                <a:gd name="connsiteY0" fmla="*/ 932129 h 1658130"/>
                <a:gd name="connsiteX1" fmla="*/ 815676 w 1122345"/>
                <a:gd name="connsiteY1" fmla="*/ 4886 h 1658130"/>
                <a:gd name="connsiteX2" fmla="*/ 1105531 w 1122345"/>
                <a:gd name="connsiteY2" fmla="*/ 588273 h 1658130"/>
                <a:gd name="connsiteX3" fmla="*/ 1023728 w 1122345"/>
                <a:gd name="connsiteY3" fmla="*/ 1199257 h 1658130"/>
                <a:gd name="connsiteX4" fmla="*/ 384161 w 1122345"/>
                <a:gd name="connsiteY4" fmla="*/ 1653888 h 1658130"/>
                <a:gd name="connsiteX5" fmla="*/ 11723 w 1122345"/>
                <a:gd name="connsiteY5" fmla="*/ 932129 h 1658130"/>
                <a:gd name="connsiteX0" fmla="*/ 11723 w 1122345"/>
                <a:gd name="connsiteY0" fmla="*/ 932437 h 1658438"/>
                <a:gd name="connsiteX1" fmla="*/ 815676 w 1122345"/>
                <a:gd name="connsiteY1" fmla="*/ 5194 h 1658438"/>
                <a:gd name="connsiteX2" fmla="*/ 1105531 w 1122345"/>
                <a:gd name="connsiteY2" fmla="*/ 588581 h 1658438"/>
                <a:gd name="connsiteX3" fmla="*/ 1023728 w 1122345"/>
                <a:gd name="connsiteY3" fmla="*/ 1199565 h 1658438"/>
                <a:gd name="connsiteX4" fmla="*/ 384161 w 1122345"/>
                <a:gd name="connsiteY4" fmla="*/ 1654196 h 1658438"/>
                <a:gd name="connsiteX5" fmla="*/ 11723 w 1122345"/>
                <a:gd name="connsiteY5" fmla="*/ 932437 h 1658438"/>
                <a:gd name="connsiteX0" fmla="*/ 2541 w 1113163"/>
                <a:gd name="connsiteY0" fmla="*/ 955724 h 1681725"/>
                <a:gd name="connsiteX1" fmla="*/ 551819 w 1113163"/>
                <a:gd name="connsiteY1" fmla="*/ 180352 h 1681725"/>
                <a:gd name="connsiteX2" fmla="*/ 806494 w 1113163"/>
                <a:gd name="connsiteY2" fmla="*/ 28481 h 1681725"/>
                <a:gd name="connsiteX3" fmla="*/ 1096349 w 1113163"/>
                <a:gd name="connsiteY3" fmla="*/ 611868 h 1681725"/>
                <a:gd name="connsiteX4" fmla="*/ 1014546 w 1113163"/>
                <a:gd name="connsiteY4" fmla="*/ 1222852 h 1681725"/>
                <a:gd name="connsiteX5" fmla="*/ 374979 w 1113163"/>
                <a:gd name="connsiteY5" fmla="*/ 1677483 h 1681725"/>
                <a:gd name="connsiteX6" fmla="*/ 2541 w 1113163"/>
                <a:gd name="connsiteY6" fmla="*/ 955724 h 1681725"/>
                <a:gd name="connsiteX0" fmla="*/ 2541 w 1113163"/>
                <a:gd name="connsiteY0" fmla="*/ 954157 h 1680158"/>
                <a:gd name="connsiteX1" fmla="*/ 551819 w 1113163"/>
                <a:gd name="connsiteY1" fmla="*/ 178785 h 1680158"/>
                <a:gd name="connsiteX2" fmla="*/ 806494 w 1113163"/>
                <a:gd name="connsiteY2" fmla="*/ 26914 h 1680158"/>
                <a:gd name="connsiteX3" fmla="*/ 1096349 w 1113163"/>
                <a:gd name="connsiteY3" fmla="*/ 610301 h 1680158"/>
                <a:gd name="connsiteX4" fmla="*/ 1014546 w 1113163"/>
                <a:gd name="connsiteY4" fmla="*/ 1221285 h 1680158"/>
                <a:gd name="connsiteX5" fmla="*/ 374979 w 1113163"/>
                <a:gd name="connsiteY5" fmla="*/ 1675916 h 1680158"/>
                <a:gd name="connsiteX6" fmla="*/ 2541 w 1113163"/>
                <a:gd name="connsiteY6" fmla="*/ 954157 h 1680158"/>
                <a:gd name="connsiteX0" fmla="*/ 2541 w 1113163"/>
                <a:gd name="connsiteY0" fmla="*/ 921460 h 1647461"/>
                <a:gd name="connsiteX1" fmla="*/ 551819 w 1113163"/>
                <a:gd name="connsiteY1" fmla="*/ 146088 h 1647461"/>
                <a:gd name="connsiteX2" fmla="*/ 827043 w 1113163"/>
                <a:gd name="connsiteY2" fmla="*/ 35313 h 1647461"/>
                <a:gd name="connsiteX3" fmla="*/ 1096349 w 1113163"/>
                <a:gd name="connsiteY3" fmla="*/ 577604 h 1647461"/>
                <a:gd name="connsiteX4" fmla="*/ 1014546 w 1113163"/>
                <a:gd name="connsiteY4" fmla="*/ 1188588 h 1647461"/>
                <a:gd name="connsiteX5" fmla="*/ 374979 w 1113163"/>
                <a:gd name="connsiteY5" fmla="*/ 1643219 h 1647461"/>
                <a:gd name="connsiteX6" fmla="*/ 2541 w 1113163"/>
                <a:gd name="connsiteY6" fmla="*/ 921460 h 1647461"/>
                <a:gd name="connsiteX0" fmla="*/ 969 w 1111591"/>
                <a:gd name="connsiteY0" fmla="*/ 1060859 h 1786860"/>
                <a:gd name="connsiteX1" fmla="*/ 283119 w 1111591"/>
                <a:gd name="connsiteY1" fmla="*/ 59456 h 1786860"/>
                <a:gd name="connsiteX2" fmla="*/ 825471 w 1111591"/>
                <a:gd name="connsiteY2" fmla="*/ 174712 h 1786860"/>
                <a:gd name="connsiteX3" fmla="*/ 1094777 w 1111591"/>
                <a:gd name="connsiteY3" fmla="*/ 717003 h 1786860"/>
                <a:gd name="connsiteX4" fmla="*/ 1012974 w 1111591"/>
                <a:gd name="connsiteY4" fmla="*/ 1327987 h 1786860"/>
                <a:gd name="connsiteX5" fmla="*/ 373407 w 1111591"/>
                <a:gd name="connsiteY5" fmla="*/ 1782618 h 1786860"/>
                <a:gd name="connsiteX6" fmla="*/ 969 w 1111591"/>
                <a:gd name="connsiteY6" fmla="*/ 1060859 h 1786860"/>
                <a:gd name="connsiteX0" fmla="*/ 969 w 1111591"/>
                <a:gd name="connsiteY0" fmla="*/ 1111078 h 1837079"/>
                <a:gd name="connsiteX1" fmla="*/ 283119 w 1111591"/>
                <a:gd name="connsiteY1" fmla="*/ 109675 h 1837079"/>
                <a:gd name="connsiteX2" fmla="*/ 887116 w 1111591"/>
                <a:gd name="connsiteY2" fmla="*/ 81093 h 1837079"/>
                <a:gd name="connsiteX3" fmla="*/ 1094777 w 1111591"/>
                <a:gd name="connsiteY3" fmla="*/ 767222 h 1837079"/>
                <a:gd name="connsiteX4" fmla="*/ 1012974 w 1111591"/>
                <a:gd name="connsiteY4" fmla="*/ 1378206 h 1837079"/>
                <a:gd name="connsiteX5" fmla="*/ 373407 w 1111591"/>
                <a:gd name="connsiteY5" fmla="*/ 1832837 h 1837079"/>
                <a:gd name="connsiteX6" fmla="*/ 969 w 1111591"/>
                <a:gd name="connsiteY6" fmla="*/ 1111078 h 183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591" h="1837079">
                  <a:moveTo>
                    <a:pt x="969" y="1111078"/>
                  </a:moveTo>
                  <a:cubicBezTo>
                    <a:pt x="-14079" y="823884"/>
                    <a:pt x="149127" y="264216"/>
                    <a:pt x="283119" y="109675"/>
                  </a:cubicBezTo>
                  <a:cubicBezTo>
                    <a:pt x="468481" y="-34592"/>
                    <a:pt x="751840" y="-28498"/>
                    <a:pt x="887116" y="81093"/>
                  </a:cubicBezTo>
                  <a:cubicBezTo>
                    <a:pt x="1022392" y="190684"/>
                    <a:pt x="1090924" y="557886"/>
                    <a:pt x="1094777" y="767222"/>
                  </a:cubicBezTo>
                  <a:cubicBezTo>
                    <a:pt x="1129452" y="966284"/>
                    <a:pt x="1114366" y="1195466"/>
                    <a:pt x="1012974" y="1378206"/>
                  </a:cubicBezTo>
                  <a:cubicBezTo>
                    <a:pt x="911582" y="1560946"/>
                    <a:pt x="542074" y="1877358"/>
                    <a:pt x="373407" y="1832837"/>
                  </a:cubicBezTo>
                  <a:cubicBezTo>
                    <a:pt x="204740" y="1788316"/>
                    <a:pt x="16017" y="1398272"/>
                    <a:pt x="969" y="111107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99" name="Text Box 31"/>
            <p:cNvSpPr txBox="1">
              <a:spLocks noChangeArrowheads="1"/>
            </p:cNvSpPr>
            <p:nvPr/>
          </p:nvSpPr>
          <p:spPr bwMode="auto">
            <a:xfrm>
              <a:off x="7335464" y="4242952"/>
              <a:ext cx="566182" cy="40011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K:</a:t>
              </a:r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84102" y="2297780"/>
            <a:ext cx="1979239" cy="496845"/>
            <a:chOff x="5356225" y="1837753"/>
            <a:chExt cx="1979239" cy="524447"/>
          </a:xfrm>
        </p:grpSpPr>
        <p:sp>
          <p:nvSpPr>
            <p:cNvPr id="391183" name="Line 15"/>
            <p:cNvSpPr>
              <a:spLocks noChangeShapeType="1"/>
            </p:cNvSpPr>
            <p:nvPr/>
          </p:nvSpPr>
          <p:spPr bwMode="auto">
            <a:xfrm>
              <a:off x="5813425" y="2209800"/>
              <a:ext cx="1522039" cy="5531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176" name="Oval 8"/>
            <p:cNvSpPr>
              <a:spLocks noChangeArrowheads="1"/>
            </p:cNvSpPr>
            <p:nvPr/>
          </p:nvSpPr>
          <p:spPr bwMode="auto">
            <a:xfrm>
              <a:off x="5356225" y="1905000"/>
              <a:ext cx="457200" cy="45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200" name="Text Box 32"/>
            <p:cNvSpPr txBox="1">
              <a:spLocks noChangeArrowheads="1"/>
            </p:cNvSpPr>
            <p:nvPr/>
          </p:nvSpPr>
          <p:spPr bwMode="auto">
            <a:xfrm>
              <a:off x="6274746" y="1837753"/>
              <a:ext cx="481222" cy="40011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I:</a:t>
              </a:r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5" name="Group 2"/>
          <p:cNvGraphicFramePr>
            <a:graphicFrameLocks noGrp="1"/>
          </p:cNvGraphicFramePr>
          <p:nvPr/>
        </p:nvGraphicFramePr>
        <p:xfrm>
          <a:off x="500034" y="1071546"/>
          <a:ext cx="1500198" cy="3790080"/>
        </p:xfrm>
        <a:graphic>
          <a:graphicData uri="http://schemas.openxmlformats.org/drawingml/2006/table">
            <a:tbl>
              <a:tblPr/>
              <a:tblGrid>
                <a:gridCol w="571504"/>
                <a:gridCol w="928694"/>
              </a:tblGrid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선행작업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B, 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B, 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C, G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F, H, J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1178" name="Oval 10"/>
          <p:cNvSpPr>
            <a:spLocks noChangeArrowheads="1"/>
          </p:cNvSpPr>
          <p:nvPr/>
        </p:nvSpPr>
        <p:spPr bwMode="auto">
          <a:xfrm>
            <a:off x="7761848" y="2308968"/>
            <a:ext cx="986616" cy="2298391"/>
          </a:xfrm>
          <a:custGeom>
            <a:avLst/>
            <a:gdLst>
              <a:gd name="connsiteX0" fmla="*/ 0 w 457200"/>
              <a:gd name="connsiteY0" fmla="*/ 228600 h 457200"/>
              <a:gd name="connsiteX1" fmla="*/ 228600 w 457200"/>
              <a:gd name="connsiteY1" fmla="*/ 0 h 457200"/>
              <a:gd name="connsiteX2" fmla="*/ 457200 w 457200"/>
              <a:gd name="connsiteY2" fmla="*/ 228600 h 457200"/>
              <a:gd name="connsiteX3" fmla="*/ 228600 w 457200"/>
              <a:gd name="connsiteY3" fmla="*/ 457200 h 457200"/>
              <a:gd name="connsiteX4" fmla="*/ 0 w 457200"/>
              <a:gd name="connsiteY4" fmla="*/ 228600 h 457200"/>
              <a:gd name="connsiteX0" fmla="*/ 0 w 898989"/>
              <a:gd name="connsiteY0" fmla="*/ 229065 h 458472"/>
              <a:gd name="connsiteX1" fmla="*/ 228600 w 898989"/>
              <a:gd name="connsiteY1" fmla="*/ 465 h 458472"/>
              <a:gd name="connsiteX2" fmla="*/ 898989 w 898989"/>
              <a:gd name="connsiteY2" fmla="*/ 280436 h 458472"/>
              <a:gd name="connsiteX3" fmla="*/ 228600 w 898989"/>
              <a:gd name="connsiteY3" fmla="*/ 457665 h 458472"/>
              <a:gd name="connsiteX4" fmla="*/ 0 w 898989"/>
              <a:gd name="connsiteY4" fmla="*/ 229065 h 458472"/>
              <a:gd name="connsiteX0" fmla="*/ 18506 w 917495"/>
              <a:gd name="connsiteY0" fmla="*/ 229230 h 951087"/>
              <a:gd name="connsiteX1" fmla="*/ 247106 w 917495"/>
              <a:gd name="connsiteY1" fmla="*/ 630 h 951087"/>
              <a:gd name="connsiteX2" fmla="*/ 917495 w 917495"/>
              <a:gd name="connsiteY2" fmla="*/ 280601 h 951087"/>
              <a:gd name="connsiteX3" fmla="*/ 678620 w 917495"/>
              <a:gd name="connsiteY3" fmla="*/ 950989 h 951087"/>
              <a:gd name="connsiteX4" fmla="*/ 18506 w 917495"/>
              <a:gd name="connsiteY4" fmla="*/ 229230 h 951087"/>
              <a:gd name="connsiteX0" fmla="*/ 47147 w 946136"/>
              <a:gd name="connsiteY0" fmla="*/ 742415 h 1464272"/>
              <a:gd name="connsiteX1" fmla="*/ 152457 w 946136"/>
              <a:gd name="connsiteY1" fmla="*/ 107 h 1464272"/>
              <a:gd name="connsiteX2" fmla="*/ 946136 w 946136"/>
              <a:gd name="connsiteY2" fmla="*/ 793786 h 1464272"/>
              <a:gd name="connsiteX3" fmla="*/ 707261 w 946136"/>
              <a:gd name="connsiteY3" fmla="*/ 1464174 h 1464272"/>
              <a:gd name="connsiteX4" fmla="*/ 47147 w 946136"/>
              <a:gd name="connsiteY4" fmla="*/ 742415 h 1464272"/>
              <a:gd name="connsiteX0" fmla="*/ 39724 w 940285"/>
              <a:gd name="connsiteY0" fmla="*/ 761264 h 1483133"/>
              <a:gd name="connsiteX1" fmla="*/ 145034 w 940285"/>
              <a:gd name="connsiteY1" fmla="*/ 18956 h 1483133"/>
              <a:gd name="connsiteX2" fmla="*/ 728387 w 940285"/>
              <a:gd name="connsiteY2" fmla="*/ 270674 h 1483133"/>
              <a:gd name="connsiteX3" fmla="*/ 938713 w 940285"/>
              <a:gd name="connsiteY3" fmla="*/ 812635 h 1483133"/>
              <a:gd name="connsiteX4" fmla="*/ 699838 w 940285"/>
              <a:gd name="connsiteY4" fmla="*/ 1483023 h 1483133"/>
              <a:gd name="connsiteX5" fmla="*/ 39724 w 940285"/>
              <a:gd name="connsiteY5" fmla="*/ 761264 h 1483133"/>
              <a:gd name="connsiteX0" fmla="*/ 129917 w 1030478"/>
              <a:gd name="connsiteY0" fmla="*/ 1211599 h 1933468"/>
              <a:gd name="connsiteX1" fmla="*/ 60566 w 1030478"/>
              <a:gd name="connsiteY1" fmla="*/ 6954 h 1933468"/>
              <a:gd name="connsiteX2" fmla="*/ 818580 w 1030478"/>
              <a:gd name="connsiteY2" fmla="*/ 721009 h 1933468"/>
              <a:gd name="connsiteX3" fmla="*/ 1028906 w 1030478"/>
              <a:gd name="connsiteY3" fmla="*/ 1262970 h 1933468"/>
              <a:gd name="connsiteX4" fmla="*/ 790031 w 1030478"/>
              <a:gd name="connsiteY4" fmla="*/ 1933358 h 1933468"/>
              <a:gd name="connsiteX5" fmla="*/ 129917 w 1030478"/>
              <a:gd name="connsiteY5" fmla="*/ 1211599 h 1933468"/>
              <a:gd name="connsiteX0" fmla="*/ 124639 w 1025200"/>
              <a:gd name="connsiteY0" fmla="*/ 1236854 h 1958723"/>
              <a:gd name="connsiteX1" fmla="*/ 55288 w 1025200"/>
              <a:gd name="connsiteY1" fmla="*/ 32209 h 1958723"/>
              <a:gd name="connsiteX2" fmla="*/ 741383 w 1025200"/>
              <a:gd name="connsiteY2" fmla="*/ 386668 h 1958723"/>
              <a:gd name="connsiteX3" fmla="*/ 1023628 w 1025200"/>
              <a:gd name="connsiteY3" fmla="*/ 1288225 h 1958723"/>
              <a:gd name="connsiteX4" fmla="*/ 784753 w 1025200"/>
              <a:gd name="connsiteY4" fmla="*/ 1958613 h 1958723"/>
              <a:gd name="connsiteX5" fmla="*/ 124639 w 1025200"/>
              <a:gd name="connsiteY5" fmla="*/ 1236854 h 1958723"/>
              <a:gd name="connsiteX0" fmla="*/ 84160 w 984721"/>
              <a:gd name="connsiteY0" fmla="*/ 1502364 h 2224233"/>
              <a:gd name="connsiteX1" fmla="*/ 76454 w 984721"/>
              <a:gd name="connsiteY1" fmla="*/ 20316 h 2224233"/>
              <a:gd name="connsiteX2" fmla="*/ 700904 w 984721"/>
              <a:gd name="connsiteY2" fmla="*/ 652178 h 2224233"/>
              <a:gd name="connsiteX3" fmla="*/ 983149 w 984721"/>
              <a:gd name="connsiteY3" fmla="*/ 1553735 h 2224233"/>
              <a:gd name="connsiteX4" fmla="*/ 744274 w 984721"/>
              <a:gd name="connsiteY4" fmla="*/ 2224123 h 2224233"/>
              <a:gd name="connsiteX5" fmla="*/ 84160 w 984721"/>
              <a:gd name="connsiteY5" fmla="*/ 1502364 h 2224233"/>
              <a:gd name="connsiteX0" fmla="*/ 80929 w 981490"/>
              <a:gd name="connsiteY0" fmla="*/ 1532047 h 2253916"/>
              <a:gd name="connsiteX1" fmla="*/ 73223 w 981490"/>
              <a:gd name="connsiteY1" fmla="*/ 49999 h 2253916"/>
              <a:gd name="connsiteX2" fmla="*/ 646302 w 981490"/>
              <a:gd name="connsiteY2" fmla="*/ 394185 h 2253916"/>
              <a:gd name="connsiteX3" fmla="*/ 979918 w 981490"/>
              <a:gd name="connsiteY3" fmla="*/ 1583418 h 2253916"/>
              <a:gd name="connsiteX4" fmla="*/ 741043 w 981490"/>
              <a:gd name="connsiteY4" fmla="*/ 2253806 h 2253916"/>
              <a:gd name="connsiteX5" fmla="*/ 80929 w 981490"/>
              <a:gd name="connsiteY5" fmla="*/ 1532047 h 2253916"/>
              <a:gd name="connsiteX0" fmla="*/ 80929 w 987889"/>
              <a:gd name="connsiteY0" fmla="*/ 1533713 h 2255589"/>
              <a:gd name="connsiteX1" fmla="*/ 73223 w 987889"/>
              <a:gd name="connsiteY1" fmla="*/ 51665 h 2255589"/>
              <a:gd name="connsiteX2" fmla="*/ 646302 w 987889"/>
              <a:gd name="connsiteY2" fmla="*/ 395851 h 2255589"/>
              <a:gd name="connsiteX3" fmla="*/ 933977 w 987889"/>
              <a:gd name="connsiteY3" fmla="*/ 858190 h 2255589"/>
              <a:gd name="connsiteX4" fmla="*/ 979918 w 987889"/>
              <a:gd name="connsiteY4" fmla="*/ 1585084 h 2255589"/>
              <a:gd name="connsiteX5" fmla="*/ 741043 w 987889"/>
              <a:gd name="connsiteY5" fmla="*/ 2255472 h 2255589"/>
              <a:gd name="connsiteX6" fmla="*/ 80929 w 987889"/>
              <a:gd name="connsiteY6" fmla="*/ 1533713 h 2255589"/>
              <a:gd name="connsiteX0" fmla="*/ 79656 w 986616"/>
              <a:gd name="connsiteY0" fmla="*/ 1576515 h 2298391"/>
              <a:gd name="connsiteX1" fmla="*/ 71950 w 986616"/>
              <a:gd name="connsiteY1" fmla="*/ 94467 h 2298391"/>
              <a:gd name="connsiteX2" fmla="*/ 624480 w 986616"/>
              <a:gd name="connsiteY2" fmla="*/ 243444 h 2298391"/>
              <a:gd name="connsiteX3" fmla="*/ 932704 w 986616"/>
              <a:gd name="connsiteY3" fmla="*/ 900992 h 2298391"/>
              <a:gd name="connsiteX4" fmla="*/ 978645 w 986616"/>
              <a:gd name="connsiteY4" fmla="*/ 1627886 h 2298391"/>
              <a:gd name="connsiteX5" fmla="*/ 739770 w 986616"/>
              <a:gd name="connsiteY5" fmla="*/ 2298274 h 2298391"/>
              <a:gd name="connsiteX6" fmla="*/ 79656 w 986616"/>
              <a:gd name="connsiteY6" fmla="*/ 1576515 h 229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616" h="2298391">
                <a:moveTo>
                  <a:pt x="79656" y="1576515"/>
                </a:moveTo>
                <a:cubicBezTo>
                  <a:pt x="-31647" y="1209214"/>
                  <a:pt x="-18854" y="316646"/>
                  <a:pt x="71950" y="94467"/>
                </a:cubicBezTo>
                <a:cubicBezTo>
                  <a:pt x="162754" y="-127712"/>
                  <a:pt x="496432" y="91900"/>
                  <a:pt x="624480" y="243444"/>
                </a:cubicBezTo>
                <a:cubicBezTo>
                  <a:pt x="752528" y="394988"/>
                  <a:pt x="877101" y="702787"/>
                  <a:pt x="932704" y="900992"/>
                </a:cubicBezTo>
                <a:cubicBezTo>
                  <a:pt x="988307" y="1099197"/>
                  <a:pt x="995390" y="1412129"/>
                  <a:pt x="978645" y="1627886"/>
                </a:cubicBezTo>
                <a:cubicBezTo>
                  <a:pt x="961900" y="1843643"/>
                  <a:pt x="889601" y="2306836"/>
                  <a:pt x="739770" y="2298274"/>
                </a:cubicBezTo>
                <a:cubicBezTo>
                  <a:pt x="589939" y="2289712"/>
                  <a:pt x="190959" y="1943816"/>
                  <a:pt x="79656" y="157651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3476" name="Picture 4" descr="http://8legs4wheels.co.uk/wp-content/uploads/2015/06/hi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093" y="10967"/>
            <a:ext cx="2851908" cy="19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9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2</a:t>
            </a:r>
            <a:r>
              <a:rPr lang="ko-KR" altLang="en-US"/>
              <a:t> : 프로젝트 </a:t>
            </a:r>
            <a:r>
              <a:rPr lang="en-US" altLang="ko-KR"/>
              <a:t>X</a:t>
            </a:r>
            <a:r>
              <a:rPr lang="ko-KR" altLang="en-US"/>
              <a:t>의 활동표</a:t>
            </a:r>
          </a:p>
        </p:txBody>
      </p:sp>
      <p:sp>
        <p:nvSpPr>
          <p:cNvPr id="83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F93DB-1811-4513-B734-62398886E71D}" type="slidenum">
              <a:rPr lang="ko-KR" altLang="en-US"/>
              <a:pPr/>
              <a:t>34</a:t>
            </a:fld>
            <a:endParaRPr lang="en-US" altLang="ko-KR"/>
          </a:p>
        </p:txBody>
      </p:sp>
      <p:graphicFrame>
        <p:nvGraphicFramePr>
          <p:cNvPr id="846850" name="Group 2"/>
          <p:cNvGraphicFramePr>
            <a:graphicFrameLocks noGrp="1"/>
          </p:cNvGraphicFramePr>
          <p:nvPr/>
        </p:nvGraphicFramePr>
        <p:xfrm>
          <a:off x="487363" y="1125538"/>
          <a:ext cx="3579812" cy="3017520"/>
        </p:xfrm>
        <a:graphic>
          <a:graphicData uri="http://schemas.openxmlformats.org/drawingml/2006/table">
            <a:tbl>
              <a:tblPr/>
              <a:tblGrid>
                <a:gridCol w="655637"/>
                <a:gridCol w="1501775"/>
                <a:gridCol w="14224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직전 선행활동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활동시간(일)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C, D,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2 </a:t>
            </a:r>
            <a:r>
              <a:rPr lang="ko-KR" altLang="en-US"/>
              <a:t>: 프로젝트 </a:t>
            </a:r>
            <a:r>
              <a:rPr lang="en-US" altLang="ko-KR"/>
              <a:t>X (2)</a:t>
            </a:r>
            <a:endParaRPr lang="ko-KR" altLang="en-US"/>
          </a:p>
        </p:txBody>
      </p:sp>
      <p:sp>
        <p:nvSpPr>
          <p:cNvPr id="49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BB778-CD0E-4934-90FF-9D6025FCAB86}" type="slidenum">
              <a:rPr lang="ko-KR" altLang="en-US"/>
              <a:pPr/>
              <a:t>35</a:t>
            </a:fld>
            <a:endParaRPr lang="en-US" altLang="ko-KR"/>
          </a:p>
        </p:txBody>
      </p:sp>
      <p:grpSp>
        <p:nvGrpSpPr>
          <p:cNvPr id="465974" name="Group 54"/>
          <p:cNvGrpSpPr>
            <a:grpSpLocks/>
          </p:cNvGrpSpPr>
          <p:nvPr/>
        </p:nvGrpSpPr>
        <p:grpSpPr bwMode="auto">
          <a:xfrm>
            <a:off x="1524000" y="1901825"/>
            <a:ext cx="6858000" cy="3402013"/>
            <a:chOff x="960" y="1198"/>
            <a:chExt cx="4320" cy="2143"/>
          </a:xfrm>
        </p:grpSpPr>
        <p:sp>
          <p:nvSpPr>
            <p:cNvPr id="465927" name="Oval 7"/>
            <p:cNvSpPr>
              <a:spLocks noChangeArrowheads="1"/>
            </p:cNvSpPr>
            <p:nvPr/>
          </p:nvSpPr>
          <p:spPr bwMode="auto">
            <a:xfrm>
              <a:off x="960" y="2016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65928" name="Oval 8"/>
            <p:cNvSpPr>
              <a:spLocks noChangeArrowheads="1"/>
            </p:cNvSpPr>
            <p:nvPr/>
          </p:nvSpPr>
          <p:spPr bwMode="auto">
            <a:xfrm>
              <a:off x="1881" y="1200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465929" name="Oval 9"/>
            <p:cNvSpPr>
              <a:spLocks noChangeArrowheads="1"/>
            </p:cNvSpPr>
            <p:nvPr/>
          </p:nvSpPr>
          <p:spPr bwMode="auto">
            <a:xfrm>
              <a:off x="2958" y="1198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465930" name="Oval 10"/>
            <p:cNvSpPr>
              <a:spLocks noChangeArrowheads="1"/>
            </p:cNvSpPr>
            <p:nvPr/>
          </p:nvSpPr>
          <p:spPr bwMode="auto">
            <a:xfrm>
              <a:off x="2112" y="3024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65931" name="Oval 11"/>
            <p:cNvSpPr>
              <a:spLocks noChangeArrowheads="1"/>
            </p:cNvSpPr>
            <p:nvPr/>
          </p:nvSpPr>
          <p:spPr bwMode="auto">
            <a:xfrm>
              <a:off x="4193" y="2008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65932" name="Oval 12"/>
            <p:cNvSpPr>
              <a:spLocks noChangeArrowheads="1"/>
            </p:cNvSpPr>
            <p:nvPr/>
          </p:nvSpPr>
          <p:spPr bwMode="auto">
            <a:xfrm>
              <a:off x="3236" y="3053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465933" name="Oval 13"/>
            <p:cNvSpPr>
              <a:spLocks noChangeArrowheads="1"/>
            </p:cNvSpPr>
            <p:nvPr/>
          </p:nvSpPr>
          <p:spPr bwMode="auto">
            <a:xfrm>
              <a:off x="4992" y="2016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grpSp>
        <p:nvGrpSpPr>
          <p:cNvPr id="465977" name="Group 57"/>
          <p:cNvGrpSpPr>
            <a:grpSpLocks/>
          </p:cNvGrpSpPr>
          <p:nvPr/>
        </p:nvGrpSpPr>
        <p:grpSpPr bwMode="auto">
          <a:xfrm>
            <a:off x="1905000" y="1751013"/>
            <a:ext cx="6007100" cy="3379787"/>
            <a:chOff x="1200" y="1103"/>
            <a:chExt cx="3784" cy="2129"/>
          </a:xfrm>
        </p:grpSpPr>
        <p:sp>
          <p:nvSpPr>
            <p:cNvPr id="465924" name="Line 4"/>
            <p:cNvSpPr>
              <a:spLocks noChangeShapeType="1"/>
            </p:cNvSpPr>
            <p:nvPr/>
          </p:nvSpPr>
          <p:spPr bwMode="auto">
            <a:xfrm flipV="1">
              <a:off x="2336" y="1498"/>
              <a:ext cx="699" cy="153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5934" name="Line 14"/>
            <p:cNvSpPr>
              <a:spLocks noChangeShapeType="1"/>
            </p:cNvSpPr>
            <p:nvPr/>
          </p:nvSpPr>
          <p:spPr bwMode="auto">
            <a:xfrm flipV="1">
              <a:off x="1248" y="1432"/>
              <a:ext cx="685" cy="632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5935" name="Line 15"/>
            <p:cNvSpPr>
              <a:spLocks noChangeShapeType="1"/>
            </p:cNvSpPr>
            <p:nvPr/>
          </p:nvSpPr>
          <p:spPr bwMode="auto">
            <a:xfrm>
              <a:off x="2175" y="1329"/>
              <a:ext cx="786" cy="7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5937" name="Line 17"/>
            <p:cNvSpPr>
              <a:spLocks noChangeShapeType="1"/>
            </p:cNvSpPr>
            <p:nvPr/>
          </p:nvSpPr>
          <p:spPr bwMode="auto">
            <a:xfrm flipV="1">
              <a:off x="3503" y="2269"/>
              <a:ext cx="731" cy="826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5938" name="Line 18"/>
            <p:cNvSpPr>
              <a:spLocks noChangeShapeType="1"/>
            </p:cNvSpPr>
            <p:nvPr/>
          </p:nvSpPr>
          <p:spPr bwMode="auto">
            <a:xfrm>
              <a:off x="3264" y="1392"/>
              <a:ext cx="961" cy="658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5939" name="Line 19"/>
            <p:cNvSpPr>
              <a:spLocks noChangeShapeType="1"/>
            </p:cNvSpPr>
            <p:nvPr/>
          </p:nvSpPr>
          <p:spPr bwMode="auto">
            <a:xfrm>
              <a:off x="3168" y="1488"/>
              <a:ext cx="203" cy="1558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5940" name="Line 20"/>
            <p:cNvSpPr>
              <a:spLocks noChangeShapeType="1"/>
            </p:cNvSpPr>
            <p:nvPr/>
          </p:nvSpPr>
          <p:spPr bwMode="auto">
            <a:xfrm>
              <a:off x="4500" y="2177"/>
              <a:ext cx="484" cy="8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5941" name="Line 21"/>
            <p:cNvSpPr>
              <a:spLocks noChangeShapeType="1"/>
            </p:cNvSpPr>
            <p:nvPr/>
          </p:nvSpPr>
          <p:spPr bwMode="auto">
            <a:xfrm>
              <a:off x="1200" y="2304"/>
              <a:ext cx="944" cy="761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5942" name="Line 22"/>
            <p:cNvSpPr>
              <a:spLocks noChangeShapeType="1"/>
            </p:cNvSpPr>
            <p:nvPr/>
          </p:nvSpPr>
          <p:spPr bwMode="auto">
            <a:xfrm>
              <a:off x="2392" y="3193"/>
              <a:ext cx="851" cy="8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5943" name="Text Box 23"/>
            <p:cNvSpPr txBox="1">
              <a:spLocks noChangeArrowheads="1"/>
            </p:cNvSpPr>
            <p:nvPr/>
          </p:nvSpPr>
          <p:spPr bwMode="auto">
            <a:xfrm>
              <a:off x="1272" y="1598"/>
              <a:ext cx="366" cy="25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A:7</a:t>
              </a:r>
            </a:p>
          </p:txBody>
        </p:sp>
        <p:sp>
          <p:nvSpPr>
            <p:cNvPr id="465946" name="Text Box 26"/>
            <p:cNvSpPr txBox="1">
              <a:spLocks noChangeArrowheads="1"/>
            </p:cNvSpPr>
            <p:nvPr/>
          </p:nvSpPr>
          <p:spPr bwMode="auto">
            <a:xfrm>
              <a:off x="1411" y="2679"/>
              <a:ext cx="356" cy="252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B:5</a:t>
              </a:r>
            </a:p>
          </p:txBody>
        </p:sp>
        <p:sp>
          <p:nvSpPr>
            <p:cNvPr id="465947" name="Text Box 27"/>
            <p:cNvSpPr txBox="1">
              <a:spLocks noChangeArrowheads="1"/>
            </p:cNvSpPr>
            <p:nvPr/>
          </p:nvSpPr>
          <p:spPr bwMode="auto">
            <a:xfrm>
              <a:off x="2652" y="2980"/>
              <a:ext cx="339" cy="252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E:4</a:t>
              </a:r>
            </a:p>
          </p:txBody>
        </p:sp>
        <p:sp>
          <p:nvSpPr>
            <p:cNvPr id="465948" name="Text Box 28"/>
            <p:cNvSpPr txBox="1">
              <a:spLocks noChangeArrowheads="1"/>
            </p:cNvSpPr>
            <p:nvPr/>
          </p:nvSpPr>
          <p:spPr bwMode="auto">
            <a:xfrm>
              <a:off x="2342" y="2107"/>
              <a:ext cx="378" cy="25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D:2</a:t>
              </a:r>
            </a:p>
          </p:txBody>
        </p:sp>
        <p:sp>
          <p:nvSpPr>
            <p:cNvPr id="465949" name="Text Box 29"/>
            <p:cNvSpPr txBox="1">
              <a:spLocks noChangeArrowheads="1"/>
            </p:cNvSpPr>
            <p:nvPr/>
          </p:nvSpPr>
          <p:spPr bwMode="auto">
            <a:xfrm>
              <a:off x="2875" y="2188"/>
              <a:ext cx="582" cy="25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ko-KR" altLang="en-US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가상:0</a:t>
              </a:r>
            </a:p>
          </p:txBody>
        </p:sp>
        <p:sp>
          <p:nvSpPr>
            <p:cNvPr id="465950" name="Text Box 30"/>
            <p:cNvSpPr txBox="1">
              <a:spLocks noChangeArrowheads="1"/>
            </p:cNvSpPr>
            <p:nvPr/>
          </p:nvSpPr>
          <p:spPr bwMode="auto">
            <a:xfrm>
              <a:off x="4465" y="1956"/>
              <a:ext cx="379" cy="25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H:2</a:t>
              </a:r>
            </a:p>
          </p:txBody>
        </p:sp>
        <p:sp>
          <p:nvSpPr>
            <p:cNvPr id="465951" name="Text Box 31"/>
            <p:cNvSpPr txBox="1">
              <a:spLocks noChangeArrowheads="1"/>
            </p:cNvSpPr>
            <p:nvPr/>
          </p:nvSpPr>
          <p:spPr bwMode="auto">
            <a:xfrm>
              <a:off x="2371" y="1103"/>
              <a:ext cx="356" cy="252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C:4</a:t>
              </a:r>
            </a:p>
          </p:txBody>
        </p:sp>
        <p:sp>
          <p:nvSpPr>
            <p:cNvPr id="465952" name="Text Box 32"/>
            <p:cNvSpPr txBox="1">
              <a:spLocks noChangeArrowheads="1"/>
            </p:cNvSpPr>
            <p:nvPr/>
          </p:nvSpPr>
          <p:spPr bwMode="auto">
            <a:xfrm>
              <a:off x="3814" y="2614"/>
              <a:ext cx="370" cy="252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G:2</a:t>
              </a:r>
            </a:p>
          </p:txBody>
        </p:sp>
        <p:sp>
          <p:nvSpPr>
            <p:cNvPr id="465953" name="Text Box 33"/>
            <p:cNvSpPr txBox="1">
              <a:spLocks noChangeArrowheads="1"/>
            </p:cNvSpPr>
            <p:nvPr/>
          </p:nvSpPr>
          <p:spPr bwMode="auto">
            <a:xfrm>
              <a:off x="3646" y="1525"/>
              <a:ext cx="337" cy="252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F:3</a:t>
              </a:r>
            </a:p>
          </p:txBody>
        </p:sp>
      </p:grpSp>
      <p:sp>
        <p:nvSpPr>
          <p:cNvPr id="465955" name="Rectangle 35"/>
          <p:cNvSpPr>
            <a:spLocks noChangeArrowheads="1"/>
          </p:cNvSpPr>
          <p:nvPr/>
        </p:nvSpPr>
        <p:spPr bwMode="auto">
          <a:xfrm>
            <a:off x="1192213" y="6049963"/>
            <a:ext cx="439737" cy="4572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</a:t>
            </a:r>
          </a:p>
        </p:txBody>
      </p:sp>
      <p:sp>
        <p:nvSpPr>
          <p:cNvPr id="465956" name="Rectangle 36"/>
          <p:cNvSpPr>
            <a:spLocks noChangeArrowheads="1"/>
          </p:cNvSpPr>
          <p:nvPr/>
        </p:nvSpPr>
        <p:spPr bwMode="auto">
          <a:xfrm>
            <a:off x="1624013" y="6049963"/>
            <a:ext cx="439737" cy="4572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LT</a:t>
            </a:r>
          </a:p>
        </p:txBody>
      </p:sp>
      <p:sp>
        <p:nvSpPr>
          <p:cNvPr id="465957" name="Rectangle 37"/>
          <p:cNvSpPr>
            <a:spLocks noChangeArrowheads="1"/>
          </p:cNvSpPr>
          <p:nvPr/>
        </p:nvSpPr>
        <p:spPr bwMode="auto">
          <a:xfrm>
            <a:off x="6754813" y="2732088"/>
            <a:ext cx="439737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958" name="Rectangle 38"/>
          <p:cNvSpPr>
            <a:spLocks noChangeArrowheads="1"/>
          </p:cNvSpPr>
          <p:nvPr/>
        </p:nvSpPr>
        <p:spPr bwMode="auto">
          <a:xfrm>
            <a:off x="7192963" y="2732088"/>
            <a:ext cx="439737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959" name="Rectangle 39"/>
          <p:cNvSpPr>
            <a:spLocks noChangeArrowheads="1"/>
          </p:cNvSpPr>
          <p:nvPr/>
        </p:nvSpPr>
        <p:spPr bwMode="auto">
          <a:xfrm>
            <a:off x="2746375" y="1457325"/>
            <a:ext cx="439738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960" name="Rectangle 40"/>
          <p:cNvSpPr>
            <a:spLocks noChangeArrowheads="1"/>
          </p:cNvSpPr>
          <p:nvPr/>
        </p:nvSpPr>
        <p:spPr bwMode="auto">
          <a:xfrm>
            <a:off x="3184525" y="1457325"/>
            <a:ext cx="439738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961" name="Rectangle 41"/>
          <p:cNvSpPr>
            <a:spLocks noChangeArrowheads="1"/>
          </p:cNvSpPr>
          <p:nvPr/>
        </p:nvSpPr>
        <p:spPr bwMode="auto">
          <a:xfrm>
            <a:off x="534988" y="3255963"/>
            <a:ext cx="439737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ko-KR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65962" name="Rectangle 42"/>
          <p:cNvSpPr>
            <a:spLocks noChangeArrowheads="1"/>
          </p:cNvSpPr>
          <p:nvPr/>
        </p:nvSpPr>
        <p:spPr bwMode="auto">
          <a:xfrm>
            <a:off x="973138" y="3255963"/>
            <a:ext cx="439737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ko-KR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65963" name="Rectangle 43"/>
          <p:cNvSpPr>
            <a:spLocks noChangeArrowheads="1"/>
          </p:cNvSpPr>
          <p:nvPr/>
        </p:nvSpPr>
        <p:spPr bwMode="auto">
          <a:xfrm>
            <a:off x="3059113" y="5338763"/>
            <a:ext cx="439737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964" name="Rectangle 44"/>
          <p:cNvSpPr>
            <a:spLocks noChangeArrowheads="1"/>
          </p:cNvSpPr>
          <p:nvPr/>
        </p:nvSpPr>
        <p:spPr bwMode="auto">
          <a:xfrm>
            <a:off x="3497263" y="5338763"/>
            <a:ext cx="439737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965" name="Rectangle 45"/>
          <p:cNvSpPr>
            <a:spLocks noChangeArrowheads="1"/>
          </p:cNvSpPr>
          <p:nvPr/>
        </p:nvSpPr>
        <p:spPr bwMode="auto">
          <a:xfrm>
            <a:off x="5248275" y="5356225"/>
            <a:ext cx="439738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966" name="Rectangle 46"/>
          <p:cNvSpPr>
            <a:spLocks noChangeArrowheads="1"/>
          </p:cNvSpPr>
          <p:nvPr/>
        </p:nvSpPr>
        <p:spPr bwMode="auto">
          <a:xfrm>
            <a:off x="5686425" y="5356225"/>
            <a:ext cx="439738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967" name="Rectangle 47"/>
          <p:cNvSpPr>
            <a:spLocks noChangeArrowheads="1"/>
          </p:cNvSpPr>
          <p:nvPr/>
        </p:nvSpPr>
        <p:spPr bwMode="auto">
          <a:xfrm>
            <a:off x="5060950" y="1550988"/>
            <a:ext cx="439738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968" name="Rectangle 48"/>
          <p:cNvSpPr>
            <a:spLocks noChangeArrowheads="1"/>
          </p:cNvSpPr>
          <p:nvPr/>
        </p:nvSpPr>
        <p:spPr bwMode="auto">
          <a:xfrm>
            <a:off x="5499100" y="1550988"/>
            <a:ext cx="439738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969" name="Rectangle 49"/>
          <p:cNvSpPr>
            <a:spLocks noChangeArrowheads="1"/>
          </p:cNvSpPr>
          <p:nvPr/>
        </p:nvSpPr>
        <p:spPr bwMode="auto">
          <a:xfrm>
            <a:off x="7796213" y="3787775"/>
            <a:ext cx="439737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970" name="Rectangle 50"/>
          <p:cNvSpPr>
            <a:spLocks noChangeArrowheads="1"/>
          </p:cNvSpPr>
          <p:nvPr/>
        </p:nvSpPr>
        <p:spPr bwMode="auto">
          <a:xfrm>
            <a:off x="8234363" y="3787775"/>
            <a:ext cx="439737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972" name="Text Box 52"/>
          <p:cNvSpPr txBox="1">
            <a:spLocks noChangeArrowheads="1"/>
          </p:cNvSpPr>
          <p:nvPr/>
        </p:nvSpPr>
        <p:spPr bwMode="auto">
          <a:xfrm>
            <a:off x="8277225" y="3186113"/>
            <a:ext cx="590550" cy="336550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465973" name="Text Box 53"/>
          <p:cNvSpPr txBox="1">
            <a:spLocks noChangeArrowheads="1"/>
          </p:cNvSpPr>
          <p:nvPr/>
        </p:nvSpPr>
        <p:spPr bwMode="auto">
          <a:xfrm>
            <a:off x="1360488" y="3651250"/>
            <a:ext cx="590550" cy="336550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5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5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5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5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5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59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5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5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5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5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5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5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5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5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5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5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55" grpId="0" animBg="1" autoUpdateAnimBg="0"/>
      <p:bldP spid="465956" grpId="0" animBg="1" autoUpdateAnimBg="0"/>
      <p:bldP spid="465957" grpId="0" animBg="1" autoUpdateAnimBg="0"/>
      <p:bldP spid="465958" grpId="0" animBg="1" autoUpdateAnimBg="0"/>
      <p:bldP spid="465959" grpId="0" animBg="1" autoUpdateAnimBg="0"/>
      <p:bldP spid="465960" grpId="0" animBg="1" autoUpdateAnimBg="0"/>
      <p:bldP spid="465961" grpId="0" animBg="1" autoUpdateAnimBg="0"/>
      <p:bldP spid="465962" grpId="0" animBg="1" autoUpdateAnimBg="0"/>
      <p:bldP spid="465963" grpId="0" animBg="1" autoUpdateAnimBg="0"/>
      <p:bldP spid="465964" grpId="0" animBg="1" autoUpdateAnimBg="0"/>
      <p:bldP spid="465965" grpId="0" animBg="1" autoUpdateAnimBg="0"/>
      <p:bldP spid="465966" grpId="0" animBg="1" autoUpdateAnimBg="0"/>
      <p:bldP spid="465967" grpId="0" animBg="1" autoUpdateAnimBg="0"/>
      <p:bldP spid="465968" grpId="0" animBg="1" autoUpdateAnimBg="0"/>
      <p:bldP spid="465969" grpId="0" animBg="1" autoUpdateAnimBg="0"/>
      <p:bldP spid="465970" grpId="0" animBg="1" autoUpdateAnimBg="0"/>
      <p:bldP spid="465972" grpId="0" autoUpdateAnimBg="0"/>
      <p:bldP spid="46597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PERT/CPM Example 3</a:t>
            </a:r>
          </a:p>
        </p:txBody>
      </p:sp>
      <p:sp>
        <p:nvSpPr>
          <p:cNvPr id="392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어떤 교량건설계획을 완성시키기 위해서는 </a:t>
            </a:r>
            <a:r>
              <a:rPr lang="en-US" altLang="ko-KR"/>
              <a:t>A</a:t>
            </a:r>
            <a:r>
              <a:rPr lang="ko-KR" altLang="en-US"/>
              <a:t>부터 </a:t>
            </a:r>
            <a:r>
              <a:rPr lang="en-US" altLang="ko-KR"/>
              <a:t>K</a:t>
            </a:r>
            <a:r>
              <a:rPr lang="ko-KR" altLang="en-US"/>
              <a:t>까지의 작업들이 수행되어야 하는데 이들 작업에 대한 자료는 아래의 표와 같이 주어져 있다. </a:t>
            </a:r>
          </a:p>
          <a:p>
            <a:r>
              <a:rPr lang="en-US" altLang="ko-KR"/>
              <a:t>PERT network</a:t>
            </a:r>
            <a:r>
              <a:rPr lang="ko-KR" altLang="en-US"/>
              <a:t>를 작성하라.(단위는 週)</a:t>
            </a:r>
          </a:p>
          <a:p>
            <a:r>
              <a:rPr lang="ko-KR" altLang="en-US"/>
              <a:t>최단 사업 완성일은 사업시작 후 몇 주일 후인가?</a:t>
            </a:r>
          </a:p>
          <a:p>
            <a:r>
              <a:rPr lang="en-US" altLang="ko-KR"/>
              <a:t>Earliest Time</a:t>
            </a:r>
            <a:r>
              <a:rPr lang="ko-KR" altLang="en-US"/>
              <a:t>과 </a:t>
            </a:r>
            <a:r>
              <a:rPr lang="en-US" altLang="ko-KR"/>
              <a:t>Latest Time</a:t>
            </a:r>
            <a:r>
              <a:rPr lang="ko-KR" altLang="en-US"/>
              <a:t>을 구하고 주공정을 찾아라.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AA8775-99E7-42DC-9984-AB186A0FE30F}" type="slidenum">
              <a:rPr lang="ko-KR" altLang="en-US"/>
              <a:pPr/>
              <a:t>36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21" name="Rectangle 205"/>
          <p:cNvSpPr>
            <a:spLocks noGrp="1" noChangeArrowheads="1"/>
          </p:cNvSpPr>
          <p:nvPr>
            <p:ph type="title"/>
          </p:nvPr>
        </p:nvSpPr>
        <p:spPr>
          <a:xfrm>
            <a:off x="2098675" y="260350"/>
            <a:ext cx="6732588" cy="684213"/>
          </a:xfrm>
        </p:spPr>
        <p:txBody>
          <a:bodyPr/>
          <a:lstStyle/>
          <a:p>
            <a:r>
              <a:rPr lang="en-US" altLang="ko-KR"/>
              <a:t>Example 3 (2)</a:t>
            </a:r>
            <a:endParaRPr lang="ko-KR" altLang="en-US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AB7B4-6513-4473-A030-B17EBDF8A6A1}" type="slidenum">
              <a:rPr lang="ko-KR" altLang="en-US"/>
              <a:pPr/>
              <a:t>37</a:t>
            </a:fld>
            <a:endParaRPr lang="en-US" altLang="ko-KR"/>
          </a:p>
        </p:txBody>
      </p:sp>
      <p:graphicFrame>
        <p:nvGraphicFramePr>
          <p:cNvPr id="393420" name="Group 204"/>
          <p:cNvGraphicFramePr>
            <a:graphicFrameLocks noGrp="1"/>
          </p:cNvGraphicFramePr>
          <p:nvPr/>
        </p:nvGraphicFramePr>
        <p:xfrm>
          <a:off x="203200" y="149225"/>
          <a:ext cx="1587500" cy="4218877"/>
        </p:xfrm>
        <a:graphic>
          <a:graphicData uri="http://schemas.openxmlformats.org/drawingml/2006/table">
            <a:tbl>
              <a:tblPr/>
              <a:tblGrid>
                <a:gridCol w="285750"/>
                <a:gridCol w="727075"/>
                <a:gridCol w="574675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선행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추정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소요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H, I, 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21" name="Rectangle 205"/>
          <p:cNvSpPr>
            <a:spLocks noGrp="1" noChangeArrowheads="1"/>
          </p:cNvSpPr>
          <p:nvPr>
            <p:ph type="title"/>
          </p:nvPr>
        </p:nvSpPr>
        <p:spPr>
          <a:xfrm>
            <a:off x="2098675" y="260350"/>
            <a:ext cx="6732588" cy="684213"/>
          </a:xfrm>
        </p:spPr>
        <p:txBody>
          <a:bodyPr/>
          <a:lstStyle/>
          <a:p>
            <a:r>
              <a:rPr lang="en-US" altLang="ko-KR" dirty="0"/>
              <a:t>Example 3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684AB7B4-6513-4473-A030-B17EBDF8A6A1}" type="slidenum">
              <a:rPr lang="ko-KR" altLang="en-US"/>
              <a:pPr/>
              <a:t>38</a:t>
            </a:fld>
            <a:endParaRPr lang="en-US" altLang="ko-KR"/>
          </a:p>
        </p:txBody>
      </p:sp>
      <p:graphicFrame>
        <p:nvGraphicFramePr>
          <p:cNvPr id="393420" name="Group 204"/>
          <p:cNvGraphicFramePr>
            <a:graphicFrameLocks noGrp="1"/>
          </p:cNvGraphicFramePr>
          <p:nvPr/>
        </p:nvGraphicFramePr>
        <p:xfrm>
          <a:off x="203200" y="149225"/>
          <a:ext cx="1587500" cy="4218877"/>
        </p:xfrm>
        <a:graphic>
          <a:graphicData uri="http://schemas.openxmlformats.org/drawingml/2006/table">
            <a:tbl>
              <a:tblPr/>
              <a:tblGrid>
                <a:gridCol w="285750"/>
                <a:gridCol w="727075"/>
                <a:gridCol w="574675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선행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추정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소요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H, I, 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908175" y="3657600"/>
            <a:ext cx="987425" cy="779463"/>
            <a:chOff x="960" y="2304"/>
            <a:chExt cx="864" cy="432"/>
          </a:xfrm>
        </p:grpSpPr>
        <p:sp>
          <p:nvSpPr>
            <p:cNvPr id="393221" name="Line 5"/>
            <p:cNvSpPr>
              <a:spLocks noChangeShapeType="1"/>
            </p:cNvSpPr>
            <p:nvPr/>
          </p:nvSpPr>
          <p:spPr bwMode="auto">
            <a:xfrm flipV="1">
              <a:off x="960" y="2304"/>
              <a:ext cx="864" cy="432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3223" name="Text Box 7"/>
            <p:cNvSpPr txBox="1">
              <a:spLocks noChangeArrowheads="1"/>
            </p:cNvSpPr>
            <p:nvPr/>
          </p:nvSpPr>
          <p:spPr bwMode="auto">
            <a:xfrm>
              <a:off x="1160" y="2346"/>
              <a:ext cx="322" cy="22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1908175" y="4557713"/>
            <a:ext cx="911225" cy="623887"/>
            <a:chOff x="960" y="2815"/>
            <a:chExt cx="816" cy="449"/>
          </a:xfrm>
        </p:grpSpPr>
        <p:sp>
          <p:nvSpPr>
            <p:cNvPr id="393222" name="Line 6"/>
            <p:cNvSpPr>
              <a:spLocks noChangeShapeType="1"/>
            </p:cNvSpPr>
            <p:nvPr/>
          </p:nvSpPr>
          <p:spPr bwMode="auto">
            <a:xfrm>
              <a:off x="960" y="2880"/>
              <a:ext cx="816" cy="384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3224" name="Text Box 8"/>
            <p:cNvSpPr txBox="1">
              <a:spLocks noChangeArrowheads="1"/>
            </p:cNvSpPr>
            <p:nvPr/>
          </p:nvSpPr>
          <p:spPr bwMode="auto">
            <a:xfrm>
              <a:off x="1202" y="2815"/>
              <a:ext cx="317" cy="286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chemeClr val="tx1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048000" y="2743200"/>
            <a:ext cx="1295400" cy="838200"/>
            <a:chOff x="1920" y="1728"/>
            <a:chExt cx="816" cy="528"/>
          </a:xfrm>
        </p:grpSpPr>
        <p:sp>
          <p:nvSpPr>
            <p:cNvPr id="393227" name="Line 11"/>
            <p:cNvSpPr>
              <a:spLocks noChangeShapeType="1"/>
            </p:cNvSpPr>
            <p:nvPr/>
          </p:nvSpPr>
          <p:spPr bwMode="auto">
            <a:xfrm flipV="1">
              <a:off x="1920" y="1728"/>
              <a:ext cx="816" cy="528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29" name="Text Box 13"/>
            <p:cNvSpPr txBox="1">
              <a:spLocks noChangeArrowheads="1"/>
            </p:cNvSpPr>
            <p:nvPr/>
          </p:nvSpPr>
          <p:spPr bwMode="auto">
            <a:xfrm>
              <a:off x="2160" y="1776"/>
              <a:ext cx="223" cy="25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3048000" y="3459163"/>
            <a:ext cx="1524000" cy="427037"/>
            <a:chOff x="1920" y="2179"/>
            <a:chExt cx="960" cy="269"/>
          </a:xfrm>
        </p:grpSpPr>
        <p:sp>
          <p:nvSpPr>
            <p:cNvPr id="393228" name="Line 12"/>
            <p:cNvSpPr>
              <a:spLocks noChangeShapeType="1"/>
            </p:cNvSpPr>
            <p:nvPr/>
          </p:nvSpPr>
          <p:spPr bwMode="auto">
            <a:xfrm>
              <a:off x="1920" y="2400"/>
              <a:ext cx="960" cy="48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31" name="Text Box 15"/>
            <p:cNvSpPr txBox="1">
              <a:spLocks noChangeArrowheads="1"/>
            </p:cNvSpPr>
            <p:nvPr/>
          </p:nvSpPr>
          <p:spPr bwMode="auto">
            <a:xfrm>
              <a:off x="2284" y="2179"/>
              <a:ext cx="232" cy="25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3048000" y="4495800"/>
            <a:ext cx="1447800" cy="609600"/>
            <a:chOff x="1920" y="2832"/>
            <a:chExt cx="912" cy="384"/>
          </a:xfrm>
        </p:grpSpPr>
        <p:sp>
          <p:nvSpPr>
            <p:cNvPr id="393233" name="Line 17"/>
            <p:cNvSpPr>
              <a:spLocks noChangeShapeType="1"/>
            </p:cNvSpPr>
            <p:nvPr/>
          </p:nvSpPr>
          <p:spPr bwMode="auto">
            <a:xfrm flipV="1">
              <a:off x="1920" y="2832"/>
              <a:ext cx="912" cy="384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35" name="Text Box 19"/>
            <p:cNvSpPr txBox="1">
              <a:spLocks noChangeArrowheads="1"/>
            </p:cNvSpPr>
            <p:nvPr/>
          </p:nvSpPr>
          <p:spPr bwMode="auto">
            <a:xfrm>
              <a:off x="2208" y="2832"/>
              <a:ext cx="214" cy="25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3048000" y="4995863"/>
            <a:ext cx="1676400" cy="396875"/>
            <a:chOff x="1920" y="3147"/>
            <a:chExt cx="1056" cy="250"/>
          </a:xfrm>
        </p:grpSpPr>
        <p:sp>
          <p:nvSpPr>
            <p:cNvPr id="393234" name="Line 18"/>
            <p:cNvSpPr>
              <a:spLocks noChangeShapeType="1"/>
            </p:cNvSpPr>
            <p:nvPr/>
          </p:nvSpPr>
          <p:spPr bwMode="auto">
            <a:xfrm>
              <a:off x="1920" y="3360"/>
              <a:ext cx="1056" cy="0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37" name="Text Box 21"/>
            <p:cNvSpPr txBox="1">
              <a:spLocks noChangeArrowheads="1"/>
            </p:cNvSpPr>
            <p:nvPr/>
          </p:nvSpPr>
          <p:spPr bwMode="auto">
            <a:xfrm>
              <a:off x="2411" y="3147"/>
              <a:ext cx="205" cy="25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3048000" y="5562600"/>
            <a:ext cx="1371600" cy="685800"/>
            <a:chOff x="1920" y="3504"/>
            <a:chExt cx="864" cy="432"/>
          </a:xfrm>
        </p:grpSpPr>
        <p:sp>
          <p:nvSpPr>
            <p:cNvPr id="393239" name="Line 23"/>
            <p:cNvSpPr>
              <a:spLocks noChangeShapeType="1"/>
            </p:cNvSpPr>
            <p:nvPr/>
          </p:nvSpPr>
          <p:spPr bwMode="auto">
            <a:xfrm>
              <a:off x="1920" y="3504"/>
              <a:ext cx="864" cy="432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40" name="Text Box 24"/>
            <p:cNvSpPr txBox="1">
              <a:spLocks noChangeArrowheads="1"/>
            </p:cNvSpPr>
            <p:nvPr/>
          </p:nvSpPr>
          <p:spPr bwMode="auto">
            <a:xfrm>
              <a:off x="2256" y="3504"/>
              <a:ext cx="232" cy="25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chemeClr val="tx1"/>
                  </a:solidFill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4406900" y="3810000"/>
            <a:ext cx="2298700" cy="712788"/>
            <a:chOff x="2776" y="2400"/>
            <a:chExt cx="1448" cy="449"/>
          </a:xfrm>
        </p:grpSpPr>
        <p:sp>
          <p:nvSpPr>
            <p:cNvPr id="393242" name="Oval 26"/>
            <p:cNvSpPr>
              <a:spLocks noChangeArrowheads="1"/>
            </p:cNvSpPr>
            <p:nvPr/>
          </p:nvSpPr>
          <p:spPr bwMode="auto">
            <a:xfrm>
              <a:off x="2776" y="2417"/>
              <a:ext cx="432" cy="432"/>
            </a:xfrm>
            <a:prstGeom prst="ellipse">
              <a:avLst/>
            </a:prstGeom>
            <a:solidFill>
              <a:srgbClr val="CCFF33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43" name="Line 27"/>
            <p:cNvSpPr>
              <a:spLocks noChangeShapeType="1"/>
            </p:cNvSpPr>
            <p:nvPr/>
          </p:nvSpPr>
          <p:spPr bwMode="auto">
            <a:xfrm>
              <a:off x="3216" y="2640"/>
              <a:ext cx="1008" cy="0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45" name="Text Box 29"/>
            <p:cNvSpPr txBox="1">
              <a:spLocks noChangeArrowheads="1"/>
            </p:cNvSpPr>
            <p:nvPr/>
          </p:nvSpPr>
          <p:spPr bwMode="auto">
            <a:xfrm>
              <a:off x="3552" y="2400"/>
              <a:ext cx="169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4708525" y="4495800"/>
            <a:ext cx="2149475" cy="1030288"/>
            <a:chOff x="2966" y="2832"/>
            <a:chExt cx="1354" cy="649"/>
          </a:xfrm>
        </p:grpSpPr>
        <p:sp>
          <p:nvSpPr>
            <p:cNvPr id="393248" name="Oval 32"/>
            <p:cNvSpPr>
              <a:spLocks noChangeArrowheads="1"/>
            </p:cNvSpPr>
            <p:nvPr/>
          </p:nvSpPr>
          <p:spPr bwMode="auto">
            <a:xfrm>
              <a:off x="2966" y="3241"/>
              <a:ext cx="240" cy="240"/>
            </a:xfrm>
            <a:prstGeom prst="ellipse">
              <a:avLst/>
            </a:prstGeom>
            <a:solidFill>
              <a:srgbClr val="CCFF33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49" name="Line 33"/>
            <p:cNvSpPr>
              <a:spLocks noChangeShapeType="1"/>
            </p:cNvSpPr>
            <p:nvPr/>
          </p:nvSpPr>
          <p:spPr bwMode="auto">
            <a:xfrm flipV="1">
              <a:off x="3229" y="2832"/>
              <a:ext cx="1091" cy="538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50" name="Text Box 34"/>
            <p:cNvSpPr txBox="1">
              <a:spLocks noChangeArrowheads="1"/>
            </p:cNvSpPr>
            <p:nvPr/>
          </p:nvSpPr>
          <p:spPr bwMode="auto">
            <a:xfrm>
              <a:off x="3600" y="3120"/>
              <a:ext cx="178" cy="25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chemeClr val="tx1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4572000" y="2667000"/>
            <a:ext cx="2133600" cy="1143000"/>
            <a:chOff x="2880" y="1680"/>
            <a:chExt cx="1344" cy="720"/>
          </a:xfrm>
        </p:grpSpPr>
        <p:sp>
          <p:nvSpPr>
            <p:cNvPr id="393259" name="Line 43"/>
            <p:cNvSpPr>
              <a:spLocks noChangeShapeType="1"/>
            </p:cNvSpPr>
            <p:nvPr/>
          </p:nvSpPr>
          <p:spPr bwMode="auto">
            <a:xfrm>
              <a:off x="2880" y="1680"/>
              <a:ext cx="1344" cy="720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60" name="Text Box 44"/>
            <p:cNvSpPr txBox="1">
              <a:spLocks noChangeArrowheads="1"/>
            </p:cNvSpPr>
            <p:nvPr/>
          </p:nvSpPr>
          <p:spPr bwMode="auto">
            <a:xfrm>
              <a:off x="3408" y="1776"/>
              <a:ext cx="232" cy="25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chemeClr val="tx1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6692900" y="3633788"/>
            <a:ext cx="1765300" cy="914400"/>
            <a:chOff x="4216" y="2289"/>
            <a:chExt cx="1112" cy="576"/>
          </a:xfrm>
        </p:grpSpPr>
        <p:sp>
          <p:nvSpPr>
            <p:cNvPr id="393262" name="Oval 46"/>
            <p:cNvSpPr>
              <a:spLocks noChangeArrowheads="1"/>
            </p:cNvSpPr>
            <p:nvPr/>
          </p:nvSpPr>
          <p:spPr bwMode="auto">
            <a:xfrm>
              <a:off x="4216" y="2289"/>
              <a:ext cx="576" cy="576"/>
            </a:xfrm>
            <a:prstGeom prst="ellipse">
              <a:avLst/>
            </a:prstGeom>
            <a:solidFill>
              <a:srgbClr val="CCFF33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4800" y="2371"/>
              <a:ext cx="528" cy="250"/>
              <a:chOff x="4800" y="2371"/>
              <a:chExt cx="528" cy="250"/>
            </a:xfrm>
          </p:grpSpPr>
          <p:sp>
            <p:nvSpPr>
              <p:cNvPr id="393263" name="Line 47"/>
              <p:cNvSpPr>
                <a:spLocks noChangeShapeType="1"/>
              </p:cNvSpPr>
              <p:nvPr/>
            </p:nvSpPr>
            <p:spPr bwMode="auto">
              <a:xfrm>
                <a:off x="4800" y="2592"/>
                <a:ext cx="528" cy="0"/>
              </a:xfrm>
              <a:prstGeom prst="line">
                <a:avLst/>
              </a:prstGeom>
              <a:noFill/>
              <a:ln w="28575" cap="sq">
                <a:solidFill>
                  <a:srgbClr val="008000"/>
                </a:solidFill>
                <a:round/>
                <a:headEnd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93264" name="Text Box 48"/>
              <p:cNvSpPr txBox="1">
                <a:spLocks noChangeArrowheads="1"/>
              </p:cNvSpPr>
              <p:nvPr/>
            </p:nvSpPr>
            <p:spPr bwMode="auto">
              <a:xfrm>
                <a:off x="4876" y="2371"/>
                <a:ext cx="232" cy="250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ko-KR">
                    <a:solidFill>
                      <a:schemeClr val="tx1"/>
                    </a:solidFill>
                    <a:latin typeface="Times New Roman" pitchFamily="18" charset="0"/>
                  </a:rPr>
                  <a:t>K</a:t>
                </a:r>
              </a:p>
            </p:txBody>
          </p:sp>
        </p:grpSp>
      </p:grp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1539875" y="2514600"/>
            <a:ext cx="7299325" cy="2970213"/>
            <a:chOff x="970" y="1584"/>
            <a:chExt cx="4598" cy="1871"/>
          </a:xfrm>
          <a:solidFill>
            <a:srgbClr val="CCFF33"/>
          </a:solidFill>
        </p:grpSpPr>
        <p:sp>
          <p:nvSpPr>
            <p:cNvPr id="393266" name="Oval 50"/>
            <p:cNvSpPr>
              <a:spLocks noChangeArrowheads="1"/>
            </p:cNvSpPr>
            <p:nvPr/>
          </p:nvSpPr>
          <p:spPr bwMode="auto">
            <a:xfrm>
              <a:off x="970" y="2739"/>
              <a:ext cx="240" cy="240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67" name="Oval 51"/>
            <p:cNvSpPr>
              <a:spLocks noChangeArrowheads="1"/>
            </p:cNvSpPr>
            <p:nvPr/>
          </p:nvSpPr>
          <p:spPr bwMode="auto">
            <a:xfrm>
              <a:off x="1778" y="3215"/>
              <a:ext cx="240" cy="240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68" name="Oval 52"/>
            <p:cNvSpPr>
              <a:spLocks noChangeArrowheads="1"/>
            </p:cNvSpPr>
            <p:nvPr/>
          </p:nvSpPr>
          <p:spPr bwMode="auto">
            <a:xfrm>
              <a:off x="1824" y="2208"/>
              <a:ext cx="240" cy="240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69" name="Oval 53"/>
            <p:cNvSpPr>
              <a:spLocks noChangeArrowheads="1"/>
            </p:cNvSpPr>
            <p:nvPr/>
          </p:nvSpPr>
          <p:spPr bwMode="auto">
            <a:xfrm>
              <a:off x="2736" y="1584"/>
              <a:ext cx="240" cy="240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70" name="Oval 54"/>
            <p:cNvSpPr>
              <a:spLocks noChangeArrowheads="1"/>
            </p:cNvSpPr>
            <p:nvPr/>
          </p:nvSpPr>
          <p:spPr bwMode="auto">
            <a:xfrm>
              <a:off x="5328" y="2448"/>
              <a:ext cx="240" cy="240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5" name="Group 60"/>
          <p:cNvGrpSpPr>
            <a:grpSpLocks/>
          </p:cNvGrpSpPr>
          <p:nvPr/>
        </p:nvGrpSpPr>
        <p:grpSpPr bwMode="auto">
          <a:xfrm>
            <a:off x="4408488" y="5513388"/>
            <a:ext cx="468312" cy="938212"/>
            <a:chOff x="2777" y="3473"/>
            <a:chExt cx="295" cy="591"/>
          </a:xfrm>
        </p:grpSpPr>
        <p:sp>
          <p:nvSpPr>
            <p:cNvPr id="393257" name="Line 41"/>
            <p:cNvSpPr>
              <a:spLocks noChangeShapeType="1"/>
            </p:cNvSpPr>
            <p:nvPr/>
          </p:nvSpPr>
          <p:spPr bwMode="auto">
            <a:xfrm flipV="1">
              <a:off x="2976" y="3473"/>
              <a:ext cx="96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3275" name="Oval 59"/>
            <p:cNvSpPr>
              <a:spLocks noChangeArrowheads="1"/>
            </p:cNvSpPr>
            <p:nvPr/>
          </p:nvSpPr>
          <p:spPr bwMode="auto">
            <a:xfrm>
              <a:off x="2777" y="3835"/>
              <a:ext cx="229" cy="229"/>
            </a:xfrm>
            <a:prstGeom prst="ellipse">
              <a:avLst/>
            </a:prstGeom>
            <a:solidFill>
              <a:srgbClr val="CCFF33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" name="Group 68"/>
          <p:cNvGrpSpPr>
            <a:grpSpLocks/>
          </p:cNvGrpSpPr>
          <p:nvPr/>
        </p:nvGrpSpPr>
        <p:grpSpPr bwMode="auto">
          <a:xfrm>
            <a:off x="467544" y="6093296"/>
            <a:ext cx="871538" cy="457200"/>
            <a:chOff x="256" y="3840"/>
            <a:chExt cx="549" cy="288"/>
          </a:xfrm>
        </p:grpSpPr>
        <p:sp>
          <p:nvSpPr>
            <p:cNvPr id="52" name="Rectangle 33"/>
            <p:cNvSpPr>
              <a:spLocks noChangeArrowheads="1"/>
            </p:cNvSpPr>
            <p:nvPr/>
          </p:nvSpPr>
          <p:spPr bwMode="auto">
            <a:xfrm>
              <a:off x="256" y="3840"/>
              <a:ext cx="277" cy="288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ET</a:t>
              </a:r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528" y="3840"/>
              <a:ext cx="277" cy="288"/>
            </a:xfrm>
            <a:prstGeom prst="rect">
              <a:avLst/>
            </a:prstGeom>
            <a:solidFill>
              <a:srgbClr val="FF99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LT</a:t>
              </a:r>
            </a:p>
          </p:txBody>
        </p:sp>
      </p:grpSp>
      <p:grpSp>
        <p:nvGrpSpPr>
          <p:cNvPr id="54" name="Group 68"/>
          <p:cNvGrpSpPr>
            <a:grpSpLocks/>
          </p:cNvGrpSpPr>
          <p:nvPr/>
        </p:nvGrpSpPr>
        <p:grpSpPr bwMode="auto">
          <a:xfrm>
            <a:off x="1835696" y="5301208"/>
            <a:ext cx="871538" cy="457200"/>
            <a:chOff x="256" y="3840"/>
            <a:chExt cx="549" cy="288"/>
          </a:xfrm>
        </p:grpSpPr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256" y="3840"/>
              <a:ext cx="277" cy="288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Rectangle 34"/>
            <p:cNvSpPr>
              <a:spLocks noChangeArrowheads="1"/>
            </p:cNvSpPr>
            <p:nvPr/>
          </p:nvSpPr>
          <p:spPr bwMode="auto">
            <a:xfrm>
              <a:off x="528" y="3840"/>
              <a:ext cx="277" cy="288"/>
            </a:xfrm>
            <a:prstGeom prst="rect">
              <a:avLst/>
            </a:prstGeom>
            <a:solidFill>
              <a:srgbClr val="FF99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Group 68"/>
          <p:cNvGrpSpPr>
            <a:grpSpLocks/>
          </p:cNvGrpSpPr>
          <p:nvPr/>
        </p:nvGrpSpPr>
        <p:grpSpPr bwMode="auto">
          <a:xfrm>
            <a:off x="4932040" y="5949280"/>
            <a:ext cx="871538" cy="457200"/>
            <a:chOff x="256" y="3840"/>
            <a:chExt cx="549" cy="288"/>
          </a:xfrm>
        </p:grpSpPr>
        <p:sp>
          <p:nvSpPr>
            <p:cNvPr id="58" name="Rectangle 33"/>
            <p:cNvSpPr>
              <a:spLocks noChangeArrowheads="1"/>
            </p:cNvSpPr>
            <p:nvPr/>
          </p:nvSpPr>
          <p:spPr bwMode="auto">
            <a:xfrm>
              <a:off x="256" y="3840"/>
              <a:ext cx="277" cy="288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Rectangle 34"/>
            <p:cNvSpPr>
              <a:spLocks noChangeArrowheads="1"/>
            </p:cNvSpPr>
            <p:nvPr/>
          </p:nvSpPr>
          <p:spPr bwMode="auto">
            <a:xfrm>
              <a:off x="528" y="3840"/>
              <a:ext cx="277" cy="288"/>
            </a:xfrm>
            <a:prstGeom prst="rect">
              <a:avLst/>
            </a:prstGeom>
            <a:solidFill>
              <a:srgbClr val="FF99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611560" y="4581128"/>
            <a:ext cx="871538" cy="457200"/>
            <a:chOff x="256" y="3840"/>
            <a:chExt cx="549" cy="288"/>
          </a:xfrm>
        </p:grpSpPr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256" y="3840"/>
              <a:ext cx="277" cy="288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Rectangle 34"/>
            <p:cNvSpPr>
              <a:spLocks noChangeArrowheads="1"/>
            </p:cNvSpPr>
            <p:nvPr/>
          </p:nvSpPr>
          <p:spPr bwMode="auto">
            <a:xfrm>
              <a:off x="528" y="3840"/>
              <a:ext cx="277" cy="288"/>
            </a:xfrm>
            <a:prstGeom prst="rect">
              <a:avLst/>
            </a:prstGeom>
            <a:solidFill>
              <a:srgbClr val="FF99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3" name="Group 68"/>
          <p:cNvGrpSpPr>
            <a:grpSpLocks/>
          </p:cNvGrpSpPr>
          <p:nvPr/>
        </p:nvGrpSpPr>
        <p:grpSpPr bwMode="auto">
          <a:xfrm>
            <a:off x="2339752" y="2996952"/>
            <a:ext cx="871538" cy="457200"/>
            <a:chOff x="256" y="3840"/>
            <a:chExt cx="549" cy="288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>
              <a:off x="256" y="3840"/>
              <a:ext cx="277" cy="288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>
              <a:off x="528" y="3840"/>
              <a:ext cx="277" cy="288"/>
            </a:xfrm>
            <a:prstGeom prst="rect">
              <a:avLst/>
            </a:prstGeom>
            <a:solidFill>
              <a:srgbClr val="FF99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4283968" y="3284984"/>
            <a:ext cx="871538" cy="457200"/>
            <a:chOff x="256" y="3840"/>
            <a:chExt cx="549" cy="288"/>
          </a:xfrm>
        </p:grpSpPr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256" y="3840"/>
              <a:ext cx="277" cy="288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Rectangle 34"/>
            <p:cNvSpPr>
              <a:spLocks noChangeArrowheads="1"/>
            </p:cNvSpPr>
            <p:nvPr/>
          </p:nvSpPr>
          <p:spPr bwMode="auto">
            <a:xfrm>
              <a:off x="528" y="3840"/>
              <a:ext cx="277" cy="288"/>
            </a:xfrm>
            <a:prstGeom prst="rect">
              <a:avLst/>
            </a:prstGeom>
            <a:solidFill>
              <a:srgbClr val="FF99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4636566" y="4699992"/>
            <a:ext cx="871538" cy="457200"/>
            <a:chOff x="256" y="3840"/>
            <a:chExt cx="549" cy="288"/>
          </a:xfrm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256" y="3840"/>
              <a:ext cx="277" cy="288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528" y="3840"/>
              <a:ext cx="277" cy="288"/>
            </a:xfrm>
            <a:prstGeom prst="rect">
              <a:avLst/>
            </a:prstGeom>
            <a:solidFill>
              <a:srgbClr val="FF99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Group 68"/>
          <p:cNvGrpSpPr>
            <a:grpSpLocks/>
          </p:cNvGrpSpPr>
          <p:nvPr/>
        </p:nvGrpSpPr>
        <p:grpSpPr bwMode="auto">
          <a:xfrm>
            <a:off x="4067944" y="1988840"/>
            <a:ext cx="871538" cy="457200"/>
            <a:chOff x="256" y="3840"/>
            <a:chExt cx="549" cy="288"/>
          </a:xfrm>
        </p:grpSpPr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256" y="3840"/>
              <a:ext cx="277" cy="288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Rectangle 34"/>
            <p:cNvSpPr>
              <a:spLocks noChangeArrowheads="1"/>
            </p:cNvSpPr>
            <p:nvPr/>
          </p:nvSpPr>
          <p:spPr bwMode="auto">
            <a:xfrm>
              <a:off x="528" y="3840"/>
              <a:ext cx="277" cy="288"/>
            </a:xfrm>
            <a:prstGeom prst="rect">
              <a:avLst/>
            </a:prstGeom>
            <a:solidFill>
              <a:srgbClr val="FF99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19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Group 68"/>
          <p:cNvGrpSpPr>
            <a:grpSpLocks/>
          </p:cNvGrpSpPr>
          <p:nvPr/>
        </p:nvGrpSpPr>
        <p:grpSpPr bwMode="auto">
          <a:xfrm>
            <a:off x="6804248" y="3068960"/>
            <a:ext cx="871538" cy="457200"/>
            <a:chOff x="256" y="3840"/>
            <a:chExt cx="549" cy="288"/>
          </a:xfrm>
        </p:grpSpPr>
        <p:sp>
          <p:nvSpPr>
            <p:cNvPr id="76" name="Rectangle 33"/>
            <p:cNvSpPr>
              <a:spLocks noChangeArrowheads="1"/>
            </p:cNvSpPr>
            <p:nvPr/>
          </p:nvSpPr>
          <p:spPr bwMode="auto">
            <a:xfrm>
              <a:off x="256" y="3840"/>
              <a:ext cx="277" cy="288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Rectangle 34"/>
            <p:cNvSpPr>
              <a:spLocks noChangeArrowheads="1"/>
            </p:cNvSpPr>
            <p:nvPr/>
          </p:nvSpPr>
          <p:spPr bwMode="auto">
            <a:xfrm>
              <a:off x="528" y="3840"/>
              <a:ext cx="277" cy="288"/>
            </a:xfrm>
            <a:prstGeom prst="rect">
              <a:avLst/>
            </a:prstGeom>
            <a:solidFill>
              <a:srgbClr val="FF99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8" name="Group 68"/>
          <p:cNvGrpSpPr>
            <a:grpSpLocks/>
          </p:cNvGrpSpPr>
          <p:nvPr/>
        </p:nvGrpSpPr>
        <p:grpSpPr bwMode="auto">
          <a:xfrm>
            <a:off x="8172400" y="4365104"/>
            <a:ext cx="871538" cy="457200"/>
            <a:chOff x="256" y="3840"/>
            <a:chExt cx="549" cy="288"/>
          </a:xfrm>
        </p:grpSpPr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256" y="3840"/>
              <a:ext cx="277" cy="288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Rectangle 34"/>
            <p:cNvSpPr>
              <a:spLocks noChangeArrowheads="1"/>
            </p:cNvSpPr>
            <p:nvPr/>
          </p:nvSpPr>
          <p:spPr bwMode="auto">
            <a:xfrm>
              <a:off x="528" y="3840"/>
              <a:ext cx="277" cy="288"/>
            </a:xfrm>
            <a:prstGeom prst="rect">
              <a:avLst/>
            </a:prstGeom>
            <a:solidFill>
              <a:srgbClr val="FF99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자유형 83"/>
          <p:cNvSpPr/>
          <p:nvPr/>
        </p:nvSpPr>
        <p:spPr bwMode="auto">
          <a:xfrm>
            <a:off x="1910443" y="4033891"/>
            <a:ext cx="6694714" cy="1174923"/>
          </a:xfrm>
          <a:custGeom>
            <a:avLst/>
            <a:gdLst>
              <a:gd name="connsiteX0" fmla="*/ 0 w 6694714"/>
              <a:gd name="connsiteY0" fmla="*/ 391886 h 1012371"/>
              <a:gd name="connsiteX1" fmla="*/ 1094014 w 6694714"/>
              <a:gd name="connsiteY1" fmla="*/ 1012371 h 1012371"/>
              <a:gd name="connsiteX2" fmla="*/ 2988128 w 6694714"/>
              <a:gd name="connsiteY2" fmla="*/ 163286 h 1012371"/>
              <a:gd name="connsiteX3" fmla="*/ 5143500 w 6694714"/>
              <a:gd name="connsiteY3" fmla="*/ 32657 h 1012371"/>
              <a:gd name="connsiteX4" fmla="*/ 6694714 w 6694714"/>
              <a:gd name="connsiteY4" fmla="*/ 0 h 1012371"/>
              <a:gd name="connsiteX0" fmla="*/ 0 w 6694714"/>
              <a:gd name="connsiteY0" fmla="*/ 554902 h 1175387"/>
              <a:gd name="connsiteX1" fmla="*/ 1094014 w 6694714"/>
              <a:gd name="connsiteY1" fmla="*/ 1175387 h 1175387"/>
              <a:gd name="connsiteX2" fmla="*/ 2988128 w 6694714"/>
              <a:gd name="connsiteY2" fmla="*/ 326302 h 1175387"/>
              <a:gd name="connsiteX3" fmla="*/ 5215419 w 6694714"/>
              <a:gd name="connsiteY3" fmla="*/ 464 h 1175387"/>
              <a:gd name="connsiteX4" fmla="*/ 6694714 w 6694714"/>
              <a:gd name="connsiteY4" fmla="*/ 163016 h 1175387"/>
              <a:gd name="connsiteX0" fmla="*/ 0 w 6694714"/>
              <a:gd name="connsiteY0" fmla="*/ 554902 h 1175387"/>
              <a:gd name="connsiteX1" fmla="*/ 1094014 w 6694714"/>
              <a:gd name="connsiteY1" fmla="*/ 1175387 h 1175387"/>
              <a:gd name="connsiteX2" fmla="*/ 2988128 w 6694714"/>
              <a:gd name="connsiteY2" fmla="*/ 326302 h 1175387"/>
              <a:gd name="connsiteX3" fmla="*/ 5215419 w 6694714"/>
              <a:gd name="connsiteY3" fmla="*/ 464 h 1175387"/>
              <a:gd name="connsiteX4" fmla="*/ 6694714 w 6694714"/>
              <a:gd name="connsiteY4" fmla="*/ 163016 h 1175387"/>
              <a:gd name="connsiteX0" fmla="*/ 0 w 6694714"/>
              <a:gd name="connsiteY0" fmla="*/ 554438 h 1174923"/>
              <a:gd name="connsiteX1" fmla="*/ 1094014 w 6694714"/>
              <a:gd name="connsiteY1" fmla="*/ 1174923 h 1174923"/>
              <a:gd name="connsiteX2" fmla="*/ 2988128 w 6694714"/>
              <a:gd name="connsiteY2" fmla="*/ 325838 h 1174923"/>
              <a:gd name="connsiteX3" fmla="*/ 5215419 w 6694714"/>
              <a:gd name="connsiteY3" fmla="*/ 0 h 1174923"/>
              <a:gd name="connsiteX4" fmla="*/ 6694714 w 6694714"/>
              <a:gd name="connsiteY4" fmla="*/ 162552 h 117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4714" h="1174923">
                <a:moveTo>
                  <a:pt x="0" y="554438"/>
                </a:moveTo>
                <a:lnTo>
                  <a:pt x="1094014" y="1174923"/>
                </a:lnTo>
                <a:lnTo>
                  <a:pt x="2988128" y="325838"/>
                </a:lnTo>
                <a:cubicBezTo>
                  <a:pt x="3730558" y="217225"/>
                  <a:pt x="4586005" y="67516"/>
                  <a:pt x="5215419" y="0"/>
                </a:cubicBezTo>
                <a:cubicBezTo>
                  <a:pt x="5742764" y="40485"/>
                  <a:pt x="6177643" y="173438"/>
                  <a:pt x="6694714" y="162552"/>
                </a:cubicBezTo>
              </a:path>
            </a:pathLst>
          </a:custGeom>
          <a:noFill/>
          <a:ln w="76200" cap="flat" cmpd="sng" algn="ctr">
            <a:solidFill>
              <a:srgbClr val="FF0000">
                <a:alpha val="58039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9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738173"/>
          </a:xfrm>
        </p:spPr>
        <p:txBody>
          <a:bodyPr/>
          <a:lstStyle/>
          <a:p>
            <a:r>
              <a:rPr lang="en-US" altLang="ko-KR" dirty="0" smtClean="0"/>
              <a:t>Example 6</a:t>
            </a:r>
            <a:endParaRPr lang="ko-KR" altLang="en-US" dirty="0"/>
          </a:p>
        </p:txBody>
      </p:sp>
      <p:sp>
        <p:nvSpPr>
          <p:cNvPr id="88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BDCD805E-6A9D-449C-ACA2-F1AD2C299747}" type="slidenum">
              <a:rPr lang="ko-KR" altLang="en-US"/>
              <a:pPr/>
              <a:t>39</a:t>
            </a:fld>
            <a:endParaRPr lang="en-US" altLang="ko-KR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60570"/>
              </p:ext>
            </p:extLst>
          </p:nvPr>
        </p:nvGraphicFramePr>
        <p:xfrm>
          <a:off x="472053" y="1181100"/>
          <a:ext cx="2494414" cy="4267200"/>
        </p:xfrm>
        <a:graphic>
          <a:graphicData uri="http://schemas.openxmlformats.org/drawingml/2006/table">
            <a:tbl>
              <a:tblPr/>
              <a:tblGrid>
                <a:gridCol w="479851"/>
                <a:gridCol w="719487"/>
                <a:gridCol w="1295076"/>
              </a:tblGrid>
              <a:tr h="395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선행작업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추정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소요시간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D, E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F, G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I,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9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수요예측 예</a:t>
            </a:r>
          </a:p>
        </p:txBody>
      </p:sp>
      <p:sp>
        <p:nvSpPr>
          <p:cNvPr id="31232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/>
              <a:t>경제예측을 통한 적응의 예  (</a:t>
            </a:r>
            <a:r>
              <a:rPr lang="en-US" altLang="ko-KR" sz="2000" dirty="0"/>
              <a:t>GNP</a:t>
            </a:r>
            <a:r>
              <a:rPr lang="ko-KR" altLang="en-US" sz="2000" dirty="0"/>
              <a:t>변화, 인건비 상승의 경향 등)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소득증대 또는 구매력 감소 등에 따른 소비패턴의 변화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인건비 상승에 따른 기업의 경쟁력 감소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다른 부분에서 원가절감 노력.  수익성이 있으면 자동화, 기계화가 필요.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품질관리, 자재관리, 작업방식 개선을 통한 원가절감.  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노동력이 싼 국가로 생산공장 이전 </a:t>
            </a:r>
            <a:endParaRPr lang="en-US" altLang="ko-KR" sz="1600" dirty="0"/>
          </a:p>
          <a:p>
            <a:pPr lvl="1">
              <a:lnSpc>
                <a:spcPct val="90000"/>
              </a:lnSpc>
            </a:pPr>
            <a:r>
              <a:rPr lang="ko-KR" altLang="en-US" sz="1800" dirty="0" smtClean="0"/>
              <a:t>원자재 가격 상승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유가 상승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물류비용의 </a:t>
            </a:r>
            <a:r>
              <a:rPr lang="ko-KR" altLang="en-US" sz="1800" dirty="0"/>
              <a:t>부담 </a:t>
            </a:r>
            <a:r>
              <a:rPr lang="ko-KR" altLang="en-US" sz="1800" dirty="0" smtClean="0"/>
              <a:t>증가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영향?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사회예측을 통한 적응의 예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주5일제 확장으로 여가 활용에 대한 관심 증가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국제관계의 변화에 따라 시장의 개척이 </a:t>
            </a:r>
            <a:r>
              <a:rPr lang="ko-KR" altLang="en-US" sz="1800" dirty="0" smtClean="0"/>
              <a:t>증가</a:t>
            </a:r>
            <a:endParaRPr lang="ko-KR" altLang="en-US" sz="1800" dirty="0"/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소비의 고급화 추세와 동시에 중. 저가 의류 등의 </a:t>
            </a:r>
            <a:r>
              <a:rPr lang="ko-KR" altLang="en-US" sz="1800" dirty="0" err="1"/>
              <a:t>개발붐</a:t>
            </a:r>
            <a:endParaRPr lang="ko-KR" altLang="en-US" sz="1800" dirty="0"/>
          </a:p>
          <a:p>
            <a:pPr>
              <a:lnSpc>
                <a:spcPct val="90000"/>
              </a:lnSpc>
            </a:pPr>
            <a:r>
              <a:rPr lang="ko-KR" altLang="en-US" sz="2000" dirty="0"/>
              <a:t>기술예측을 통한 적응의 예 (기술혁신)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기술발전으로 상품의 차별화가 </a:t>
            </a:r>
            <a:r>
              <a:rPr lang="ko-KR" altLang="en-US" sz="1800" dirty="0" smtClean="0"/>
              <a:t>줄어듦으로 </a:t>
            </a:r>
            <a:r>
              <a:rPr lang="en-US" altLang="ko-KR" sz="1800" dirty="0" smtClean="0"/>
              <a:t>A/S </a:t>
            </a:r>
            <a:r>
              <a:rPr lang="ko-KR" altLang="en-US" sz="1800" dirty="0" smtClean="0"/>
              <a:t>강화 </a:t>
            </a:r>
            <a:r>
              <a:rPr lang="ko-KR" altLang="en-US" sz="1800" dirty="0"/>
              <a:t>전략을 수립 (</a:t>
            </a:r>
            <a:r>
              <a:rPr lang="ko-KR" altLang="en-US" sz="1800" dirty="0" err="1"/>
              <a:t>그린컴퓨터</a:t>
            </a:r>
            <a:r>
              <a:rPr lang="ko-KR" altLang="en-US" sz="1800" dirty="0"/>
              <a:t>, 재활용품 확대</a:t>
            </a:r>
            <a:r>
              <a:rPr lang="ko-KR" altLang="en-US" sz="1800" dirty="0" smtClean="0"/>
              <a:t>)</a:t>
            </a:r>
            <a:endParaRPr lang="en-US" altLang="ko-KR" sz="1600" dirty="0" smtClean="0"/>
          </a:p>
          <a:p>
            <a:pPr lvl="2">
              <a:lnSpc>
                <a:spcPct val="90000"/>
              </a:lnSpc>
            </a:pPr>
            <a:r>
              <a:rPr lang="ko-KR" altLang="en-US" sz="1600" dirty="0" smtClean="0"/>
              <a:t>가격경쟁</a:t>
            </a:r>
            <a:r>
              <a:rPr lang="ko-KR" altLang="en-US" sz="1600" dirty="0"/>
              <a:t>, </a:t>
            </a:r>
            <a:r>
              <a:rPr lang="en-US" altLang="ko-KR" sz="1600" dirty="0"/>
              <a:t>image </a:t>
            </a:r>
            <a:r>
              <a:rPr lang="ko-KR" altLang="en-US" sz="1600" dirty="0"/>
              <a:t>제고 </a:t>
            </a:r>
            <a:r>
              <a:rPr lang="ko-KR" altLang="en-US" sz="1600" dirty="0" smtClean="0"/>
              <a:t>경쟁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마케팅 </a:t>
            </a:r>
            <a:r>
              <a:rPr lang="en-US" altLang="ko-KR" sz="1600" dirty="0"/>
              <a:t>3.0 </a:t>
            </a:r>
            <a:r>
              <a:rPr lang="ko-KR" altLang="en-US" sz="1600" dirty="0"/>
              <a:t>시대의 도래 </a:t>
            </a:r>
            <a:r>
              <a:rPr lang="ko-KR" altLang="en-US" sz="1600" dirty="0" smtClean="0"/>
              <a:t>등</a:t>
            </a:r>
            <a:endParaRPr lang="ko-KR" altLang="en-US" sz="1600" dirty="0"/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기술의 개발로 인한 새로운 수요분야가 발생하므로 새로운 시장을 개척할 필요가 </a:t>
            </a:r>
            <a:r>
              <a:rPr lang="ko-KR" altLang="en-US" sz="1800" dirty="0" smtClean="0"/>
              <a:t>생김 </a:t>
            </a:r>
            <a:r>
              <a:rPr lang="en-US" altLang="ko-KR" sz="1800" dirty="0"/>
              <a:t>(</a:t>
            </a:r>
            <a:r>
              <a:rPr lang="ko-KR" altLang="en-US" sz="1800" dirty="0"/>
              <a:t>새로운 </a:t>
            </a:r>
            <a:r>
              <a:rPr lang="ko-KR" altLang="en-US" sz="1800" dirty="0" err="1"/>
              <a:t>수요분야로</a:t>
            </a:r>
            <a:r>
              <a:rPr lang="ko-KR" altLang="en-US" sz="1800" dirty="0"/>
              <a:t> 무엇을 들 수 있는가</a:t>
            </a:r>
            <a:r>
              <a:rPr lang="en-US" altLang="ko-KR" sz="1800" dirty="0" smtClean="0"/>
              <a:t>?)</a:t>
            </a:r>
            <a:r>
              <a:rPr lang="ko-KR" altLang="en-US" sz="1800" dirty="0" smtClean="0"/>
              <a:t> </a:t>
            </a:r>
            <a:endParaRPr lang="en-US" altLang="ko-KR" sz="1800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D6F022-1ADF-400B-B9EB-477512CB582C}" type="slidenum">
              <a:rPr lang="ko-KR" altLang="en-US"/>
              <a:pPr/>
              <a:t>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738173"/>
          </a:xfrm>
        </p:spPr>
        <p:txBody>
          <a:bodyPr/>
          <a:lstStyle/>
          <a:p>
            <a:r>
              <a:rPr lang="en-US" altLang="ko-KR" dirty="0" smtClean="0"/>
              <a:t>Example 6 </a:t>
            </a:r>
            <a:r>
              <a:rPr lang="ko-KR" altLang="en-US" dirty="0"/>
              <a:t>풀이 (</a:t>
            </a:r>
            <a:r>
              <a:rPr lang="en-US" altLang="ko-KR" dirty="0"/>
              <a:t>network </a:t>
            </a:r>
            <a:r>
              <a:rPr lang="ko-KR" altLang="en-US" dirty="0"/>
              <a:t>작성)</a:t>
            </a:r>
          </a:p>
        </p:txBody>
      </p:sp>
      <p:sp>
        <p:nvSpPr>
          <p:cNvPr id="88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BDCD805E-6A9D-449C-ACA2-F1AD2C299747}" type="slidenum">
              <a:rPr lang="ko-KR" altLang="en-US"/>
              <a:pPr/>
              <a:t>40</a:t>
            </a:fld>
            <a:endParaRPr lang="en-US" altLang="ko-KR"/>
          </a:p>
        </p:txBody>
      </p:sp>
      <p:sp>
        <p:nvSpPr>
          <p:cNvPr id="919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31640" y="1454136"/>
            <a:ext cx="7179765" cy="3919080"/>
            <a:chOff x="3451925" y="1454136"/>
            <a:chExt cx="5379565" cy="3307817"/>
          </a:xfrm>
        </p:grpSpPr>
        <p:grpSp>
          <p:nvGrpSpPr>
            <p:cNvPr id="6" name="그룹 5"/>
            <p:cNvGrpSpPr/>
            <p:nvPr/>
          </p:nvGrpSpPr>
          <p:grpSpPr>
            <a:xfrm>
              <a:off x="3451925" y="1454136"/>
              <a:ext cx="5063425" cy="3237868"/>
              <a:chOff x="3451925" y="1454136"/>
              <a:chExt cx="5063425" cy="3237868"/>
            </a:xfrm>
          </p:grpSpPr>
          <p:grpSp>
            <p:nvGrpSpPr>
              <p:cNvPr id="2" name="Group 64"/>
              <p:cNvGrpSpPr>
                <a:grpSpLocks/>
              </p:cNvGrpSpPr>
              <p:nvPr/>
            </p:nvGrpSpPr>
            <p:grpSpPr bwMode="auto">
              <a:xfrm>
                <a:off x="3451925" y="1537641"/>
                <a:ext cx="5063425" cy="3154363"/>
                <a:chOff x="960" y="1205"/>
                <a:chExt cx="3626" cy="1987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960" y="2016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sz="1600" b="1">
                      <a:latin typeface="맑은 고딕" pitchFamily="50" charset="-127"/>
                      <a:ea typeface="맑은 고딕" pitchFamily="50" charset="-127"/>
                    </a:rPr>
                    <a:t>1</a:t>
                  </a:r>
                </a:p>
              </p:txBody>
            </p:sp>
            <p:sp>
              <p:nvSpPr>
                <p:cNvPr id="42" name="Oval 6"/>
                <p:cNvSpPr>
                  <a:spLocks noChangeArrowheads="1"/>
                </p:cNvSpPr>
                <p:nvPr/>
              </p:nvSpPr>
              <p:spPr bwMode="auto">
                <a:xfrm>
                  <a:off x="1752" y="1212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sz="1600" b="1"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</a:p>
              </p:txBody>
            </p:sp>
            <p:sp>
              <p:nvSpPr>
                <p:cNvPr id="43" name="Oval 7"/>
                <p:cNvSpPr>
                  <a:spLocks noChangeArrowheads="1"/>
                </p:cNvSpPr>
                <p:nvPr/>
              </p:nvSpPr>
              <p:spPr bwMode="auto">
                <a:xfrm>
                  <a:off x="2446" y="2036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sz="1600" b="1" dirty="0" smtClean="0">
                      <a:latin typeface="맑은 고딕" pitchFamily="50" charset="-127"/>
                      <a:ea typeface="맑은 고딕" pitchFamily="50" charset="-127"/>
                    </a:rPr>
                    <a:t>5</a:t>
                  </a:r>
                  <a:endParaRPr lang="en-US" altLang="ko-KR" sz="1600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" name="Oval 8"/>
                <p:cNvSpPr>
                  <a:spLocks noChangeArrowheads="1"/>
                </p:cNvSpPr>
                <p:nvPr/>
              </p:nvSpPr>
              <p:spPr bwMode="auto">
                <a:xfrm>
                  <a:off x="1802" y="2879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sz="1600" b="1"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</a:p>
              </p:txBody>
            </p:sp>
            <p:sp>
              <p:nvSpPr>
                <p:cNvPr id="45" name="Oval 9"/>
                <p:cNvSpPr>
                  <a:spLocks noChangeArrowheads="1"/>
                </p:cNvSpPr>
                <p:nvPr/>
              </p:nvSpPr>
              <p:spPr bwMode="auto">
                <a:xfrm>
                  <a:off x="2853" y="1205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sz="1600" b="1" dirty="0" smtClean="0">
                      <a:latin typeface="맑은 고딕" pitchFamily="50" charset="-127"/>
                      <a:ea typeface="맑은 고딕" pitchFamily="50" charset="-127"/>
                    </a:rPr>
                    <a:t>4</a:t>
                  </a:r>
                  <a:endParaRPr lang="en-US" altLang="ko-KR" sz="1600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" name="Oval 10"/>
                <p:cNvSpPr>
                  <a:spLocks noChangeArrowheads="1"/>
                </p:cNvSpPr>
                <p:nvPr/>
              </p:nvSpPr>
              <p:spPr bwMode="auto">
                <a:xfrm>
                  <a:off x="4298" y="2044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sz="1600" b="1" dirty="0" smtClean="0"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  <a:endParaRPr lang="en-US" altLang="ko-KR" sz="1600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Oval 11"/>
                <p:cNvSpPr>
                  <a:spLocks noChangeArrowheads="1"/>
                </p:cNvSpPr>
                <p:nvPr/>
              </p:nvSpPr>
              <p:spPr bwMode="auto">
                <a:xfrm>
                  <a:off x="3420" y="2024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sz="1600" b="1" dirty="0" smtClean="0">
                      <a:latin typeface="맑은 고딕" pitchFamily="50" charset="-127"/>
                      <a:ea typeface="맑은 고딕" pitchFamily="50" charset="-127"/>
                    </a:rPr>
                    <a:t>7</a:t>
                  </a:r>
                  <a:endParaRPr lang="en-US" altLang="ko-KR" sz="1600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8" name="Oval 49"/>
                <p:cNvSpPr>
                  <a:spLocks noChangeArrowheads="1"/>
                </p:cNvSpPr>
                <p:nvPr/>
              </p:nvSpPr>
              <p:spPr bwMode="auto">
                <a:xfrm>
                  <a:off x="3052" y="2904"/>
                  <a:ext cx="288" cy="2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ko-KR" sz="1600" b="1" dirty="0" smtClean="0"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endParaRPr lang="en-US" altLang="ko-KR" sz="1600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3" name="Group 66"/>
              <p:cNvGrpSpPr>
                <a:grpSpLocks/>
              </p:cNvGrpSpPr>
              <p:nvPr/>
            </p:nvGrpSpPr>
            <p:grpSpPr bwMode="auto">
              <a:xfrm>
                <a:off x="3767516" y="1756815"/>
                <a:ext cx="4402918" cy="2784475"/>
                <a:chOff x="1235" y="1341"/>
                <a:chExt cx="3153" cy="1754"/>
              </a:xfrm>
            </p:grpSpPr>
            <p:sp>
              <p:nvSpPr>
                <p:cNvPr id="5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091" y="1341"/>
                  <a:ext cx="811" cy="1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grpSp>
              <p:nvGrpSpPr>
                <p:cNvPr id="4" name="Group 65"/>
                <p:cNvGrpSpPr>
                  <a:grpSpLocks/>
                </p:cNvGrpSpPr>
                <p:nvPr/>
              </p:nvGrpSpPr>
              <p:grpSpPr bwMode="auto">
                <a:xfrm>
                  <a:off x="1235" y="1475"/>
                  <a:ext cx="3153" cy="1620"/>
                  <a:chOff x="1235" y="1475"/>
                  <a:chExt cx="3153" cy="1620"/>
                </a:xfrm>
              </p:grpSpPr>
              <p:sp>
                <p:nvSpPr>
                  <p:cNvPr id="53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3136" y="1476"/>
                    <a:ext cx="447" cy="556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lumMod val="85000"/>
                        <a:lumOff val="1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54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2148" y="3095"/>
                    <a:ext cx="947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55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0" y="1475"/>
                    <a:ext cx="609" cy="585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lumMod val="85000"/>
                        <a:lumOff val="1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5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037" y="1484"/>
                    <a:ext cx="509" cy="576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lumMod val="85000"/>
                        <a:lumOff val="1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35" y="2285"/>
                    <a:ext cx="632" cy="661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lumMod val="85000"/>
                        <a:lumOff val="1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90" y="2302"/>
                    <a:ext cx="998" cy="715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57" y="2163"/>
                    <a:ext cx="590" cy="8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lumMod val="85000"/>
                        <a:lumOff val="1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5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5" y="2163"/>
                    <a:ext cx="674" cy="8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  <p:grpSp>
            <p:nvGrpSpPr>
              <p:cNvPr id="5" name="Group 63"/>
              <p:cNvGrpSpPr>
                <a:grpSpLocks/>
              </p:cNvGrpSpPr>
              <p:nvPr/>
            </p:nvGrpSpPr>
            <p:grpSpPr bwMode="auto">
              <a:xfrm>
                <a:off x="3789610" y="1454136"/>
                <a:ext cx="4166923" cy="3109913"/>
                <a:chOff x="1260" y="1128"/>
                <a:chExt cx="2984" cy="1959"/>
              </a:xfrm>
            </p:grpSpPr>
            <p:sp>
              <p:nvSpPr>
                <p:cNvPr id="69" name="Text Box 21"/>
                <p:cNvSpPr txBox="1">
                  <a:spLocks noChangeArrowheads="1"/>
                </p:cNvSpPr>
                <p:nvPr/>
              </p:nvSpPr>
              <p:spPr bwMode="auto">
                <a:xfrm rot="19092318">
                  <a:off x="1260" y="1601"/>
                  <a:ext cx="411" cy="213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 b="1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A: 3</a:t>
                  </a:r>
                  <a:endParaRPr lang="ko-KR" altLang="en-US" sz="16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02" y="1128"/>
                  <a:ext cx="402" cy="213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 b="1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C: 2</a:t>
                  </a:r>
                  <a:endParaRPr lang="ko-KR" altLang="en-US" sz="16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2" name="Text Box 24"/>
                <p:cNvSpPr txBox="1">
                  <a:spLocks noChangeArrowheads="1"/>
                </p:cNvSpPr>
                <p:nvPr/>
              </p:nvSpPr>
              <p:spPr bwMode="auto">
                <a:xfrm rot="2980411">
                  <a:off x="1468" y="2438"/>
                  <a:ext cx="354" cy="24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 b="1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B: 4</a:t>
                  </a:r>
                  <a:endParaRPr lang="ko-KR" altLang="en-US" sz="16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866" y="1950"/>
                  <a:ext cx="413" cy="213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 b="1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G: 6</a:t>
                  </a:r>
                  <a:endParaRPr lang="ko-KR" altLang="en-US" sz="16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347" y="2874"/>
                  <a:ext cx="387" cy="213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 b="1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E: 3</a:t>
                  </a:r>
                  <a:endParaRPr lang="ko-KR" altLang="en-US" sz="16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7" name="Text Box 29"/>
                <p:cNvSpPr txBox="1">
                  <a:spLocks noChangeArrowheads="1"/>
                </p:cNvSpPr>
                <p:nvPr/>
              </p:nvSpPr>
              <p:spPr bwMode="auto">
                <a:xfrm rot="3364420">
                  <a:off x="3272" y="1502"/>
                  <a:ext cx="339" cy="24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 b="1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F: 7</a:t>
                  </a:r>
                  <a:endParaRPr lang="ko-KR" altLang="en-US" sz="16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8" name="Text Box 30"/>
                <p:cNvSpPr txBox="1">
                  <a:spLocks noChangeArrowheads="1"/>
                </p:cNvSpPr>
                <p:nvPr/>
              </p:nvSpPr>
              <p:spPr bwMode="auto">
                <a:xfrm rot="19183306">
                  <a:off x="3547" y="2477"/>
                  <a:ext cx="422" cy="213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 b="1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H: 9</a:t>
                  </a:r>
                  <a:endParaRPr lang="ko-KR" altLang="en-US" sz="16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9" name="Text Box 31"/>
                <p:cNvSpPr txBox="1">
                  <a:spLocks noChangeArrowheads="1"/>
                </p:cNvSpPr>
                <p:nvPr/>
              </p:nvSpPr>
              <p:spPr bwMode="auto">
                <a:xfrm rot="3108166">
                  <a:off x="1979" y="1636"/>
                  <a:ext cx="367" cy="242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 b="1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D: 5</a:t>
                  </a:r>
                  <a:endParaRPr lang="ko-KR" altLang="en-US" sz="16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890" y="1943"/>
                  <a:ext cx="354" cy="213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 b="1" dirty="0">
                      <a:latin typeface="맑은 고딕" pitchFamily="50" charset="-127"/>
                      <a:ea typeface="맑은 고딕" pitchFamily="50" charset="-127"/>
                    </a:rPr>
                    <a:t>I</a:t>
                  </a:r>
                  <a:r>
                    <a:rPr lang="en-US" altLang="ko-KR" sz="1600" b="1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: 4</a:t>
                  </a:r>
                  <a:endParaRPr lang="ko-KR" altLang="en-US" sz="16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68" name="Line 19"/>
              <p:cNvSpPr>
                <a:spLocks noChangeShapeType="1"/>
              </p:cNvSpPr>
              <p:nvPr/>
            </p:nvSpPr>
            <p:spPr bwMode="auto">
              <a:xfrm>
                <a:off x="5845808" y="3314054"/>
                <a:ext cx="663052" cy="948990"/>
              </a:xfrm>
              <a:prstGeom prst="line">
                <a:avLst/>
              </a:prstGeom>
              <a:noFill/>
              <a:ln w="38100" cap="sq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>
              <a:off x="8337409" y="3326754"/>
              <a:ext cx="0" cy="977999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8130876" y="4304753"/>
              <a:ext cx="402169" cy="457200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600" b="1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en-US" altLang="ko-KR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8313399" y="3646476"/>
              <a:ext cx="518091" cy="338554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J: 3</a:t>
              </a:r>
              <a:endPara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9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7</a:t>
            </a:r>
            <a:r>
              <a:rPr lang="ko-KR" altLang="en-US" dirty="0" smtClean="0"/>
              <a:t> (</a:t>
            </a:r>
            <a:r>
              <a:rPr lang="en-US" altLang="ko-KR" dirty="0" smtClean="0"/>
              <a:t>PERT/CPM)</a:t>
            </a:r>
            <a:endParaRPr lang="en-US" altLang="ko-KR" dirty="0"/>
          </a:p>
        </p:txBody>
      </p:sp>
      <p:sp>
        <p:nvSpPr>
          <p:cNvPr id="7209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50838" y="1078632"/>
            <a:ext cx="8564562" cy="5446712"/>
          </a:xfrm>
        </p:spPr>
        <p:txBody>
          <a:bodyPr/>
          <a:lstStyle/>
          <a:p>
            <a:r>
              <a:rPr lang="ko-KR" altLang="en-US" sz="2000" dirty="0"/>
              <a:t>실습실의 </a:t>
            </a:r>
            <a:r>
              <a:rPr lang="ko-KR" altLang="en-US" sz="2000" dirty="0" err="1"/>
              <a:t>리모델링</a:t>
            </a:r>
            <a:r>
              <a:rPr lang="ko-KR" altLang="en-US" sz="2000" dirty="0"/>
              <a:t> 사업에</a:t>
            </a:r>
            <a:r>
              <a:rPr lang="ko-KR" altLang="en-US" sz="2000" dirty="0">
                <a:latin typeface="Times New Roman"/>
              </a:rPr>
              <a:t> </a:t>
            </a:r>
            <a:r>
              <a:rPr lang="ko-KR" altLang="en-US" sz="2000" dirty="0"/>
              <a:t> 필요한 작업의 수는 10개이며 각 작업에 대한 소요시간은 아래의 표와</a:t>
            </a:r>
            <a:r>
              <a:rPr lang="ko-KR" altLang="en-US" sz="2000" dirty="0">
                <a:latin typeface="Times New Roman"/>
              </a:rPr>
              <a:t> </a:t>
            </a:r>
            <a:r>
              <a:rPr lang="ko-KR" altLang="en-US" sz="2000" dirty="0"/>
              <a:t> 같다.</a:t>
            </a:r>
            <a:r>
              <a:rPr lang="ko-KR" altLang="en-US" sz="2000" dirty="0">
                <a:latin typeface="Times New Roman"/>
              </a:rPr>
              <a:t> </a:t>
            </a:r>
            <a:r>
              <a:rPr lang="ko-KR" altLang="en-US" sz="2000" dirty="0"/>
              <a:t> 최단기간에</a:t>
            </a:r>
            <a:r>
              <a:rPr lang="ko-KR" altLang="en-US" sz="2000" dirty="0">
                <a:latin typeface="Times New Roman"/>
              </a:rPr>
              <a:t> </a:t>
            </a:r>
            <a:r>
              <a:rPr lang="ko-KR" altLang="en-US" sz="2000" dirty="0"/>
              <a:t> 사업을</a:t>
            </a:r>
            <a:r>
              <a:rPr lang="ko-KR" altLang="en-US" sz="2000" dirty="0">
                <a:latin typeface="Times New Roman"/>
              </a:rPr>
              <a:t> </a:t>
            </a:r>
            <a:r>
              <a:rPr lang="ko-KR" altLang="en-US" sz="2000" dirty="0"/>
              <a:t> 완성한다면 얼마나 걸릴 것인지 계산해 보자. </a:t>
            </a:r>
          </a:p>
          <a:p>
            <a:pPr marL="0" indent="0">
              <a:buNone/>
            </a:pP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98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9CB5F7-6B65-4572-895C-F575359298D2}" type="slidenum">
              <a:rPr lang="ko-KR" altLang="en-US"/>
              <a:pPr/>
              <a:t>41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88536"/>
              </p:ext>
            </p:extLst>
          </p:nvPr>
        </p:nvGraphicFramePr>
        <p:xfrm>
          <a:off x="827584" y="2132856"/>
          <a:ext cx="2088232" cy="4267200"/>
        </p:xfrm>
        <a:graphic>
          <a:graphicData uri="http://schemas.openxmlformats.org/drawingml/2006/table">
            <a:tbl>
              <a:tblPr/>
              <a:tblGrid>
                <a:gridCol w="401714"/>
                <a:gridCol w="822422"/>
                <a:gridCol w="864096"/>
              </a:tblGrid>
              <a:tr h="390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선행작업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1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F, G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E,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7 </a:t>
            </a:r>
            <a:r>
              <a:rPr lang="ko-KR" altLang="en-US" dirty="0" smtClean="0"/>
              <a:t>풀이 </a:t>
            </a:r>
            <a:r>
              <a:rPr lang="ko-KR" altLang="en-US" dirty="0"/>
              <a:t>(</a:t>
            </a:r>
            <a:r>
              <a:rPr lang="en-US" altLang="ko-KR" dirty="0"/>
              <a:t>network </a:t>
            </a:r>
            <a:r>
              <a:rPr lang="ko-KR" altLang="en-US" dirty="0"/>
              <a:t>작성)</a:t>
            </a:r>
          </a:p>
        </p:txBody>
      </p:sp>
      <p:sp>
        <p:nvSpPr>
          <p:cNvPr id="50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E20EC-6DC4-492E-8733-A01DE552B223}" type="slidenum">
              <a:rPr lang="ko-KR" altLang="en-US"/>
              <a:pPr/>
              <a:t>42</a:t>
            </a:fld>
            <a:endParaRPr lang="en-US" altLang="ko-KR"/>
          </a:p>
        </p:txBody>
      </p:sp>
      <p:grpSp>
        <p:nvGrpSpPr>
          <p:cNvPr id="725061" name="Group 69"/>
          <p:cNvGrpSpPr>
            <a:grpSpLocks/>
          </p:cNvGrpSpPr>
          <p:nvPr/>
        </p:nvGrpSpPr>
        <p:grpSpPr bwMode="auto">
          <a:xfrm>
            <a:off x="1698625" y="1905000"/>
            <a:ext cx="1727200" cy="1922463"/>
            <a:chOff x="1070" y="1200"/>
            <a:chExt cx="1088" cy="1211"/>
          </a:xfrm>
        </p:grpSpPr>
        <p:grpSp>
          <p:nvGrpSpPr>
            <p:cNvPr id="725043" name="Group 51"/>
            <p:cNvGrpSpPr>
              <a:grpSpLocks/>
            </p:cNvGrpSpPr>
            <p:nvPr/>
          </p:nvGrpSpPr>
          <p:grpSpPr bwMode="auto">
            <a:xfrm>
              <a:off x="1318" y="1432"/>
              <a:ext cx="612" cy="738"/>
              <a:chOff x="1318" y="1432"/>
              <a:chExt cx="612" cy="738"/>
            </a:xfrm>
          </p:grpSpPr>
          <p:sp>
            <p:nvSpPr>
              <p:cNvPr id="724996" name="Line 4"/>
              <p:cNvSpPr>
                <a:spLocks noChangeShapeType="1"/>
              </p:cNvSpPr>
              <p:nvPr/>
            </p:nvSpPr>
            <p:spPr bwMode="auto">
              <a:xfrm flipV="1">
                <a:off x="1318" y="1432"/>
                <a:ext cx="612" cy="73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5012" name="Text Box 20"/>
              <p:cNvSpPr txBox="1">
                <a:spLocks noChangeArrowheads="1"/>
              </p:cNvSpPr>
              <p:nvPr/>
            </p:nvSpPr>
            <p:spPr bwMode="auto">
              <a:xfrm>
                <a:off x="1498" y="1575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sp>
          <p:nvSpPr>
            <p:cNvPr id="725005" name="Oval 13"/>
            <p:cNvSpPr>
              <a:spLocks noChangeArrowheads="1"/>
            </p:cNvSpPr>
            <p:nvPr/>
          </p:nvSpPr>
          <p:spPr bwMode="auto">
            <a:xfrm>
              <a:off x="1070" y="2123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25006" name="Oval 14"/>
            <p:cNvSpPr>
              <a:spLocks noChangeArrowheads="1"/>
            </p:cNvSpPr>
            <p:nvPr/>
          </p:nvSpPr>
          <p:spPr bwMode="auto">
            <a:xfrm>
              <a:off x="1870" y="1200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5062" name="Group 70"/>
          <p:cNvGrpSpPr>
            <a:grpSpLocks/>
          </p:cNvGrpSpPr>
          <p:nvPr/>
        </p:nvGrpSpPr>
        <p:grpSpPr bwMode="auto">
          <a:xfrm>
            <a:off x="2066925" y="3783013"/>
            <a:ext cx="1360488" cy="1597025"/>
            <a:chOff x="1302" y="2383"/>
            <a:chExt cx="857" cy="1006"/>
          </a:xfrm>
        </p:grpSpPr>
        <p:grpSp>
          <p:nvGrpSpPr>
            <p:cNvPr id="725051" name="Group 59"/>
            <p:cNvGrpSpPr>
              <a:grpSpLocks/>
            </p:cNvGrpSpPr>
            <p:nvPr/>
          </p:nvGrpSpPr>
          <p:grpSpPr bwMode="auto">
            <a:xfrm>
              <a:off x="1302" y="2383"/>
              <a:ext cx="593" cy="785"/>
              <a:chOff x="1302" y="2383"/>
              <a:chExt cx="593" cy="785"/>
            </a:xfrm>
          </p:grpSpPr>
          <p:sp>
            <p:nvSpPr>
              <p:cNvPr id="725002" name="Line 10"/>
              <p:cNvSpPr>
                <a:spLocks noChangeShapeType="1"/>
              </p:cNvSpPr>
              <p:nvPr/>
            </p:nvSpPr>
            <p:spPr bwMode="auto">
              <a:xfrm>
                <a:off x="1302" y="2383"/>
                <a:ext cx="593" cy="785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5014" name="Text Box 22"/>
              <p:cNvSpPr txBox="1">
                <a:spLocks noChangeArrowheads="1"/>
              </p:cNvSpPr>
              <p:nvPr/>
            </p:nvSpPr>
            <p:spPr bwMode="auto">
              <a:xfrm>
                <a:off x="1523" y="2561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sp>
          <p:nvSpPr>
            <p:cNvPr id="725008" name="Oval 16"/>
            <p:cNvSpPr>
              <a:spLocks noChangeArrowheads="1"/>
            </p:cNvSpPr>
            <p:nvPr/>
          </p:nvSpPr>
          <p:spPr bwMode="auto">
            <a:xfrm>
              <a:off x="1871" y="3101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725045" name="Group 53"/>
          <p:cNvGrpSpPr>
            <a:grpSpLocks/>
          </p:cNvGrpSpPr>
          <p:nvPr/>
        </p:nvGrpSpPr>
        <p:grpSpPr bwMode="auto">
          <a:xfrm>
            <a:off x="5399088" y="2338388"/>
            <a:ext cx="474662" cy="1027112"/>
            <a:chOff x="3401" y="1473"/>
            <a:chExt cx="299" cy="647"/>
          </a:xfrm>
        </p:grpSpPr>
        <p:sp>
          <p:nvSpPr>
            <p:cNvPr id="725000" name="Line 8"/>
            <p:cNvSpPr>
              <a:spLocks noChangeShapeType="1"/>
            </p:cNvSpPr>
            <p:nvPr/>
          </p:nvSpPr>
          <p:spPr bwMode="auto">
            <a:xfrm>
              <a:off x="3401" y="1473"/>
              <a:ext cx="255" cy="64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5018" name="Text Box 26"/>
            <p:cNvSpPr txBox="1">
              <a:spLocks noChangeArrowheads="1"/>
            </p:cNvSpPr>
            <p:nvPr/>
          </p:nvSpPr>
          <p:spPr bwMode="auto">
            <a:xfrm>
              <a:off x="3490" y="1643"/>
              <a:ext cx="210" cy="252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ko-KR" altLang="en-US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pSp>
        <p:nvGrpSpPr>
          <p:cNvPr id="725070" name="Group 78"/>
          <p:cNvGrpSpPr>
            <a:grpSpLocks/>
          </p:cNvGrpSpPr>
          <p:nvPr/>
        </p:nvGrpSpPr>
        <p:grpSpPr bwMode="auto">
          <a:xfrm>
            <a:off x="3421063" y="1814513"/>
            <a:ext cx="2054225" cy="547687"/>
            <a:chOff x="2155" y="1143"/>
            <a:chExt cx="1294" cy="345"/>
          </a:xfrm>
        </p:grpSpPr>
        <p:sp>
          <p:nvSpPr>
            <p:cNvPr id="724997" name="Line 5"/>
            <p:cNvSpPr>
              <a:spLocks noChangeShapeType="1"/>
            </p:cNvSpPr>
            <p:nvPr/>
          </p:nvSpPr>
          <p:spPr bwMode="auto">
            <a:xfrm>
              <a:off x="2155" y="1344"/>
              <a:ext cx="990" cy="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5019" name="Text Box 27"/>
            <p:cNvSpPr txBox="1">
              <a:spLocks noChangeArrowheads="1"/>
            </p:cNvSpPr>
            <p:nvPr/>
          </p:nvSpPr>
          <p:spPr bwMode="auto">
            <a:xfrm>
              <a:off x="2602" y="1143"/>
              <a:ext cx="210" cy="252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ko-KR" altLang="en-US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5009" name="Oval 17"/>
            <p:cNvSpPr>
              <a:spLocks noChangeArrowheads="1"/>
            </p:cNvSpPr>
            <p:nvPr/>
          </p:nvSpPr>
          <p:spPr bwMode="auto">
            <a:xfrm>
              <a:off x="3161" y="1200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25066" name="Group 74"/>
          <p:cNvGrpSpPr>
            <a:grpSpLocks/>
          </p:cNvGrpSpPr>
          <p:nvPr/>
        </p:nvGrpSpPr>
        <p:grpSpPr bwMode="auto">
          <a:xfrm>
            <a:off x="4057650" y="3260725"/>
            <a:ext cx="2076450" cy="568325"/>
            <a:chOff x="2556" y="2054"/>
            <a:chExt cx="1308" cy="358"/>
          </a:xfrm>
        </p:grpSpPr>
        <p:grpSp>
          <p:nvGrpSpPr>
            <p:cNvPr id="725047" name="Group 55"/>
            <p:cNvGrpSpPr>
              <a:grpSpLocks/>
            </p:cNvGrpSpPr>
            <p:nvPr/>
          </p:nvGrpSpPr>
          <p:grpSpPr bwMode="auto">
            <a:xfrm>
              <a:off x="2556" y="2054"/>
              <a:ext cx="1006" cy="252"/>
              <a:chOff x="2556" y="2054"/>
              <a:chExt cx="1006" cy="252"/>
            </a:xfrm>
          </p:grpSpPr>
          <p:sp>
            <p:nvSpPr>
              <p:cNvPr id="725004" name="Line 12"/>
              <p:cNvSpPr>
                <a:spLocks noChangeShapeType="1"/>
              </p:cNvSpPr>
              <p:nvPr/>
            </p:nvSpPr>
            <p:spPr bwMode="auto">
              <a:xfrm>
                <a:off x="2556" y="2264"/>
                <a:ext cx="1006" cy="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5017" name="Text Box 25"/>
              <p:cNvSpPr txBox="1">
                <a:spLocks noChangeArrowheads="1"/>
              </p:cNvSpPr>
              <p:nvPr/>
            </p:nvSpPr>
            <p:spPr bwMode="auto">
              <a:xfrm>
                <a:off x="2902" y="2054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sp>
          <p:nvSpPr>
            <p:cNvPr id="725010" name="Oval 18"/>
            <p:cNvSpPr>
              <a:spLocks noChangeArrowheads="1"/>
            </p:cNvSpPr>
            <p:nvPr/>
          </p:nvSpPr>
          <p:spPr bwMode="auto">
            <a:xfrm>
              <a:off x="3576" y="2124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grpSp>
        <p:nvGrpSpPr>
          <p:cNvPr id="725046" name="Group 54"/>
          <p:cNvGrpSpPr>
            <a:grpSpLocks/>
          </p:cNvGrpSpPr>
          <p:nvPr/>
        </p:nvGrpSpPr>
        <p:grpSpPr bwMode="auto">
          <a:xfrm>
            <a:off x="6151563" y="3222625"/>
            <a:ext cx="1249362" cy="400050"/>
            <a:chOff x="3875" y="2030"/>
            <a:chExt cx="787" cy="252"/>
          </a:xfrm>
        </p:grpSpPr>
        <p:sp>
          <p:nvSpPr>
            <p:cNvPr id="724999" name="Line 7"/>
            <p:cNvSpPr>
              <a:spLocks noChangeShapeType="1"/>
            </p:cNvSpPr>
            <p:nvPr/>
          </p:nvSpPr>
          <p:spPr bwMode="auto">
            <a:xfrm flipV="1">
              <a:off x="3875" y="2262"/>
              <a:ext cx="787" cy="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5021" name="Text Box 29"/>
            <p:cNvSpPr txBox="1">
              <a:spLocks noChangeArrowheads="1"/>
            </p:cNvSpPr>
            <p:nvPr/>
          </p:nvSpPr>
          <p:spPr bwMode="auto">
            <a:xfrm>
              <a:off x="4119" y="2030"/>
              <a:ext cx="210" cy="252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ko-KR" altLang="en-US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725067" name="Group 75"/>
          <p:cNvGrpSpPr>
            <a:grpSpLocks/>
          </p:cNvGrpSpPr>
          <p:nvPr/>
        </p:nvGrpSpPr>
        <p:grpSpPr bwMode="auto">
          <a:xfrm>
            <a:off x="6197600" y="3370263"/>
            <a:ext cx="1685925" cy="1649412"/>
            <a:chOff x="3904" y="2123"/>
            <a:chExt cx="1062" cy="1039"/>
          </a:xfrm>
        </p:grpSpPr>
        <p:grpSp>
          <p:nvGrpSpPr>
            <p:cNvPr id="725049" name="Group 57"/>
            <p:cNvGrpSpPr>
              <a:grpSpLocks/>
            </p:cNvGrpSpPr>
            <p:nvPr/>
          </p:nvGrpSpPr>
          <p:grpSpPr bwMode="auto">
            <a:xfrm>
              <a:off x="3904" y="2359"/>
              <a:ext cx="814" cy="803"/>
              <a:chOff x="3904" y="2359"/>
              <a:chExt cx="814" cy="803"/>
            </a:xfrm>
          </p:grpSpPr>
          <p:sp>
            <p:nvSpPr>
              <p:cNvPr id="725001" name="Line 9"/>
              <p:cNvSpPr>
                <a:spLocks noChangeShapeType="1"/>
              </p:cNvSpPr>
              <p:nvPr/>
            </p:nvSpPr>
            <p:spPr bwMode="auto">
              <a:xfrm flipV="1">
                <a:off x="3904" y="2359"/>
                <a:ext cx="814" cy="80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5020" name="Text Box 28"/>
              <p:cNvSpPr txBox="1">
                <a:spLocks noChangeArrowheads="1"/>
              </p:cNvSpPr>
              <p:nvPr/>
            </p:nvSpPr>
            <p:spPr bwMode="auto">
              <a:xfrm>
                <a:off x="4161" y="2541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725011" name="Oval 19"/>
            <p:cNvSpPr>
              <a:spLocks noChangeArrowheads="1"/>
            </p:cNvSpPr>
            <p:nvPr/>
          </p:nvSpPr>
          <p:spPr bwMode="auto">
            <a:xfrm>
              <a:off x="4678" y="2123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pSp>
        <p:nvGrpSpPr>
          <p:cNvPr id="725068" name="Group 76"/>
          <p:cNvGrpSpPr>
            <a:grpSpLocks/>
          </p:cNvGrpSpPr>
          <p:nvPr/>
        </p:nvGrpSpPr>
        <p:grpSpPr bwMode="auto">
          <a:xfrm>
            <a:off x="4003675" y="3808413"/>
            <a:ext cx="1800225" cy="1166812"/>
            <a:chOff x="2522" y="2399"/>
            <a:chExt cx="1134" cy="735"/>
          </a:xfrm>
        </p:grpSpPr>
        <p:sp>
          <p:nvSpPr>
            <p:cNvPr id="724995" name="Line 3"/>
            <p:cNvSpPr>
              <a:spLocks noChangeShapeType="1"/>
            </p:cNvSpPr>
            <p:nvPr/>
          </p:nvSpPr>
          <p:spPr bwMode="auto">
            <a:xfrm>
              <a:off x="2522" y="2399"/>
              <a:ext cx="1134" cy="7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5016" name="Text Box 24"/>
            <p:cNvSpPr txBox="1">
              <a:spLocks noChangeArrowheads="1"/>
            </p:cNvSpPr>
            <p:nvPr/>
          </p:nvSpPr>
          <p:spPr bwMode="auto">
            <a:xfrm>
              <a:off x="2727" y="2591"/>
              <a:ext cx="210" cy="252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ko-KR" altLang="en-US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5063" name="Group 71"/>
          <p:cNvGrpSpPr>
            <a:grpSpLocks/>
          </p:cNvGrpSpPr>
          <p:nvPr/>
        </p:nvGrpSpPr>
        <p:grpSpPr bwMode="auto">
          <a:xfrm>
            <a:off x="3173413" y="2341563"/>
            <a:ext cx="896937" cy="1487487"/>
            <a:chOff x="1999" y="1475"/>
            <a:chExt cx="565" cy="937"/>
          </a:xfrm>
        </p:grpSpPr>
        <p:grpSp>
          <p:nvGrpSpPr>
            <p:cNvPr id="725052" name="Group 60"/>
            <p:cNvGrpSpPr>
              <a:grpSpLocks/>
            </p:cNvGrpSpPr>
            <p:nvPr/>
          </p:nvGrpSpPr>
          <p:grpSpPr bwMode="auto">
            <a:xfrm>
              <a:off x="1999" y="1475"/>
              <a:ext cx="356" cy="647"/>
              <a:chOff x="1999" y="1475"/>
              <a:chExt cx="356" cy="647"/>
            </a:xfrm>
          </p:grpSpPr>
          <p:sp>
            <p:nvSpPr>
              <p:cNvPr id="724998" name="Line 6"/>
              <p:cNvSpPr>
                <a:spLocks noChangeShapeType="1"/>
              </p:cNvSpPr>
              <p:nvPr/>
            </p:nvSpPr>
            <p:spPr bwMode="auto">
              <a:xfrm>
                <a:off x="2068" y="1475"/>
                <a:ext cx="287" cy="64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5013" name="Text Box 21"/>
              <p:cNvSpPr txBox="1">
                <a:spLocks noChangeArrowheads="1"/>
              </p:cNvSpPr>
              <p:nvPr/>
            </p:nvSpPr>
            <p:spPr bwMode="auto">
              <a:xfrm>
                <a:off x="1999" y="1660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725007" name="Oval 15"/>
            <p:cNvSpPr>
              <a:spLocks noChangeArrowheads="1"/>
            </p:cNvSpPr>
            <p:nvPr/>
          </p:nvSpPr>
          <p:spPr bwMode="auto">
            <a:xfrm>
              <a:off x="2276" y="2124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725065" name="Group 73"/>
          <p:cNvGrpSpPr>
            <a:grpSpLocks/>
          </p:cNvGrpSpPr>
          <p:nvPr/>
        </p:nvGrpSpPr>
        <p:grpSpPr bwMode="auto">
          <a:xfrm>
            <a:off x="3440113" y="4808538"/>
            <a:ext cx="2824162" cy="560387"/>
            <a:chOff x="2167" y="3029"/>
            <a:chExt cx="1779" cy="353"/>
          </a:xfrm>
        </p:grpSpPr>
        <p:grpSp>
          <p:nvGrpSpPr>
            <p:cNvPr id="725050" name="Group 58"/>
            <p:cNvGrpSpPr>
              <a:grpSpLocks/>
            </p:cNvGrpSpPr>
            <p:nvPr/>
          </p:nvGrpSpPr>
          <p:grpSpPr bwMode="auto">
            <a:xfrm>
              <a:off x="2167" y="3029"/>
              <a:ext cx="1480" cy="252"/>
              <a:chOff x="2167" y="3029"/>
              <a:chExt cx="1480" cy="252"/>
            </a:xfrm>
          </p:grpSpPr>
          <p:sp>
            <p:nvSpPr>
              <p:cNvPr id="725003" name="Line 11"/>
              <p:cNvSpPr>
                <a:spLocks noChangeShapeType="1"/>
              </p:cNvSpPr>
              <p:nvPr/>
            </p:nvSpPr>
            <p:spPr bwMode="auto">
              <a:xfrm>
                <a:off x="2167" y="3248"/>
                <a:ext cx="1480" cy="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5015" name="Text Box 23"/>
              <p:cNvSpPr txBox="1">
                <a:spLocks noChangeArrowheads="1"/>
              </p:cNvSpPr>
              <p:nvPr/>
            </p:nvSpPr>
            <p:spPr bwMode="auto">
              <a:xfrm>
                <a:off x="2678" y="3029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sp>
          <p:nvSpPr>
            <p:cNvPr id="725036" name="Oval 44"/>
            <p:cNvSpPr>
              <a:spLocks noChangeArrowheads="1"/>
            </p:cNvSpPr>
            <p:nvPr/>
          </p:nvSpPr>
          <p:spPr bwMode="auto">
            <a:xfrm>
              <a:off x="3658" y="3094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2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7 </a:t>
            </a:r>
            <a:r>
              <a:rPr lang="ko-KR" altLang="en-US" dirty="0"/>
              <a:t>풀이 (1)</a:t>
            </a:r>
          </a:p>
        </p:txBody>
      </p:sp>
      <p:sp>
        <p:nvSpPr>
          <p:cNvPr id="7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1EAE8233-404F-473C-948C-59CA4F48A88A}" type="slidenum">
              <a:rPr lang="ko-KR" altLang="en-US"/>
              <a:pPr/>
              <a:t>43</a:t>
            </a:fld>
            <a:endParaRPr lang="en-US" altLang="ko-KR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66925" y="1814513"/>
            <a:ext cx="5422900" cy="3394075"/>
            <a:chOff x="1302" y="1143"/>
            <a:chExt cx="3416" cy="213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18" y="1432"/>
              <a:ext cx="612" cy="738"/>
              <a:chOff x="1318" y="1432"/>
              <a:chExt cx="612" cy="738"/>
            </a:xfrm>
          </p:grpSpPr>
          <p:sp>
            <p:nvSpPr>
              <p:cNvPr id="733189" name="Line 5"/>
              <p:cNvSpPr>
                <a:spLocks noChangeShapeType="1"/>
              </p:cNvSpPr>
              <p:nvPr/>
            </p:nvSpPr>
            <p:spPr bwMode="auto">
              <a:xfrm flipV="1">
                <a:off x="1318" y="1432"/>
                <a:ext cx="612" cy="73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3190" name="Text Box 6"/>
              <p:cNvSpPr txBox="1">
                <a:spLocks noChangeArrowheads="1"/>
              </p:cNvSpPr>
              <p:nvPr/>
            </p:nvSpPr>
            <p:spPr bwMode="auto">
              <a:xfrm>
                <a:off x="1498" y="1575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999" y="1475"/>
              <a:ext cx="356" cy="647"/>
              <a:chOff x="1999" y="1475"/>
              <a:chExt cx="356" cy="647"/>
            </a:xfrm>
          </p:grpSpPr>
          <p:sp>
            <p:nvSpPr>
              <p:cNvPr id="733192" name="Line 8"/>
              <p:cNvSpPr>
                <a:spLocks noChangeShapeType="1"/>
              </p:cNvSpPr>
              <p:nvPr/>
            </p:nvSpPr>
            <p:spPr bwMode="auto">
              <a:xfrm>
                <a:off x="2068" y="1475"/>
                <a:ext cx="287" cy="64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3193" name="Text Box 9"/>
              <p:cNvSpPr txBox="1">
                <a:spLocks noChangeArrowheads="1"/>
              </p:cNvSpPr>
              <p:nvPr/>
            </p:nvSpPr>
            <p:spPr bwMode="auto">
              <a:xfrm>
                <a:off x="1999" y="1660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302" y="2383"/>
              <a:ext cx="593" cy="785"/>
              <a:chOff x="1302" y="2383"/>
              <a:chExt cx="593" cy="785"/>
            </a:xfrm>
          </p:grpSpPr>
          <p:sp>
            <p:nvSpPr>
              <p:cNvPr id="733195" name="Line 11"/>
              <p:cNvSpPr>
                <a:spLocks noChangeShapeType="1"/>
              </p:cNvSpPr>
              <p:nvPr/>
            </p:nvSpPr>
            <p:spPr bwMode="auto">
              <a:xfrm>
                <a:off x="1302" y="2383"/>
                <a:ext cx="593" cy="785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3196" name="Text Box 12"/>
              <p:cNvSpPr txBox="1">
                <a:spLocks noChangeArrowheads="1"/>
              </p:cNvSpPr>
              <p:nvPr/>
            </p:nvSpPr>
            <p:spPr bwMode="auto">
              <a:xfrm>
                <a:off x="1523" y="2561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167" y="3029"/>
              <a:ext cx="1480" cy="252"/>
              <a:chOff x="2167" y="3029"/>
              <a:chExt cx="1480" cy="252"/>
            </a:xfrm>
          </p:grpSpPr>
          <p:sp>
            <p:nvSpPr>
              <p:cNvPr id="733198" name="Line 14"/>
              <p:cNvSpPr>
                <a:spLocks noChangeShapeType="1"/>
              </p:cNvSpPr>
              <p:nvPr/>
            </p:nvSpPr>
            <p:spPr bwMode="auto">
              <a:xfrm>
                <a:off x="2167" y="3248"/>
                <a:ext cx="1480" cy="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3199" name="Text Box 15"/>
              <p:cNvSpPr txBox="1">
                <a:spLocks noChangeArrowheads="1"/>
              </p:cNvSpPr>
              <p:nvPr/>
            </p:nvSpPr>
            <p:spPr bwMode="auto">
              <a:xfrm>
                <a:off x="2678" y="3029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2522" y="2399"/>
              <a:ext cx="1134" cy="735"/>
              <a:chOff x="2522" y="2399"/>
              <a:chExt cx="1134" cy="735"/>
            </a:xfrm>
          </p:grpSpPr>
          <p:sp>
            <p:nvSpPr>
              <p:cNvPr id="733201" name="Line 17"/>
              <p:cNvSpPr>
                <a:spLocks noChangeShapeType="1"/>
              </p:cNvSpPr>
              <p:nvPr/>
            </p:nvSpPr>
            <p:spPr bwMode="auto">
              <a:xfrm>
                <a:off x="2522" y="2399"/>
                <a:ext cx="1134" cy="735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3202" name="Text Box 18"/>
              <p:cNvSpPr txBox="1">
                <a:spLocks noChangeArrowheads="1"/>
              </p:cNvSpPr>
              <p:nvPr/>
            </p:nvSpPr>
            <p:spPr bwMode="auto">
              <a:xfrm>
                <a:off x="2727" y="2591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556" y="2054"/>
              <a:ext cx="1006" cy="252"/>
              <a:chOff x="2556" y="2054"/>
              <a:chExt cx="1006" cy="252"/>
            </a:xfrm>
          </p:grpSpPr>
          <p:sp>
            <p:nvSpPr>
              <p:cNvPr id="733204" name="Line 20"/>
              <p:cNvSpPr>
                <a:spLocks noChangeShapeType="1"/>
              </p:cNvSpPr>
              <p:nvPr/>
            </p:nvSpPr>
            <p:spPr bwMode="auto">
              <a:xfrm>
                <a:off x="2556" y="2264"/>
                <a:ext cx="1006" cy="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3205" name="Text Box 21"/>
              <p:cNvSpPr txBox="1">
                <a:spLocks noChangeArrowheads="1"/>
              </p:cNvSpPr>
              <p:nvPr/>
            </p:nvSpPr>
            <p:spPr bwMode="auto">
              <a:xfrm>
                <a:off x="2902" y="2054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401" y="1473"/>
              <a:ext cx="299" cy="647"/>
              <a:chOff x="3401" y="1473"/>
              <a:chExt cx="299" cy="647"/>
            </a:xfrm>
          </p:grpSpPr>
          <p:sp>
            <p:nvSpPr>
              <p:cNvPr id="733207" name="Line 23"/>
              <p:cNvSpPr>
                <a:spLocks noChangeShapeType="1"/>
              </p:cNvSpPr>
              <p:nvPr/>
            </p:nvSpPr>
            <p:spPr bwMode="auto">
              <a:xfrm>
                <a:off x="3401" y="1473"/>
                <a:ext cx="255" cy="64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3208" name="Text Box 24"/>
              <p:cNvSpPr txBox="1">
                <a:spLocks noChangeArrowheads="1"/>
              </p:cNvSpPr>
              <p:nvPr/>
            </p:nvSpPr>
            <p:spPr bwMode="auto">
              <a:xfrm>
                <a:off x="3490" y="1643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155" y="1143"/>
              <a:ext cx="990" cy="252"/>
              <a:chOff x="2155" y="1143"/>
              <a:chExt cx="990" cy="252"/>
            </a:xfrm>
          </p:grpSpPr>
          <p:sp>
            <p:nvSpPr>
              <p:cNvPr id="733210" name="Line 26"/>
              <p:cNvSpPr>
                <a:spLocks noChangeShapeType="1"/>
              </p:cNvSpPr>
              <p:nvPr/>
            </p:nvSpPr>
            <p:spPr bwMode="auto">
              <a:xfrm>
                <a:off x="2155" y="1344"/>
                <a:ext cx="990" cy="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3211" name="Text Box 27"/>
              <p:cNvSpPr txBox="1">
                <a:spLocks noChangeArrowheads="1"/>
              </p:cNvSpPr>
              <p:nvPr/>
            </p:nvSpPr>
            <p:spPr bwMode="auto">
              <a:xfrm>
                <a:off x="2602" y="1143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3904" y="2359"/>
              <a:ext cx="814" cy="803"/>
              <a:chOff x="3904" y="2359"/>
              <a:chExt cx="814" cy="803"/>
            </a:xfrm>
          </p:grpSpPr>
          <p:sp>
            <p:nvSpPr>
              <p:cNvPr id="733213" name="Line 29"/>
              <p:cNvSpPr>
                <a:spLocks noChangeShapeType="1"/>
              </p:cNvSpPr>
              <p:nvPr/>
            </p:nvSpPr>
            <p:spPr bwMode="auto">
              <a:xfrm flipV="1">
                <a:off x="3904" y="2359"/>
                <a:ext cx="814" cy="80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3214" name="Text Box 30"/>
              <p:cNvSpPr txBox="1">
                <a:spLocks noChangeArrowheads="1"/>
              </p:cNvSpPr>
              <p:nvPr/>
            </p:nvSpPr>
            <p:spPr bwMode="auto">
              <a:xfrm>
                <a:off x="4161" y="2541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3875" y="2030"/>
              <a:ext cx="787" cy="252"/>
              <a:chOff x="3875" y="2030"/>
              <a:chExt cx="787" cy="252"/>
            </a:xfrm>
          </p:grpSpPr>
          <p:sp>
            <p:nvSpPr>
              <p:cNvPr id="733216" name="Line 32"/>
              <p:cNvSpPr>
                <a:spLocks noChangeShapeType="1"/>
              </p:cNvSpPr>
              <p:nvPr/>
            </p:nvSpPr>
            <p:spPr bwMode="auto">
              <a:xfrm flipV="1">
                <a:off x="3875" y="2262"/>
                <a:ext cx="787" cy="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3217" name="Text Box 33"/>
              <p:cNvSpPr txBox="1">
                <a:spLocks noChangeArrowheads="1"/>
              </p:cNvSpPr>
              <p:nvPr/>
            </p:nvSpPr>
            <p:spPr bwMode="auto">
              <a:xfrm>
                <a:off x="4119" y="2030"/>
                <a:ext cx="210" cy="252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ko-KR" altLang="en-US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733218" name="Rectangle 34"/>
          <p:cNvSpPr>
            <a:spLocks noChangeArrowheads="1"/>
          </p:cNvSpPr>
          <p:nvPr/>
        </p:nvSpPr>
        <p:spPr bwMode="auto">
          <a:xfrm>
            <a:off x="5521325" y="3859213"/>
            <a:ext cx="439738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endParaRPr lang="ko-KR" altLang="ko-KR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3219" name="Rectangle 35"/>
          <p:cNvSpPr>
            <a:spLocks noChangeArrowheads="1"/>
          </p:cNvSpPr>
          <p:nvPr/>
        </p:nvSpPr>
        <p:spPr bwMode="auto">
          <a:xfrm>
            <a:off x="5959475" y="3859213"/>
            <a:ext cx="439738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19</a:t>
            </a: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3220" name="Rectangle 36"/>
          <p:cNvSpPr>
            <a:spLocks noChangeArrowheads="1"/>
          </p:cNvSpPr>
          <p:nvPr/>
        </p:nvSpPr>
        <p:spPr bwMode="auto">
          <a:xfrm>
            <a:off x="2692400" y="1481138"/>
            <a:ext cx="439738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ko-KR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3221" name="Rectangle 37"/>
          <p:cNvSpPr>
            <a:spLocks noChangeArrowheads="1"/>
          </p:cNvSpPr>
          <p:nvPr/>
        </p:nvSpPr>
        <p:spPr bwMode="auto">
          <a:xfrm>
            <a:off x="3130550" y="1481138"/>
            <a:ext cx="439738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3222" name="Rectangle 38"/>
          <p:cNvSpPr>
            <a:spLocks noChangeArrowheads="1"/>
          </p:cNvSpPr>
          <p:nvPr/>
        </p:nvSpPr>
        <p:spPr bwMode="auto">
          <a:xfrm>
            <a:off x="709613" y="3255963"/>
            <a:ext cx="439737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ko-KR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733223" name="Rectangle 39"/>
          <p:cNvSpPr>
            <a:spLocks noChangeArrowheads="1"/>
          </p:cNvSpPr>
          <p:nvPr/>
        </p:nvSpPr>
        <p:spPr bwMode="auto">
          <a:xfrm>
            <a:off x="1147763" y="3255963"/>
            <a:ext cx="439737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ko-KR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733224" name="Rectangle 40"/>
          <p:cNvSpPr>
            <a:spLocks noChangeArrowheads="1"/>
          </p:cNvSpPr>
          <p:nvPr/>
        </p:nvSpPr>
        <p:spPr bwMode="auto">
          <a:xfrm>
            <a:off x="2789238" y="5438775"/>
            <a:ext cx="439737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ko-KR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3225" name="Rectangle 41"/>
          <p:cNvSpPr>
            <a:spLocks noChangeArrowheads="1"/>
          </p:cNvSpPr>
          <p:nvPr/>
        </p:nvSpPr>
        <p:spPr bwMode="auto">
          <a:xfrm>
            <a:off x="3227388" y="5438775"/>
            <a:ext cx="439737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ko-KR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33226" name="Rectangle 42"/>
          <p:cNvSpPr>
            <a:spLocks noChangeArrowheads="1"/>
          </p:cNvSpPr>
          <p:nvPr/>
        </p:nvSpPr>
        <p:spPr bwMode="auto">
          <a:xfrm>
            <a:off x="5627688" y="5414963"/>
            <a:ext cx="439737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ko-KR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ko-KR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3227" name="Rectangle 43"/>
          <p:cNvSpPr>
            <a:spLocks noChangeArrowheads="1"/>
          </p:cNvSpPr>
          <p:nvPr/>
        </p:nvSpPr>
        <p:spPr bwMode="auto">
          <a:xfrm>
            <a:off x="6065838" y="5414963"/>
            <a:ext cx="439737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ko-KR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3228" name="Rectangle 44"/>
          <p:cNvSpPr>
            <a:spLocks noChangeArrowheads="1"/>
          </p:cNvSpPr>
          <p:nvPr/>
        </p:nvSpPr>
        <p:spPr bwMode="auto">
          <a:xfrm>
            <a:off x="4797425" y="1476375"/>
            <a:ext cx="439738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ko-KR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3229" name="Rectangle 45"/>
          <p:cNvSpPr>
            <a:spLocks noChangeArrowheads="1"/>
          </p:cNvSpPr>
          <p:nvPr/>
        </p:nvSpPr>
        <p:spPr bwMode="auto">
          <a:xfrm>
            <a:off x="5235575" y="1476375"/>
            <a:ext cx="439738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ko-KR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33230" name="Rectangle 46"/>
          <p:cNvSpPr>
            <a:spLocks noChangeArrowheads="1"/>
          </p:cNvSpPr>
          <p:nvPr/>
        </p:nvSpPr>
        <p:spPr bwMode="auto">
          <a:xfrm>
            <a:off x="7970838" y="3257550"/>
            <a:ext cx="439737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endParaRPr lang="ko-KR" altLang="ko-KR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3231" name="Rectangle 47"/>
          <p:cNvSpPr>
            <a:spLocks noChangeArrowheads="1"/>
          </p:cNvSpPr>
          <p:nvPr/>
        </p:nvSpPr>
        <p:spPr bwMode="auto">
          <a:xfrm>
            <a:off x="8408988" y="3257550"/>
            <a:ext cx="439737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22</a:t>
            </a: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1698625" y="1905000"/>
            <a:ext cx="6184900" cy="3475038"/>
            <a:chOff x="1070" y="1200"/>
            <a:chExt cx="3896" cy="2189"/>
          </a:xfrm>
        </p:grpSpPr>
        <p:sp>
          <p:nvSpPr>
            <p:cNvPr id="733233" name="Oval 49"/>
            <p:cNvSpPr>
              <a:spLocks noChangeArrowheads="1"/>
            </p:cNvSpPr>
            <p:nvPr/>
          </p:nvSpPr>
          <p:spPr bwMode="auto">
            <a:xfrm>
              <a:off x="1070" y="2123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33234" name="Oval 50"/>
            <p:cNvSpPr>
              <a:spLocks noChangeArrowheads="1"/>
            </p:cNvSpPr>
            <p:nvPr/>
          </p:nvSpPr>
          <p:spPr bwMode="auto">
            <a:xfrm>
              <a:off x="1870" y="1200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33235" name="Oval 51"/>
            <p:cNvSpPr>
              <a:spLocks noChangeArrowheads="1"/>
            </p:cNvSpPr>
            <p:nvPr/>
          </p:nvSpPr>
          <p:spPr bwMode="auto">
            <a:xfrm>
              <a:off x="2276" y="2124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33236" name="Oval 52"/>
            <p:cNvSpPr>
              <a:spLocks noChangeArrowheads="1"/>
            </p:cNvSpPr>
            <p:nvPr/>
          </p:nvSpPr>
          <p:spPr bwMode="auto">
            <a:xfrm>
              <a:off x="1871" y="3101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3237" name="Oval 53"/>
            <p:cNvSpPr>
              <a:spLocks noChangeArrowheads="1"/>
            </p:cNvSpPr>
            <p:nvPr/>
          </p:nvSpPr>
          <p:spPr bwMode="auto">
            <a:xfrm>
              <a:off x="3161" y="1200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33238" name="Oval 54"/>
            <p:cNvSpPr>
              <a:spLocks noChangeArrowheads="1"/>
            </p:cNvSpPr>
            <p:nvPr/>
          </p:nvSpPr>
          <p:spPr bwMode="auto">
            <a:xfrm>
              <a:off x="3576" y="2124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33239" name="Oval 55"/>
            <p:cNvSpPr>
              <a:spLocks noChangeArrowheads="1"/>
            </p:cNvSpPr>
            <p:nvPr/>
          </p:nvSpPr>
          <p:spPr bwMode="auto">
            <a:xfrm>
              <a:off x="4678" y="2123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33240" name="Oval 56"/>
            <p:cNvSpPr>
              <a:spLocks noChangeArrowheads="1"/>
            </p:cNvSpPr>
            <p:nvPr/>
          </p:nvSpPr>
          <p:spPr bwMode="auto">
            <a:xfrm>
              <a:off x="3658" y="3094"/>
              <a:ext cx="288" cy="28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33241" name="Rectangle 57"/>
          <p:cNvSpPr>
            <a:spLocks noChangeArrowheads="1"/>
          </p:cNvSpPr>
          <p:nvPr/>
        </p:nvSpPr>
        <p:spPr bwMode="auto">
          <a:xfrm>
            <a:off x="3117850" y="3886200"/>
            <a:ext cx="439738" cy="36830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ko-KR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3242" name="Rectangle 58"/>
          <p:cNvSpPr>
            <a:spLocks noChangeArrowheads="1"/>
          </p:cNvSpPr>
          <p:nvPr/>
        </p:nvSpPr>
        <p:spPr bwMode="auto">
          <a:xfrm>
            <a:off x="3556000" y="3886200"/>
            <a:ext cx="439738" cy="3683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3246" name="Freeform 62"/>
          <p:cNvSpPr>
            <a:spLocks/>
          </p:cNvSpPr>
          <p:nvPr/>
        </p:nvSpPr>
        <p:spPr bwMode="auto">
          <a:xfrm>
            <a:off x="2133600" y="2254250"/>
            <a:ext cx="5419725" cy="1327150"/>
          </a:xfrm>
          <a:custGeom>
            <a:avLst/>
            <a:gdLst/>
            <a:ahLst/>
            <a:cxnLst>
              <a:cxn ang="0">
                <a:pos x="0" y="836"/>
              </a:cxn>
              <a:cxn ang="0">
                <a:pos x="692" y="0"/>
              </a:cxn>
              <a:cxn ang="0">
                <a:pos x="1946" y="0"/>
              </a:cxn>
              <a:cxn ang="0">
                <a:pos x="2246" y="758"/>
              </a:cxn>
              <a:cxn ang="0">
                <a:pos x="3414" y="750"/>
              </a:cxn>
            </a:cxnLst>
            <a:rect l="0" t="0" r="r" b="b"/>
            <a:pathLst>
              <a:path w="3414" h="836">
                <a:moveTo>
                  <a:pt x="0" y="836"/>
                </a:moveTo>
                <a:lnTo>
                  <a:pt x="692" y="0"/>
                </a:lnTo>
                <a:lnTo>
                  <a:pt x="1946" y="0"/>
                </a:lnTo>
                <a:lnTo>
                  <a:pt x="2246" y="758"/>
                </a:lnTo>
                <a:lnTo>
                  <a:pt x="3414" y="750"/>
                </a:lnTo>
              </a:path>
            </a:pathLst>
          </a:custGeom>
          <a:noFill/>
          <a:ln w="57150" cap="flat" cmpd="sng">
            <a:solidFill>
              <a:srgbClr val="FF3300">
                <a:alpha val="5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9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3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3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3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3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3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3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3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3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33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33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33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33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733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733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733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733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3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218" grpId="0" animBg="1" autoUpdateAnimBg="0"/>
      <p:bldP spid="733219" grpId="0" animBg="1" autoUpdateAnimBg="0"/>
      <p:bldP spid="733220" grpId="0" animBg="1" autoUpdateAnimBg="0"/>
      <p:bldP spid="733221" grpId="0" animBg="1" autoUpdateAnimBg="0"/>
      <p:bldP spid="733222" grpId="0" animBg="1" autoUpdateAnimBg="0"/>
      <p:bldP spid="733223" grpId="0" animBg="1" autoUpdateAnimBg="0"/>
      <p:bldP spid="733224" grpId="0" animBg="1" autoUpdateAnimBg="0"/>
      <p:bldP spid="733225" grpId="0" animBg="1" autoUpdateAnimBg="0"/>
      <p:bldP spid="733226" grpId="0" animBg="1" autoUpdateAnimBg="0"/>
      <p:bldP spid="733227" grpId="0" animBg="1" autoUpdateAnimBg="0"/>
      <p:bldP spid="733228" grpId="0" animBg="1" autoUpdateAnimBg="0"/>
      <p:bldP spid="733229" grpId="0" animBg="1" autoUpdateAnimBg="0"/>
      <p:bldP spid="733230" grpId="0" animBg="1" autoUpdateAnimBg="0"/>
      <p:bldP spid="733231" grpId="0" animBg="1" autoUpdateAnimBg="0"/>
      <p:bldP spid="733241" grpId="0" animBg="1" autoUpdateAnimBg="0"/>
      <p:bldP spid="733242" grpId="0" animBg="1" autoUpdateAnimBg="0"/>
      <p:bldP spid="7332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738173"/>
          </a:xfrm>
        </p:spPr>
        <p:txBody>
          <a:bodyPr/>
          <a:lstStyle/>
          <a:p>
            <a:r>
              <a:rPr lang="en-US" altLang="ko-KR" dirty="0" smtClean="0"/>
              <a:t>Example 8</a:t>
            </a:r>
            <a:endParaRPr lang="ko-KR" altLang="en-US" dirty="0"/>
          </a:p>
        </p:txBody>
      </p:sp>
      <p:sp>
        <p:nvSpPr>
          <p:cNvPr id="88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BDCD805E-6A9D-449C-ACA2-F1AD2C299747}" type="slidenum">
              <a:rPr lang="ko-KR" altLang="en-US"/>
              <a:pPr/>
              <a:t>44</a:t>
            </a:fld>
            <a:endParaRPr lang="en-US" altLang="ko-KR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88489"/>
              </p:ext>
            </p:extLst>
          </p:nvPr>
        </p:nvGraphicFramePr>
        <p:xfrm>
          <a:off x="618438" y="1189959"/>
          <a:ext cx="2324452" cy="5035296"/>
        </p:xfrm>
        <a:graphic>
          <a:graphicData uri="http://schemas.openxmlformats.org/drawingml/2006/table">
            <a:tbl>
              <a:tblPr/>
              <a:tblGrid>
                <a:gridCol w="447155"/>
                <a:gridCol w="815929"/>
                <a:gridCol w="1061368"/>
              </a:tblGrid>
              <a:tr h="395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선행작업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E, F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H, I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9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738173"/>
          </a:xfrm>
        </p:spPr>
        <p:txBody>
          <a:bodyPr/>
          <a:lstStyle/>
          <a:p>
            <a:r>
              <a:rPr lang="en-US" altLang="ko-KR" dirty="0"/>
              <a:t>Example 8 </a:t>
            </a:r>
            <a:r>
              <a:rPr lang="ko-KR" altLang="en-US" dirty="0" smtClean="0"/>
              <a:t>풀이 </a:t>
            </a:r>
            <a:r>
              <a:rPr lang="en-US" altLang="ko-KR" dirty="0" smtClean="0"/>
              <a:t>(network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8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BDCD805E-6A9D-449C-ACA2-F1AD2C299747}" type="slidenum">
              <a:rPr lang="ko-KR" altLang="en-US"/>
              <a:pPr/>
              <a:t>45</a:t>
            </a:fld>
            <a:endParaRPr lang="en-US" altLang="ko-KR"/>
          </a:p>
        </p:txBody>
      </p:sp>
      <p:sp>
        <p:nvSpPr>
          <p:cNvPr id="919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99593" y="1256630"/>
            <a:ext cx="7986766" cy="4476625"/>
            <a:chOff x="3271123" y="1256631"/>
            <a:chExt cx="5615235" cy="3678848"/>
          </a:xfrm>
        </p:grpSpPr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 rot="18765594">
              <a:off x="5564202" y="1378971"/>
              <a:ext cx="582613" cy="337934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D: 2</a:t>
              </a:r>
              <a:endPara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271123" y="1427227"/>
              <a:ext cx="5615235" cy="3508252"/>
              <a:chOff x="3271123" y="1427227"/>
              <a:chExt cx="5615235" cy="3508252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3271123" y="2847182"/>
                <a:ext cx="402170" cy="457200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sz="1600" b="1"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4384710" y="2825207"/>
                <a:ext cx="402170" cy="457200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sz="1600" b="1"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138394" y="1510960"/>
                <a:ext cx="402170" cy="457200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6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5170450" y="1547186"/>
                <a:ext cx="402170" cy="457200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sz="1600" b="1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45" name="Oval 9"/>
              <p:cNvSpPr>
                <a:spLocks noChangeArrowheads="1"/>
              </p:cNvSpPr>
              <p:nvPr/>
            </p:nvSpPr>
            <p:spPr bwMode="auto">
              <a:xfrm>
                <a:off x="5083259" y="4431163"/>
                <a:ext cx="402170" cy="457200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6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" name="Oval 10"/>
              <p:cNvSpPr>
                <a:spLocks noChangeArrowheads="1"/>
              </p:cNvSpPr>
              <p:nvPr/>
            </p:nvSpPr>
            <p:spPr bwMode="auto">
              <a:xfrm>
                <a:off x="6738218" y="4478279"/>
                <a:ext cx="402170" cy="457200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6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7" name="Oval 11"/>
              <p:cNvSpPr>
                <a:spLocks noChangeArrowheads="1"/>
              </p:cNvSpPr>
              <p:nvPr/>
            </p:nvSpPr>
            <p:spPr bwMode="auto">
              <a:xfrm>
                <a:off x="7388790" y="1526144"/>
                <a:ext cx="402170" cy="457200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8</a:t>
                </a:r>
                <a:endParaRPr lang="en-US" altLang="ko-KR" sz="16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Oval 49"/>
              <p:cNvSpPr>
                <a:spLocks noChangeArrowheads="1"/>
              </p:cNvSpPr>
              <p:nvPr/>
            </p:nvSpPr>
            <p:spPr bwMode="auto">
              <a:xfrm>
                <a:off x="5847404" y="2857669"/>
                <a:ext cx="402170" cy="457200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6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Line 13"/>
              <p:cNvSpPr>
                <a:spLocks noChangeShapeType="1"/>
              </p:cNvSpPr>
              <p:nvPr/>
            </p:nvSpPr>
            <p:spPr bwMode="auto">
              <a:xfrm>
                <a:off x="4588627" y="3314869"/>
                <a:ext cx="576929" cy="116585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Line 3"/>
              <p:cNvSpPr>
                <a:spLocks noChangeShapeType="1"/>
              </p:cNvSpPr>
              <p:nvPr/>
            </p:nvSpPr>
            <p:spPr bwMode="auto">
              <a:xfrm>
                <a:off x="5520755" y="4684539"/>
                <a:ext cx="1215093" cy="24049"/>
              </a:xfrm>
              <a:prstGeom prst="line">
                <a:avLst/>
              </a:prstGeom>
              <a:noFill/>
              <a:ln w="38100" cap="sq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Line 4"/>
              <p:cNvSpPr>
                <a:spLocks noChangeShapeType="1"/>
              </p:cNvSpPr>
              <p:nvPr/>
            </p:nvSpPr>
            <p:spPr bwMode="auto">
              <a:xfrm flipV="1">
                <a:off x="5434351" y="3301206"/>
                <a:ext cx="480745" cy="1179513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>
                <a:off x="3705409" y="3075781"/>
                <a:ext cx="701361" cy="6821"/>
              </a:xfrm>
              <a:prstGeom prst="line">
                <a:avLst/>
              </a:prstGeom>
              <a:noFill/>
              <a:ln w="38100" cap="sq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Line 16"/>
              <p:cNvSpPr>
                <a:spLocks noChangeShapeType="1"/>
              </p:cNvSpPr>
              <p:nvPr/>
            </p:nvSpPr>
            <p:spPr bwMode="auto">
              <a:xfrm>
                <a:off x="5613115" y="1772816"/>
                <a:ext cx="527877" cy="0"/>
              </a:xfrm>
              <a:prstGeom prst="line">
                <a:avLst/>
              </a:prstGeom>
              <a:noFill/>
              <a:ln w="38100" cap="sq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Line 18"/>
              <p:cNvSpPr>
                <a:spLocks noChangeShapeType="1"/>
              </p:cNvSpPr>
              <p:nvPr/>
            </p:nvSpPr>
            <p:spPr bwMode="auto">
              <a:xfrm flipV="1">
                <a:off x="7142758" y="3301207"/>
                <a:ext cx="1372591" cy="1287621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Line 19"/>
              <p:cNvSpPr>
                <a:spLocks noChangeShapeType="1"/>
              </p:cNvSpPr>
              <p:nvPr/>
            </p:nvSpPr>
            <p:spPr bwMode="auto">
              <a:xfrm flipV="1">
                <a:off x="4611121" y="1958485"/>
                <a:ext cx="592951" cy="888696"/>
              </a:xfrm>
              <a:prstGeom prst="line">
                <a:avLst/>
              </a:prstGeom>
              <a:noFill/>
              <a:ln w="38100" cap="sq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Line 20"/>
              <p:cNvSpPr>
                <a:spLocks noChangeShapeType="1"/>
              </p:cNvSpPr>
              <p:nvPr/>
            </p:nvSpPr>
            <p:spPr bwMode="auto">
              <a:xfrm flipV="1">
                <a:off x="6588654" y="1777621"/>
                <a:ext cx="811954" cy="4348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Line 52"/>
              <p:cNvSpPr>
                <a:spLocks noChangeShapeType="1"/>
              </p:cNvSpPr>
              <p:nvPr/>
            </p:nvSpPr>
            <p:spPr bwMode="auto">
              <a:xfrm flipV="1">
                <a:off x="6272440" y="3082603"/>
                <a:ext cx="984770" cy="1"/>
              </a:xfrm>
              <a:prstGeom prst="line">
                <a:avLst/>
              </a:prstGeom>
              <a:noFill/>
              <a:ln w="38100" cap="sq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Line 53"/>
              <p:cNvSpPr>
                <a:spLocks noChangeShapeType="1"/>
              </p:cNvSpPr>
              <p:nvPr/>
            </p:nvSpPr>
            <p:spPr bwMode="auto">
              <a:xfrm>
                <a:off x="6516673" y="1907937"/>
                <a:ext cx="800396" cy="1042687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9" name="Text Box 21"/>
              <p:cNvSpPr txBox="1">
                <a:spLocks noChangeArrowheads="1"/>
              </p:cNvSpPr>
              <p:nvPr/>
            </p:nvSpPr>
            <p:spPr bwMode="auto">
              <a:xfrm>
                <a:off x="3654157" y="2744774"/>
                <a:ext cx="573930" cy="338138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 8</a:t>
                </a:r>
                <a:endParaRPr lang="ko-KR" altLang="en-US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Text Box 22"/>
              <p:cNvSpPr txBox="1">
                <a:spLocks noChangeArrowheads="1"/>
              </p:cNvSpPr>
              <p:nvPr/>
            </p:nvSpPr>
            <p:spPr bwMode="auto">
              <a:xfrm>
                <a:off x="4378486" y="3748239"/>
                <a:ext cx="561362" cy="338138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C: 3</a:t>
                </a:r>
                <a:endParaRPr lang="ko-KR" altLang="en-US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 Box 24"/>
              <p:cNvSpPr txBox="1">
                <a:spLocks noChangeArrowheads="1"/>
              </p:cNvSpPr>
              <p:nvPr/>
            </p:nvSpPr>
            <p:spPr bwMode="auto">
              <a:xfrm>
                <a:off x="4440569" y="2121747"/>
                <a:ext cx="561975" cy="337934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B: 6</a:t>
                </a:r>
                <a:endParaRPr lang="ko-KR" altLang="en-US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 Box 25"/>
              <p:cNvSpPr txBox="1">
                <a:spLocks noChangeArrowheads="1"/>
              </p:cNvSpPr>
              <p:nvPr/>
            </p:nvSpPr>
            <p:spPr bwMode="auto">
              <a:xfrm>
                <a:off x="6680487" y="1427227"/>
                <a:ext cx="576722" cy="338138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G: 3</a:t>
                </a:r>
                <a:endParaRPr lang="ko-KR" altLang="en-US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4" name="Text Box 26"/>
              <p:cNvSpPr txBox="1">
                <a:spLocks noChangeArrowheads="1"/>
              </p:cNvSpPr>
              <p:nvPr/>
            </p:nvSpPr>
            <p:spPr bwMode="auto">
              <a:xfrm>
                <a:off x="5231086" y="3685635"/>
                <a:ext cx="539750" cy="337934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E: 5</a:t>
                </a:r>
                <a:endParaRPr lang="ko-KR" altLang="en-US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 Box 29"/>
              <p:cNvSpPr txBox="1">
                <a:spLocks noChangeArrowheads="1"/>
              </p:cNvSpPr>
              <p:nvPr/>
            </p:nvSpPr>
            <p:spPr bwMode="auto">
              <a:xfrm rot="21440767">
                <a:off x="5884593" y="4358185"/>
                <a:ext cx="537623" cy="338138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F: 4</a:t>
                </a:r>
                <a:endParaRPr lang="ko-KR" altLang="en-US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Text Box 30"/>
              <p:cNvSpPr txBox="1">
                <a:spLocks noChangeArrowheads="1"/>
              </p:cNvSpPr>
              <p:nvPr/>
            </p:nvSpPr>
            <p:spPr bwMode="auto">
              <a:xfrm>
                <a:off x="6315145" y="2268587"/>
                <a:ext cx="589290" cy="338138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H: 5</a:t>
                </a:r>
                <a:endParaRPr lang="ko-KR" altLang="en-US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 Box 59"/>
              <p:cNvSpPr txBox="1">
                <a:spLocks noChangeArrowheads="1"/>
              </p:cNvSpPr>
              <p:nvPr/>
            </p:nvSpPr>
            <p:spPr bwMode="auto">
              <a:xfrm rot="19301926">
                <a:off x="7369558" y="3775947"/>
                <a:ext cx="518073" cy="338138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J: 2</a:t>
                </a:r>
                <a:endParaRPr lang="ko-KR" altLang="en-US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Text Box 60"/>
              <p:cNvSpPr txBox="1">
                <a:spLocks noChangeArrowheads="1"/>
              </p:cNvSpPr>
              <p:nvPr/>
            </p:nvSpPr>
            <p:spPr bwMode="auto">
              <a:xfrm>
                <a:off x="6563280" y="3085793"/>
                <a:ext cx="494333" cy="338138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 b="1" dirty="0">
                    <a:latin typeface="맑은 고딕" pitchFamily="50" charset="-127"/>
                    <a:ea typeface="맑은 고딕" pitchFamily="50" charset="-127"/>
                  </a:rPr>
                  <a:t>I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: 7</a:t>
                </a:r>
                <a:endParaRPr lang="ko-KR" altLang="en-US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9" name="Oval 11"/>
              <p:cNvSpPr>
                <a:spLocks noChangeArrowheads="1"/>
              </p:cNvSpPr>
              <p:nvPr/>
            </p:nvSpPr>
            <p:spPr bwMode="auto">
              <a:xfrm>
                <a:off x="8484189" y="2870916"/>
                <a:ext cx="402169" cy="457200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en-US" altLang="ko-KR" sz="16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Line 53"/>
              <p:cNvSpPr>
                <a:spLocks noChangeShapeType="1"/>
              </p:cNvSpPr>
              <p:nvPr/>
            </p:nvSpPr>
            <p:spPr bwMode="auto">
              <a:xfrm>
                <a:off x="7766327" y="1920624"/>
                <a:ext cx="749022" cy="100039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Text Box 30"/>
              <p:cNvSpPr txBox="1">
                <a:spLocks noChangeArrowheads="1"/>
              </p:cNvSpPr>
              <p:nvPr/>
            </p:nvSpPr>
            <p:spPr bwMode="auto">
              <a:xfrm>
                <a:off x="8016538" y="2033587"/>
                <a:ext cx="562975" cy="338554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K: 5</a:t>
                </a:r>
                <a:endParaRPr lang="ko-KR" altLang="en-US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7236296" y="2863057"/>
                <a:ext cx="402169" cy="457200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6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Line 19"/>
              <p:cNvSpPr>
                <a:spLocks noChangeShapeType="1"/>
              </p:cNvSpPr>
              <p:nvPr/>
            </p:nvSpPr>
            <p:spPr bwMode="auto">
              <a:xfrm>
                <a:off x="7636600" y="3082603"/>
                <a:ext cx="820199" cy="307"/>
              </a:xfrm>
              <a:prstGeom prst="line">
                <a:avLst/>
              </a:prstGeom>
              <a:noFill/>
              <a:ln w="38100" cap="sq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Text Box 30"/>
              <p:cNvSpPr txBox="1">
                <a:spLocks noChangeArrowheads="1"/>
              </p:cNvSpPr>
              <p:nvPr/>
            </p:nvSpPr>
            <p:spPr bwMode="auto">
              <a:xfrm>
                <a:off x="7748676" y="2802414"/>
                <a:ext cx="535724" cy="338554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L: 7</a:t>
                </a:r>
                <a:endParaRPr lang="ko-KR" altLang="en-US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Line 13"/>
              <p:cNvSpPr>
                <a:spLocks noChangeShapeType="1"/>
              </p:cNvSpPr>
              <p:nvPr/>
            </p:nvSpPr>
            <p:spPr bwMode="auto">
              <a:xfrm>
                <a:off x="6183890" y="3314868"/>
                <a:ext cx="695062" cy="114011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18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7</a:t>
            </a:r>
            <a:r>
              <a:rPr lang="ko-KR" altLang="en-US" dirty="0" smtClean="0"/>
              <a:t>과 같은 문제</a:t>
            </a:r>
            <a:endParaRPr lang="en-US" altLang="ko-KR" dirty="0"/>
          </a:p>
        </p:txBody>
      </p:sp>
      <p:sp>
        <p:nvSpPr>
          <p:cNvPr id="7209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50838" y="1078632"/>
            <a:ext cx="8564562" cy="5446712"/>
          </a:xfrm>
        </p:spPr>
        <p:txBody>
          <a:bodyPr/>
          <a:lstStyle/>
          <a:p>
            <a:r>
              <a:rPr lang="ko-KR" altLang="en-US" sz="2000" dirty="0"/>
              <a:t>사무실의 건설에</a:t>
            </a:r>
            <a:r>
              <a:rPr lang="ko-KR" altLang="en-US" sz="2000" dirty="0">
                <a:latin typeface="Times New Roman"/>
              </a:rPr>
              <a:t> </a:t>
            </a:r>
            <a:r>
              <a:rPr lang="ko-KR" altLang="en-US" sz="2000" dirty="0"/>
              <a:t> 필요한 작업의 수는 10개이며 각 작업에 대한 </a:t>
            </a:r>
            <a:r>
              <a:rPr lang="ko-KR" altLang="en-US" sz="2000" dirty="0" smtClean="0"/>
              <a:t>소요시간은 </a:t>
            </a:r>
            <a:r>
              <a:rPr lang="ko-KR" altLang="en-US" sz="2000" dirty="0"/>
              <a:t>아래의 표와</a:t>
            </a:r>
            <a:r>
              <a:rPr lang="ko-KR" altLang="en-US" sz="2000" dirty="0">
                <a:latin typeface="Times New Roman"/>
              </a:rPr>
              <a:t> </a:t>
            </a:r>
            <a:r>
              <a:rPr lang="ko-KR" altLang="en-US" sz="2000" dirty="0"/>
              <a:t> 같다.</a:t>
            </a:r>
            <a:r>
              <a:rPr lang="ko-KR" altLang="en-US" sz="2000" dirty="0">
                <a:latin typeface="Times New Roman"/>
              </a:rPr>
              <a:t> 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최단기간에</a:t>
            </a:r>
            <a:r>
              <a:rPr lang="ko-KR" altLang="en-US" sz="2000" dirty="0">
                <a:latin typeface="Times New Roman"/>
              </a:rPr>
              <a:t> </a:t>
            </a:r>
            <a:r>
              <a:rPr lang="ko-KR" altLang="en-US" sz="2000" dirty="0"/>
              <a:t> 사업을</a:t>
            </a:r>
            <a:r>
              <a:rPr lang="ko-KR" altLang="en-US" sz="2000" dirty="0">
                <a:latin typeface="Times New Roman"/>
              </a:rPr>
              <a:t> </a:t>
            </a:r>
            <a:r>
              <a:rPr lang="ko-KR" altLang="en-US" sz="2000" dirty="0"/>
              <a:t> 완성한다면 얼마나 걸릴 것인지 계산해 보자. </a:t>
            </a:r>
          </a:p>
        </p:txBody>
      </p:sp>
      <p:sp>
        <p:nvSpPr>
          <p:cNvPr id="98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9CB5F7-6B65-4572-895C-F575359298D2}" type="slidenum">
              <a:rPr lang="ko-KR" altLang="en-US"/>
              <a:pPr/>
              <a:t>46</a:t>
            </a:fld>
            <a:endParaRPr lang="en-US" altLang="ko-KR"/>
          </a:p>
        </p:txBody>
      </p:sp>
      <p:graphicFrame>
        <p:nvGraphicFramePr>
          <p:cNvPr id="7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93018"/>
              </p:ext>
            </p:extLst>
          </p:nvPr>
        </p:nvGraphicFramePr>
        <p:xfrm>
          <a:off x="899592" y="2276872"/>
          <a:ext cx="2032000" cy="338328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5-7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4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14282" y="2057400"/>
            <a:ext cx="8929718" cy="8382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장 재고 관리(</a:t>
            </a:r>
            <a:r>
              <a:rPr lang="en-US" altLang="ko-KR" dirty="0" smtClean="0"/>
              <a:t>Inventory Management)</a:t>
            </a:r>
            <a:endParaRPr lang="en-US" altLang="ko-KR" dirty="0"/>
          </a:p>
        </p:txBody>
      </p:sp>
      <p:sp>
        <p:nvSpPr>
          <p:cNvPr id="10240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429000"/>
            <a:ext cx="4803775" cy="2214578"/>
          </a:xfrm>
        </p:spPr>
        <p:txBody>
          <a:bodyPr/>
          <a:lstStyle/>
          <a:p>
            <a:r>
              <a:rPr lang="ko-KR" altLang="en-US" dirty="0" smtClean="0"/>
              <a:t>재고관리 개념</a:t>
            </a:r>
            <a:endParaRPr lang="en-US" altLang="ko-KR" dirty="0" smtClean="0"/>
          </a:p>
          <a:p>
            <a:r>
              <a:rPr lang="ko-KR" altLang="en-US" dirty="0" smtClean="0"/>
              <a:t>재고관리 시스템</a:t>
            </a:r>
          </a:p>
          <a:p>
            <a:endParaRPr lang="ko-KR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1D4CA6E-96B8-42AE-81F9-F27B25415361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재고관리 개념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Inventory(</a:t>
            </a:r>
            <a:r>
              <a:rPr lang="ko-KR" altLang="en-US" dirty="0" smtClean="0"/>
              <a:t>재고)</a:t>
            </a:r>
          </a:p>
          <a:p>
            <a:r>
              <a:rPr lang="ko-KR" altLang="en-US" dirty="0" smtClean="0"/>
              <a:t>재고의 역할</a:t>
            </a:r>
          </a:p>
          <a:p>
            <a:r>
              <a:rPr lang="ko-KR" altLang="en-US" dirty="0" smtClean="0"/>
              <a:t>재고 관련 비용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04A844-FC18-4F89-B550-93EB64F7F678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08" name="Rectangle 10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Inventory(</a:t>
            </a:r>
            <a:r>
              <a:rPr lang="ko-KR" altLang="en-US"/>
              <a:t>재고)</a:t>
            </a:r>
          </a:p>
        </p:txBody>
      </p:sp>
      <p:sp>
        <p:nvSpPr>
          <p:cNvPr id="695309" name="Rectangle 103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생산시스템에서 구매되거나 제조된 물품이 사용되거나 판매될 때까지 시스템내의 어느 곳에 정체된 상태로 존재하는 것</a:t>
            </a:r>
          </a:p>
          <a:p>
            <a:r>
              <a:rPr lang="en-US" altLang="ko-KR"/>
              <a:t>Types of Inventory</a:t>
            </a:r>
          </a:p>
          <a:p>
            <a:pPr lvl="1"/>
            <a:r>
              <a:rPr lang="en-US" altLang="ko-KR"/>
              <a:t>Raw materials</a:t>
            </a:r>
          </a:p>
          <a:p>
            <a:pPr lvl="1"/>
            <a:r>
              <a:rPr lang="en-US" altLang="ko-KR"/>
              <a:t>Purchased parts and supplies</a:t>
            </a:r>
          </a:p>
          <a:p>
            <a:pPr lvl="1"/>
            <a:r>
              <a:rPr lang="en-US" altLang="ko-KR"/>
              <a:t>Work-in-process </a:t>
            </a:r>
          </a:p>
          <a:p>
            <a:pPr lvl="1"/>
            <a:r>
              <a:rPr lang="en-US" altLang="ko-KR"/>
              <a:t>Component parts</a:t>
            </a:r>
          </a:p>
          <a:p>
            <a:pPr lvl="1"/>
            <a:r>
              <a:rPr lang="en-US" altLang="ko-KR"/>
              <a:t>Tools, machinery, and equipment</a:t>
            </a:r>
          </a:p>
          <a:p>
            <a:pPr lvl="1"/>
            <a:r>
              <a:rPr lang="en-US" altLang="ko-KR"/>
              <a:t>Finished goods</a:t>
            </a:r>
          </a:p>
          <a:p>
            <a:pPr lvl="1"/>
            <a:r>
              <a:rPr lang="ko-KR" altLang="en-US"/>
              <a:t>기타 소모품 및 용품</a:t>
            </a:r>
          </a:p>
          <a:p>
            <a:r>
              <a:rPr lang="en-US" altLang="ko-KR"/>
              <a:t>A large manufacturing company may have over 100,000 different items to maintain in inventory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A6187-1425-4295-B576-E2C29907CE3E}" type="slidenum">
              <a:rPr lang="ko-KR" altLang="en-US"/>
              <a:pPr/>
              <a:t>49</a:t>
            </a:fld>
            <a:endParaRPr lang="en-US" altLang="ko-KR"/>
          </a:p>
        </p:txBody>
      </p:sp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예측에 대한 가정 및 목적</a:t>
            </a:r>
          </a:p>
        </p:txBody>
      </p:sp>
      <p:sp>
        <p:nvSpPr>
          <p:cNvPr id="313347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2000" dirty="0">
                <a:latin typeface="신명조"/>
              </a:rPr>
              <a:t>예측하고자 하는 기간에도 과거와 똑같은 여건이 계속된다고 가정</a:t>
            </a:r>
          </a:p>
          <a:p>
            <a:pPr lvl="1" algn="just"/>
            <a:r>
              <a:rPr lang="ko-KR" altLang="en-US" sz="1800" dirty="0">
                <a:latin typeface="신명조"/>
              </a:rPr>
              <a:t>여건이 불확실해도  예측은 필요, 다만 방법을 변화 시키면 된다.</a:t>
            </a:r>
          </a:p>
          <a:p>
            <a:pPr algn="just"/>
            <a:r>
              <a:rPr lang="ko-KR" altLang="en-US" sz="2000" dirty="0">
                <a:latin typeface="신명조"/>
              </a:rPr>
              <a:t>예측 방법과 신뢰도</a:t>
            </a:r>
          </a:p>
          <a:p>
            <a:pPr lvl="1" algn="just"/>
            <a:r>
              <a:rPr lang="ko-KR" altLang="en-US" sz="1800" dirty="0">
                <a:latin typeface="신명조"/>
              </a:rPr>
              <a:t>과거의 경험과  단순한 통계적, 수량적  자료만으로 예측하는 경우</a:t>
            </a:r>
          </a:p>
          <a:p>
            <a:pPr lvl="2" algn="just"/>
            <a:r>
              <a:rPr lang="ko-KR" altLang="en-US" sz="1600" dirty="0">
                <a:latin typeface="신명조"/>
              </a:rPr>
              <a:t>여건이 계속되어야 신빙성을 유지</a:t>
            </a:r>
          </a:p>
          <a:p>
            <a:pPr lvl="1" algn="just"/>
            <a:r>
              <a:rPr lang="ko-KR" altLang="en-US" sz="1800" dirty="0">
                <a:latin typeface="신명조"/>
              </a:rPr>
              <a:t>여건이 불확실한 경우</a:t>
            </a:r>
          </a:p>
          <a:p>
            <a:pPr lvl="2" algn="just"/>
            <a:r>
              <a:rPr lang="ko-KR" altLang="en-US" sz="1600" dirty="0">
                <a:latin typeface="신명조"/>
              </a:rPr>
              <a:t>주관적 사고, 계량적 모델링, 시장조사 등의 방법으로 예측자료를 보완</a:t>
            </a:r>
          </a:p>
          <a:p>
            <a:pPr algn="just"/>
            <a:r>
              <a:rPr lang="ko-KR" altLang="en-US" sz="2000" dirty="0">
                <a:latin typeface="신명조"/>
              </a:rPr>
              <a:t>예측 목적</a:t>
            </a:r>
          </a:p>
          <a:p>
            <a:pPr lvl="1" algn="just"/>
            <a:r>
              <a:rPr lang="ko-KR" altLang="en-US" sz="1800" dirty="0">
                <a:latin typeface="신명조"/>
              </a:rPr>
              <a:t>설비의 확장 등  생산시스템의 규모의 변화를  시도하고자  할  </a:t>
            </a:r>
            <a:r>
              <a:rPr lang="ko-KR" altLang="en-US" sz="1800" dirty="0" smtClean="0">
                <a:latin typeface="신명조"/>
              </a:rPr>
              <a:t>때</a:t>
            </a:r>
            <a:endParaRPr lang="en-US" altLang="ko-KR" sz="1800" dirty="0" smtClean="0">
              <a:latin typeface="신명조"/>
            </a:endParaRPr>
          </a:p>
          <a:p>
            <a:pPr lvl="2" algn="just"/>
            <a:r>
              <a:rPr lang="ko-KR" altLang="en-US" sz="1600" dirty="0" smtClean="0">
                <a:latin typeface="신명조"/>
              </a:rPr>
              <a:t>장기예측</a:t>
            </a:r>
            <a:r>
              <a:rPr lang="en-US" altLang="ko-KR" sz="1600" dirty="0" smtClean="0">
                <a:latin typeface="신명조"/>
              </a:rPr>
              <a:t>: </a:t>
            </a:r>
            <a:r>
              <a:rPr lang="ko-KR" altLang="en-US" sz="1600" dirty="0" smtClean="0">
                <a:latin typeface="신명조"/>
              </a:rPr>
              <a:t>                   </a:t>
            </a:r>
            <a:r>
              <a:rPr lang="ko-KR" altLang="en-US" sz="1600" dirty="0">
                <a:latin typeface="신명조"/>
              </a:rPr>
              <a:t>정도의 예측</a:t>
            </a:r>
          </a:p>
          <a:p>
            <a:pPr lvl="1" algn="just"/>
            <a:r>
              <a:rPr lang="ko-KR" altLang="en-US" sz="1800" dirty="0" err="1">
                <a:latin typeface="신명조"/>
              </a:rPr>
              <a:t>생산시스템의</a:t>
            </a:r>
            <a:r>
              <a:rPr lang="ko-KR" altLang="en-US" sz="1800" dirty="0">
                <a:latin typeface="신명조"/>
              </a:rPr>
              <a:t> </a:t>
            </a:r>
            <a:r>
              <a:rPr lang="ko-KR" altLang="en-US" sz="1800" dirty="0" smtClean="0">
                <a:latin typeface="신명조"/>
              </a:rPr>
              <a:t>가동률(</a:t>
            </a:r>
            <a:r>
              <a:rPr lang="ko-KR" altLang="en-US" sz="1800" dirty="0">
                <a:latin typeface="신명조"/>
              </a:rPr>
              <a:t>산출물</a:t>
            </a:r>
            <a:r>
              <a:rPr lang="ko-KR" altLang="en-US" sz="1800" dirty="0" smtClean="0">
                <a:latin typeface="신명조"/>
              </a:rPr>
              <a:t>)의  </a:t>
            </a:r>
            <a:r>
              <a:rPr lang="ko-KR" altLang="en-US" sz="1800" dirty="0">
                <a:latin typeface="신명조"/>
              </a:rPr>
              <a:t>변화를 시도하고자 할  </a:t>
            </a:r>
            <a:r>
              <a:rPr lang="ko-KR" altLang="en-US" sz="1800" dirty="0" smtClean="0">
                <a:latin typeface="신명조"/>
              </a:rPr>
              <a:t>때</a:t>
            </a:r>
            <a:endParaRPr lang="en-US" altLang="ko-KR" sz="1800" dirty="0" smtClean="0">
              <a:latin typeface="신명조"/>
            </a:endParaRPr>
          </a:p>
          <a:p>
            <a:pPr lvl="2" algn="just"/>
            <a:r>
              <a:rPr lang="ko-KR" altLang="en-US" sz="1600" dirty="0" smtClean="0">
                <a:latin typeface="신명조"/>
              </a:rPr>
              <a:t>중</a:t>
            </a:r>
            <a:r>
              <a:rPr lang="ko-KR" altLang="en-US" sz="1600" dirty="0">
                <a:latin typeface="신명조"/>
              </a:rPr>
              <a:t>, </a:t>
            </a:r>
            <a:r>
              <a:rPr lang="ko-KR" altLang="en-US" sz="1600" dirty="0" smtClean="0">
                <a:latin typeface="신명조"/>
              </a:rPr>
              <a:t>단기예측</a:t>
            </a:r>
            <a:r>
              <a:rPr lang="en-US" altLang="ko-KR" sz="1600" dirty="0" smtClean="0">
                <a:latin typeface="신명조"/>
              </a:rPr>
              <a:t>:</a:t>
            </a:r>
            <a:r>
              <a:rPr lang="ko-KR" altLang="en-US" sz="1600" dirty="0" smtClean="0">
                <a:latin typeface="신명조"/>
              </a:rPr>
              <a:t> 생산계획</a:t>
            </a:r>
            <a:r>
              <a:rPr lang="ko-KR" altLang="en-US" sz="1600" dirty="0">
                <a:latin typeface="신명조"/>
              </a:rPr>
              <a:t>, 제품계획 </a:t>
            </a:r>
            <a:r>
              <a:rPr lang="ko-KR" altLang="en-US" sz="1600" dirty="0" smtClean="0">
                <a:latin typeface="신명조"/>
              </a:rPr>
              <a:t>등</a:t>
            </a:r>
            <a:r>
              <a:rPr lang="en-US" altLang="ko-KR" sz="1600" dirty="0" smtClean="0">
                <a:latin typeface="신명조"/>
              </a:rPr>
              <a:t> </a:t>
            </a:r>
          </a:p>
          <a:p>
            <a:pPr lvl="2" algn="just"/>
            <a:r>
              <a:rPr lang="ko-KR" altLang="en-US" sz="1600" dirty="0" smtClean="0">
                <a:latin typeface="신명조"/>
              </a:rPr>
              <a:t>단기 예측</a:t>
            </a:r>
            <a:r>
              <a:rPr lang="en-US" altLang="ko-KR" sz="1600" dirty="0" smtClean="0">
                <a:latin typeface="신명조"/>
              </a:rPr>
              <a:t>: </a:t>
            </a:r>
            <a:r>
              <a:rPr lang="ko-KR" altLang="en-US" sz="1600" dirty="0" smtClean="0">
                <a:latin typeface="신명조"/>
              </a:rPr>
              <a:t>                 이내의  예측</a:t>
            </a:r>
            <a:endParaRPr lang="ko-KR" altLang="en-US" sz="1600" dirty="0">
              <a:latin typeface="신명조"/>
            </a:endParaRPr>
          </a:p>
          <a:p>
            <a:pPr lvl="2" algn="just"/>
            <a:r>
              <a:rPr lang="ko-KR" altLang="en-US" sz="1600" dirty="0">
                <a:latin typeface="신명조"/>
              </a:rPr>
              <a:t>비교적  예측에 대한 가정이 합리적이라고 생각하는 기간.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42C51F-9B80-43CA-9B78-D4B19BFC9451}" type="slidenum">
              <a:rPr lang="ko-KR" altLang="en-US"/>
              <a:pPr/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재고의 역할</a:t>
            </a:r>
          </a:p>
        </p:txBody>
      </p:sp>
      <p:sp>
        <p:nvSpPr>
          <p:cNvPr id="280581" name="Rectangle 102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Meet unexpected demand</a:t>
            </a:r>
          </a:p>
          <a:p>
            <a:r>
              <a:rPr lang="en-US" altLang="ko-KR" dirty="0"/>
              <a:t>Smooth seasonal or cyclical demand</a:t>
            </a:r>
          </a:p>
          <a:p>
            <a:pPr lvl="1"/>
            <a:r>
              <a:rPr lang="ko-KR" altLang="en-US" dirty="0"/>
              <a:t>생산원가의 안정적 유지(생산수준의 </a:t>
            </a:r>
            <a:r>
              <a:rPr lang="ko-KR" altLang="en-US" dirty="0" err="1"/>
              <a:t>평활화</a:t>
            </a:r>
            <a:r>
              <a:rPr lang="ko-KR" altLang="en-US" dirty="0"/>
              <a:t>)</a:t>
            </a:r>
          </a:p>
          <a:p>
            <a:pPr lvl="1"/>
            <a:r>
              <a:rPr lang="ko-KR" altLang="en-US" dirty="0"/>
              <a:t>조업도 변화에 따른 손실비용 절감</a:t>
            </a:r>
          </a:p>
          <a:p>
            <a:r>
              <a:rPr lang="ko-KR" altLang="en-US" dirty="0"/>
              <a:t>연속공정에서 후속 공정의 중단을 방지 : </a:t>
            </a:r>
            <a:r>
              <a:rPr lang="ko-KR" altLang="en-US" dirty="0" err="1"/>
              <a:t>재공품</a:t>
            </a:r>
            <a:endParaRPr lang="ko-KR" altLang="en-US" dirty="0"/>
          </a:p>
          <a:p>
            <a:r>
              <a:rPr lang="en-US" altLang="ko-KR" dirty="0"/>
              <a:t>Meet variations in customer demand</a:t>
            </a:r>
          </a:p>
          <a:p>
            <a:pPr lvl="1"/>
            <a:r>
              <a:rPr lang="ko-KR" altLang="en-US" dirty="0"/>
              <a:t>부족 재고 : 판매기회의 상실로 인한 기회비용의 발생</a:t>
            </a:r>
          </a:p>
          <a:p>
            <a:r>
              <a:rPr lang="en-US" altLang="ko-KR" dirty="0"/>
              <a:t>Take advantage of price discounts</a:t>
            </a:r>
          </a:p>
          <a:p>
            <a:pPr lvl="1"/>
            <a:r>
              <a:rPr lang="en-US" altLang="ko-KR" dirty="0"/>
              <a:t>Quantity discounts</a:t>
            </a:r>
            <a:endParaRPr lang="ko-KR" altLang="en-US" dirty="0"/>
          </a:p>
          <a:p>
            <a:pPr lvl="1"/>
            <a:r>
              <a:rPr lang="ko-KR" altLang="en-US" dirty="0"/>
              <a:t>과잉 재고 : 자본비용의 발생</a:t>
            </a:r>
          </a:p>
          <a:p>
            <a:r>
              <a:rPr lang="en-US" altLang="ko-KR" dirty="0"/>
              <a:t>Hedge against price increases</a:t>
            </a:r>
          </a:p>
          <a:p>
            <a:pPr lvl="1"/>
            <a:r>
              <a:rPr lang="ko-KR" altLang="en-US" dirty="0"/>
              <a:t>시간적 가치의 창출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738534-A637-429B-B622-934B5B9067B3}" type="slidenum">
              <a:rPr lang="ko-KR" altLang="en-US"/>
              <a:pPr/>
              <a:t>50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재고 관련 비용</a:t>
            </a:r>
          </a:p>
        </p:txBody>
      </p:sp>
      <p:sp>
        <p:nvSpPr>
          <p:cNvPr id="28262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Visible Costs of Inventory </a:t>
            </a:r>
          </a:p>
          <a:p>
            <a:pPr lvl="1"/>
            <a:r>
              <a:rPr lang="en-US" altLang="ko-KR"/>
              <a:t>Carrying Cost(</a:t>
            </a:r>
            <a:r>
              <a:rPr lang="ko-KR" altLang="en-US"/>
              <a:t>재고 유지 비용)</a:t>
            </a:r>
          </a:p>
          <a:p>
            <a:pPr lvl="1"/>
            <a:r>
              <a:rPr lang="en-US" altLang="ko-KR"/>
              <a:t>Ordering Cost(</a:t>
            </a:r>
            <a:r>
              <a:rPr lang="ko-KR" altLang="en-US"/>
              <a:t>재고 주문 비용, </a:t>
            </a:r>
            <a:r>
              <a:rPr lang="en-US" altLang="ko-KR"/>
              <a:t>cost of  replenishing inventory)</a:t>
            </a:r>
          </a:p>
          <a:p>
            <a:pPr lvl="1"/>
            <a:r>
              <a:rPr lang="en-US" altLang="ko-KR"/>
              <a:t>Shortage Cost(</a:t>
            </a:r>
            <a:r>
              <a:rPr lang="ko-KR" altLang="en-US"/>
              <a:t>재고 부족 비용)</a:t>
            </a:r>
          </a:p>
          <a:p>
            <a:r>
              <a:rPr lang="en-US" altLang="ko-KR"/>
              <a:t>Hidden Costs of Inventory</a:t>
            </a:r>
          </a:p>
          <a:p>
            <a:pPr lvl="1"/>
            <a:r>
              <a:rPr lang="en-US" altLang="ko-KR"/>
              <a:t>lead time</a:t>
            </a:r>
            <a:r>
              <a:rPr lang="ko-KR" altLang="en-US"/>
              <a:t>이 길어 진다.(</a:t>
            </a:r>
            <a:r>
              <a:rPr lang="en-US" altLang="ko-KR"/>
              <a:t>cf. JIT)</a:t>
            </a:r>
          </a:p>
          <a:p>
            <a:pPr lvl="1"/>
            <a:r>
              <a:rPr lang="ko-KR" altLang="en-US"/>
              <a:t>책임감이 떨어진다.</a:t>
            </a:r>
            <a:endParaRPr lang="ko-KR" altLang="ko-KR"/>
          </a:p>
          <a:p>
            <a:pPr lvl="1"/>
            <a:r>
              <a:rPr lang="ko-KR" altLang="en-US"/>
              <a:t>중요한 문제들이 노출되어서 해결되기 보단 감춰진다.</a:t>
            </a:r>
            <a:endParaRPr lang="ko-KR" altLang="ko-KR"/>
          </a:p>
          <a:p>
            <a:pPr lvl="1"/>
            <a:r>
              <a:rPr lang="ko-KR" altLang="en-US"/>
              <a:t>품질 이상이 즉각 규명되지 못함(오래 전 생산된 재고 사용)</a:t>
            </a:r>
          </a:p>
          <a:p>
            <a:pPr lvl="1"/>
            <a:r>
              <a:rPr lang="ko-KR" altLang="en-US"/>
              <a:t>공정 개선을 위한 동기부여가 부족</a:t>
            </a:r>
            <a:endParaRPr lang="ko-KR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1FB630-7416-4080-B1B1-71FBB51FD0CF}" type="slidenum">
              <a:rPr lang="ko-KR" altLang="en-US"/>
              <a:pPr/>
              <a:t>51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낮은 재고수준 : 문제점 노출</a:t>
            </a:r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6B79C-8235-48DC-A705-4BBE2C0E450C}" type="slidenum">
              <a:rPr lang="ko-KR" altLang="en-US"/>
              <a:pPr/>
              <a:t>52</a:t>
            </a:fld>
            <a:endParaRPr lang="en-US" altLang="ko-KR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81100" y="1314450"/>
            <a:ext cx="6546850" cy="4230689"/>
            <a:chOff x="767" y="1175"/>
            <a:chExt cx="4124" cy="2665"/>
          </a:xfrm>
        </p:grpSpPr>
        <p:sp>
          <p:nvSpPr>
            <p:cNvPr id="468994" name="Rectangle 2"/>
            <p:cNvSpPr>
              <a:spLocks noChangeArrowheads="1"/>
            </p:cNvSpPr>
            <p:nvPr/>
          </p:nvSpPr>
          <p:spPr bwMode="auto">
            <a:xfrm>
              <a:off x="771" y="2645"/>
              <a:ext cx="4120" cy="1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ko-KR" altLang="en-US"/>
                <a:t>                                                                        </a:t>
              </a:r>
              <a:r>
                <a:rPr lang="ko-KR" altLang="en-US" b="1">
                  <a:solidFill>
                    <a:schemeClr val="tx1"/>
                  </a:solidFill>
                </a:rPr>
                <a:t>재고</a:t>
              </a:r>
            </a:p>
          </p:txBody>
        </p:sp>
        <p:sp>
          <p:nvSpPr>
            <p:cNvPr id="468996" name="Rectangle 4"/>
            <p:cNvSpPr>
              <a:spLocks noChangeArrowheads="1"/>
            </p:cNvSpPr>
            <p:nvPr/>
          </p:nvSpPr>
          <p:spPr bwMode="auto">
            <a:xfrm>
              <a:off x="767" y="1175"/>
              <a:ext cx="4120" cy="14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84725" y="2428875"/>
            <a:ext cx="2417763" cy="1797050"/>
            <a:chOff x="3039" y="1875"/>
            <a:chExt cx="1523" cy="1132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039" y="1875"/>
              <a:ext cx="1523" cy="1132"/>
              <a:chOff x="3076" y="1923"/>
              <a:chExt cx="1523" cy="1097"/>
            </a:xfrm>
          </p:grpSpPr>
          <p:sp>
            <p:nvSpPr>
              <p:cNvPr id="469007" name="Line 15"/>
              <p:cNvSpPr>
                <a:spLocks noChangeShapeType="1"/>
              </p:cNvSpPr>
              <p:nvPr/>
            </p:nvSpPr>
            <p:spPr bwMode="auto">
              <a:xfrm>
                <a:off x="3752" y="2216"/>
                <a:ext cx="224" cy="512"/>
              </a:xfrm>
              <a:prstGeom prst="line">
                <a:avLst/>
              </a:prstGeom>
              <a:noFill/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3076" y="1923"/>
                <a:ext cx="1523" cy="1097"/>
                <a:chOff x="3076" y="1923"/>
                <a:chExt cx="1523" cy="1097"/>
              </a:xfrm>
            </p:grpSpPr>
            <p:sp>
              <p:nvSpPr>
                <p:cNvPr id="469009" name="Freeform 17"/>
                <p:cNvSpPr>
                  <a:spLocks/>
                </p:cNvSpPr>
                <p:nvPr/>
              </p:nvSpPr>
              <p:spPr bwMode="auto">
                <a:xfrm>
                  <a:off x="4330" y="2428"/>
                  <a:ext cx="269" cy="281"/>
                </a:xfrm>
                <a:custGeom>
                  <a:avLst/>
                  <a:gdLst/>
                  <a:ahLst/>
                  <a:cxnLst>
                    <a:cxn ang="0">
                      <a:pos x="0" y="280"/>
                    </a:cxn>
                    <a:cxn ang="0">
                      <a:pos x="175" y="175"/>
                    </a:cxn>
                    <a:cxn ang="0">
                      <a:pos x="268" y="0"/>
                    </a:cxn>
                    <a:cxn ang="0">
                      <a:pos x="151" y="70"/>
                    </a:cxn>
                    <a:cxn ang="0">
                      <a:pos x="47" y="94"/>
                    </a:cxn>
                    <a:cxn ang="0">
                      <a:pos x="0" y="280"/>
                    </a:cxn>
                  </a:cxnLst>
                  <a:rect l="0" t="0" r="r" b="b"/>
                  <a:pathLst>
                    <a:path w="269" h="281">
                      <a:moveTo>
                        <a:pt x="0" y="280"/>
                      </a:moveTo>
                      <a:lnTo>
                        <a:pt x="175" y="175"/>
                      </a:lnTo>
                      <a:lnTo>
                        <a:pt x="268" y="0"/>
                      </a:lnTo>
                      <a:lnTo>
                        <a:pt x="151" y="70"/>
                      </a:lnTo>
                      <a:lnTo>
                        <a:pt x="47" y="94"/>
                      </a:lnTo>
                      <a:lnTo>
                        <a:pt x="0" y="280"/>
                      </a:lnTo>
                    </a:path>
                  </a:pathLst>
                </a:custGeom>
                <a:solidFill>
                  <a:srgbClr val="037C03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9010" name="Freeform 18"/>
                <p:cNvSpPr>
                  <a:spLocks/>
                </p:cNvSpPr>
                <p:nvPr/>
              </p:nvSpPr>
              <p:spPr bwMode="auto">
                <a:xfrm>
                  <a:off x="3076" y="2262"/>
                  <a:ext cx="189" cy="343"/>
                </a:xfrm>
                <a:custGeom>
                  <a:avLst/>
                  <a:gdLst/>
                  <a:ahLst/>
                  <a:cxnLst>
                    <a:cxn ang="0">
                      <a:pos x="186" y="342"/>
                    </a:cxn>
                    <a:cxn ang="0">
                      <a:pos x="44" y="194"/>
                    </a:cxn>
                    <a:cxn ang="0">
                      <a:pos x="0" y="0"/>
                    </a:cxn>
                    <a:cxn ang="0">
                      <a:pos x="95" y="99"/>
                    </a:cxn>
                    <a:cxn ang="0">
                      <a:pos x="188" y="148"/>
                    </a:cxn>
                    <a:cxn ang="0">
                      <a:pos x="186" y="342"/>
                    </a:cxn>
                  </a:cxnLst>
                  <a:rect l="0" t="0" r="r" b="b"/>
                  <a:pathLst>
                    <a:path w="189" h="343">
                      <a:moveTo>
                        <a:pt x="186" y="342"/>
                      </a:moveTo>
                      <a:lnTo>
                        <a:pt x="44" y="194"/>
                      </a:lnTo>
                      <a:lnTo>
                        <a:pt x="0" y="0"/>
                      </a:lnTo>
                      <a:lnTo>
                        <a:pt x="95" y="99"/>
                      </a:lnTo>
                      <a:lnTo>
                        <a:pt x="188" y="148"/>
                      </a:lnTo>
                      <a:lnTo>
                        <a:pt x="186" y="342"/>
                      </a:lnTo>
                    </a:path>
                  </a:pathLst>
                </a:custGeom>
                <a:solidFill>
                  <a:srgbClr val="037C03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6" name="Group 19"/>
                <p:cNvGrpSpPr>
                  <a:grpSpLocks/>
                </p:cNvGrpSpPr>
                <p:nvPr/>
              </p:nvGrpSpPr>
              <p:grpSpPr bwMode="auto">
                <a:xfrm>
                  <a:off x="3221" y="1923"/>
                  <a:ext cx="1144" cy="1097"/>
                  <a:chOff x="3221" y="1923"/>
                  <a:chExt cx="1144" cy="1097"/>
                </a:xfrm>
              </p:grpSpPr>
              <p:sp>
                <p:nvSpPr>
                  <p:cNvPr id="469012" name="Rectangle 20"/>
                  <p:cNvSpPr>
                    <a:spLocks noChangeArrowheads="1"/>
                  </p:cNvSpPr>
                  <p:nvPr/>
                </p:nvSpPr>
                <p:spPr bwMode="auto">
                  <a:xfrm rot="360000">
                    <a:off x="3221" y="2452"/>
                    <a:ext cx="1144" cy="184"/>
                  </a:xfrm>
                  <a:prstGeom prst="rect">
                    <a:avLst/>
                  </a:prstGeom>
                  <a:solidFill>
                    <a:srgbClr val="037C03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9013" name="Oval 21"/>
                  <p:cNvSpPr>
                    <a:spLocks noChangeArrowheads="1"/>
                  </p:cNvSpPr>
                  <p:nvPr/>
                </p:nvSpPr>
                <p:spPr bwMode="auto">
                  <a:xfrm rot="19980000">
                    <a:off x="3988" y="2692"/>
                    <a:ext cx="136" cy="328"/>
                  </a:xfrm>
                  <a:prstGeom prst="ellipse">
                    <a:avLst/>
                  </a:prstGeom>
                  <a:solidFill>
                    <a:srgbClr val="7144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graphicFrame>
                <p:nvGraphicFramePr>
                  <p:cNvPr id="469014" name="Object 22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3648" y="1923"/>
                  <a:ext cx="576" cy="55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58155" name="클립" r:id="rId5" imgW="3219120" imgH="4941720" progId="">
                          <p:embed/>
                        </p:oleObj>
                      </mc:Choice>
                      <mc:Fallback>
                        <p:oleObj name="클립" r:id="rId5" imgW="3219120" imgH="4941720" progId="">
                          <p:embed/>
                          <p:pic>
                            <p:nvPicPr>
                              <p:cNvPr id="0" name="Picture 2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r="16643" b="34711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48" y="1923"/>
                                <a:ext cx="576" cy="55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469005" name="Line 13"/>
            <p:cNvSpPr>
              <a:spLocks noChangeShapeType="1"/>
            </p:cNvSpPr>
            <p:nvPr/>
          </p:nvSpPr>
          <p:spPr bwMode="auto">
            <a:xfrm>
              <a:off x="3746" y="2259"/>
              <a:ext cx="224" cy="5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293938" y="3251200"/>
            <a:ext cx="4505325" cy="2219325"/>
            <a:chOff x="1296" y="2375"/>
            <a:chExt cx="2838" cy="1398"/>
          </a:xfrm>
        </p:grpSpPr>
        <p:sp>
          <p:nvSpPr>
            <p:cNvPr id="468998" name="Oval 6"/>
            <p:cNvSpPr>
              <a:spLocks noChangeArrowheads="1"/>
            </p:cNvSpPr>
            <p:nvPr/>
          </p:nvSpPr>
          <p:spPr bwMode="auto">
            <a:xfrm>
              <a:off x="1296" y="3216"/>
              <a:ext cx="952" cy="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/>
              <a:r>
                <a:rPr kumimoji="0" lang="en-US" altLang="ko-KR" sz="1800">
                  <a:solidFill>
                    <a:sysClr val="windowText" lastClr="000000"/>
                  </a:solidFill>
                  <a:latin typeface="Arial" pitchFamily="34" charset="0"/>
                </a:rPr>
                <a:t>Inefficient</a:t>
              </a:r>
            </a:p>
            <a:p>
              <a:pPr eaLnBrk="0" latinLnBrk="0" hangingPunct="0"/>
              <a:r>
                <a:rPr kumimoji="0" lang="en-US" altLang="ko-KR" sz="1800">
                  <a:solidFill>
                    <a:sysClr val="windowText" lastClr="000000"/>
                  </a:solidFill>
                  <a:latin typeface="Arial" pitchFamily="34" charset="0"/>
                </a:rPr>
                <a:t>Layout</a:t>
              </a:r>
              <a:endParaRPr kumimoji="0" lang="ko-KR" altLang="en-US" sz="180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468999" name="Oval 7"/>
            <p:cNvSpPr>
              <a:spLocks noChangeArrowheads="1"/>
            </p:cNvSpPr>
            <p:nvPr/>
          </p:nvSpPr>
          <p:spPr bwMode="auto">
            <a:xfrm>
              <a:off x="2160" y="3120"/>
              <a:ext cx="952" cy="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/>
              <a:r>
                <a:rPr kumimoji="0" lang="en-US" altLang="ko-KR" sz="1800">
                  <a:solidFill>
                    <a:sysClr val="windowText" lastClr="000000"/>
                  </a:solidFill>
                  <a:latin typeface="Arial" pitchFamily="34" charset="0"/>
                </a:rPr>
                <a:t>Machine</a:t>
              </a:r>
            </a:p>
            <a:p>
              <a:pPr eaLnBrk="0" latinLnBrk="0" hangingPunct="0"/>
              <a:r>
                <a:rPr kumimoji="0" lang="en-US" altLang="ko-KR" sz="1800">
                  <a:solidFill>
                    <a:sysClr val="windowText" lastClr="000000"/>
                  </a:solidFill>
                  <a:latin typeface="Arial" pitchFamily="34" charset="0"/>
                </a:rPr>
                <a:t>Breakdown</a:t>
              </a:r>
              <a:endParaRPr lang="ko-KR" altLang="en-US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  <p:sp>
          <p:nvSpPr>
            <p:cNvPr id="469000" name="Oval 8"/>
            <p:cNvSpPr>
              <a:spLocks noChangeArrowheads="1"/>
            </p:cNvSpPr>
            <p:nvPr/>
          </p:nvSpPr>
          <p:spPr bwMode="auto">
            <a:xfrm>
              <a:off x="3134" y="3253"/>
              <a:ext cx="1000" cy="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/>
              <a:r>
                <a:rPr kumimoji="0" lang="en-US" altLang="ko-KR" sz="1800">
                  <a:solidFill>
                    <a:sysClr val="windowText" lastClr="000000"/>
                  </a:solidFill>
                  <a:latin typeface="Arial" pitchFamily="34" charset="0"/>
                </a:rPr>
                <a:t>Unreliable</a:t>
              </a:r>
            </a:p>
            <a:p>
              <a:pPr eaLnBrk="0" latinLnBrk="0" hangingPunct="0"/>
              <a:r>
                <a:rPr kumimoji="0" lang="en-US" altLang="ko-KR" sz="1800">
                  <a:solidFill>
                    <a:sysClr val="windowText" lastClr="000000"/>
                  </a:solidFill>
                  <a:latin typeface="Arial" pitchFamily="34" charset="0"/>
                </a:rPr>
                <a:t>Supplier</a:t>
              </a:r>
              <a:endParaRPr lang="ko-KR" altLang="en-US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  <p:sp>
          <p:nvSpPr>
            <p:cNvPr id="469001" name="Oval 9"/>
            <p:cNvSpPr>
              <a:spLocks noChangeArrowheads="1"/>
            </p:cNvSpPr>
            <p:nvPr/>
          </p:nvSpPr>
          <p:spPr bwMode="auto">
            <a:xfrm>
              <a:off x="2304" y="2375"/>
              <a:ext cx="760" cy="5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/>
              <a:r>
                <a:rPr kumimoji="0" lang="en-US" altLang="ko-KR" sz="1800">
                  <a:solidFill>
                    <a:sysClr val="windowText" lastClr="000000"/>
                  </a:solidFill>
                  <a:latin typeface="Arial" pitchFamily="34" charset="0"/>
                </a:rPr>
                <a:t>Bad</a:t>
              </a:r>
            </a:p>
            <a:p>
              <a:pPr eaLnBrk="0" latinLnBrk="0" hangingPunct="0"/>
              <a:r>
                <a:rPr kumimoji="0" lang="en-US" altLang="ko-KR" sz="1800">
                  <a:solidFill>
                    <a:sysClr val="windowText" lastClr="000000"/>
                  </a:solidFill>
                  <a:latin typeface="Arial" pitchFamily="34" charset="0"/>
                </a:rPr>
                <a:t>Design</a:t>
              </a:r>
              <a:endParaRPr kumimoji="0" lang="ko-KR" altLang="en-US" sz="180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469002" name="Oval 10"/>
            <p:cNvSpPr>
              <a:spLocks noChangeArrowheads="1"/>
            </p:cNvSpPr>
            <p:nvPr/>
          </p:nvSpPr>
          <p:spPr bwMode="auto">
            <a:xfrm>
              <a:off x="1588" y="2740"/>
              <a:ext cx="952" cy="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/>
              <a:r>
                <a:rPr kumimoji="0" lang="en-US" altLang="ko-KR" sz="1800">
                  <a:solidFill>
                    <a:sysClr val="windowText" lastClr="000000"/>
                  </a:solidFill>
                  <a:latin typeface="Arial" pitchFamily="34" charset="0"/>
                </a:rPr>
                <a:t>Lengthy</a:t>
              </a:r>
            </a:p>
            <a:p>
              <a:pPr eaLnBrk="0" latinLnBrk="0" hangingPunct="0"/>
              <a:r>
                <a:rPr kumimoji="0" lang="en-US" altLang="ko-KR" sz="1800">
                  <a:solidFill>
                    <a:sysClr val="windowText" lastClr="000000"/>
                  </a:solidFill>
                  <a:latin typeface="Arial" pitchFamily="34" charset="0"/>
                </a:rPr>
                <a:t>Setups</a:t>
              </a:r>
            </a:p>
          </p:txBody>
        </p:sp>
        <p:sp>
          <p:nvSpPr>
            <p:cNvPr id="469003" name="Oval 11"/>
            <p:cNvSpPr>
              <a:spLocks noChangeArrowheads="1"/>
            </p:cNvSpPr>
            <p:nvPr/>
          </p:nvSpPr>
          <p:spPr bwMode="auto">
            <a:xfrm>
              <a:off x="2846" y="2740"/>
              <a:ext cx="760" cy="5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/>
              <a:r>
                <a:rPr kumimoji="0" lang="en-US" altLang="ko-KR" sz="1800">
                  <a:solidFill>
                    <a:sysClr val="windowText" lastClr="000000"/>
                  </a:solidFill>
                  <a:latin typeface="Arial" pitchFamily="34" charset="0"/>
                </a:rPr>
                <a:t>Poor</a:t>
              </a:r>
            </a:p>
            <a:p>
              <a:pPr eaLnBrk="0" latinLnBrk="0" hangingPunct="0"/>
              <a:r>
                <a:rPr kumimoji="0" lang="en-US" altLang="ko-KR" sz="1800">
                  <a:solidFill>
                    <a:sysClr val="windowText" lastClr="000000"/>
                  </a:solidFill>
                  <a:latin typeface="Arial" pitchFamily="34" charset="0"/>
                </a:rPr>
                <a:t>Quality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불필요한 재고량 유지 요인</a:t>
            </a:r>
          </a:p>
        </p:txBody>
      </p:sp>
      <p:sp>
        <p:nvSpPr>
          <p:cNvPr id="40448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재고량은 다음과 같은 이유로 늘어나게 된다.</a:t>
            </a:r>
          </a:p>
          <a:p>
            <a:pPr lvl="1"/>
            <a:r>
              <a:rPr lang="ko-KR" altLang="en-US"/>
              <a:t>주문배달이 종종 늦어지는 경우</a:t>
            </a:r>
          </a:p>
          <a:p>
            <a:pPr lvl="1"/>
            <a:r>
              <a:rPr lang="ko-KR" altLang="en-US"/>
              <a:t>품질문제가 발생하는 경우 </a:t>
            </a:r>
            <a:r>
              <a:rPr lang="en-US" altLang="ko-KR"/>
              <a:t>(</a:t>
            </a:r>
            <a:r>
              <a:rPr lang="ko-KR" altLang="en-US"/>
              <a:t>교환해 주려고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예상외의 수요가 발생하는 경우</a:t>
            </a:r>
          </a:p>
          <a:p>
            <a:pPr lvl="1"/>
            <a:r>
              <a:rPr lang="ko-KR" altLang="en-US"/>
              <a:t>조달기간 예측이 부정확한 경우</a:t>
            </a:r>
          </a:p>
          <a:p>
            <a:endParaRPr lang="ko-KR" altLang="en-US"/>
          </a:p>
          <a:p>
            <a:r>
              <a:rPr lang="ko-KR" altLang="en-US"/>
              <a:t>따라서 더 큰 수준의 안전 재고량이 필요하게 된다.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E6563063-CCE4-491A-B67B-3055138E60CB}" type="slidenum">
              <a:rPr lang="ko-KR" altLang="en-US"/>
              <a:pPr/>
              <a:t>53</a:t>
            </a:fld>
            <a:endParaRPr lang="en-US" altLang="ko-KR"/>
          </a:p>
        </p:txBody>
      </p:sp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7" name="Picture 23" descr="pin_red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" y="6603396"/>
            <a:ext cx="180000" cy="1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1839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수요의 두 가지 형태</a:t>
            </a:r>
            <a:endParaRPr lang="ko-KR" altLang="ko-KR"/>
          </a:p>
        </p:txBody>
      </p:sp>
      <p:sp>
        <p:nvSpPr>
          <p:cNvPr id="290823" name="Rectangle 103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독립 수요 품목</a:t>
            </a:r>
          </a:p>
          <a:p>
            <a:pPr lvl="1"/>
            <a:r>
              <a:rPr lang="ko-KR" altLang="en-US"/>
              <a:t>완제품 수요</a:t>
            </a:r>
            <a:endParaRPr lang="ko-KR" altLang="ko-KR"/>
          </a:p>
          <a:p>
            <a:pPr lvl="1"/>
            <a:r>
              <a:rPr lang="ko-KR" altLang="en-US"/>
              <a:t>시장에서의 판매에 기초한다.</a:t>
            </a:r>
            <a:endParaRPr lang="ko-KR" altLang="ko-KR"/>
          </a:p>
          <a:p>
            <a:pPr lvl="1"/>
            <a:r>
              <a:rPr lang="ko-KR" altLang="en-US"/>
              <a:t>수요 예측이 필요</a:t>
            </a:r>
            <a:endParaRPr lang="ko-KR" altLang="ko-KR"/>
          </a:p>
          <a:p>
            <a:r>
              <a:rPr lang="ko-KR" altLang="en-US"/>
              <a:t>종속 수요 품목</a:t>
            </a:r>
          </a:p>
          <a:p>
            <a:pPr lvl="1"/>
            <a:r>
              <a:rPr lang="ko-KR" altLang="en-US"/>
              <a:t>완제품에 따른 부품 수요</a:t>
            </a:r>
            <a:endParaRPr lang="ko-KR" altLang="ko-KR"/>
          </a:p>
          <a:p>
            <a:pPr lvl="1"/>
            <a:r>
              <a:rPr lang="ko-KR" altLang="en-US"/>
              <a:t>독립 수요 품목의 수요량에 종속적</a:t>
            </a:r>
            <a:endParaRPr lang="ko-KR" altLang="ko-KR"/>
          </a:p>
          <a:p>
            <a:pPr lvl="1"/>
            <a:r>
              <a:rPr lang="ko-KR" altLang="en-US"/>
              <a:t>따라서 별도의 수요 예측은 불필요</a:t>
            </a:r>
          </a:p>
          <a:p>
            <a:pPr lvl="1"/>
            <a:r>
              <a:rPr lang="ko-KR" altLang="en-US"/>
              <a:t>M</a:t>
            </a:r>
            <a:r>
              <a:rPr lang="en-US" altLang="ko-KR"/>
              <a:t>RP(</a:t>
            </a:r>
            <a:r>
              <a:rPr lang="ko-KR" altLang="en-US"/>
              <a:t>자재소요관리) 기법</a:t>
            </a:r>
            <a:endParaRPr lang="ko-KR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57431-C835-432D-9B3A-0BA93E8A975D}" type="slidenum">
              <a:rPr lang="ko-KR" altLang="en-US"/>
              <a:pPr/>
              <a:t>54</a:t>
            </a:fld>
            <a:endParaRPr lang="en-US" altLang="ko-KR"/>
          </a:p>
        </p:txBody>
      </p:sp>
      <p:sp>
        <p:nvSpPr>
          <p:cNvPr id="290818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19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독립수요 품목의 재고관리 시스템</a:t>
            </a:r>
            <a:endParaRPr lang="ko-KR" altLang="ko-KR"/>
          </a:p>
        </p:txBody>
      </p:sp>
      <p:sp>
        <p:nvSpPr>
          <p:cNvPr id="292869" name="Rectangle 102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44500" y="1030288"/>
            <a:ext cx="8366125" cy="5494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/>
              <a:t>고정 주문량 시스템(</a:t>
            </a:r>
            <a:r>
              <a:rPr lang="en-US" altLang="ko-KR" sz="2000" dirty="0"/>
              <a:t>Fixed-order-quantity system)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계속적으로 재고량을 체크하다 </a:t>
            </a:r>
            <a:r>
              <a:rPr lang="ko-KR" altLang="en-US" sz="1800" dirty="0" err="1"/>
              <a:t>안전재고량</a:t>
            </a:r>
            <a:r>
              <a:rPr lang="ko-KR" altLang="en-US" sz="1800" dirty="0"/>
              <a:t>(</a:t>
            </a:r>
            <a:r>
              <a:rPr lang="en-US" altLang="ko-KR" sz="1800" dirty="0"/>
              <a:t>predetermined level) </a:t>
            </a:r>
            <a:r>
              <a:rPr lang="ko-KR" altLang="en-US" sz="1800" dirty="0"/>
              <a:t>이하로 떨어지면 일정량을 주문하는 시스템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Q-system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two-bin system  : </a:t>
            </a:r>
            <a:r>
              <a:rPr lang="ko-KR" altLang="en-US" sz="1800" dirty="0"/>
              <a:t>주로 저가품에 사용</a:t>
            </a:r>
          </a:p>
          <a:p>
            <a:pPr>
              <a:lnSpc>
                <a:spcPct val="90000"/>
              </a:lnSpc>
            </a:pPr>
            <a:endParaRPr lang="ko-KR" altLang="en-US" sz="2000" dirty="0"/>
          </a:p>
          <a:p>
            <a:pPr>
              <a:lnSpc>
                <a:spcPct val="90000"/>
              </a:lnSpc>
            </a:pPr>
            <a:r>
              <a:rPr lang="ko-KR" altLang="en-US" sz="2000" dirty="0" err="1"/>
              <a:t>고정시점</a:t>
            </a:r>
            <a:r>
              <a:rPr lang="ko-KR" altLang="en-US" sz="2000" dirty="0"/>
              <a:t> 주문 시스템(</a:t>
            </a:r>
            <a:r>
              <a:rPr lang="en-US" altLang="ko-KR" sz="2000" dirty="0"/>
              <a:t>Fixed-time-period system)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Fixed-order-interval system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정기적(</a:t>
            </a:r>
            <a:r>
              <a:rPr lang="en-US" altLang="ko-KR" sz="1800" dirty="0"/>
              <a:t>Periodic)</a:t>
            </a:r>
            <a:r>
              <a:rPr lang="ko-KR" altLang="en-US" sz="1800" dirty="0"/>
              <a:t>으로 재고량 체크하다가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 err="1"/>
              <a:t>안전재고량</a:t>
            </a:r>
            <a:r>
              <a:rPr lang="ko-KR" altLang="en-US" sz="1800" dirty="0"/>
              <a:t> 이하이면 </a:t>
            </a:r>
            <a:r>
              <a:rPr lang="en-US" altLang="ko-KR" sz="1800" dirty="0"/>
              <a:t>S</a:t>
            </a:r>
            <a:r>
              <a:rPr lang="ko-KR" altLang="en-US" sz="1800" dirty="0"/>
              <a:t>만큼 주문을 하게 되는 </a:t>
            </a:r>
            <a:r>
              <a:rPr lang="ko-KR" altLang="en-US" sz="1800" b="1" i="1" dirty="0">
                <a:solidFill>
                  <a:srgbClr val="C00000"/>
                </a:solidFill>
              </a:rPr>
              <a:t>(</a:t>
            </a:r>
            <a:r>
              <a:rPr lang="en-US" altLang="ko-KR" sz="1800" b="1" i="1" dirty="0">
                <a:solidFill>
                  <a:srgbClr val="C00000"/>
                </a:solidFill>
              </a:rPr>
              <a:t>s, S)-policy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P-system</a:t>
            </a:r>
            <a:r>
              <a:rPr lang="en-US" altLang="ko-KR" sz="1800" dirty="0"/>
              <a:t> : </a:t>
            </a:r>
            <a:r>
              <a:rPr lang="ko-KR" altLang="en-US" sz="1800" dirty="0"/>
              <a:t>보통 같은 공급자로부터 여러 품목을 주문하는 경우, </a:t>
            </a:r>
            <a:r>
              <a:rPr lang="ko-KR" altLang="en-US" sz="1800" dirty="0" err="1"/>
              <a:t>주문비용을</a:t>
            </a:r>
            <a:r>
              <a:rPr lang="ko-KR" altLang="en-US" sz="1800" dirty="0"/>
              <a:t> 절약하고 </a:t>
            </a:r>
            <a:r>
              <a:rPr lang="ko-KR" altLang="en-US" sz="1800" dirty="0" err="1"/>
              <a:t>가격할인을</a:t>
            </a:r>
            <a:r>
              <a:rPr lang="ko-KR" altLang="en-US" sz="1800" dirty="0"/>
              <a:t> 꾀하고자 많이 사용한다.</a:t>
            </a:r>
          </a:p>
          <a:p>
            <a:pPr lvl="1">
              <a:lnSpc>
                <a:spcPct val="90000"/>
              </a:lnSpc>
            </a:pPr>
            <a:endParaRPr lang="en-US" altLang="ko-KR" sz="1800" dirty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</a:rPr>
              <a:t>I</a:t>
            </a:r>
            <a:r>
              <a:rPr lang="en-US" altLang="ko-KR" sz="1800" dirty="0">
                <a:latin typeface="Tahoma" pitchFamily="34" charset="0"/>
              </a:rPr>
              <a:t> : </a:t>
            </a:r>
            <a:r>
              <a:rPr lang="ko-KR" altLang="en-US" sz="1800" dirty="0" err="1">
                <a:latin typeface="Tahoma" pitchFamily="34" charset="0"/>
              </a:rPr>
              <a:t>실사시</a:t>
            </a:r>
            <a:r>
              <a:rPr lang="ko-KR" altLang="en-US" sz="1800" dirty="0">
                <a:latin typeface="Tahoma" pitchFamily="34" charset="0"/>
              </a:rPr>
              <a:t> 재고량,       	</a:t>
            </a:r>
            <a:r>
              <a:rPr lang="en-US" altLang="ko-KR" sz="1800" dirty="0">
                <a:latin typeface="Times New Roman" pitchFamily="18" charset="0"/>
              </a:rPr>
              <a:t>Q</a:t>
            </a:r>
            <a:r>
              <a:rPr lang="en-US" altLang="ko-KR" sz="1800" dirty="0">
                <a:latin typeface="Tahoma" pitchFamily="34" charset="0"/>
              </a:rPr>
              <a:t> : </a:t>
            </a:r>
            <a:r>
              <a:rPr lang="ko-KR" altLang="en-US" sz="1800" dirty="0">
                <a:latin typeface="Tahoma" pitchFamily="34" charset="0"/>
              </a:rPr>
              <a:t>주문량                                                </a:t>
            </a:r>
            <a:r>
              <a:rPr lang="en-US" altLang="ko-KR" sz="1800" dirty="0">
                <a:latin typeface="Times New Roman" pitchFamily="18" charset="0"/>
              </a:rPr>
              <a:t>s</a:t>
            </a:r>
            <a:r>
              <a:rPr lang="en-US" altLang="ko-KR" sz="1800" dirty="0">
                <a:latin typeface="Tahoma" pitchFamily="34" charset="0"/>
              </a:rPr>
              <a:t> : </a:t>
            </a:r>
            <a:r>
              <a:rPr lang="ko-KR" altLang="en-US" sz="1800" dirty="0" err="1">
                <a:latin typeface="Tahoma" pitchFamily="34" charset="0"/>
              </a:rPr>
              <a:t>안전재고량</a:t>
            </a:r>
            <a:r>
              <a:rPr lang="ko-KR" altLang="en-US" sz="1800" dirty="0">
                <a:latin typeface="Tahoma" pitchFamily="34" charset="0"/>
              </a:rPr>
              <a:t>,		</a:t>
            </a:r>
            <a:r>
              <a:rPr lang="en-US" altLang="ko-KR" sz="1800" dirty="0">
                <a:latin typeface="Times New Roman" pitchFamily="18" charset="0"/>
              </a:rPr>
              <a:t>S</a:t>
            </a:r>
            <a:r>
              <a:rPr lang="en-US" altLang="ko-KR" sz="1800" dirty="0">
                <a:latin typeface="Tahoma" pitchFamily="34" charset="0"/>
              </a:rPr>
              <a:t> : </a:t>
            </a:r>
            <a:r>
              <a:rPr lang="ko-KR" altLang="en-US" sz="1800" dirty="0">
                <a:latin typeface="Tahoma" pitchFamily="34" charset="0"/>
              </a:rPr>
              <a:t>최대 재고량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 dirty="0">
                <a:latin typeface="Tahoma" pitchFamily="34" charset="0"/>
              </a:rPr>
              <a:t>    </a:t>
            </a:r>
            <a:r>
              <a:rPr lang="en-US" altLang="ko-KR" sz="1800" dirty="0">
                <a:latin typeface="Tahoma" pitchFamily="34" charset="0"/>
              </a:rPr>
              <a:t>if   </a:t>
            </a:r>
            <a:r>
              <a:rPr lang="en-US" altLang="ko-KR" sz="1800" dirty="0">
                <a:latin typeface="Times New Roman" pitchFamily="18" charset="0"/>
              </a:rPr>
              <a:t>I </a:t>
            </a:r>
            <a:r>
              <a:rPr lang="ko-KR" altLang="en-US" sz="1800" dirty="0">
                <a:latin typeface="Times New Roman" pitchFamily="18" charset="0"/>
              </a:rPr>
              <a:t>≥ </a:t>
            </a:r>
            <a:r>
              <a:rPr lang="en-US" altLang="ko-KR" sz="1800" dirty="0">
                <a:latin typeface="Times New Roman" pitchFamily="18" charset="0"/>
              </a:rPr>
              <a:t>s , Q = 0</a:t>
            </a:r>
            <a:r>
              <a:rPr lang="en-US" altLang="ko-KR" sz="1800" dirty="0">
                <a:latin typeface="Tahoma" pitchFamily="34" charset="0"/>
              </a:rPr>
              <a:t> (</a:t>
            </a:r>
            <a:r>
              <a:rPr lang="ko-KR" altLang="en-US" sz="1800" dirty="0">
                <a:latin typeface="Tahoma" pitchFamily="34" charset="0"/>
              </a:rPr>
              <a:t>주문하지 않는다.)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 dirty="0">
                <a:latin typeface="Tahoma" pitchFamily="34" charset="0"/>
              </a:rPr>
              <a:t>    </a:t>
            </a:r>
            <a:r>
              <a:rPr lang="en-US" altLang="ko-KR" sz="1800" dirty="0">
                <a:latin typeface="Tahoma" pitchFamily="34" charset="0"/>
              </a:rPr>
              <a:t>if   </a:t>
            </a:r>
            <a:r>
              <a:rPr lang="en-US" altLang="ko-KR" sz="1800" dirty="0">
                <a:latin typeface="Times New Roman" pitchFamily="18" charset="0"/>
              </a:rPr>
              <a:t>I </a:t>
            </a:r>
            <a:r>
              <a:rPr lang="ko-KR" altLang="en-US" sz="1800" dirty="0">
                <a:latin typeface="Times New Roman" pitchFamily="18" charset="0"/>
              </a:rPr>
              <a:t>&lt;  </a:t>
            </a:r>
            <a:r>
              <a:rPr lang="en-US" altLang="ko-KR" sz="1800" dirty="0">
                <a:latin typeface="Times New Roman" pitchFamily="18" charset="0"/>
              </a:rPr>
              <a:t>s,  Q = S - I</a:t>
            </a:r>
            <a:r>
              <a:rPr lang="en-US" altLang="ko-KR" sz="1800" dirty="0">
                <a:latin typeface="Tahoma" pitchFamily="34" charset="0"/>
              </a:rPr>
              <a:t> (</a:t>
            </a:r>
            <a:r>
              <a:rPr lang="ko-KR" altLang="en-US" sz="1800" dirty="0">
                <a:latin typeface="Tahoma" pitchFamily="34" charset="0"/>
              </a:rPr>
              <a:t>주문 후 </a:t>
            </a:r>
            <a:r>
              <a:rPr lang="en-US" altLang="ko-KR" sz="1800" dirty="0">
                <a:latin typeface="Times New Roman" pitchFamily="18" charset="0"/>
              </a:rPr>
              <a:t>S</a:t>
            </a:r>
            <a:r>
              <a:rPr lang="ko-KR" altLang="en-US" sz="1800" dirty="0">
                <a:latin typeface="Tahoma" pitchFamily="34" charset="0"/>
              </a:rPr>
              <a:t>가 되도록 주문한다.)</a:t>
            </a:r>
            <a:r>
              <a:rPr lang="ko-KR" altLang="en-US" sz="1800" dirty="0"/>
              <a:t> 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B9A929-5AB2-46D4-9391-D7F9E9A57312}" type="slidenum">
              <a:rPr lang="ko-KR" altLang="en-US"/>
              <a:pPr/>
              <a:t>55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Two-bin System</a:t>
            </a:r>
          </a:p>
        </p:txBody>
      </p:sp>
      <p:sp>
        <p:nvSpPr>
          <p:cNvPr id="1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A6C38-D8BA-45BA-9C85-457061CC5CCA}" type="slidenum">
              <a:rPr lang="ko-KR" altLang="en-US"/>
              <a:pPr/>
              <a:t>56</a:t>
            </a:fld>
            <a:endParaRPr lang="en-US" altLang="ko-KR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3524250" y="1893888"/>
            <a:ext cx="1474788" cy="1169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Q-R</a:t>
            </a: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3798888" y="2979738"/>
            <a:ext cx="901700" cy="100012"/>
          </a:xfrm>
          <a:prstGeom prst="rect">
            <a:avLst/>
          </a:prstGeom>
          <a:solidFill>
            <a:srgbClr val="0000FF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2740025" y="4027488"/>
            <a:ext cx="5975379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 eaLnBrk="0" latinLnBrk="0" hangingPunct="0"/>
            <a:r>
              <a:rPr kumimoji="0"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 = order quantity (</a:t>
            </a:r>
            <a:r>
              <a:rPr kumimoji="0"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 </a:t>
            </a:r>
            <a:r>
              <a:rPr kumimoji="0"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 상자 </a:t>
            </a:r>
            <a:r>
              <a:rPr kumimoji="0"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합 정도)</a:t>
            </a:r>
          </a:p>
          <a:p>
            <a:pPr algn="l" eaLnBrk="0" latinLnBrk="0" hangingPunct="0"/>
            <a:r>
              <a:rPr kumimoji="0"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 = demand during lead time</a:t>
            </a:r>
          </a:p>
          <a:p>
            <a:pPr algn="l" eaLnBrk="0" latinLnBrk="0" hangingPunct="0"/>
            <a:endParaRPr kumimoji="0" lang="en-US" altLang="ko-KR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latinLnBrk="0" hangingPunct="0"/>
            <a:r>
              <a:rPr kumimoji="0"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따라서 주문량 </a:t>
            </a:r>
            <a:r>
              <a:rPr kumimoji="0"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</a:t>
            </a:r>
            <a:r>
              <a:rPr kumimoji="0"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그림에서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양쪽 주황색 </a:t>
            </a:r>
            <a:r>
              <a:rPr kumimoji="0"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부분을 합한 정도</a:t>
            </a:r>
          </a:p>
        </p:txBody>
      </p:sp>
      <p:sp>
        <p:nvSpPr>
          <p:cNvPr id="395270" name="Rectangle 6"/>
          <p:cNvSpPr>
            <a:spLocks noChangeArrowheads="1"/>
          </p:cNvSpPr>
          <p:nvPr/>
        </p:nvSpPr>
        <p:spPr bwMode="auto">
          <a:xfrm>
            <a:off x="3929058" y="1501775"/>
            <a:ext cx="7149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Bin 1</a:t>
            </a:r>
          </a:p>
        </p:txBody>
      </p:sp>
      <p:sp>
        <p:nvSpPr>
          <p:cNvPr id="395271" name="Rectangle 7"/>
          <p:cNvSpPr>
            <a:spLocks noChangeArrowheads="1"/>
          </p:cNvSpPr>
          <p:nvPr/>
        </p:nvSpPr>
        <p:spPr bwMode="auto">
          <a:xfrm>
            <a:off x="5822950" y="1501775"/>
            <a:ext cx="7149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Bin 2</a:t>
            </a:r>
          </a:p>
        </p:txBody>
      </p:sp>
      <p:sp>
        <p:nvSpPr>
          <p:cNvPr id="395274" name="Freeform 10"/>
          <p:cNvSpPr>
            <a:spLocks/>
          </p:cNvSpPr>
          <p:nvPr/>
        </p:nvSpPr>
        <p:spPr bwMode="auto">
          <a:xfrm>
            <a:off x="3524250" y="1789113"/>
            <a:ext cx="14986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912" y="816"/>
              </a:cxn>
              <a:cxn ang="0">
                <a:pos x="912" y="0"/>
              </a:cxn>
            </a:cxnLst>
            <a:rect l="0" t="0" r="r" b="b"/>
            <a:pathLst>
              <a:path w="912" h="816">
                <a:moveTo>
                  <a:pt x="0" y="0"/>
                </a:moveTo>
                <a:lnTo>
                  <a:pt x="0" y="816"/>
                </a:lnTo>
                <a:lnTo>
                  <a:pt x="912" y="816"/>
                </a:lnTo>
                <a:lnTo>
                  <a:pt x="912" y="0"/>
                </a:ln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5275" name="Rectangle 11"/>
          <p:cNvSpPr>
            <a:spLocks noChangeArrowheads="1"/>
          </p:cNvSpPr>
          <p:nvPr/>
        </p:nvSpPr>
        <p:spPr bwMode="auto">
          <a:xfrm>
            <a:off x="5462588" y="2452688"/>
            <a:ext cx="1435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</a:p>
        </p:txBody>
      </p:sp>
      <p:sp>
        <p:nvSpPr>
          <p:cNvPr id="395276" name="Line 12"/>
          <p:cNvSpPr>
            <a:spLocks noChangeShapeType="1"/>
          </p:cNvSpPr>
          <p:nvPr/>
        </p:nvSpPr>
        <p:spPr bwMode="auto">
          <a:xfrm flipH="1">
            <a:off x="2566988" y="3036888"/>
            <a:ext cx="1243012" cy="63500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5277" name="Text Box 13"/>
          <p:cNvSpPr txBox="1">
            <a:spLocks noChangeArrowheads="1"/>
          </p:cNvSpPr>
          <p:nvPr/>
        </p:nvSpPr>
        <p:spPr bwMode="auto">
          <a:xfrm>
            <a:off x="1042988" y="3595688"/>
            <a:ext cx="1793889" cy="707886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Reorder point</a:t>
            </a:r>
          </a:p>
          <a:p>
            <a:r>
              <a:rPr lang="ko-KR" altLang="en-US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재주문점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5273" name="Freeform 9"/>
          <p:cNvSpPr>
            <a:spLocks/>
          </p:cNvSpPr>
          <p:nvPr/>
        </p:nvSpPr>
        <p:spPr bwMode="auto">
          <a:xfrm>
            <a:off x="5459413" y="2347913"/>
            <a:ext cx="1466850" cy="719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24"/>
              </a:cxn>
              <a:cxn ang="0">
                <a:pos x="912" y="624"/>
              </a:cxn>
              <a:cxn ang="0">
                <a:pos x="912" y="0"/>
              </a:cxn>
            </a:cxnLst>
            <a:rect l="0" t="0" r="r" b="b"/>
            <a:pathLst>
              <a:path w="913" h="625">
                <a:moveTo>
                  <a:pt x="0" y="0"/>
                </a:moveTo>
                <a:lnTo>
                  <a:pt x="0" y="624"/>
                </a:lnTo>
                <a:lnTo>
                  <a:pt x="912" y="624"/>
                </a:lnTo>
                <a:lnTo>
                  <a:pt x="912" y="0"/>
                </a:lnTo>
              </a:path>
            </a:pathLst>
          </a:custGeom>
          <a:noFill/>
          <a:ln w="38100" cap="rnd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Two-bin System </a:t>
            </a:r>
            <a:r>
              <a:rPr lang="ko-KR" altLang="en-US"/>
              <a:t>운영 예</a:t>
            </a:r>
          </a:p>
        </p:txBody>
      </p:sp>
      <p:sp>
        <p:nvSpPr>
          <p:cNvPr id="30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D914920E-7D14-46B6-A9DF-806415C8B5F9}" type="slidenum">
              <a:rPr lang="ko-KR" altLang="en-US"/>
              <a:pPr/>
              <a:t>57</a:t>
            </a:fld>
            <a:endParaRPr lang="en-US" altLang="ko-KR"/>
          </a:p>
        </p:txBody>
      </p:sp>
      <p:sp>
        <p:nvSpPr>
          <p:cNvPr id="719926" name="AutoShape 1078"/>
          <p:cNvSpPr>
            <a:spLocks noChangeArrowheads="1"/>
          </p:cNvSpPr>
          <p:nvPr/>
        </p:nvSpPr>
        <p:spPr bwMode="auto">
          <a:xfrm flipH="1" flipV="1">
            <a:off x="4422775" y="1250950"/>
            <a:ext cx="3036888" cy="5087938"/>
          </a:xfrm>
          <a:prstGeom prst="curvedRightArrow">
            <a:avLst>
              <a:gd name="adj1" fmla="val 11317"/>
              <a:gd name="adj2" fmla="val 24068"/>
              <a:gd name="adj3" fmla="val 16528"/>
            </a:avLst>
          </a:prstGeom>
          <a:solidFill>
            <a:srgbClr val="A3D2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19922" name="Group 1074"/>
          <p:cNvGrpSpPr>
            <a:grpSpLocks/>
          </p:cNvGrpSpPr>
          <p:nvPr/>
        </p:nvGrpSpPr>
        <p:grpSpPr bwMode="auto">
          <a:xfrm>
            <a:off x="811213" y="1174750"/>
            <a:ext cx="3462337" cy="1446213"/>
            <a:chOff x="912" y="590"/>
            <a:chExt cx="2449" cy="1095"/>
          </a:xfrm>
        </p:grpSpPr>
        <p:sp>
          <p:nvSpPr>
            <p:cNvPr id="719919" name="Rectangle 1071"/>
            <p:cNvSpPr>
              <a:spLocks noChangeArrowheads="1"/>
            </p:cNvSpPr>
            <p:nvPr/>
          </p:nvSpPr>
          <p:spPr bwMode="auto">
            <a:xfrm>
              <a:off x="912" y="590"/>
              <a:ext cx="2449" cy="109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719914" name="Group 1066"/>
            <p:cNvGrpSpPr>
              <a:grpSpLocks/>
            </p:cNvGrpSpPr>
            <p:nvPr/>
          </p:nvGrpSpPr>
          <p:grpSpPr bwMode="auto">
            <a:xfrm>
              <a:off x="1068" y="739"/>
              <a:ext cx="2143" cy="816"/>
              <a:chOff x="870" y="1118"/>
              <a:chExt cx="2143" cy="816"/>
            </a:xfrm>
          </p:grpSpPr>
          <p:sp>
            <p:nvSpPr>
              <p:cNvPr id="719895" name="Rectangle 1047"/>
              <p:cNvSpPr>
                <a:spLocks noChangeArrowheads="1"/>
              </p:cNvSpPr>
              <p:nvPr/>
            </p:nvSpPr>
            <p:spPr bwMode="auto">
              <a:xfrm>
                <a:off x="870" y="1184"/>
                <a:ext cx="929" cy="73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Q-R</a:t>
                </a:r>
              </a:p>
            </p:txBody>
          </p:sp>
          <p:sp>
            <p:nvSpPr>
              <p:cNvPr id="719896" name="Rectangle 1048"/>
              <p:cNvSpPr>
                <a:spLocks noChangeArrowheads="1"/>
              </p:cNvSpPr>
              <p:nvPr/>
            </p:nvSpPr>
            <p:spPr bwMode="auto">
              <a:xfrm>
                <a:off x="1043" y="1868"/>
                <a:ext cx="568" cy="63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9899" name="Freeform 1051"/>
              <p:cNvSpPr>
                <a:spLocks/>
              </p:cNvSpPr>
              <p:nvPr/>
            </p:nvSpPr>
            <p:spPr bwMode="auto">
              <a:xfrm>
                <a:off x="870" y="1118"/>
                <a:ext cx="94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912" y="816"/>
                  </a:cxn>
                  <a:cxn ang="0">
                    <a:pos x="912" y="0"/>
                  </a:cxn>
                </a:cxnLst>
                <a:rect l="0" t="0" r="r" b="b"/>
                <a:pathLst>
                  <a:path w="912" h="816">
                    <a:moveTo>
                      <a:pt x="0" y="0"/>
                    </a:moveTo>
                    <a:lnTo>
                      <a:pt x="0" y="816"/>
                    </a:lnTo>
                    <a:lnTo>
                      <a:pt x="912" y="816"/>
                    </a:lnTo>
                    <a:lnTo>
                      <a:pt x="912" y="0"/>
                    </a:lnTo>
                  </a:path>
                </a:pathLst>
              </a:custGeom>
              <a:noFill/>
              <a:ln w="38100" cap="sq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19900" name="Rectangle 1052"/>
              <p:cNvSpPr>
                <a:spLocks noChangeArrowheads="1"/>
              </p:cNvSpPr>
              <p:nvPr/>
            </p:nvSpPr>
            <p:spPr bwMode="auto">
              <a:xfrm>
                <a:off x="2091" y="1536"/>
                <a:ext cx="904" cy="37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R</a:t>
                </a:r>
              </a:p>
            </p:txBody>
          </p:sp>
          <p:sp>
            <p:nvSpPr>
              <p:cNvPr id="719901" name="Freeform 1053"/>
              <p:cNvSpPr>
                <a:spLocks/>
              </p:cNvSpPr>
              <p:nvPr/>
            </p:nvSpPr>
            <p:spPr bwMode="auto">
              <a:xfrm>
                <a:off x="2089" y="1470"/>
                <a:ext cx="924" cy="4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24"/>
                  </a:cxn>
                  <a:cxn ang="0">
                    <a:pos x="912" y="624"/>
                  </a:cxn>
                  <a:cxn ang="0">
                    <a:pos x="912" y="0"/>
                  </a:cxn>
                </a:cxnLst>
                <a:rect l="0" t="0" r="r" b="b"/>
                <a:pathLst>
                  <a:path w="913" h="625">
                    <a:moveTo>
                      <a:pt x="0" y="0"/>
                    </a:moveTo>
                    <a:lnTo>
                      <a:pt x="0" y="624"/>
                    </a:lnTo>
                    <a:lnTo>
                      <a:pt x="912" y="624"/>
                    </a:lnTo>
                    <a:lnTo>
                      <a:pt x="912" y="0"/>
                    </a:lnTo>
                  </a:path>
                </a:pathLst>
              </a:custGeom>
              <a:noFill/>
              <a:ln w="38100" cap="rnd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719923" name="Group 1075"/>
          <p:cNvGrpSpPr>
            <a:grpSpLocks/>
          </p:cNvGrpSpPr>
          <p:nvPr/>
        </p:nvGrpSpPr>
        <p:grpSpPr bwMode="auto">
          <a:xfrm>
            <a:off x="811213" y="3087688"/>
            <a:ext cx="3462337" cy="1446212"/>
            <a:chOff x="912" y="1820"/>
            <a:chExt cx="2449" cy="1095"/>
          </a:xfrm>
        </p:grpSpPr>
        <p:sp>
          <p:nvSpPr>
            <p:cNvPr id="719920" name="Rectangle 1072"/>
            <p:cNvSpPr>
              <a:spLocks noChangeArrowheads="1"/>
            </p:cNvSpPr>
            <p:nvPr/>
          </p:nvSpPr>
          <p:spPr bwMode="auto">
            <a:xfrm>
              <a:off x="912" y="1820"/>
              <a:ext cx="2449" cy="109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719915" name="Group 1067"/>
            <p:cNvGrpSpPr>
              <a:grpSpLocks/>
            </p:cNvGrpSpPr>
            <p:nvPr/>
          </p:nvGrpSpPr>
          <p:grpSpPr bwMode="auto">
            <a:xfrm>
              <a:off x="1068" y="1969"/>
              <a:ext cx="2143" cy="816"/>
              <a:chOff x="844" y="2365"/>
              <a:chExt cx="2143" cy="816"/>
            </a:xfrm>
          </p:grpSpPr>
          <p:sp>
            <p:nvSpPr>
              <p:cNvPr id="719907" name="Rectangle 1059"/>
              <p:cNvSpPr>
                <a:spLocks noChangeArrowheads="1"/>
              </p:cNvSpPr>
              <p:nvPr/>
            </p:nvSpPr>
            <p:spPr bwMode="auto">
              <a:xfrm>
                <a:off x="2065" y="2783"/>
                <a:ext cx="904" cy="37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R</a:t>
                </a:r>
              </a:p>
            </p:txBody>
          </p:sp>
          <p:sp>
            <p:nvSpPr>
              <p:cNvPr id="719908" name="Freeform 1060"/>
              <p:cNvSpPr>
                <a:spLocks/>
              </p:cNvSpPr>
              <p:nvPr/>
            </p:nvSpPr>
            <p:spPr bwMode="auto">
              <a:xfrm>
                <a:off x="2063" y="2717"/>
                <a:ext cx="924" cy="4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24"/>
                  </a:cxn>
                  <a:cxn ang="0">
                    <a:pos x="912" y="624"/>
                  </a:cxn>
                  <a:cxn ang="0">
                    <a:pos x="912" y="0"/>
                  </a:cxn>
                </a:cxnLst>
                <a:rect l="0" t="0" r="r" b="b"/>
                <a:pathLst>
                  <a:path w="913" h="625">
                    <a:moveTo>
                      <a:pt x="0" y="0"/>
                    </a:moveTo>
                    <a:lnTo>
                      <a:pt x="0" y="624"/>
                    </a:lnTo>
                    <a:lnTo>
                      <a:pt x="912" y="624"/>
                    </a:lnTo>
                    <a:lnTo>
                      <a:pt x="912" y="0"/>
                    </a:lnTo>
                  </a:path>
                </a:pathLst>
              </a:custGeom>
              <a:noFill/>
              <a:ln w="38100" cap="rnd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9906" name="Freeform 1058"/>
              <p:cNvSpPr>
                <a:spLocks/>
              </p:cNvSpPr>
              <p:nvPr/>
            </p:nvSpPr>
            <p:spPr bwMode="auto">
              <a:xfrm>
                <a:off x="844" y="2365"/>
                <a:ext cx="94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912" y="816"/>
                  </a:cxn>
                  <a:cxn ang="0">
                    <a:pos x="912" y="0"/>
                  </a:cxn>
                </a:cxnLst>
                <a:rect l="0" t="0" r="r" b="b"/>
                <a:pathLst>
                  <a:path w="912" h="816">
                    <a:moveTo>
                      <a:pt x="0" y="0"/>
                    </a:moveTo>
                    <a:lnTo>
                      <a:pt x="0" y="816"/>
                    </a:lnTo>
                    <a:lnTo>
                      <a:pt x="912" y="816"/>
                    </a:lnTo>
                    <a:lnTo>
                      <a:pt x="912" y="0"/>
                    </a:lnTo>
                  </a:path>
                </a:pathLst>
              </a:custGeom>
              <a:noFill/>
              <a:ln w="38100" cap="sq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719918" name="Text Box 1070"/>
          <p:cNvSpPr txBox="1">
            <a:spLocks noChangeArrowheads="1"/>
          </p:cNvSpPr>
          <p:nvPr/>
        </p:nvSpPr>
        <p:spPr bwMode="auto">
          <a:xfrm>
            <a:off x="4427538" y="3860800"/>
            <a:ext cx="2300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* 이때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만큼 주문</a:t>
            </a:r>
          </a:p>
        </p:txBody>
      </p:sp>
      <p:sp>
        <p:nvSpPr>
          <p:cNvPr id="719925" name="Text Box 1077"/>
          <p:cNvSpPr txBox="1">
            <a:spLocks noChangeArrowheads="1"/>
          </p:cNvSpPr>
          <p:nvPr/>
        </p:nvSpPr>
        <p:spPr bwMode="auto">
          <a:xfrm>
            <a:off x="4470400" y="5105400"/>
            <a:ext cx="34740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* 주문한 물량이 도달할 동안</a:t>
            </a:r>
          </a:p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Bin 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물량을 사용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292290" y="4276767"/>
            <a:ext cx="792000" cy="72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" name="이등변 삼각형 3"/>
          <p:cNvSpPr/>
          <p:nvPr/>
        </p:nvSpPr>
        <p:spPr bwMode="auto">
          <a:xfrm rot="5400000">
            <a:off x="1730244" y="3829177"/>
            <a:ext cx="217091" cy="359534"/>
          </a:xfrm>
          <a:prstGeom prst="triangl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11213" y="5000625"/>
            <a:ext cx="3462337" cy="1668647"/>
            <a:chOff x="811213" y="5000625"/>
            <a:chExt cx="3462337" cy="1668647"/>
          </a:xfrm>
        </p:grpSpPr>
        <p:grpSp>
          <p:nvGrpSpPr>
            <p:cNvPr id="3" name="그룹 2"/>
            <p:cNvGrpSpPr/>
            <p:nvPr/>
          </p:nvGrpSpPr>
          <p:grpSpPr>
            <a:xfrm>
              <a:off x="811213" y="5000625"/>
              <a:ext cx="3462337" cy="1668647"/>
              <a:chOff x="811213" y="5000625"/>
              <a:chExt cx="3462337" cy="1668647"/>
            </a:xfrm>
          </p:grpSpPr>
          <p:grpSp>
            <p:nvGrpSpPr>
              <p:cNvPr id="719924" name="Group 1076"/>
              <p:cNvGrpSpPr>
                <a:grpSpLocks/>
              </p:cNvGrpSpPr>
              <p:nvPr/>
            </p:nvGrpSpPr>
            <p:grpSpPr bwMode="auto">
              <a:xfrm>
                <a:off x="811213" y="5000625"/>
                <a:ext cx="3462337" cy="1446213"/>
                <a:chOff x="912" y="3034"/>
                <a:chExt cx="2449" cy="1095"/>
              </a:xfrm>
            </p:grpSpPr>
            <p:sp>
              <p:nvSpPr>
                <p:cNvPr id="719921" name="Rectangle 1073"/>
                <p:cNvSpPr>
                  <a:spLocks noChangeArrowheads="1"/>
                </p:cNvSpPr>
                <p:nvPr/>
              </p:nvSpPr>
              <p:spPr bwMode="auto">
                <a:xfrm>
                  <a:off x="912" y="3034"/>
                  <a:ext cx="2449" cy="1095"/>
                </a:xfrm>
                <a:prstGeom prst="rect">
                  <a:avLst/>
                </a:prstGeom>
                <a:solidFill>
                  <a:srgbClr val="FF99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719916" name="Group 1068"/>
                <p:cNvGrpSpPr>
                  <a:grpSpLocks/>
                </p:cNvGrpSpPr>
                <p:nvPr/>
              </p:nvGrpSpPr>
              <p:grpSpPr bwMode="auto">
                <a:xfrm>
                  <a:off x="1068" y="3200"/>
                  <a:ext cx="2143" cy="816"/>
                  <a:chOff x="3373" y="1102"/>
                  <a:chExt cx="2143" cy="816"/>
                </a:xfrm>
              </p:grpSpPr>
              <p:sp>
                <p:nvSpPr>
                  <p:cNvPr id="719912" name="Rectangle 1064"/>
                  <p:cNvSpPr>
                    <a:spLocks noChangeArrowheads="1"/>
                  </p:cNvSpPr>
                  <p:nvPr/>
                </p:nvSpPr>
                <p:spPr bwMode="auto">
                  <a:xfrm>
                    <a:off x="4594" y="1778"/>
                    <a:ext cx="904" cy="113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altLang="ko-KR">
                      <a:solidFill>
                        <a:schemeClr val="tx1"/>
                      </a:solidFill>
                      <a:latin typeface="굴림" pitchFamily="50" charset="-127"/>
                    </a:endParaRPr>
                  </a:p>
                </p:txBody>
              </p:sp>
              <p:sp>
                <p:nvSpPr>
                  <p:cNvPr id="719913" name="Freeform 1065"/>
                  <p:cNvSpPr>
                    <a:spLocks/>
                  </p:cNvSpPr>
                  <p:nvPr/>
                </p:nvSpPr>
                <p:spPr bwMode="auto">
                  <a:xfrm>
                    <a:off x="4592" y="1454"/>
                    <a:ext cx="924" cy="45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624"/>
                      </a:cxn>
                      <a:cxn ang="0">
                        <a:pos x="912" y="624"/>
                      </a:cxn>
                      <a:cxn ang="0">
                        <a:pos x="912" y="0"/>
                      </a:cxn>
                    </a:cxnLst>
                    <a:rect l="0" t="0" r="r" b="b"/>
                    <a:pathLst>
                      <a:path w="913" h="625">
                        <a:moveTo>
                          <a:pt x="0" y="0"/>
                        </a:moveTo>
                        <a:lnTo>
                          <a:pt x="0" y="624"/>
                        </a:lnTo>
                        <a:lnTo>
                          <a:pt x="912" y="624"/>
                        </a:lnTo>
                        <a:lnTo>
                          <a:pt x="912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rgbClr val="CC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9911" name="Freeform 1063"/>
                  <p:cNvSpPr>
                    <a:spLocks/>
                  </p:cNvSpPr>
                  <p:nvPr/>
                </p:nvSpPr>
                <p:spPr bwMode="auto">
                  <a:xfrm>
                    <a:off x="3373" y="1102"/>
                    <a:ext cx="944" cy="81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816"/>
                      </a:cxn>
                      <a:cxn ang="0">
                        <a:pos x="912" y="816"/>
                      </a:cxn>
                      <a:cxn ang="0">
                        <a:pos x="912" y="0"/>
                      </a:cxn>
                    </a:cxnLst>
                    <a:rect l="0" t="0" r="r" b="b"/>
                    <a:pathLst>
                      <a:path w="912" h="816">
                        <a:moveTo>
                          <a:pt x="0" y="0"/>
                        </a:moveTo>
                        <a:lnTo>
                          <a:pt x="0" y="816"/>
                        </a:lnTo>
                        <a:lnTo>
                          <a:pt x="912" y="816"/>
                        </a:lnTo>
                        <a:lnTo>
                          <a:pt x="912" y="0"/>
                        </a:lnTo>
                      </a:path>
                    </a:pathLst>
                  </a:custGeom>
                  <a:noFill/>
                  <a:ln w="38100" cap="sq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33" name="직사각형 32"/>
              <p:cNvSpPr/>
              <p:nvPr/>
            </p:nvSpPr>
            <p:spPr bwMode="auto">
              <a:xfrm rot="5400000">
                <a:off x="1299022" y="6237272"/>
                <a:ext cx="792000" cy="72000"/>
              </a:xfrm>
              <a:prstGeom prst="rect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</p:grpSp>
        <p:sp>
          <p:nvSpPr>
            <p:cNvPr id="36" name="이등변 삼각형 35"/>
            <p:cNvSpPr/>
            <p:nvPr/>
          </p:nvSpPr>
          <p:spPr bwMode="auto">
            <a:xfrm rot="5400000">
              <a:off x="1762902" y="5795346"/>
              <a:ext cx="217091" cy="359534"/>
            </a:xfrm>
            <a:prstGeom prst="triangl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473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1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926" grpId="0" animBg="1"/>
      <p:bldP spid="719918" grpId="0" autoUpdateAnimBg="0"/>
      <p:bldP spid="719925" grpId="0" autoUpdateAnimBg="0"/>
      <p:bldP spid="2" grpId="0" animBg="1"/>
      <p:bldP spid="2" grpId="1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(s-S)-Policy </a:t>
            </a:r>
            <a:r>
              <a:rPr lang="ko-KR" altLang="en-US"/>
              <a:t>운영 예</a:t>
            </a:r>
          </a:p>
        </p:txBody>
      </p:sp>
      <p:sp>
        <p:nvSpPr>
          <p:cNvPr id="12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B8882-01FE-418E-A286-1EBA2BA1CBE4}" type="slidenum">
              <a:rPr lang="ko-KR" altLang="en-US"/>
              <a:pPr/>
              <a:t>58</a:t>
            </a:fld>
            <a:endParaRPr lang="en-US" altLang="ko-KR"/>
          </a:p>
        </p:txBody>
      </p:sp>
      <p:sp>
        <p:nvSpPr>
          <p:cNvPr id="949282" name="Rectangle 34"/>
          <p:cNvSpPr>
            <a:spLocks noChangeArrowheads="1"/>
          </p:cNvSpPr>
          <p:nvPr/>
        </p:nvSpPr>
        <p:spPr bwMode="auto">
          <a:xfrm>
            <a:off x="4916488" y="1484313"/>
            <a:ext cx="2976562" cy="1655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최대재고량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(S)</a:t>
            </a:r>
          </a:p>
        </p:txBody>
      </p:sp>
      <p:sp>
        <p:nvSpPr>
          <p:cNvPr id="949283" name="Rectangle 35"/>
          <p:cNvSpPr>
            <a:spLocks noChangeArrowheads="1"/>
          </p:cNvSpPr>
          <p:nvPr/>
        </p:nvSpPr>
        <p:spPr bwMode="auto">
          <a:xfrm>
            <a:off x="4916488" y="2682875"/>
            <a:ext cx="2976562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안전재고량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(s)</a:t>
            </a:r>
            <a:endParaRPr lang="ko-KR" altLang="en-US" sz="18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9278" name="Rectangle 30"/>
          <p:cNvSpPr>
            <a:spLocks noChangeArrowheads="1"/>
          </p:cNvSpPr>
          <p:nvPr/>
        </p:nvSpPr>
        <p:spPr bwMode="auto">
          <a:xfrm>
            <a:off x="755650" y="1485900"/>
            <a:ext cx="2976563" cy="1655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최대재고량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(S)</a:t>
            </a:r>
          </a:p>
        </p:txBody>
      </p:sp>
      <p:sp>
        <p:nvSpPr>
          <p:cNvPr id="949279" name="Rectangle 31"/>
          <p:cNvSpPr>
            <a:spLocks noChangeArrowheads="1"/>
          </p:cNvSpPr>
          <p:nvPr/>
        </p:nvSpPr>
        <p:spPr bwMode="auto">
          <a:xfrm>
            <a:off x="755650" y="2684463"/>
            <a:ext cx="2976563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안전재고량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(s)</a:t>
            </a:r>
            <a:endParaRPr lang="ko-KR" altLang="en-US" sz="18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9276" name="Text Box 28"/>
          <p:cNvSpPr txBox="1">
            <a:spLocks noChangeArrowheads="1"/>
          </p:cNvSpPr>
          <p:nvPr/>
        </p:nvSpPr>
        <p:spPr bwMode="auto">
          <a:xfrm>
            <a:off x="827088" y="3429000"/>
            <a:ext cx="296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I &gt; s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이므로 주문안 함</a:t>
            </a:r>
          </a:p>
        </p:txBody>
      </p:sp>
      <p:sp>
        <p:nvSpPr>
          <p:cNvPr id="949281" name="Text Box 33"/>
          <p:cNvSpPr txBox="1">
            <a:spLocks noChangeArrowheads="1"/>
          </p:cNvSpPr>
          <p:nvPr/>
        </p:nvSpPr>
        <p:spPr bwMode="auto">
          <a:xfrm>
            <a:off x="4987925" y="3427413"/>
            <a:ext cx="3630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 &lt; s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S-I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만큼 주문함</a:t>
            </a:r>
          </a:p>
        </p:txBody>
      </p:sp>
      <p:sp>
        <p:nvSpPr>
          <p:cNvPr id="10" name="오른쪽 중괄호 9"/>
          <p:cNvSpPr/>
          <p:nvPr/>
        </p:nvSpPr>
        <p:spPr bwMode="auto">
          <a:xfrm flipH="1">
            <a:off x="380038" y="1495915"/>
            <a:ext cx="288032" cy="1645747"/>
          </a:xfrm>
          <a:prstGeom prst="rightBrac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오른쪽 중괄호 10"/>
          <p:cNvSpPr/>
          <p:nvPr/>
        </p:nvSpPr>
        <p:spPr bwMode="auto">
          <a:xfrm>
            <a:off x="7956376" y="1485900"/>
            <a:ext cx="288032" cy="1367036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803349" y="2311400"/>
            <a:ext cx="2976563" cy="830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실사 당시 재고량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(I)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4979814" y="2852738"/>
            <a:ext cx="2976562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r"/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실사 당시 재고량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(I)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4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76" grpId="0"/>
      <p:bldP spid="949281" grpId="0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제1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 생산방식과 전략의 변화</a:t>
            </a:r>
            <a:endParaRPr lang="en-US" altLang="ko-KR" dirty="0"/>
          </a:p>
        </p:txBody>
      </p:sp>
      <p:sp>
        <p:nvSpPr>
          <p:cNvPr id="721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새로운 생산전략의 필요성</a:t>
            </a:r>
          </a:p>
          <a:p>
            <a:r>
              <a:rPr lang="ko-KR" altLang="en-US" dirty="0" smtClean="0"/>
              <a:t>다품종 소량생산 환경에서의 생산전략</a:t>
            </a:r>
            <a:endParaRPr lang="en-US" altLang="ko-KR" dirty="0" smtClean="0"/>
          </a:p>
          <a:p>
            <a:r>
              <a:rPr lang="en-US" altLang="ko-KR" dirty="0" smtClean="0"/>
              <a:t>TPS(Toyota Production System)</a:t>
            </a:r>
            <a:endParaRPr lang="ko-KR" altLang="en-US" dirty="0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552F9E-1B06-4187-AA60-DB1F1098A8A0}" type="slidenum">
              <a:rPr lang="ko-KR" altLang="en-US" smtClean="0"/>
              <a:pPr/>
              <a:t>59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Factors Affecting Demand </a:t>
            </a:r>
          </a:p>
        </p:txBody>
      </p:sp>
      <p:sp>
        <p:nvSpPr>
          <p:cNvPr id="888841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Business cycle(</a:t>
            </a:r>
            <a:r>
              <a:rPr lang="ko-KR" altLang="en-US" dirty="0" smtClean="0"/>
              <a:t>경기변동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recovery, inflation, recession, depression</a:t>
            </a:r>
          </a:p>
          <a:p>
            <a:pPr marL="457200" lvl="1" indent="0">
              <a:buNone/>
            </a:pPr>
            <a:r>
              <a:rPr lang="ko-KR" altLang="en-US" sz="1800" dirty="0" smtClean="0"/>
              <a:t>     회복기   </a:t>
            </a:r>
            <a:r>
              <a:rPr lang="ko-KR" altLang="en-US" sz="1800" dirty="0"/>
              <a:t>호황</a:t>
            </a:r>
            <a:r>
              <a:rPr lang="en-US" altLang="ko-KR" sz="1200" dirty="0"/>
              <a:t>(</a:t>
            </a:r>
            <a:r>
              <a:rPr lang="ko-KR" altLang="en-US" sz="1200" dirty="0"/>
              <a:t>팽창</a:t>
            </a:r>
            <a:r>
              <a:rPr lang="en-US" altLang="ko-KR" sz="1200" dirty="0"/>
              <a:t>)</a:t>
            </a:r>
            <a:r>
              <a:rPr lang="ko-KR" altLang="en-US" sz="1800" dirty="0"/>
              <a:t>기   후퇴기      불황</a:t>
            </a:r>
            <a:r>
              <a:rPr lang="en-US" altLang="ko-KR" sz="1200" dirty="0"/>
              <a:t>(</a:t>
            </a:r>
            <a:r>
              <a:rPr lang="ko-KR" altLang="en-US" sz="1200" dirty="0"/>
              <a:t>침체</a:t>
            </a:r>
            <a:r>
              <a:rPr lang="en-US" altLang="ko-KR" sz="1200" dirty="0"/>
              <a:t>)</a:t>
            </a:r>
            <a:r>
              <a:rPr lang="ko-KR" altLang="en-US" sz="1800" dirty="0"/>
              <a:t>기</a:t>
            </a:r>
            <a:endParaRPr lang="en-US" altLang="ko-KR" sz="1800" dirty="0" smtClean="0"/>
          </a:p>
          <a:p>
            <a:r>
              <a:rPr lang="en-US" altLang="ko-KR" dirty="0" smtClean="0"/>
              <a:t>Product Life Cycle</a:t>
            </a:r>
          </a:p>
          <a:p>
            <a:r>
              <a:rPr lang="ko-KR" altLang="en-US" dirty="0" smtClean="0"/>
              <a:t>광고 </a:t>
            </a:r>
            <a:r>
              <a:rPr lang="ko-KR" altLang="en-US" dirty="0"/>
              <a:t>등 판촉활동 </a:t>
            </a:r>
            <a:r>
              <a:rPr lang="en-US" altLang="ko-KR" dirty="0"/>
              <a:t>(advertising)</a:t>
            </a:r>
          </a:p>
          <a:p>
            <a:r>
              <a:rPr lang="ko-KR" altLang="en-US" dirty="0"/>
              <a:t>판매 후 서비스</a:t>
            </a:r>
          </a:p>
          <a:p>
            <a:r>
              <a:rPr lang="ko-KR" altLang="en-US" dirty="0"/>
              <a:t>제품의 품질 </a:t>
            </a:r>
            <a:r>
              <a:rPr lang="en-US" altLang="ko-KR" dirty="0"/>
              <a:t>(quality, product performance, price)</a:t>
            </a:r>
          </a:p>
          <a:p>
            <a:r>
              <a:rPr lang="ko-KR" altLang="en-US" dirty="0"/>
              <a:t>경쟁자의 노력 </a:t>
            </a:r>
            <a:r>
              <a:rPr lang="en-US" altLang="ko-KR" dirty="0"/>
              <a:t>(competition)</a:t>
            </a:r>
            <a:endParaRPr lang="ko-KR" altLang="en-US" dirty="0"/>
          </a:p>
          <a:p>
            <a:r>
              <a:rPr lang="en-US" altLang="ko-KR" dirty="0"/>
              <a:t>Fashion, product reputation</a:t>
            </a:r>
          </a:p>
          <a:p>
            <a:r>
              <a:rPr lang="en-US" altLang="ko-KR" dirty="0"/>
              <a:t>consumer confidence </a:t>
            </a:r>
            <a:endParaRPr lang="ko-KR" altLang="en-US" dirty="0"/>
          </a:p>
          <a:p>
            <a:r>
              <a:rPr lang="ko-KR" altLang="en-US" dirty="0"/>
              <a:t>기업 </a:t>
            </a:r>
            <a:r>
              <a:rPr lang="en-US" altLang="ko-KR" dirty="0"/>
              <a:t>image</a:t>
            </a:r>
            <a:r>
              <a:rPr lang="ko-KR" altLang="en-US" dirty="0"/>
              <a:t>에 대한 고객의 신뢰와 태도</a:t>
            </a:r>
          </a:p>
          <a:p>
            <a:pPr lvl="1"/>
            <a:endParaRPr lang="en-US" altLang="ko-KR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8ACFD8-71F4-4100-AE66-F0E46A4A0326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생산전략의 필요성</a:t>
            </a:r>
          </a:p>
        </p:txBody>
      </p:sp>
      <p:sp>
        <p:nvSpPr>
          <p:cNvPr id="72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552" y="1030288"/>
            <a:ext cx="8375848" cy="5446712"/>
          </a:xfrm>
        </p:spPr>
        <p:txBody>
          <a:bodyPr/>
          <a:lstStyle/>
          <a:p>
            <a:r>
              <a:rPr lang="ko-KR" altLang="en-US" sz="2000" dirty="0"/>
              <a:t>사회적 발전에 따른 소비패턴 변화에 적응</a:t>
            </a:r>
          </a:p>
          <a:p>
            <a:pPr lvl="1"/>
            <a:r>
              <a:rPr lang="ko-KR" altLang="en-US" sz="1800" dirty="0"/>
              <a:t>문화 활동의 증가</a:t>
            </a:r>
            <a:r>
              <a:rPr lang="en-US" altLang="ko-KR" sz="1800" dirty="0"/>
              <a:t>, </a:t>
            </a:r>
            <a:r>
              <a:rPr lang="ko-KR" altLang="en-US" sz="1800" dirty="0"/>
              <a:t>여가 활용에 대한 가치 증대</a:t>
            </a:r>
          </a:p>
          <a:p>
            <a:pPr lvl="1"/>
            <a:r>
              <a:rPr lang="ko-KR" altLang="en-US" sz="1800" dirty="0"/>
              <a:t>소득수준의 향상과 고객의 개성</a:t>
            </a:r>
            <a:r>
              <a:rPr lang="en-US" altLang="ko-KR" sz="1800" dirty="0"/>
              <a:t>(</a:t>
            </a:r>
            <a:r>
              <a:rPr lang="ko-KR" altLang="en-US" sz="1800" dirty="0"/>
              <a:t>사회 구조</a:t>
            </a:r>
            <a:r>
              <a:rPr lang="en-US" altLang="ko-KR" sz="1800" dirty="0"/>
              <a:t>)</a:t>
            </a:r>
            <a:r>
              <a:rPr lang="ko-KR" altLang="en-US" sz="1800" dirty="0"/>
              <a:t>의 다양화 추세로 점차 </a:t>
            </a:r>
            <a:r>
              <a:rPr lang="ko-KR" altLang="en-US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다품종소량 생산시스템</a:t>
            </a:r>
            <a:r>
              <a:rPr lang="ko-KR" altLang="en-US" sz="1800" dirty="0"/>
              <a:t>으로의 전환이 요구됨</a:t>
            </a:r>
          </a:p>
          <a:p>
            <a:pPr lvl="1"/>
            <a:r>
              <a:rPr lang="ko-KR" altLang="en-US" sz="1800" dirty="0"/>
              <a:t>규모의 경제효과를 어떻게 대신할 것인가</a:t>
            </a:r>
            <a:r>
              <a:rPr lang="en-US" altLang="ko-KR" sz="1800" dirty="0"/>
              <a:t>?</a:t>
            </a:r>
          </a:p>
          <a:p>
            <a:r>
              <a:rPr lang="ko-KR" altLang="en-US" sz="2000" dirty="0"/>
              <a:t>생산비용의 증가에 따른 생산시스템 적응</a:t>
            </a:r>
          </a:p>
          <a:p>
            <a:pPr lvl="1"/>
            <a:r>
              <a:rPr lang="ko-KR" altLang="en-US" sz="1800" dirty="0"/>
              <a:t>인건비의 증가</a:t>
            </a:r>
          </a:p>
          <a:p>
            <a:pPr lvl="1"/>
            <a:r>
              <a:rPr lang="en-US" altLang="ko-KR" sz="1800" dirty="0"/>
              <a:t>3D </a:t>
            </a:r>
            <a:r>
              <a:rPr lang="ko-KR" altLang="en-US" sz="1800" dirty="0"/>
              <a:t>기피 현상</a:t>
            </a:r>
          </a:p>
          <a:p>
            <a:pPr lvl="1"/>
            <a:r>
              <a:rPr lang="ko-KR" altLang="en-US" sz="1800" dirty="0"/>
              <a:t>경쟁심화로 인한 고품질 선호 현상</a:t>
            </a:r>
          </a:p>
          <a:p>
            <a:pPr lvl="1"/>
            <a:r>
              <a:rPr lang="ko-KR" altLang="en-US" sz="1800" dirty="0"/>
              <a:t>대량 고객 맞춤</a:t>
            </a:r>
            <a:r>
              <a:rPr lang="en-US" altLang="ko-KR" sz="1800" dirty="0"/>
              <a:t>, </a:t>
            </a:r>
            <a:r>
              <a:rPr lang="ko-KR" altLang="en-US" sz="1800" dirty="0"/>
              <a:t>고객관리 불가피</a:t>
            </a:r>
          </a:p>
          <a:p>
            <a:pPr lvl="1"/>
            <a:r>
              <a:rPr lang="ko-KR" altLang="en-US" sz="1800" dirty="0"/>
              <a:t>생산시설의 자동화 현상 불가피</a:t>
            </a:r>
          </a:p>
          <a:p>
            <a:r>
              <a:rPr lang="en-US" altLang="ko-KR" sz="2000" dirty="0"/>
              <a:t>IT </a:t>
            </a:r>
            <a:r>
              <a:rPr lang="ko-KR" altLang="en-US" sz="2000" dirty="0"/>
              <a:t>발전과 </a:t>
            </a:r>
            <a:r>
              <a:rPr lang="en-US" altLang="ko-KR" sz="2000" dirty="0"/>
              <a:t>Business Process Reengineering </a:t>
            </a:r>
            <a:r>
              <a:rPr lang="ko-KR" altLang="en-US" sz="2000" dirty="0"/>
              <a:t>필요</a:t>
            </a:r>
          </a:p>
          <a:p>
            <a:pPr lvl="1"/>
            <a:r>
              <a:rPr lang="en-US" altLang="ko-KR" sz="1800" dirty="0"/>
              <a:t>Global </a:t>
            </a:r>
            <a:r>
              <a:rPr lang="ko-KR" altLang="en-US" sz="1800" dirty="0"/>
              <a:t>환경의 대두</a:t>
            </a:r>
            <a:r>
              <a:rPr lang="en-US" altLang="ko-KR" sz="1800" dirty="0"/>
              <a:t>(</a:t>
            </a:r>
            <a:r>
              <a:rPr lang="ko-KR" altLang="en-US" sz="1800" dirty="0"/>
              <a:t>자원 조달</a:t>
            </a:r>
            <a:r>
              <a:rPr lang="en-US" altLang="ko-KR" sz="1800" dirty="0"/>
              <a:t>, </a:t>
            </a:r>
            <a:r>
              <a:rPr lang="ko-KR" altLang="en-US" sz="1800" dirty="0"/>
              <a:t>판매시장</a:t>
            </a:r>
            <a:r>
              <a:rPr lang="en-US" altLang="ko-KR" sz="1800" dirty="0"/>
              <a:t>, </a:t>
            </a:r>
            <a:r>
              <a:rPr lang="ko-KR" altLang="en-US" sz="1800" dirty="0"/>
              <a:t>네트워크 생산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정보의 활용 능력 </a:t>
            </a:r>
            <a:r>
              <a:rPr lang="ko-KR" altLang="en-US" sz="1800" dirty="0" smtClean="0"/>
              <a:t>증가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IT </a:t>
            </a:r>
            <a:r>
              <a:rPr lang="ko-KR" altLang="en-US" sz="1800" dirty="0"/>
              <a:t>등 기술의 발달로 시공간적 제약 감소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신생산</a:t>
            </a:r>
            <a:r>
              <a:rPr lang="ko-KR" altLang="en-US" sz="1800" dirty="0"/>
              <a:t> 방식 등장 </a:t>
            </a:r>
            <a:r>
              <a:rPr lang="en-US" altLang="ko-KR" sz="1800" dirty="0"/>
              <a:t>(</a:t>
            </a:r>
            <a:r>
              <a:rPr lang="ko-KR" altLang="en-US" sz="1800" dirty="0"/>
              <a:t>자동화 등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Additive Manufacturing </a:t>
            </a:r>
            <a:r>
              <a:rPr lang="ko-KR" altLang="en-US" sz="1800" dirty="0"/>
              <a:t>방식의 </a:t>
            </a:r>
            <a:r>
              <a:rPr lang="en-US" altLang="ko-KR" sz="1800" dirty="0"/>
              <a:t>3D Printing </a:t>
            </a:r>
            <a:r>
              <a:rPr lang="ko-KR" altLang="en-US" sz="1800" dirty="0"/>
              <a:t>기술의 등장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5C0A6-4E2D-49DE-8DCA-D04FC9F6CF15}" type="slidenum">
              <a:rPr lang="ko-KR" altLang="en-US"/>
              <a:pPr/>
              <a:t>60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생산전략 구분</a:t>
            </a:r>
          </a:p>
        </p:txBody>
      </p:sp>
      <p:sp>
        <p:nvSpPr>
          <p:cNvPr id="82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다품종소량생산 환경에서의 생산전략</a:t>
            </a:r>
          </a:p>
          <a:p>
            <a:pPr lvl="1"/>
            <a:r>
              <a:rPr lang="en-US" altLang="ko-KR" dirty="0"/>
              <a:t>Automation, Robot</a:t>
            </a:r>
            <a:r>
              <a:rPr lang="ko-KR" altLang="en-US" dirty="0"/>
              <a:t>을 이용한 생산 방식</a:t>
            </a:r>
          </a:p>
          <a:p>
            <a:pPr lvl="1"/>
            <a:r>
              <a:rPr lang="en-US" altLang="ko-KR" dirty="0"/>
              <a:t>GT, FMS, CIM</a:t>
            </a:r>
          </a:p>
          <a:p>
            <a:pPr lvl="1"/>
            <a:r>
              <a:rPr lang="en-US" altLang="ko-KR" dirty="0" smtClean="0"/>
              <a:t>Module </a:t>
            </a:r>
            <a:r>
              <a:rPr lang="ko-KR" altLang="en-US" dirty="0"/>
              <a:t>생산 방식</a:t>
            </a:r>
            <a:r>
              <a:rPr lang="en-US" altLang="ko-KR" dirty="0"/>
              <a:t>, Cell </a:t>
            </a:r>
            <a:r>
              <a:rPr lang="en-US" altLang="ko-KR" dirty="0" smtClean="0"/>
              <a:t>Manufacturing</a:t>
            </a:r>
          </a:p>
          <a:p>
            <a:pPr lvl="1"/>
            <a:r>
              <a:rPr lang="en-US" altLang="ko-KR" dirty="0" smtClean="0"/>
              <a:t>Lean Production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(TPS)</a:t>
            </a:r>
            <a:endParaRPr lang="en-US" altLang="ko-KR" dirty="0"/>
          </a:p>
          <a:p>
            <a:r>
              <a:rPr lang="en-US" altLang="ko-KR" dirty="0"/>
              <a:t>E-Business </a:t>
            </a:r>
            <a:r>
              <a:rPr lang="ko-KR" altLang="en-US" dirty="0"/>
              <a:t>환경에서의 생산전략</a:t>
            </a:r>
          </a:p>
          <a:p>
            <a:pPr lvl="1"/>
            <a:r>
              <a:rPr lang="en-US" altLang="ko-KR" dirty="0"/>
              <a:t>BPR</a:t>
            </a:r>
          </a:p>
          <a:p>
            <a:pPr lvl="1"/>
            <a:r>
              <a:rPr lang="en-US" altLang="ko-KR" dirty="0"/>
              <a:t>Mass-Customization, CRM</a:t>
            </a:r>
          </a:p>
          <a:p>
            <a:pPr lvl="1"/>
            <a:r>
              <a:rPr lang="en-US" altLang="ko-KR" dirty="0"/>
              <a:t>BTS(Build to Stock)</a:t>
            </a:r>
            <a:r>
              <a:rPr lang="ko-KR" altLang="en-US" dirty="0">
                <a:sym typeface="Wingdings" pitchFamily="2" charset="2"/>
              </a:rPr>
              <a:t></a:t>
            </a:r>
            <a:r>
              <a:rPr lang="en-US" altLang="ko-KR" dirty="0"/>
              <a:t>BTO(Build to Order </a:t>
            </a:r>
            <a:r>
              <a:rPr lang="ko-KR" altLang="en-US" dirty="0"/>
              <a:t>주문 후 생산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SCM, </a:t>
            </a:r>
            <a:r>
              <a:rPr lang="ko-KR" altLang="en-US" dirty="0"/>
              <a:t>물류관리 개선</a:t>
            </a:r>
            <a:endParaRPr lang="en-US" altLang="ko-KR" dirty="0"/>
          </a:p>
          <a:p>
            <a:pPr lvl="1"/>
            <a:r>
              <a:rPr lang="en-US" altLang="ko-KR" dirty="0"/>
              <a:t>ERP</a:t>
            </a:r>
          </a:p>
          <a:p>
            <a:r>
              <a:rPr lang="en-US" altLang="ko-KR" dirty="0"/>
              <a:t>Global </a:t>
            </a:r>
            <a:r>
              <a:rPr lang="ko-KR" altLang="en-US" dirty="0"/>
              <a:t>환경에서의 생산전략</a:t>
            </a:r>
          </a:p>
          <a:p>
            <a:pPr lvl="1"/>
            <a:r>
              <a:rPr lang="en-US" altLang="ko-KR" dirty="0" smtClean="0"/>
              <a:t>Outsourcing, Off-shoring (</a:t>
            </a:r>
            <a:r>
              <a:rPr lang="ko-KR" altLang="en-US" dirty="0" smtClean="0"/>
              <a:t>최근 </a:t>
            </a:r>
            <a:r>
              <a:rPr lang="en-US" altLang="ko-KR" b="1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Re-shoring </a:t>
            </a:r>
            <a:r>
              <a:rPr lang="ko-KR" altLang="en-US" b="1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현상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집중화 전략</a:t>
            </a:r>
            <a:r>
              <a:rPr lang="en-US" altLang="ko-KR" dirty="0"/>
              <a:t>, </a:t>
            </a:r>
            <a:r>
              <a:rPr lang="ko-KR" altLang="en-US" dirty="0"/>
              <a:t>네트워크 생산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621B5EC2-5818-4154-A229-020E8AA2B9F9}" type="slidenum">
              <a:rPr lang="ko-KR" altLang="en-US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4758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58166" cy="817563"/>
          </a:xfrm>
        </p:spPr>
        <p:txBody>
          <a:bodyPr/>
          <a:lstStyle/>
          <a:p>
            <a:r>
              <a:rPr lang="ko-KR" altLang="en-US" dirty="0" smtClean="0"/>
              <a:t>다품종소량생산 환경에서의 생산전략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r">
              <a:buNone/>
            </a:pPr>
            <a:r>
              <a:rPr lang="en-US" altLang="ko-KR" sz="1600" dirty="0" smtClean="0"/>
              <a:t>Automation, Robot</a:t>
            </a:r>
            <a:r>
              <a:rPr lang="ko-KR" altLang="en-US" sz="1600" dirty="0" smtClean="0"/>
              <a:t>을 이용한 생산 방식</a:t>
            </a:r>
          </a:p>
          <a:p>
            <a:pPr lvl="1" algn="r">
              <a:buNone/>
            </a:pPr>
            <a:r>
              <a:rPr lang="en-US" altLang="ko-KR" sz="1600" dirty="0" smtClean="0"/>
              <a:t>GT, FMS, CIM</a:t>
            </a:r>
          </a:p>
          <a:p>
            <a:pPr lvl="1" algn="r">
              <a:buNone/>
            </a:pPr>
            <a:r>
              <a:rPr lang="en-US" altLang="ko-KR" sz="1600" dirty="0" smtClean="0"/>
              <a:t>Module </a:t>
            </a:r>
            <a:r>
              <a:rPr lang="ko-KR" altLang="en-US" sz="1600" dirty="0" smtClean="0"/>
              <a:t>생산 방식</a:t>
            </a:r>
          </a:p>
          <a:p>
            <a:pPr lvl="1" algn="r">
              <a:buNone/>
            </a:pPr>
            <a:r>
              <a:rPr lang="en-US" altLang="ko-KR" sz="1600" dirty="0" smtClean="0"/>
              <a:t>Cell Manufacturing</a:t>
            </a:r>
          </a:p>
          <a:p>
            <a:pPr lvl="1" algn="r">
              <a:buNone/>
            </a:pPr>
            <a:r>
              <a:rPr lang="en-US" altLang="ko-KR" sz="1600" dirty="0" smtClean="0"/>
              <a:t>Lean Production 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(TPS)</a:t>
            </a:r>
            <a:endParaRPr lang="ko-KR" altLang="en-US" sz="1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04A844-FC18-4F89-B550-93EB64F7F678}" type="slidenum">
              <a:rPr lang="ko-KR" altLang="en-US" smtClean="0"/>
              <a:pPr/>
              <a:t>62</a:t>
            </a:fld>
            <a:endParaRPr lang="en-US" altLang="ko-K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Robot, CAD/CAM</a:t>
            </a:r>
          </a:p>
        </p:txBody>
      </p:sp>
      <p:sp>
        <p:nvSpPr>
          <p:cNvPr id="852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552" y="1030288"/>
            <a:ext cx="8375848" cy="5446712"/>
          </a:xfrm>
        </p:spPr>
        <p:txBody>
          <a:bodyPr/>
          <a:lstStyle/>
          <a:p>
            <a:r>
              <a:rPr lang="ko-KR" altLang="en-US" dirty="0" smtClean="0"/>
              <a:t>산업용 </a:t>
            </a:r>
            <a:r>
              <a:rPr lang="en-US" altLang="ko-KR" dirty="0" smtClean="0"/>
              <a:t>Robot</a:t>
            </a:r>
            <a:r>
              <a:rPr lang="en-US" altLang="ko-KR" dirty="0"/>
              <a:t>(</a:t>
            </a:r>
            <a:r>
              <a:rPr lang="ko-KR" altLang="en-US" dirty="0"/>
              <a:t>무인공장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미국 </a:t>
            </a:r>
            <a:r>
              <a:rPr lang="en-US" altLang="ko-KR" dirty="0"/>
              <a:t>DARPA(</a:t>
            </a:r>
            <a:r>
              <a:rPr lang="ko-KR" altLang="en-US" dirty="0"/>
              <a:t>국방고등연구기획처</a:t>
            </a:r>
            <a:r>
              <a:rPr lang="en-US" altLang="ko-KR" dirty="0"/>
              <a:t>)</a:t>
            </a:r>
            <a:r>
              <a:rPr lang="ko-KR" altLang="en-US" dirty="0"/>
              <a:t>의 재난구조용 로봇 </a:t>
            </a:r>
            <a:r>
              <a:rPr lang="en-US" altLang="ko-KR" dirty="0"/>
              <a:t>: big-dog</a:t>
            </a:r>
          </a:p>
          <a:p>
            <a:pPr lvl="1"/>
            <a:r>
              <a:rPr lang="ko-KR" altLang="en-US" dirty="0"/>
              <a:t>일본 </a:t>
            </a:r>
            <a:r>
              <a:rPr lang="en-US" altLang="ko-KR" dirty="0"/>
              <a:t>Honda</a:t>
            </a:r>
            <a:r>
              <a:rPr lang="ko-KR" altLang="en-US" dirty="0"/>
              <a:t>의 </a:t>
            </a:r>
            <a:r>
              <a:rPr lang="en-US" altLang="ko-KR" dirty="0"/>
              <a:t>humanoid</a:t>
            </a:r>
            <a:r>
              <a:rPr lang="ko-KR" altLang="en-US" dirty="0"/>
              <a:t> 로봇 </a:t>
            </a:r>
            <a:r>
              <a:rPr lang="en-US" altLang="ko-KR" dirty="0"/>
              <a:t>: </a:t>
            </a:r>
            <a:r>
              <a:rPr lang="en-US" altLang="ko-KR" dirty="0" err="1"/>
              <a:t>Asimo</a:t>
            </a:r>
            <a:r>
              <a:rPr lang="en-US" altLang="ko-KR" dirty="0"/>
              <a:t> 2</a:t>
            </a:r>
            <a:r>
              <a:rPr lang="ko-KR" altLang="en-US" dirty="0"/>
              <a:t>족 보행</a:t>
            </a:r>
            <a:endParaRPr lang="en-US" altLang="ko-KR" dirty="0"/>
          </a:p>
          <a:p>
            <a:pPr lvl="1"/>
            <a:r>
              <a:rPr lang="ko-KR" altLang="en-US" dirty="0"/>
              <a:t>한국 </a:t>
            </a:r>
            <a:r>
              <a:rPr lang="en-US" altLang="ko-KR" dirty="0"/>
              <a:t>KAIST</a:t>
            </a:r>
            <a:r>
              <a:rPr lang="ko-KR" altLang="en-US" dirty="0"/>
              <a:t>의 </a:t>
            </a:r>
            <a:r>
              <a:rPr lang="en-US" altLang="ko-KR" dirty="0"/>
              <a:t>humanoid </a:t>
            </a:r>
            <a:r>
              <a:rPr lang="ko-KR" altLang="en-US" dirty="0"/>
              <a:t>로봇 </a:t>
            </a:r>
            <a:r>
              <a:rPr lang="en-US" altLang="ko-KR" dirty="0"/>
              <a:t>: </a:t>
            </a:r>
            <a:r>
              <a:rPr lang="en-US" altLang="ko-KR" dirty="0" err="1"/>
              <a:t>Hubo</a:t>
            </a:r>
            <a:r>
              <a:rPr lang="en-US" altLang="ko-KR" dirty="0"/>
              <a:t> (</a:t>
            </a:r>
            <a:r>
              <a:rPr lang="ko-KR" altLang="en-US" dirty="0"/>
              <a:t>특허 없는 </a:t>
            </a:r>
            <a:r>
              <a:rPr lang="ko-KR" altLang="en-US" dirty="0" err="1"/>
              <a:t>오픈소스</a:t>
            </a:r>
            <a:r>
              <a:rPr lang="ko-KR" altLang="en-US" dirty="0"/>
              <a:t> 방식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CAD/CAM (</a:t>
            </a:r>
            <a:r>
              <a:rPr lang="ko-KR" altLang="en-US" dirty="0"/>
              <a:t>컴퓨터에 의한 설계 및 제조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2, 3</a:t>
            </a:r>
            <a:r>
              <a:rPr lang="ko-KR" altLang="en-US" dirty="0"/>
              <a:t>차원 형상 </a:t>
            </a:r>
            <a:r>
              <a:rPr lang="en-US" altLang="ko-KR" dirty="0"/>
              <a:t>scan</a:t>
            </a:r>
            <a:r>
              <a:rPr lang="ko-KR" altLang="en-US" dirty="0"/>
              <a:t>후 자동 가공</a:t>
            </a:r>
            <a:r>
              <a:rPr lang="en-US" altLang="ko-KR" dirty="0"/>
              <a:t>, 3</a:t>
            </a:r>
            <a:r>
              <a:rPr lang="ko-KR" altLang="en-US" dirty="0"/>
              <a:t>차원 모형 자동 제작</a:t>
            </a:r>
          </a:p>
          <a:p>
            <a:pPr lvl="1"/>
            <a:r>
              <a:rPr lang="ko-KR" altLang="en-US" dirty="0"/>
              <a:t>간판용 그림</a:t>
            </a:r>
            <a:r>
              <a:rPr lang="en-US" altLang="ko-KR" dirty="0"/>
              <a:t>, </a:t>
            </a:r>
            <a:r>
              <a:rPr lang="ko-KR" altLang="en-US" dirty="0"/>
              <a:t>글자</a:t>
            </a:r>
            <a:r>
              <a:rPr lang="en-US" altLang="ko-KR" dirty="0"/>
              <a:t>, </a:t>
            </a:r>
            <a:r>
              <a:rPr lang="ko-KR" altLang="en-US" dirty="0" err="1"/>
              <a:t>스티커식으로</a:t>
            </a:r>
            <a:r>
              <a:rPr lang="ko-KR" altLang="en-US" dirty="0"/>
              <a:t> 자동 </a:t>
            </a:r>
            <a:r>
              <a:rPr lang="ko-KR" altLang="en-US" dirty="0" smtClean="0"/>
              <a:t>인쇄</a:t>
            </a:r>
            <a:endParaRPr lang="ko-KR" altLang="en-US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차원 도면 투시도 자동 생성</a:t>
            </a:r>
            <a:r>
              <a:rPr lang="en-US" altLang="ko-KR" dirty="0"/>
              <a:t>(</a:t>
            </a:r>
            <a:r>
              <a:rPr lang="ko-KR" altLang="en-US" dirty="0"/>
              <a:t>다양한 각도에서의 </a:t>
            </a:r>
            <a:r>
              <a:rPr lang="en-US" altLang="ko-KR" dirty="0"/>
              <a:t>display</a:t>
            </a:r>
            <a:r>
              <a:rPr lang="ko-KR" altLang="en-US" dirty="0"/>
              <a:t>도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자동화로 인한 직업의 변화</a:t>
            </a:r>
          </a:p>
          <a:p>
            <a:pPr lvl="1"/>
            <a:r>
              <a:rPr lang="en-US" altLang="ko-KR" dirty="0"/>
              <a:t>1980</a:t>
            </a:r>
            <a:r>
              <a:rPr lang="ko-KR" altLang="en-US" dirty="0"/>
              <a:t>년대 미국에서 컴퓨터로 인한 실직자</a:t>
            </a:r>
            <a:r>
              <a:rPr lang="en-US" altLang="ko-KR" dirty="0"/>
              <a:t>(2,500</a:t>
            </a:r>
            <a:r>
              <a:rPr lang="ko-KR" altLang="en-US" dirty="0"/>
              <a:t>만 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새롭게 발생된 자리는 </a:t>
            </a:r>
            <a:r>
              <a:rPr lang="en-US" altLang="ko-KR" dirty="0"/>
              <a:t>300</a:t>
            </a:r>
            <a:r>
              <a:rPr lang="ko-KR" altLang="en-US" dirty="0"/>
              <a:t>만 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lvl="1"/>
            <a:r>
              <a:rPr lang="ko-KR" altLang="en-US" dirty="0"/>
              <a:t>미국 </a:t>
            </a:r>
            <a:r>
              <a:rPr lang="en-US" altLang="ko-KR" dirty="0"/>
              <a:t>DARPA</a:t>
            </a:r>
            <a:r>
              <a:rPr lang="ko-KR" altLang="en-US" dirty="0"/>
              <a:t>에서는 재봉과정의 자동화를 시도 중 </a:t>
            </a:r>
            <a:r>
              <a:rPr lang="en-US" altLang="ko-KR" dirty="0"/>
              <a:t>(</a:t>
            </a:r>
            <a:r>
              <a:rPr lang="ko-KR" altLang="en-US" dirty="0"/>
              <a:t>군용의류 생산자 </a:t>
            </a:r>
            <a:r>
              <a:rPr lang="en-US" altLang="ko-KR" dirty="0"/>
              <a:t>5</a:t>
            </a:r>
            <a:r>
              <a:rPr lang="ko-KR" altLang="en-US" dirty="0"/>
              <a:t>만 명이 걱정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2040</a:t>
            </a:r>
            <a:r>
              <a:rPr lang="ko-KR" altLang="en-US" dirty="0"/>
              <a:t>년쯤 무인자동차가 보편화되면 미국의 트럭운전자 종말</a:t>
            </a:r>
            <a:r>
              <a:rPr lang="en-US" altLang="ko-KR" dirty="0"/>
              <a:t>(270</a:t>
            </a:r>
            <a:r>
              <a:rPr lang="ko-KR" altLang="en-US" dirty="0"/>
              <a:t>만 명 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5601E6-3538-4503-BC08-6B17770099D6}" type="slidenum">
              <a:rPr lang="ko-KR" altLang="en-US"/>
              <a:pPr/>
              <a:t>63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GT(Group Technology)</a:t>
            </a:r>
          </a:p>
        </p:txBody>
      </p:sp>
      <p:sp>
        <p:nvSpPr>
          <p:cNvPr id="848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다품종소량생산에서 유사한 가공물들을 집약</a:t>
            </a:r>
            <a:r>
              <a:rPr lang="en-US" altLang="ko-KR" dirty="0"/>
              <a:t>. </a:t>
            </a:r>
            <a:r>
              <a:rPr lang="ko-KR" altLang="en-US" dirty="0"/>
              <a:t>가공할 수 있도록 부품설계</a:t>
            </a:r>
            <a:r>
              <a:rPr lang="en-US" altLang="ko-KR" dirty="0"/>
              <a:t>, </a:t>
            </a:r>
            <a:r>
              <a:rPr lang="ko-KR" altLang="en-US" dirty="0"/>
              <a:t>작업표준</a:t>
            </a:r>
            <a:r>
              <a:rPr lang="en-US" altLang="ko-KR" dirty="0"/>
              <a:t>, </a:t>
            </a:r>
            <a:r>
              <a:rPr lang="ko-KR" altLang="en-US" dirty="0"/>
              <a:t>가공 등을 계통적으로 행하여 생산효율을 높이는 기법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직경이 작은 것에서 큰 것으로 순서대로 작업</a:t>
            </a:r>
          </a:p>
          <a:p>
            <a:pPr lvl="1"/>
            <a:r>
              <a:rPr lang="ko-KR" altLang="en-US" dirty="0"/>
              <a:t>같은 온도의 열처리 작업을 모아서 가공 </a:t>
            </a:r>
            <a:r>
              <a:rPr lang="en-US" altLang="ko-KR" dirty="0"/>
              <a:t>(The Goal, 7</a:t>
            </a:r>
            <a:r>
              <a:rPr lang="ko-KR" altLang="en-US" dirty="0"/>
              <a:t>장 </a:t>
            </a:r>
            <a:r>
              <a:rPr lang="en-US" altLang="ko-KR" dirty="0"/>
              <a:t>329</a:t>
            </a:r>
            <a:r>
              <a:rPr lang="ko-KR" altLang="en-US" dirty="0"/>
              <a:t>쪽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집단가공법 또는 유사부품가공법 </a:t>
            </a:r>
            <a:r>
              <a:rPr lang="en-US" altLang="ko-KR" dirty="0"/>
              <a:t>(part family production method)</a:t>
            </a:r>
          </a:p>
          <a:p>
            <a:r>
              <a:rPr lang="ko-KR" altLang="en-US" dirty="0"/>
              <a:t>다품종소량생산에서 </a:t>
            </a:r>
            <a:r>
              <a:rPr lang="en-US" altLang="ko-KR" dirty="0"/>
              <a:t>lot</a:t>
            </a:r>
            <a:r>
              <a:rPr lang="ko-KR" altLang="en-US" dirty="0"/>
              <a:t>를 최대화하고 공정설계를 합리화하겠다는 개념</a:t>
            </a:r>
          </a:p>
          <a:p>
            <a:r>
              <a:rPr lang="ko-KR" altLang="en-US" dirty="0"/>
              <a:t>각 그룹 내에서 기계와 공구를 공동 사용함으로써 그룹 내에서 반복작업의 증대로 숙련도 증가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992E18-0BEF-42C2-8AF8-1834BE4997EE}" type="slidenum">
              <a:rPr lang="ko-KR" altLang="en-US"/>
              <a:pPr/>
              <a:t>64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FMS</a:t>
            </a:r>
            <a:endParaRPr lang="en-US" altLang="ko-KR"/>
          </a:p>
        </p:txBody>
      </p:sp>
      <p:sp>
        <p:nvSpPr>
          <p:cNvPr id="850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FMS(flexible manufacturing system)</a:t>
            </a:r>
          </a:p>
          <a:p>
            <a:pPr lvl="1"/>
            <a:r>
              <a:rPr lang="ko-KR" altLang="en-US" dirty="0" smtClean="0"/>
              <a:t>자동생산시스템의 유연성을 높이기 위하여 고안된 방식</a:t>
            </a:r>
          </a:p>
          <a:p>
            <a:pPr lvl="1"/>
            <a:r>
              <a:rPr lang="ko-KR" altLang="en-US" dirty="0" smtClean="0"/>
              <a:t>다양한 제품 생산이 가능한 자동생산장치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 공구교환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가공물의 자동 </a:t>
            </a:r>
            <a:r>
              <a:rPr lang="ko-KR" altLang="en-US" dirty="0" err="1" smtClean="0"/>
              <a:t>탈착</a:t>
            </a:r>
            <a:r>
              <a:rPr lang="ko-KR" altLang="en-US" dirty="0" smtClean="0"/>
              <a:t>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 운반장치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이들을  통제하는 자동 제어장치  등이  결합된 생산방식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생산량과 공정유동성의 상충관계를 컴퓨터로 통제되는 각종 설비에 의해 해결하고자 하는 생산방식</a:t>
            </a:r>
          </a:p>
          <a:p>
            <a:pPr lvl="1"/>
            <a:r>
              <a:rPr lang="ko-KR" altLang="en-US" dirty="0" smtClean="0"/>
              <a:t>다품종소량생산방식에 적응속도가 빠를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 </a:t>
            </a:r>
            <a:endParaRPr lang="ko-KR" altLang="en-US" dirty="0" smtClean="0"/>
          </a:p>
          <a:p>
            <a:r>
              <a:rPr lang="en-US" altLang="ko-KR" dirty="0" smtClean="0"/>
              <a:t>CAM, FMS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CIM</a:t>
            </a:r>
            <a:r>
              <a:rPr lang="ko-KR" altLang="en-US" dirty="0" smtClean="0"/>
              <a:t>으로 발전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092043-B67B-4287-AB41-A1DEECE9C2A6}" type="slidenum">
              <a:rPr lang="ko-KR" altLang="en-US" smtClean="0"/>
              <a:pPr/>
              <a:t>65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85728"/>
            <a:ext cx="8950817" cy="684212"/>
          </a:xfrm>
        </p:spPr>
        <p:txBody>
          <a:bodyPr/>
          <a:lstStyle/>
          <a:p>
            <a:r>
              <a:rPr lang="en-US" altLang="ko-KR" dirty="0" smtClean="0"/>
              <a:t>CIM(Computer Integrated Manufacturing)</a:t>
            </a:r>
            <a:endParaRPr lang="en-US" altLang="ko-KR" dirty="0"/>
          </a:p>
        </p:txBody>
      </p:sp>
      <p:sp>
        <p:nvSpPr>
          <p:cNvPr id="73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7544" y="1030288"/>
            <a:ext cx="8447856" cy="5446712"/>
          </a:xfrm>
        </p:spPr>
        <p:txBody>
          <a:bodyPr/>
          <a:lstStyle/>
          <a:p>
            <a:r>
              <a:rPr lang="ko-KR" altLang="en-US" dirty="0"/>
              <a:t>공장자동화</a:t>
            </a:r>
            <a:r>
              <a:rPr lang="en-US" altLang="ko-KR" dirty="0"/>
              <a:t>(FA)</a:t>
            </a:r>
            <a:r>
              <a:rPr lang="ko-KR" altLang="en-US" dirty="0"/>
              <a:t>와 동의어로 제시되는 </a:t>
            </a:r>
            <a:r>
              <a:rPr lang="en-US" altLang="ko-KR" dirty="0"/>
              <a:t>CIM</a:t>
            </a:r>
            <a:r>
              <a:rPr lang="ko-KR" altLang="en-US" dirty="0"/>
              <a:t>은 컴퓨터기술을 중심으로 한 기술과 제조의 기능적 통합</a:t>
            </a:r>
          </a:p>
          <a:p>
            <a:pPr lvl="1"/>
            <a:r>
              <a:rPr lang="en-US" altLang="ko-KR" dirty="0"/>
              <a:t>the functional integration of engineering and manufacturing</a:t>
            </a:r>
          </a:p>
          <a:p>
            <a:r>
              <a:rPr lang="en-US" altLang="ko-KR" dirty="0"/>
              <a:t>CIM</a:t>
            </a:r>
            <a:r>
              <a:rPr lang="ko-KR" altLang="en-US" dirty="0"/>
              <a:t>을 구성하는 주요 모듈</a:t>
            </a:r>
          </a:p>
          <a:p>
            <a:pPr lvl="1"/>
            <a:r>
              <a:rPr lang="en-US" altLang="ko-KR" dirty="0"/>
              <a:t>CAD, CAM, CAE, CAP(planning), CAQ(quality control) </a:t>
            </a:r>
            <a:r>
              <a:rPr lang="ko-KR" altLang="en-US" dirty="0"/>
              <a:t>등</a:t>
            </a:r>
          </a:p>
          <a:p>
            <a:r>
              <a:rPr lang="en-US" altLang="ko-KR" b="1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3D Printing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적층</a:t>
            </a:r>
            <a:r>
              <a:rPr lang="ko-KR" altLang="en-US" dirty="0"/>
              <a:t> 가공 방식</a:t>
            </a:r>
            <a:r>
              <a:rPr lang="en-US" altLang="ko-KR" dirty="0"/>
              <a:t>(additive manufacturing)</a:t>
            </a:r>
          </a:p>
          <a:p>
            <a:pPr lvl="1"/>
            <a:r>
              <a:rPr lang="ko-KR" altLang="en-US" dirty="0"/>
              <a:t>전통적 생산 방식 </a:t>
            </a:r>
            <a:r>
              <a:rPr lang="en-US" altLang="ko-KR" dirty="0"/>
              <a:t>: </a:t>
            </a:r>
            <a:r>
              <a:rPr lang="ko-KR" altLang="en-US" dirty="0"/>
              <a:t>절삭 가공 방식</a:t>
            </a:r>
            <a:r>
              <a:rPr lang="en-US" altLang="ko-KR" dirty="0"/>
              <a:t>(subtractive manufacturing)</a:t>
            </a:r>
          </a:p>
          <a:p>
            <a:pPr lvl="1"/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개인 맞춤 제조</a:t>
            </a:r>
            <a:r>
              <a:rPr lang="en-US" altLang="ko-KR" dirty="0"/>
              <a:t>, 1</a:t>
            </a:r>
            <a:r>
              <a:rPr lang="ko-KR" altLang="en-US" dirty="0"/>
              <a:t>인 제조</a:t>
            </a:r>
            <a:r>
              <a:rPr lang="en-US" altLang="ko-KR" dirty="0"/>
              <a:t>, </a:t>
            </a:r>
            <a:r>
              <a:rPr lang="ko-KR" altLang="en-US" dirty="0"/>
              <a:t>제품 디자인 혁신</a:t>
            </a:r>
            <a:r>
              <a:rPr lang="en-US" altLang="ko-KR" dirty="0"/>
              <a:t>, </a:t>
            </a:r>
            <a:r>
              <a:rPr lang="ko-KR" altLang="en-US" dirty="0"/>
              <a:t>제조업의 혁신적 변화가 예상됨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</a:p>
          <a:p>
            <a:pPr lvl="1"/>
            <a:r>
              <a:rPr lang="ko-KR" altLang="en-US" dirty="0"/>
              <a:t>설계 자동화</a:t>
            </a:r>
            <a:r>
              <a:rPr lang="en-US" altLang="ko-KR" dirty="0"/>
              <a:t>, </a:t>
            </a:r>
            <a:r>
              <a:rPr lang="ko-KR" altLang="en-US" dirty="0"/>
              <a:t>설계 후 자동 생산</a:t>
            </a:r>
            <a:r>
              <a:rPr lang="en-US" altLang="ko-KR" dirty="0"/>
              <a:t>, </a:t>
            </a:r>
            <a:r>
              <a:rPr lang="ko-KR" altLang="en-US" dirty="0"/>
              <a:t>소요 자재물량 산출 자동화</a:t>
            </a:r>
            <a:r>
              <a:rPr lang="en-US" altLang="ko-KR" dirty="0"/>
              <a:t>, </a:t>
            </a:r>
            <a:r>
              <a:rPr lang="ko-KR" altLang="en-US" dirty="0" err="1"/>
              <a:t>구매량</a:t>
            </a:r>
            <a:r>
              <a:rPr lang="ko-KR" altLang="en-US" dirty="0"/>
              <a:t> 주문 자동화</a:t>
            </a:r>
            <a:r>
              <a:rPr lang="en-US" altLang="ko-KR" dirty="0"/>
              <a:t>, </a:t>
            </a:r>
            <a:r>
              <a:rPr lang="ko-KR" altLang="en-US" dirty="0"/>
              <a:t>하청</a:t>
            </a:r>
            <a:r>
              <a:rPr lang="en-US" altLang="ko-KR" dirty="0"/>
              <a:t>, </a:t>
            </a:r>
            <a:r>
              <a:rPr lang="ko-KR" altLang="en-US" dirty="0"/>
              <a:t>부품공장 생산계획에 동시 반영→ 적시 조달</a:t>
            </a:r>
            <a:r>
              <a:rPr lang="en-US" altLang="ko-KR" dirty="0"/>
              <a:t>, </a:t>
            </a:r>
            <a:r>
              <a:rPr lang="ko-KR" altLang="en-US" dirty="0"/>
              <a:t>자동 생산</a:t>
            </a:r>
            <a:r>
              <a:rPr lang="en-US" altLang="ko-KR" dirty="0"/>
              <a:t>, </a:t>
            </a:r>
            <a:r>
              <a:rPr lang="ko-KR" altLang="en-US" dirty="0"/>
              <a:t>검사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5AB88F-AA9F-40D1-8CC2-602D6AD1B866}" type="slidenum">
              <a:rPr lang="ko-KR" altLang="en-US" smtClean="0"/>
              <a:pPr/>
              <a:t>66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3D Printing </a:t>
            </a:r>
            <a:r>
              <a:rPr lang="ko-KR" altLang="en-US" smtClean="0"/>
              <a:t>기술의 특징</a:t>
            </a:r>
            <a:endParaRPr lang="ko-KR" altLang="en-US" dirty="0"/>
          </a:p>
        </p:txBody>
      </p:sp>
      <p:sp>
        <p:nvSpPr>
          <p:cNvPr id="928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3D </a:t>
            </a:r>
            <a:r>
              <a:rPr lang="ko-KR" altLang="en-US" smtClean="0"/>
              <a:t>프린팅 기술의 특징</a:t>
            </a:r>
          </a:p>
          <a:p>
            <a:pPr lvl="1"/>
            <a:r>
              <a:rPr lang="ko-KR" altLang="en-US" smtClean="0"/>
              <a:t>액체상태의 플라스틱이지만 빛을 받으면 굳어지는 광경화성 수지를 사용하여 시제품 등을 생산하는 용도로 개발</a:t>
            </a:r>
            <a:endParaRPr lang="en-US" altLang="ko-KR" smtClean="0"/>
          </a:p>
          <a:p>
            <a:pPr lvl="1"/>
            <a:r>
              <a:rPr lang="ko-KR" altLang="en-US" smtClean="0"/>
              <a:t>스테인리스 메탈 파우더</a:t>
            </a:r>
            <a:r>
              <a:rPr lang="en-US" altLang="ko-KR" smtClean="0"/>
              <a:t>(</a:t>
            </a:r>
            <a:r>
              <a:rPr lang="ko-KR" altLang="en-US" smtClean="0"/>
              <a:t>분말 금속</a:t>
            </a:r>
            <a:r>
              <a:rPr lang="en-US" altLang="ko-KR" smtClean="0"/>
              <a:t>) </a:t>
            </a:r>
            <a:r>
              <a:rPr lang="ko-KR" altLang="en-US" smtClean="0"/>
              <a:t>등을 사용하여 강도</a:t>
            </a:r>
            <a:r>
              <a:rPr lang="en-US" altLang="ko-KR" smtClean="0"/>
              <a:t>, </a:t>
            </a:r>
            <a:r>
              <a:rPr lang="ko-KR" altLang="en-US" smtClean="0"/>
              <a:t>정밀성을 개선한 제품 생산 방식도 개발</a:t>
            </a:r>
            <a:endParaRPr lang="en-US" altLang="ko-KR" smtClean="0"/>
          </a:p>
          <a:p>
            <a:pPr lvl="1"/>
            <a:r>
              <a:rPr lang="ko-KR" altLang="en-US" smtClean="0"/>
              <a:t>설계도만 완성하면 바로 생산 가능 </a:t>
            </a:r>
            <a:r>
              <a:rPr lang="en-US" altLang="ko-KR" smtClean="0"/>
              <a:t>: </a:t>
            </a:r>
            <a:r>
              <a:rPr lang="ko-KR" altLang="en-US" smtClean="0"/>
              <a:t>비용과 시간 단축 가능</a:t>
            </a:r>
            <a:endParaRPr lang="en-US" altLang="ko-KR" smtClean="0"/>
          </a:p>
          <a:p>
            <a:r>
              <a:rPr lang="en-US" altLang="ko-KR" smtClean="0"/>
              <a:t>3D </a:t>
            </a:r>
            <a:r>
              <a:rPr lang="ko-KR" altLang="en-US" smtClean="0"/>
              <a:t>프린팅 기술의 활용 분야</a:t>
            </a:r>
          </a:p>
          <a:p>
            <a:pPr lvl="1"/>
            <a:r>
              <a:rPr lang="ko-KR" altLang="en-US" smtClean="0"/>
              <a:t>개인 맞춤형 제품 제조 </a:t>
            </a:r>
            <a:r>
              <a:rPr lang="en-US" altLang="ko-KR" smtClean="0"/>
              <a:t>: </a:t>
            </a:r>
            <a:r>
              <a:rPr lang="ko-KR" altLang="en-US" smtClean="0"/>
              <a:t>보청기</a:t>
            </a:r>
            <a:r>
              <a:rPr lang="en-US" altLang="ko-KR" smtClean="0"/>
              <a:t>, </a:t>
            </a:r>
            <a:r>
              <a:rPr lang="ko-KR" altLang="en-US" smtClean="0"/>
              <a:t>치아</a:t>
            </a:r>
            <a:r>
              <a:rPr lang="en-US" altLang="ko-KR" smtClean="0"/>
              <a:t>, </a:t>
            </a:r>
            <a:r>
              <a:rPr lang="ko-KR" altLang="en-US" smtClean="0"/>
              <a:t>의족 분야 등</a:t>
            </a:r>
          </a:p>
          <a:p>
            <a:pPr lvl="1"/>
            <a:r>
              <a:rPr lang="ko-KR" altLang="en-US" smtClean="0"/>
              <a:t>복잡한 디자인 제품 생산 가능 </a:t>
            </a:r>
            <a:r>
              <a:rPr lang="en-US" altLang="ko-KR" smtClean="0"/>
              <a:t>: </a:t>
            </a:r>
            <a:r>
              <a:rPr lang="ko-KR" altLang="en-US" smtClean="0"/>
              <a:t>기능성 축구화</a:t>
            </a:r>
            <a:r>
              <a:rPr lang="en-US" altLang="ko-KR" smtClean="0"/>
              <a:t>, </a:t>
            </a:r>
            <a:r>
              <a:rPr lang="ko-KR" altLang="en-US" smtClean="0"/>
              <a:t>열교환기</a:t>
            </a:r>
            <a:r>
              <a:rPr lang="en-US" altLang="ko-KR" smtClean="0"/>
              <a:t>, </a:t>
            </a:r>
            <a:r>
              <a:rPr lang="ko-KR" altLang="en-US" smtClean="0"/>
              <a:t>생태공학적 디자인의 비행기 날개 등</a:t>
            </a:r>
          </a:p>
          <a:p>
            <a:pPr lvl="1"/>
            <a:r>
              <a:rPr lang="en-US" altLang="ko-KR" smtClean="0"/>
              <a:t>1</a:t>
            </a:r>
            <a:r>
              <a:rPr lang="ko-KR" altLang="en-US" smtClean="0"/>
              <a:t>인 제조업 가능</a:t>
            </a:r>
          </a:p>
          <a:p>
            <a:r>
              <a:rPr lang="en-US" altLang="ko-KR" smtClean="0"/>
              <a:t>3D </a:t>
            </a:r>
            <a:r>
              <a:rPr lang="ko-KR" altLang="en-US" smtClean="0"/>
              <a:t>프린팅 기술의 과제</a:t>
            </a:r>
          </a:p>
          <a:p>
            <a:pPr lvl="1"/>
            <a:r>
              <a:rPr lang="ko-KR" altLang="en-US" smtClean="0"/>
              <a:t>제작 단가 </a:t>
            </a:r>
            <a:r>
              <a:rPr lang="en-US" altLang="ko-KR" smtClean="0"/>
              <a:t>(</a:t>
            </a:r>
            <a:r>
              <a:rPr lang="ko-KR" altLang="en-US" smtClean="0"/>
              <a:t>아직 대량 생산 불가능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불법 생산의 문제 </a:t>
            </a:r>
            <a:r>
              <a:rPr lang="en-US" altLang="ko-KR" smtClean="0"/>
              <a:t>(</a:t>
            </a:r>
            <a:r>
              <a:rPr lang="ko-KR" altLang="en-US" smtClean="0"/>
              <a:t>설계 다지인 해킹</a:t>
            </a:r>
            <a:r>
              <a:rPr lang="en-US" altLang="ko-KR" smtClean="0"/>
              <a:t>, </a:t>
            </a:r>
            <a:r>
              <a:rPr lang="ko-KR" altLang="en-US" smtClean="0"/>
              <a:t>불법 생산 등</a:t>
            </a:r>
            <a:r>
              <a:rPr lang="en-US" altLang="ko-KR" smtClean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2FBA21DA-DE51-4FD2-A728-5ED7A28DF925}" type="slidenum">
              <a:rPr lang="ko-KR" altLang="en-US" smtClean="0"/>
              <a:pPr/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8647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ko-KR" altLang="en-US" dirty="0" smtClean="0"/>
              <a:t>생산방식</a:t>
            </a:r>
            <a:r>
              <a:rPr lang="en-US" altLang="ko-KR" dirty="0" smtClean="0"/>
              <a:t>(modular production)</a:t>
            </a:r>
            <a:endParaRPr lang="en-US" altLang="ko-KR" dirty="0"/>
          </a:p>
        </p:txBody>
      </p:sp>
      <p:sp>
        <p:nvSpPr>
          <p:cNvPr id="74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모듈</a:t>
            </a:r>
            <a:r>
              <a:rPr lang="en-US" altLang="ko-KR" dirty="0" smtClean="0"/>
              <a:t>(module)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다수의 </a:t>
            </a:r>
            <a:r>
              <a:rPr lang="ko-KR" altLang="en-US" dirty="0"/>
              <a:t>부품으로 구성되어 있는 표준화된 </a:t>
            </a:r>
            <a:r>
              <a:rPr lang="ko-KR" altLang="en-US" dirty="0" smtClean="0"/>
              <a:t>중간 </a:t>
            </a:r>
            <a:r>
              <a:rPr lang="ko-KR" altLang="en-US" dirty="0" err="1" smtClean="0"/>
              <a:t>조립품</a:t>
            </a:r>
            <a:r>
              <a:rPr lang="ko-KR" altLang="en-US" dirty="0" smtClean="0"/>
              <a:t> </a:t>
            </a:r>
            <a:r>
              <a:rPr lang="ko-KR" altLang="en-US" dirty="0"/>
              <a:t>또는 제품의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구성품으로</a:t>
            </a:r>
            <a:r>
              <a:rPr lang="en-US" altLang="ko-KR" dirty="0" smtClean="0"/>
              <a:t>,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많은 서로 다른 제품으로 조립되어질 수 있는 반제품 </a:t>
            </a:r>
            <a:endParaRPr lang="ko-KR" altLang="en-US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자동차의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엔진</a:t>
            </a:r>
            <a:r>
              <a:rPr lang="ko-KR" altLang="en-US" dirty="0"/>
              <a:t>, 변속기 </a:t>
            </a:r>
            <a:r>
              <a:rPr lang="ko-KR" altLang="en-US" dirty="0" smtClean="0"/>
              <a:t>모듈 등</a:t>
            </a:r>
            <a:endParaRPr lang="ko-KR" altLang="en-US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자동차 </a:t>
            </a:r>
            <a:r>
              <a:rPr lang="ko-KR" altLang="en-US" dirty="0" smtClean="0"/>
              <a:t>모듈부품</a:t>
            </a:r>
            <a:r>
              <a:rPr lang="en-US" altLang="ko-KR" dirty="0" smtClean="0"/>
              <a:t>: </a:t>
            </a:r>
            <a:r>
              <a:rPr lang="ko-KR" altLang="en-US" dirty="0"/>
              <a:t>자동차 개별 제품을 차체에 직접 조립하지 않고 미리 한 덩어리로 묶어 만드는 </a:t>
            </a:r>
            <a:r>
              <a:rPr lang="ko-KR" altLang="en-US" dirty="0" err="1"/>
              <a:t>조립체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</a:t>
            </a:r>
            <a:r>
              <a:rPr lang="en-US" altLang="ko-KR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ko-KR" altLang="en-US" dirty="0" err="1" smtClean="0"/>
              <a:t>모듈러</a:t>
            </a:r>
            <a:r>
              <a:rPr lang="ko-KR" altLang="en-US" dirty="0" smtClean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(modular design)</a:t>
            </a:r>
            <a:endParaRPr lang="ko-KR" altLang="en-US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제품의 </a:t>
            </a:r>
            <a:r>
              <a:rPr lang="ko-KR" altLang="en-US" dirty="0"/>
              <a:t>다양성은 높이면서도 동시에 제품 생산에 사용되는 구성품의 다양성은 낮추는 제품설계의 한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각 제품을 개별적으로 설계하지 않고 표준화된 </a:t>
            </a:r>
            <a:r>
              <a:rPr lang="ko-KR" altLang="en-US" dirty="0" err="1" smtClean="0"/>
              <a:t>구성품</a:t>
            </a:r>
            <a:r>
              <a:rPr lang="ko-KR" altLang="en-US" dirty="0" smtClean="0"/>
              <a:t> 모듈들을 중심으로 제품을 설계함으로써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의 효율성 증가</a:t>
            </a:r>
          </a:p>
          <a:p>
            <a:pPr lvl="1">
              <a:lnSpc>
                <a:spcPct val="90000"/>
              </a:lnSpc>
            </a:pPr>
            <a:r>
              <a:rPr lang="ko-KR" altLang="en-US" dirty="0" err="1" smtClean="0"/>
              <a:t>모듈러</a:t>
            </a:r>
            <a:r>
              <a:rPr lang="ko-KR" altLang="en-US" dirty="0" smtClean="0"/>
              <a:t> 설계를 통한 모듈 생산방식으로 고객에게는 다양한 제품을 제공하되, 한정된 수의 기본 </a:t>
            </a:r>
            <a:r>
              <a:rPr lang="ko-KR" altLang="en-US" dirty="0" err="1" smtClean="0"/>
              <a:t>구성품만을</a:t>
            </a:r>
            <a:r>
              <a:rPr lang="ko-KR" altLang="en-US" dirty="0" smtClean="0"/>
              <a:t> 사용하는 경제적 생산을 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4CFE89-4DDF-4F41-A7F4-2ABE93DF2B46}" type="slidenum">
              <a:rPr lang="ko-KR" altLang="en-US"/>
              <a:pPr/>
              <a:t>68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생산방식 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606222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err="1" smtClean="0"/>
              <a:t>모듈러</a:t>
            </a:r>
            <a:r>
              <a:rPr lang="ko-KR" altLang="en-US" dirty="0" smtClean="0"/>
              <a:t> 생산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제품의 단순화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부분품의 표준화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모듈러</a:t>
            </a:r>
            <a:r>
              <a:rPr lang="ko-KR" altLang="en-US" dirty="0" smtClean="0"/>
              <a:t> 설계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꾀하여 모듈화한 부품의 조합에 의해서 조립품의 다양화를 경제적으로 도모하는 생산방식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사무용 가구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 시스템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모듈화된 장난감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조립식 건축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삼보컴퓨터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모듈러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PC, </a:t>
            </a:r>
            <a:r>
              <a:rPr lang="ko-KR" altLang="en-US" dirty="0" err="1" smtClean="0"/>
              <a:t>루온</a:t>
            </a:r>
            <a:r>
              <a:rPr lang="ko-KR" altLang="en-US" dirty="0" smtClean="0"/>
              <a:t> 개발 </a:t>
            </a:r>
            <a:r>
              <a:rPr lang="en-US" altLang="ko-KR" dirty="0" smtClean="0"/>
              <a:t>(2003)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>
              <a:lnSpc>
                <a:spcPct val="90000"/>
              </a:lnSpc>
            </a:pPr>
            <a:r>
              <a:rPr lang="ko-KR" altLang="en-US" dirty="0" smtClean="0"/>
              <a:t>기본 모듈은 동일하지만 구성 </a:t>
            </a:r>
            <a:r>
              <a:rPr lang="en-US" altLang="ko-KR" dirty="0" smtClean="0"/>
              <a:t>option</a:t>
            </a:r>
            <a:r>
              <a:rPr lang="ko-KR" altLang="en-US" dirty="0" smtClean="0"/>
              <a:t>으로 다양화를 시도하는 자동차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모듈러</a:t>
            </a:r>
            <a:r>
              <a:rPr lang="ko-KR" altLang="en-US" dirty="0" smtClean="0"/>
              <a:t> 기업</a:t>
            </a:r>
            <a:r>
              <a:rPr lang="en-US" altLang="ko-KR" dirty="0" smtClean="0"/>
              <a:t>(Modular Corporation)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등 필요한 사업부를 그때 그때 조합해 나가는 기업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7EDB58-E8A0-442D-BBF8-512F7251B329}" type="slidenum">
              <a:rPr lang="ko-KR" altLang="en-US"/>
              <a:pPr/>
              <a:t>69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예측기간과 예측의 정확성 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sp>
        <p:nvSpPr>
          <p:cNvPr id="31949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Forecast horizons</a:t>
            </a:r>
          </a:p>
          <a:p>
            <a:pPr lvl="1"/>
            <a:r>
              <a:rPr lang="ko-KR" altLang="en-US" sz="1800" dirty="0" smtClean="0"/>
              <a:t>예측기간이 긴, 장기예측의 경우에는 예측결과를 적용할 수 있는 긴 준비시간이 요구된다.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작고, 민감한 기업이 단기예측 결과에 잘 반응할 수 있다.</a:t>
            </a:r>
            <a:endParaRPr lang="en-US" altLang="ko-KR" sz="1800" dirty="0" smtClean="0"/>
          </a:p>
          <a:p>
            <a:r>
              <a:rPr lang="ko-KR" altLang="en-US" sz="2000" dirty="0" smtClean="0"/>
              <a:t>예측 기간 결정</a:t>
            </a:r>
          </a:p>
          <a:p>
            <a:pPr lvl="1"/>
            <a:r>
              <a:rPr lang="ko-KR" altLang="en-US" sz="1800" dirty="0" smtClean="0"/>
              <a:t>예측을 해서 결정한 후, 내린 결정을 실행하는데 소요되는 시간만큼을 확보해 두어야 한다.</a:t>
            </a:r>
          </a:p>
          <a:p>
            <a:r>
              <a:rPr lang="ko-KR" altLang="en-US" sz="2000" dirty="0" smtClean="0"/>
              <a:t>효과적인 조치(설비확장, 장비조달/조업단축, 새로운 제품도입 등)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취할 수 없을 정도의 짧은 시간에 대한 예측은 아무런 가치가 없다.</a:t>
            </a:r>
          </a:p>
          <a:p>
            <a:r>
              <a:rPr lang="ko-KR" altLang="en-US" sz="2000" dirty="0" smtClean="0"/>
              <a:t>(</a:t>
            </a:r>
            <a:r>
              <a:rPr lang="en-US" altLang="ko-KR" sz="2000" dirty="0" smtClean="0"/>
              <a:t>Note)</a:t>
            </a:r>
          </a:p>
          <a:p>
            <a:pPr lvl="1"/>
            <a:r>
              <a:rPr lang="ko-KR" altLang="en-US" sz="1800" dirty="0" smtClean="0"/>
              <a:t>수요가 장기 상승 추세 (</a:t>
            </a:r>
            <a:r>
              <a:rPr lang="en-US" altLang="ko-KR" sz="1800" dirty="0" smtClean="0"/>
              <a:t>long-term upward trend) </a:t>
            </a:r>
            <a:r>
              <a:rPr lang="ko-KR" altLang="en-US" sz="1800" dirty="0" smtClean="0"/>
              <a:t>라면 예측기간을 길게 잡아서 시설확장 등을 합리적으로 계획할 수 있도록 하는 것이 필요.</a:t>
            </a:r>
            <a:endParaRPr lang="en-US" altLang="ko-KR" sz="1800" dirty="0" smtClean="0"/>
          </a:p>
          <a:p>
            <a:r>
              <a:rPr lang="en-US" altLang="ko-KR" sz="2000" dirty="0" smtClean="0"/>
              <a:t>Forecast accuracy</a:t>
            </a:r>
          </a:p>
          <a:p>
            <a:pPr lvl="1"/>
            <a:r>
              <a:rPr lang="ko-KR" altLang="en-US" sz="1800" dirty="0" smtClean="0"/>
              <a:t>예측기간이 길어질수록 예측치의 정확도는 떨어진다.</a:t>
            </a:r>
            <a:r>
              <a:rPr lang="ko-KR" altLang="ko-KR" sz="1800" dirty="0" smtClean="0"/>
              <a:t> 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F22068-76ED-4F53-9586-5F230382C2E8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생산 </a:t>
            </a:r>
            <a:r>
              <a:rPr lang="ko-KR" altLang="en-US" dirty="0" smtClean="0"/>
              <a:t>방식의 효율성 이해</a:t>
            </a:r>
            <a:endParaRPr lang="ko-KR" altLang="en-US" dirty="0"/>
          </a:p>
        </p:txBody>
      </p:sp>
      <p:sp>
        <p:nvSpPr>
          <p:cNvPr id="120422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자동차의 예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r>
              <a:rPr lang="ko-KR" altLang="en-US" dirty="0" smtClean="0"/>
              <a:t>새시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운전석 모듈</a:t>
            </a:r>
            <a:r>
              <a:rPr lang="en-US" altLang="ko-KR" dirty="0"/>
              <a:t>, </a:t>
            </a:r>
            <a:r>
              <a:rPr lang="ko-KR" altLang="en-US" dirty="0" err="1"/>
              <a:t>프론트엔드</a:t>
            </a:r>
            <a:r>
              <a:rPr lang="ko-KR" altLang="en-US" dirty="0"/>
              <a:t> 모듈 등</a:t>
            </a:r>
          </a:p>
          <a:p>
            <a:r>
              <a:rPr lang="ko-KR" altLang="en-US" dirty="0"/>
              <a:t>모듈 생산 방식의 장점</a:t>
            </a:r>
          </a:p>
          <a:p>
            <a:pPr lvl="1"/>
            <a:r>
              <a:rPr lang="ko-KR" altLang="en-US" dirty="0" err="1"/>
              <a:t>부품수</a:t>
            </a:r>
            <a:r>
              <a:rPr lang="ko-KR" altLang="en-US" dirty="0"/>
              <a:t> 감소</a:t>
            </a:r>
            <a:r>
              <a:rPr lang="en-US" altLang="ko-KR" dirty="0"/>
              <a:t>, </a:t>
            </a:r>
            <a:r>
              <a:rPr lang="ko-KR" altLang="en-US" dirty="0" err="1"/>
              <a:t>완성차</a:t>
            </a:r>
            <a:r>
              <a:rPr lang="ko-KR" altLang="en-US" dirty="0"/>
              <a:t> 업체의 조립공정 단축으로 제조비용 절감</a:t>
            </a:r>
          </a:p>
          <a:p>
            <a:pPr lvl="1"/>
            <a:r>
              <a:rPr lang="ko-KR" altLang="en-US" dirty="0"/>
              <a:t>모듈공정을 계열사 또는 </a:t>
            </a:r>
            <a:r>
              <a:rPr lang="en-US" altLang="ko-KR" dirty="0"/>
              <a:t>1</a:t>
            </a:r>
            <a:r>
              <a:rPr lang="ko-KR" altLang="en-US" dirty="0"/>
              <a:t>차 부품 업체에 맡김으로써 </a:t>
            </a:r>
            <a:r>
              <a:rPr lang="en-US" altLang="ko-KR" dirty="0"/>
              <a:t>2</a:t>
            </a:r>
            <a:r>
              <a:rPr lang="ko-KR" altLang="en-US" dirty="0"/>
              <a:t>만개이상의 부품 관리 부담을 줄일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부품 공용화</a:t>
            </a:r>
            <a:r>
              <a:rPr lang="en-US" altLang="ko-KR" dirty="0"/>
              <a:t>(</a:t>
            </a:r>
            <a:r>
              <a:rPr lang="ko-KR" altLang="en-US" dirty="0"/>
              <a:t>표준화</a:t>
            </a:r>
            <a:r>
              <a:rPr lang="en-US" altLang="ko-KR" dirty="0"/>
              <a:t>) </a:t>
            </a:r>
            <a:r>
              <a:rPr lang="ko-KR" altLang="en-US" dirty="0"/>
              <a:t>촉진</a:t>
            </a:r>
          </a:p>
          <a:p>
            <a:pPr lvl="1"/>
            <a:r>
              <a:rPr lang="ko-KR" altLang="en-US" dirty="0"/>
              <a:t>오류 발견 및 수정이 용이</a:t>
            </a:r>
          </a:p>
          <a:p>
            <a:r>
              <a:rPr lang="ko-KR" altLang="en-US" dirty="0"/>
              <a:t>자동차업체들의 모듈부품사업 본격화 경향</a:t>
            </a:r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556702-4EC9-407B-9B14-61FC1BB8745A}" type="slidenum">
              <a:rPr lang="ko-KR" altLang="en-US"/>
              <a:pPr/>
              <a:t>70</a:t>
            </a:fld>
            <a:endParaRPr lang="en-US" altLang="ko-KR"/>
          </a:p>
        </p:txBody>
      </p:sp>
      <p:graphicFrame>
        <p:nvGraphicFramePr>
          <p:cNvPr id="1204225" name="Group 1"/>
          <p:cNvGraphicFramePr>
            <a:graphicFrameLocks noGrp="1"/>
          </p:cNvGraphicFramePr>
          <p:nvPr/>
        </p:nvGraphicFramePr>
        <p:xfrm>
          <a:off x="1262063" y="1500174"/>
          <a:ext cx="5726112" cy="1277933"/>
        </p:xfrm>
        <a:graphic>
          <a:graphicData uri="http://schemas.openxmlformats.org/drawingml/2006/table">
            <a:tbl>
              <a:tblPr/>
              <a:tblGrid>
                <a:gridCol w="2903537"/>
                <a:gridCol w="2822575"/>
              </a:tblGrid>
              <a:tr h="1277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고딕"/>
                        </a:rPr>
                        <a:t>·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엔진 종류：4가지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 변속기 종류：2가지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 외부색상：5가지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 내부사양：2가지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고딕"/>
                        </a:rPr>
                        <a:t>·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모듈의 수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=4＋2＋5＋2＝13가지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 생산 가능한 제품의 수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＝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자동차 모듈 </a:t>
            </a:r>
            <a:r>
              <a:rPr lang="ko-KR" altLang="en-US" dirty="0" smtClean="0"/>
              <a:t>생산 방식 </a:t>
            </a:r>
            <a:r>
              <a:rPr lang="ko-KR" altLang="en-US" dirty="0" smtClean="0"/>
              <a:t>사례</a:t>
            </a:r>
            <a:endParaRPr lang="en-US" altLang="ko-KR" dirty="0"/>
          </a:p>
        </p:txBody>
      </p:sp>
      <p:sp>
        <p:nvSpPr>
          <p:cNvPr id="120115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현대모비스의</a:t>
            </a:r>
            <a:r>
              <a:rPr lang="ko-KR" altLang="en-US" sz="2000" dirty="0"/>
              <a:t> 예</a:t>
            </a:r>
          </a:p>
          <a:p>
            <a:pPr lvl="1"/>
            <a:r>
              <a:rPr lang="ko-KR" altLang="en-US" sz="1800" dirty="0" err="1"/>
              <a:t>컴플리트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섀시모듈을</a:t>
            </a:r>
            <a:r>
              <a:rPr lang="ko-KR" altLang="en-US" sz="1800" dirty="0"/>
              <a:t> 생산</a:t>
            </a:r>
            <a:r>
              <a:rPr lang="en-US" altLang="ko-KR" sz="1800" dirty="0">
                <a:latin typeface="Times New Roman"/>
              </a:rPr>
              <a:t>·</a:t>
            </a:r>
            <a:r>
              <a:rPr lang="ko-KR" altLang="en-US" sz="1800" dirty="0"/>
              <a:t>공급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 err="1"/>
              <a:t>컴플리트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섀시모듈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자동차의 </a:t>
            </a:r>
            <a:r>
              <a:rPr lang="ko-KR" altLang="en-US" sz="1800" dirty="0" err="1"/>
              <a:t>서스펜션</a:t>
            </a:r>
            <a:r>
              <a:rPr lang="en-US" altLang="ko-KR" sz="1800" dirty="0">
                <a:latin typeface="Times New Roman"/>
              </a:rPr>
              <a:t>·</a:t>
            </a:r>
            <a:r>
              <a:rPr lang="ko-KR" altLang="en-US" sz="1800" dirty="0"/>
              <a:t>서브프레임 등 자동차의 뼈대를 구성하는 부품 </a:t>
            </a:r>
            <a:r>
              <a:rPr lang="en-US" altLang="ko-KR" sz="1800" dirty="0"/>
              <a:t>100</a:t>
            </a:r>
            <a:r>
              <a:rPr lang="ko-KR" altLang="en-US" sz="1800" dirty="0"/>
              <a:t>여 개로 구성</a:t>
            </a:r>
            <a:r>
              <a:rPr lang="en-US" altLang="ko-KR" sz="1800" dirty="0"/>
              <a:t>. </a:t>
            </a:r>
            <a:r>
              <a:rPr lang="ko-KR" altLang="en-US" sz="1800" dirty="0"/>
              <a:t>자동차 </a:t>
            </a:r>
            <a:r>
              <a:rPr lang="en-US" altLang="ko-KR" sz="1800" dirty="0"/>
              <a:t>1</a:t>
            </a:r>
            <a:r>
              <a:rPr lang="ko-KR" altLang="en-US" sz="1800" dirty="0"/>
              <a:t>대의 약 </a:t>
            </a:r>
            <a:r>
              <a:rPr lang="en-US" altLang="ko-KR" sz="1800" dirty="0"/>
              <a:t>40%</a:t>
            </a:r>
            <a:r>
              <a:rPr lang="ko-KR" altLang="en-US" sz="1800" dirty="0"/>
              <a:t>를 차지할 핵심부품으로 </a:t>
            </a:r>
            <a:r>
              <a:rPr lang="en-US" altLang="ko-KR" sz="1800" dirty="0"/>
              <a:t>30</a:t>
            </a:r>
            <a:r>
              <a:rPr lang="ko-KR" altLang="en-US" sz="1800" dirty="0"/>
              <a:t>여 공정을 거쳐 생산됨</a:t>
            </a:r>
            <a:endParaRPr lang="en-US" altLang="ko-KR" sz="1800" dirty="0"/>
          </a:p>
          <a:p>
            <a:pPr lvl="1"/>
            <a:r>
              <a:rPr lang="ko-KR" altLang="en-US" sz="1800" dirty="0"/>
              <a:t>공정라인에 다른 제품이 조립되는 것을 방지하기 위한 이종</a:t>
            </a:r>
            <a:r>
              <a:rPr lang="en-US" altLang="ko-KR" sz="1800" dirty="0"/>
              <a:t>(</a:t>
            </a:r>
            <a:r>
              <a:rPr lang="ko-KR" altLang="en-US" sz="1800" dirty="0"/>
              <a:t>異種</a:t>
            </a:r>
            <a:r>
              <a:rPr lang="en-US" altLang="ko-KR" sz="1800" dirty="0"/>
              <a:t>)</a:t>
            </a:r>
            <a:r>
              <a:rPr lang="ko-KR" altLang="en-US" sz="1800" dirty="0"/>
              <a:t>부품 방지 시스템을 비롯</a:t>
            </a:r>
            <a:r>
              <a:rPr lang="en-US" altLang="ko-KR" sz="1800" dirty="0"/>
              <a:t>, </a:t>
            </a:r>
            <a:r>
              <a:rPr lang="ko-KR" altLang="en-US" sz="1800" dirty="0"/>
              <a:t>조립품질 관리 시스템 등이 도입돼 불량률을 제로에 가깝게 줄일 수 있음</a:t>
            </a:r>
          </a:p>
          <a:p>
            <a:pPr lvl="1"/>
            <a:r>
              <a:rPr lang="en-US" altLang="ko-KR" sz="1800" dirty="0">
                <a:latin typeface="Times New Roman"/>
              </a:rPr>
              <a:t>‘</a:t>
            </a:r>
            <a:r>
              <a:rPr lang="ko-KR" altLang="en-US" sz="1800" dirty="0"/>
              <a:t>소나타</a:t>
            </a:r>
            <a:r>
              <a:rPr lang="en-US" altLang="ko-KR" sz="1800" dirty="0">
                <a:latin typeface="Times New Roman"/>
              </a:rPr>
              <a:t>’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Times New Roman"/>
              </a:rPr>
              <a:t>‘</a:t>
            </a:r>
            <a:r>
              <a:rPr lang="ko-KR" altLang="en-US" sz="1800" dirty="0" err="1"/>
              <a:t>그랜저</a:t>
            </a:r>
            <a:r>
              <a:rPr lang="en-US" altLang="ko-KR" sz="1800" dirty="0">
                <a:latin typeface="Times New Roman"/>
              </a:rPr>
              <a:t>’</a:t>
            </a:r>
            <a:r>
              <a:rPr lang="en-US" altLang="ko-KR" sz="1800" dirty="0"/>
              <a:t> </a:t>
            </a:r>
            <a:r>
              <a:rPr lang="ko-KR" altLang="en-US" sz="1800" dirty="0"/>
              <a:t>등을 생산하는 </a:t>
            </a:r>
            <a:r>
              <a:rPr lang="ko-KR" altLang="en-US" sz="1800" dirty="0" err="1"/>
              <a:t>현대차</a:t>
            </a:r>
            <a:r>
              <a:rPr lang="ko-KR" altLang="en-US" sz="1800" dirty="0"/>
              <a:t> 아산공장</a:t>
            </a:r>
            <a:r>
              <a:rPr lang="en-US" altLang="ko-KR" sz="1800" dirty="0"/>
              <a:t>: </a:t>
            </a:r>
            <a:r>
              <a:rPr lang="ko-KR" altLang="en-US" sz="1800" dirty="0"/>
              <a:t>모듈화 </a:t>
            </a:r>
            <a:r>
              <a:rPr lang="en-US" altLang="ko-KR" sz="1800" dirty="0"/>
              <a:t>50%</a:t>
            </a:r>
            <a:endParaRPr lang="ko-KR" altLang="en-US" sz="1800" dirty="0"/>
          </a:p>
          <a:p>
            <a:r>
              <a:rPr lang="ko-KR" altLang="en-US" sz="2000" dirty="0"/>
              <a:t>모듈 생산은 독일 자동차 </a:t>
            </a:r>
            <a:r>
              <a:rPr lang="ko-KR" altLang="en-US" sz="2000" dirty="0" smtClean="0"/>
              <a:t>회사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BMW, </a:t>
            </a:r>
            <a:r>
              <a:rPr lang="ko-KR" altLang="en-US" sz="2000" dirty="0" err="1"/>
              <a:t>벤츠</a:t>
            </a:r>
            <a:r>
              <a:rPr lang="ko-KR" altLang="en-US" sz="2000" dirty="0"/>
              <a:t> 등이 주도</a:t>
            </a:r>
          </a:p>
          <a:p>
            <a:r>
              <a:rPr lang="ko-KR" altLang="en-US" sz="2000" dirty="0" err="1"/>
              <a:t>메르세데스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벤츠의</a:t>
            </a:r>
            <a:r>
              <a:rPr lang="ko-KR" altLang="en-US" sz="2000" dirty="0"/>
              <a:t> </a:t>
            </a:r>
            <a:r>
              <a:rPr lang="en-US" altLang="ko-KR" sz="2000" dirty="0"/>
              <a:t>SUV </a:t>
            </a:r>
            <a:r>
              <a:rPr lang="ko-KR" altLang="en-US" sz="2000" dirty="0"/>
              <a:t>모델의 예</a:t>
            </a:r>
          </a:p>
          <a:p>
            <a:pPr lvl="1"/>
            <a:r>
              <a:rPr lang="en-US" altLang="ko-KR" sz="1800" dirty="0"/>
              <a:t>34</a:t>
            </a:r>
            <a:r>
              <a:rPr lang="ko-KR" altLang="en-US" sz="1800" dirty="0"/>
              <a:t>개의 모듈 조립만으로 차량 생산이 완료될 정도</a:t>
            </a:r>
          </a:p>
          <a:p>
            <a:r>
              <a:rPr lang="ko-KR" altLang="en-US" sz="2000" dirty="0"/>
              <a:t>인터넷 업체의 모듈 개념을 통한 통합 움직임</a:t>
            </a:r>
          </a:p>
          <a:p>
            <a:pPr lvl="1"/>
            <a:r>
              <a:rPr lang="ko-KR" altLang="en-US" sz="1800" dirty="0"/>
              <a:t>검색 서비스</a:t>
            </a:r>
            <a:r>
              <a:rPr lang="en-US" altLang="ko-KR" sz="1800" dirty="0"/>
              <a:t>, </a:t>
            </a:r>
            <a:r>
              <a:rPr lang="ko-KR" altLang="en-US" sz="1800" dirty="0"/>
              <a:t>커뮤니티 서비스</a:t>
            </a:r>
            <a:r>
              <a:rPr lang="en-US" altLang="ko-KR" sz="1800" dirty="0"/>
              <a:t>, </a:t>
            </a:r>
            <a:r>
              <a:rPr lang="ko-KR" altLang="en-US" sz="1800" dirty="0"/>
              <a:t>게임 서비스 등</a:t>
            </a:r>
          </a:p>
          <a:p>
            <a:r>
              <a:rPr lang="ko-KR" altLang="en-US" sz="2000" dirty="0"/>
              <a:t>소프트웨어 업체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서비스별로</a:t>
            </a:r>
            <a:r>
              <a:rPr lang="ko-KR" altLang="en-US" sz="2000" dirty="0"/>
              <a:t> 모듈화하여 기존 시스템에 탑재 용이</a:t>
            </a:r>
          </a:p>
          <a:p>
            <a:pPr lvl="1"/>
            <a:r>
              <a:rPr lang="ko-KR" altLang="en-US" sz="1800" dirty="0"/>
              <a:t>재무관리</a:t>
            </a:r>
            <a:r>
              <a:rPr lang="en-US" altLang="ko-KR" sz="1800" dirty="0"/>
              <a:t>, </a:t>
            </a:r>
            <a:r>
              <a:rPr lang="ko-KR" altLang="en-US" sz="1800" dirty="0"/>
              <a:t>생산관리</a:t>
            </a:r>
            <a:r>
              <a:rPr lang="en-US" altLang="ko-KR" sz="1800" dirty="0"/>
              <a:t>, </a:t>
            </a:r>
            <a:r>
              <a:rPr lang="ko-KR" altLang="en-US" sz="1800" dirty="0"/>
              <a:t>인사관리</a:t>
            </a:r>
            <a:r>
              <a:rPr lang="en-US" altLang="ko-KR" sz="1800" dirty="0"/>
              <a:t>, </a:t>
            </a:r>
            <a:r>
              <a:rPr lang="ko-KR" altLang="en-US" sz="1800" dirty="0"/>
              <a:t>고객관리</a:t>
            </a:r>
            <a:r>
              <a:rPr lang="en-US" altLang="ko-KR" sz="1800" dirty="0"/>
              <a:t>, </a:t>
            </a:r>
            <a:r>
              <a:rPr lang="ko-KR" altLang="en-US" sz="1800" dirty="0"/>
              <a:t>회계관리 등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BCD920-EB83-47BF-83AC-B07B0A47587F}" type="slidenum">
              <a:rPr lang="ko-KR" altLang="en-US"/>
              <a:pPr/>
              <a:t>71</a:t>
            </a:fld>
            <a:endParaRPr lang="en-US" altLang="ko-KR"/>
          </a:p>
        </p:txBody>
      </p:sp>
      <p:sp>
        <p:nvSpPr>
          <p:cNvPr id="1201164" name="Rectangle 12"/>
          <p:cNvSpPr>
            <a:spLocks noChangeArrowheads="1"/>
          </p:cNvSpPr>
          <p:nvPr/>
        </p:nvSpPr>
        <p:spPr bwMode="auto">
          <a:xfrm>
            <a:off x="1676400" y="5943600"/>
            <a:ext cx="5486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Cell Production</a:t>
            </a:r>
          </a:p>
        </p:txBody>
      </p:sp>
      <p:sp>
        <p:nvSpPr>
          <p:cNvPr id="83251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Cell Production system ( ↔ Conveyor system)</a:t>
            </a:r>
          </a:p>
          <a:p>
            <a:r>
              <a:rPr lang="ko-KR" altLang="en-US" sz="2000" dirty="0"/>
              <a:t>한 가지 종류 또는 많은 종류의 기계가 하나의 셀 </a:t>
            </a:r>
            <a:r>
              <a:rPr lang="en-US" altLang="ko-KR" sz="2000" dirty="0"/>
              <a:t>(</a:t>
            </a:r>
            <a:r>
              <a:rPr lang="ko-KR" altLang="en-US" sz="2000" dirty="0"/>
              <a:t>혹은 칸</a:t>
            </a:r>
            <a:r>
              <a:rPr lang="en-US" altLang="ko-KR" sz="2000" dirty="0"/>
              <a:t>)</a:t>
            </a:r>
            <a:r>
              <a:rPr lang="ko-KR" altLang="en-US" sz="2000" dirty="0"/>
              <a:t>을 단위로 해서 그룹 지어지는 공정의 한 형태</a:t>
            </a:r>
          </a:p>
          <a:p>
            <a:pPr lvl="1"/>
            <a:r>
              <a:rPr lang="ko-KR" altLang="en-US" sz="1800" dirty="0"/>
              <a:t>대량분업생산의 상징물로 여겨지고 있는 컨베이어 라인이 없이 처음 공정부터 최종공정까지를 작업자가 책임을 지고 업무를 </a:t>
            </a:r>
            <a:r>
              <a:rPr lang="ko-KR" altLang="en-US" sz="1800" dirty="0" smtClean="0"/>
              <a:t>수행하는</a:t>
            </a:r>
            <a:endParaRPr lang="en-US" altLang="ko-KR" sz="1800" dirty="0" smtClean="0"/>
          </a:p>
          <a:p>
            <a:pPr lvl="1">
              <a:buNone/>
            </a:pPr>
            <a:r>
              <a:rPr lang="ko-KR" altLang="en-US" sz="1800" dirty="0" smtClean="0"/>
              <a:t>             생산방식  </a:t>
            </a:r>
            <a:r>
              <a:rPr lang="en-US" altLang="ko-KR" sz="1800" dirty="0"/>
              <a:t>(</a:t>
            </a:r>
            <a:r>
              <a:rPr lang="ko-KR" altLang="en-US" sz="1800" dirty="0"/>
              <a:t>공정이동의 최소화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 err="1"/>
              <a:t>그룹핑은</a:t>
            </a:r>
            <a:r>
              <a:rPr lang="ko-KR" altLang="en-US" sz="1800" dirty="0"/>
              <a:t> 유사공정을 요구하는 유사부품</a:t>
            </a:r>
            <a:r>
              <a:rPr lang="en-US" altLang="ko-KR" sz="1800" dirty="0"/>
              <a:t>, </a:t>
            </a:r>
            <a:r>
              <a:rPr lang="ko-KR" altLang="en-US" sz="1800" dirty="0"/>
              <a:t>또는 </a:t>
            </a:r>
            <a:r>
              <a:rPr lang="ko-KR" altLang="en-US" sz="1800" dirty="0" err="1"/>
              <a:t>제품군에</a:t>
            </a:r>
            <a:r>
              <a:rPr lang="ko-KR" altLang="en-US" sz="1800" dirty="0"/>
              <a:t> 따라 이루어지게 되는데 실제적으로 이러한 칸들은 제조공정의 축소형이 된다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일 </a:t>
            </a:r>
            <a:r>
              <a:rPr lang="en-US" altLang="ko-KR" sz="2000" dirty="0"/>
              <a:t>Canon</a:t>
            </a:r>
            <a:r>
              <a:rPr lang="ko-KR" altLang="en-US" sz="2000" dirty="0"/>
              <a:t>사 </a:t>
            </a:r>
            <a:r>
              <a:rPr lang="en-US" altLang="ko-KR" sz="2000" dirty="0"/>
              <a:t>(CEO </a:t>
            </a:r>
            <a:r>
              <a:rPr lang="en-US" altLang="ko-KR" sz="2000" dirty="0" err="1"/>
              <a:t>Fujio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Mitarai</a:t>
            </a:r>
            <a:r>
              <a:rPr lang="en-US" altLang="ko-KR" sz="2000" dirty="0"/>
              <a:t>, 1995~)</a:t>
            </a:r>
          </a:p>
          <a:p>
            <a:pPr lvl="1"/>
            <a:r>
              <a:rPr lang="ko-KR" altLang="en-US" sz="1800" dirty="0"/>
              <a:t>기존의 컨베이어 </a:t>
            </a:r>
            <a:r>
              <a:rPr lang="en-US" altLang="ko-KR" sz="1800" dirty="0"/>
              <a:t>belt</a:t>
            </a:r>
            <a:r>
              <a:rPr lang="ko-KR" altLang="en-US" sz="1800" dirty="0"/>
              <a:t>를 이용한 대량생산방식에서 </a:t>
            </a:r>
            <a:r>
              <a:rPr lang="en-US" altLang="ko-KR" sz="1800" dirty="0"/>
              <a:t>cell production </a:t>
            </a:r>
            <a:r>
              <a:rPr lang="ko-KR" altLang="en-US" sz="1800" dirty="0"/>
              <a:t>방식으로 바꿈</a:t>
            </a:r>
          </a:p>
          <a:p>
            <a:pPr lvl="2"/>
            <a:r>
              <a:rPr lang="en-US" altLang="ko-KR" sz="1600" dirty="0"/>
              <a:t>Canon has shifted from mass production using conveyor belts to a cell production method, in which small groups of employees undertake the entire production process.</a:t>
            </a:r>
          </a:p>
          <a:p>
            <a:r>
              <a:rPr lang="ko-KR" altLang="en-US" sz="2000" dirty="0"/>
              <a:t>극단적인 셀 방식 예</a:t>
            </a:r>
          </a:p>
          <a:p>
            <a:pPr lvl="1"/>
            <a:r>
              <a:rPr lang="ko-KR" altLang="en-US" sz="1800" dirty="0"/>
              <a:t>세계 최고의 엔진 생산</a:t>
            </a:r>
            <a:r>
              <a:rPr lang="en-US" altLang="ko-KR" sz="1800" dirty="0"/>
              <a:t>: AMG </a:t>
            </a:r>
            <a:r>
              <a:rPr lang="ko-KR" altLang="en-US" sz="1800" dirty="0"/>
              <a:t>공장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벤츠</a:t>
            </a:r>
            <a:r>
              <a:rPr lang="ko-KR" altLang="en-US" sz="1800" dirty="0"/>
              <a:t> 엔진 생산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1</a:t>
            </a:r>
            <a:r>
              <a:rPr lang="ko-KR" altLang="en-US" sz="1800" dirty="0"/>
              <a:t>인 </a:t>
            </a:r>
            <a:r>
              <a:rPr lang="en-US" altLang="ko-KR" sz="1800" dirty="0"/>
              <a:t>1</a:t>
            </a:r>
            <a:r>
              <a:rPr lang="ko-KR" altLang="en-US" sz="1800" dirty="0"/>
              <a:t>엔진 담당</a:t>
            </a:r>
            <a:r>
              <a:rPr lang="en-US" altLang="ko-KR" sz="1800" dirty="0"/>
              <a:t>(</a:t>
            </a:r>
            <a:r>
              <a:rPr lang="ko-KR" altLang="en-US" sz="1800" dirty="0"/>
              <a:t>이름을 걸고 책임 생산</a:t>
            </a:r>
            <a:r>
              <a:rPr lang="en-US" altLang="ko-KR" sz="18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C27C1-2973-43D0-9C3D-87FB2EC31928}" type="slidenum">
              <a:rPr lang="ko-KR" altLang="en-US"/>
              <a:pPr/>
              <a:t>72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Cell </a:t>
            </a:r>
            <a:r>
              <a:rPr lang="ko-KR" altLang="en-US"/>
              <a:t>생산방식 </a:t>
            </a:r>
            <a:r>
              <a:rPr lang="en-US" altLang="ko-KR"/>
              <a:t>(2)</a:t>
            </a:r>
          </a:p>
        </p:txBody>
      </p:sp>
      <p:sp>
        <p:nvSpPr>
          <p:cNvPr id="834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셀 생산방식의 이점</a:t>
            </a:r>
          </a:p>
          <a:p>
            <a:pPr lvl="1"/>
            <a:r>
              <a:rPr lang="ko-KR" altLang="en-US" dirty="0"/>
              <a:t>주문형 생산에 신속 대응</a:t>
            </a:r>
            <a:r>
              <a:rPr lang="en-US" altLang="ko-KR" dirty="0"/>
              <a:t>. </a:t>
            </a:r>
            <a:r>
              <a:rPr lang="ko-KR" altLang="en-US" dirty="0"/>
              <a:t>다양한 주문제품에 대해 각기 다른 셀에서 작업을 진행할 수 있어 다품종 다량생산에 적합</a:t>
            </a:r>
          </a:p>
          <a:p>
            <a:pPr lvl="1"/>
            <a:r>
              <a:rPr lang="ko-KR" altLang="en-US" dirty="0"/>
              <a:t>소수의 인원이 한 셀에서 </a:t>
            </a:r>
            <a:r>
              <a:rPr lang="ko-KR" altLang="en-US" dirty="0" err="1"/>
              <a:t>전공정에</a:t>
            </a:r>
            <a:r>
              <a:rPr lang="ko-KR" altLang="en-US" dirty="0"/>
              <a:t> 대해 책임을 지고 작업하게 됨에 따라 업무의 효율성</a:t>
            </a:r>
            <a:r>
              <a:rPr lang="en-US" altLang="ko-KR" dirty="0"/>
              <a:t>(</a:t>
            </a:r>
            <a:r>
              <a:rPr lang="ko-KR" altLang="en-US" dirty="0"/>
              <a:t>생산성</a:t>
            </a:r>
            <a:r>
              <a:rPr lang="en-US" altLang="ko-KR" dirty="0"/>
              <a:t>)</a:t>
            </a:r>
            <a:r>
              <a:rPr lang="ko-KR" altLang="en-US" dirty="0"/>
              <a:t>이 증대</a:t>
            </a:r>
          </a:p>
          <a:p>
            <a:pPr lvl="1"/>
            <a:r>
              <a:rPr lang="ko-KR" altLang="en-US" dirty="0"/>
              <a:t>품질의 개선</a:t>
            </a:r>
            <a:r>
              <a:rPr lang="en-US" altLang="ko-KR" dirty="0"/>
              <a:t>(</a:t>
            </a:r>
            <a:r>
              <a:rPr lang="ko-KR" altLang="en-US" dirty="0"/>
              <a:t>책임규명 용이</a:t>
            </a:r>
            <a:r>
              <a:rPr lang="en-US" altLang="ko-KR" dirty="0"/>
              <a:t>), </a:t>
            </a:r>
            <a:r>
              <a:rPr lang="ko-KR" altLang="en-US" dirty="0"/>
              <a:t>준비시간과 공정재고가 줄고 자재흐름이 단순화</a:t>
            </a:r>
          </a:p>
          <a:p>
            <a:pPr lvl="1"/>
            <a:r>
              <a:rPr lang="ko-KR" altLang="en-US" dirty="0"/>
              <a:t>작업자의 업무만족도</a:t>
            </a:r>
            <a:r>
              <a:rPr lang="en-US" altLang="ko-KR" dirty="0"/>
              <a:t>(</a:t>
            </a:r>
            <a:r>
              <a:rPr lang="ko-KR" altLang="en-US" dirty="0"/>
              <a:t>성취감</a:t>
            </a:r>
            <a:r>
              <a:rPr lang="en-US" altLang="ko-KR" dirty="0"/>
              <a:t>, </a:t>
            </a:r>
            <a:r>
              <a:rPr lang="ko-KR" altLang="en-US" dirty="0"/>
              <a:t>만족감</a:t>
            </a:r>
            <a:r>
              <a:rPr lang="en-US" altLang="ko-KR" dirty="0"/>
              <a:t>) </a:t>
            </a:r>
            <a:r>
              <a:rPr lang="ko-KR" altLang="en-US" dirty="0"/>
              <a:t>향상</a:t>
            </a:r>
          </a:p>
          <a:p>
            <a:r>
              <a:rPr lang="ko-KR" altLang="en-US" dirty="0"/>
              <a:t>전제 조건</a:t>
            </a:r>
          </a:p>
          <a:p>
            <a:pPr lvl="1"/>
            <a:r>
              <a:rPr lang="en-US" altLang="ko-KR" dirty="0"/>
              <a:t>Multi-talented worker</a:t>
            </a:r>
          </a:p>
          <a:p>
            <a:pPr lvl="1"/>
            <a:r>
              <a:rPr lang="en-US" altLang="ko-KR" dirty="0"/>
              <a:t>JIT, SCM </a:t>
            </a:r>
            <a:r>
              <a:rPr lang="ko-KR" altLang="en-US" dirty="0"/>
              <a:t>등의 계통관리 능력</a:t>
            </a:r>
          </a:p>
          <a:p>
            <a:r>
              <a:rPr lang="ko-KR" altLang="en-US" dirty="0" err="1"/>
              <a:t>기능식</a:t>
            </a:r>
            <a:r>
              <a:rPr lang="ko-KR" altLang="en-US" dirty="0"/>
              <a:t> 배치와 대조적</a:t>
            </a:r>
          </a:p>
          <a:p>
            <a:pPr lvl="1"/>
            <a:r>
              <a:rPr lang="ko-KR" altLang="en-US" dirty="0"/>
              <a:t>소규모 형태의 제품별 배치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F27F32-4922-44E5-978B-FA5DE628916E}" type="slidenum">
              <a:rPr lang="ko-KR" altLang="en-US"/>
              <a:pPr/>
              <a:t>73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TPS(Toyota Production System)</a:t>
            </a:r>
            <a:endParaRPr lang="en-US" altLang="ko-KR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Lean Production</a:t>
            </a:r>
          </a:p>
          <a:p>
            <a:r>
              <a:rPr lang="en-US" altLang="ko-KR" dirty="0" smtClean="0"/>
              <a:t>TPS </a:t>
            </a:r>
            <a:r>
              <a:rPr lang="ko-KR" altLang="en-US" dirty="0" smtClean="0"/>
              <a:t>원칙과 특징</a:t>
            </a:r>
            <a:endParaRPr lang="en-US" altLang="ko-KR" dirty="0" smtClean="0"/>
          </a:p>
          <a:p>
            <a:r>
              <a:rPr lang="ko-KR" altLang="en-US" dirty="0" smtClean="0"/>
              <a:t>성공 이유</a:t>
            </a:r>
            <a:endParaRPr lang="ko-KR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14F54D7-88E5-4E16-A1D8-A932626A4991}" type="slidenum">
              <a:rPr lang="ko-KR" altLang="en-US" smtClean="0"/>
              <a:pPr/>
              <a:t>74</a:t>
            </a:fld>
            <a:endParaRPr lang="en-US" altLang="ko-KR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TPS: Lean </a:t>
            </a:r>
            <a:r>
              <a:rPr lang="en-US" altLang="ko-KR" dirty="0"/>
              <a:t>Production</a:t>
            </a:r>
          </a:p>
        </p:txBody>
      </p:sp>
      <p:sp>
        <p:nvSpPr>
          <p:cNvPr id="846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TPS: A philosophy </a:t>
            </a:r>
          </a:p>
          <a:p>
            <a:pPr lvl="1"/>
            <a:r>
              <a:rPr lang="ko-KR" altLang="en-US" dirty="0" smtClean="0"/>
              <a:t>기계로 자동화되는 생산 현장에 인간의 제어를 최대한 활용하자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상황 판단과 작업 개선을 인간의 순간 판단 능력에 맡기자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생산시스템에도 자율신경계를 도입하자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간판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kanban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r>
              <a:rPr lang="ko-KR" altLang="en-US" dirty="0" err="1" smtClean="0"/>
              <a:t>도요타</a:t>
            </a:r>
            <a:r>
              <a:rPr lang="ko-KR" altLang="en-US" dirty="0" smtClean="0"/>
              <a:t> </a:t>
            </a:r>
            <a:r>
              <a:rPr lang="ko-KR" altLang="en-US" dirty="0"/>
              <a:t>자동차 공장의 린</a:t>
            </a:r>
            <a:r>
              <a:rPr lang="en-US" altLang="ko-KR" dirty="0"/>
              <a:t>(Lean) </a:t>
            </a:r>
            <a:r>
              <a:rPr lang="ko-KR" altLang="en-US" dirty="0"/>
              <a:t>생산방식</a:t>
            </a:r>
          </a:p>
          <a:p>
            <a:pPr lvl="1"/>
            <a:r>
              <a:rPr lang="en-US" altLang="ko-KR" dirty="0" smtClean="0"/>
              <a:t>Small-lot production</a:t>
            </a:r>
          </a:p>
          <a:p>
            <a:pPr lvl="1"/>
            <a:r>
              <a:rPr lang="ko-KR" altLang="en-US" dirty="0" smtClean="0"/>
              <a:t>환경의 </a:t>
            </a:r>
            <a:r>
              <a:rPr lang="ko-KR" altLang="en-US" dirty="0"/>
              <a:t>변화에 탄력성 있게 생산시스템을 운영하기 위한 </a:t>
            </a:r>
            <a:r>
              <a:rPr lang="ko-KR" altLang="en-US" dirty="0" err="1" smtClean="0"/>
              <a:t>적기조달</a:t>
            </a:r>
            <a:r>
              <a:rPr lang="en-US" altLang="ko-KR" dirty="0" smtClean="0"/>
              <a:t>(JIT), </a:t>
            </a:r>
            <a:r>
              <a:rPr lang="ko-KR" altLang="en-US" dirty="0"/>
              <a:t>무재고 생산을 위한 노력</a:t>
            </a:r>
          </a:p>
          <a:p>
            <a:pPr lvl="1"/>
            <a:r>
              <a:rPr lang="ko-KR" altLang="en-US" dirty="0"/>
              <a:t>재고관리에 중점을 두고 </a:t>
            </a:r>
            <a:r>
              <a:rPr lang="ko-KR" altLang="en-US" dirty="0" err="1"/>
              <a:t>재공품을</a:t>
            </a:r>
            <a:r>
              <a:rPr lang="ko-KR" altLang="en-US" dirty="0"/>
              <a:t> 최소로 하기 위한 생산방식</a:t>
            </a:r>
          </a:p>
          <a:p>
            <a:pPr lvl="2"/>
            <a:r>
              <a:rPr lang="ko-KR" altLang="en-US" dirty="0" err="1" smtClean="0"/>
              <a:t>도요타에서는</a:t>
            </a:r>
            <a:r>
              <a:rPr lang="ko-KR" altLang="en-US" dirty="0" smtClean="0"/>
              <a:t> </a:t>
            </a:r>
            <a:r>
              <a:rPr lang="ko-KR" altLang="en-US" dirty="0">
                <a:latin typeface="Times New Roman"/>
              </a:rPr>
              <a:t>‘</a:t>
            </a:r>
            <a:r>
              <a:rPr lang="ko-KR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재고</a:t>
            </a:r>
            <a:r>
              <a:rPr lang="ko-KR" altLang="en-US" dirty="0">
                <a:latin typeface="Times New Roman"/>
              </a:rPr>
              <a:t>’</a:t>
            </a:r>
            <a:r>
              <a:rPr lang="ko-KR" altLang="en-US" dirty="0" err="1"/>
              <a:t>를</a:t>
            </a:r>
            <a:r>
              <a:rPr lang="ko-KR" altLang="en-US" dirty="0"/>
              <a:t> 가장 큰 적으로 </a:t>
            </a:r>
            <a:r>
              <a:rPr lang="ko-KR" altLang="en-US" dirty="0" smtClean="0"/>
              <a:t>간주</a:t>
            </a:r>
            <a:r>
              <a:rPr lang="en-US" altLang="ko-KR" dirty="0" smtClean="0"/>
              <a:t>: </a:t>
            </a:r>
            <a:r>
              <a:rPr lang="en-US" altLang="ko-KR" dirty="0"/>
              <a:t>Lean &amp; </a:t>
            </a:r>
            <a:r>
              <a:rPr lang="en-US" altLang="ko-KR" dirty="0" smtClean="0"/>
              <a:t>slim</a:t>
            </a:r>
          </a:p>
          <a:p>
            <a:pPr lvl="2"/>
            <a:r>
              <a:rPr lang="ko-KR" altLang="en-US" b="1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우리의 </a:t>
            </a:r>
            <a:r>
              <a:rPr lang="ko-KR" altLang="en-US" b="1" dirty="0" err="1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재공품</a:t>
            </a:r>
            <a:r>
              <a:rPr lang="ko-KR" altLang="en-US" b="1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창고는 거리의 </a:t>
            </a:r>
            <a:r>
              <a:rPr lang="ko-KR" altLang="en-US" b="1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도로</a:t>
            </a:r>
            <a:endParaRPr lang="en-US" altLang="ko-KR" dirty="0"/>
          </a:p>
          <a:p>
            <a:pPr lvl="2"/>
            <a:endParaRPr lang="ko-KR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DDFC6-A356-411C-AC8D-C58BF40661A0}" type="slidenum">
              <a:rPr lang="ko-KR" altLang="en-US"/>
              <a:pPr/>
              <a:t>75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Traditional </a:t>
            </a:r>
            <a:r>
              <a:rPr lang="en-US" altLang="ko-KR" dirty="0" smtClean="0"/>
              <a:t>vs</a:t>
            </a:r>
            <a:r>
              <a:rPr lang="en-US" altLang="ko-KR" dirty="0"/>
              <a:t>. JIT Inventory</a:t>
            </a:r>
          </a:p>
        </p:txBody>
      </p:sp>
      <p:sp>
        <p:nvSpPr>
          <p:cNvPr id="6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CF2545-EEC6-462C-8AD8-319E87441B2F}" type="slidenum">
              <a:rPr lang="ko-KR" altLang="en-US"/>
              <a:pPr/>
              <a:t>76</a:t>
            </a:fld>
            <a:endParaRPr lang="en-US" altLang="ko-KR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00119" y="1589088"/>
            <a:ext cx="7456488" cy="3810001"/>
            <a:chOff x="848" y="1199"/>
            <a:chExt cx="4697" cy="2400"/>
          </a:xfrm>
        </p:grpSpPr>
        <p:sp>
          <p:nvSpPr>
            <p:cNvPr id="950276" name="Line 4"/>
            <p:cNvSpPr>
              <a:spLocks noChangeShapeType="1"/>
            </p:cNvSpPr>
            <p:nvPr/>
          </p:nvSpPr>
          <p:spPr bwMode="auto">
            <a:xfrm>
              <a:off x="1393" y="1632"/>
              <a:ext cx="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48" y="1199"/>
              <a:ext cx="4697" cy="2400"/>
              <a:chOff x="848" y="1199"/>
              <a:chExt cx="4697" cy="2400"/>
            </a:xfrm>
          </p:grpSpPr>
          <p:sp>
            <p:nvSpPr>
              <p:cNvPr id="950278" name="Line 6"/>
              <p:cNvSpPr>
                <a:spLocks noChangeShapeType="1"/>
              </p:cNvSpPr>
              <p:nvPr/>
            </p:nvSpPr>
            <p:spPr bwMode="auto">
              <a:xfrm>
                <a:off x="1388" y="1493"/>
                <a:ext cx="0" cy="18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50279" name="Line 7"/>
              <p:cNvSpPr>
                <a:spLocks noChangeShapeType="1"/>
              </p:cNvSpPr>
              <p:nvPr/>
            </p:nvSpPr>
            <p:spPr bwMode="auto">
              <a:xfrm>
                <a:off x="1393" y="3312"/>
                <a:ext cx="40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50280" name="Rectangle 8"/>
              <p:cNvSpPr>
                <a:spLocks noChangeArrowheads="1"/>
              </p:cNvSpPr>
              <p:nvPr/>
            </p:nvSpPr>
            <p:spPr bwMode="auto">
              <a:xfrm>
                <a:off x="1284" y="3351"/>
                <a:ext cx="203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latinLnBrk="0" hangingPunct="0"/>
                <a:r>
                  <a:rPr kumimoji="0" lang="ko-KR" altLang="en-US">
                    <a:solidFill>
                      <a:schemeClr val="tx1"/>
                    </a:solidFill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950281" name="Rectangle 9"/>
              <p:cNvSpPr>
                <a:spLocks noChangeArrowheads="1"/>
              </p:cNvSpPr>
              <p:nvPr/>
            </p:nvSpPr>
            <p:spPr bwMode="auto">
              <a:xfrm>
                <a:off x="5075" y="3351"/>
                <a:ext cx="47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latinLnBrk="0" hangingPunct="0"/>
                <a:r>
                  <a:rPr kumimoji="0" lang="en-US" altLang="ko-KR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Time</a:t>
                </a:r>
              </a:p>
            </p:txBody>
          </p:sp>
          <p:sp>
            <p:nvSpPr>
              <p:cNvPr id="950282" name="Rectangle 10"/>
              <p:cNvSpPr>
                <a:spLocks noChangeArrowheads="1"/>
              </p:cNvSpPr>
              <p:nvPr/>
            </p:nvSpPr>
            <p:spPr bwMode="auto">
              <a:xfrm rot="16200000">
                <a:off x="1280" y="767"/>
                <a:ext cx="309" cy="1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lIns="90488" tIns="44450" rIns="90488" bIns="44450">
                <a:spAutoFit/>
              </a:bodyPr>
              <a:lstStyle/>
              <a:p>
                <a:pPr algn="l" eaLnBrk="0" latinLnBrk="0" hangingPunct="0"/>
                <a:r>
                  <a:rPr kumimoji="0" lang="en-US" altLang="ko-KR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Inventory Level</a:t>
                </a:r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065307" y="2284414"/>
            <a:ext cx="6157912" cy="2665413"/>
            <a:chOff x="1259" y="1612"/>
            <a:chExt cx="3879" cy="1679"/>
          </a:xfrm>
        </p:grpSpPr>
        <p:sp>
          <p:nvSpPr>
            <p:cNvPr id="950284" name="Line 12"/>
            <p:cNvSpPr>
              <a:spLocks noChangeShapeType="1"/>
            </p:cNvSpPr>
            <p:nvPr/>
          </p:nvSpPr>
          <p:spPr bwMode="auto">
            <a:xfrm flipV="1">
              <a:off x="2838" y="1652"/>
              <a:ext cx="0" cy="16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259" y="1612"/>
              <a:ext cx="3879" cy="1679"/>
              <a:chOff x="1259" y="1612"/>
              <a:chExt cx="3879" cy="1679"/>
            </a:xfrm>
          </p:grpSpPr>
          <p:sp>
            <p:nvSpPr>
              <p:cNvPr id="950287" name="Line 15"/>
              <p:cNvSpPr>
                <a:spLocks noChangeShapeType="1"/>
              </p:cNvSpPr>
              <p:nvPr/>
            </p:nvSpPr>
            <p:spPr bwMode="auto">
              <a:xfrm>
                <a:off x="1259" y="1612"/>
                <a:ext cx="1575" cy="16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50288" name="Line 16"/>
              <p:cNvSpPr>
                <a:spLocks noChangeShapeType="1"/>
              </p:cNvSpPr>
              <p:nvPr/>
            </p:nvSpPr>
            <p:spPr bwMode="auto">
              <a:xfrm>
                <a:off x="2843" y="1660"/>
                <a:ext cx="1527" cy="16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50289" name="Line 17"/>
              <p:cNvSpPr>
                <a:spLocks noChangeShapeType="1"/>
              </p:cNvSpPr>
              <p:nvPr/>
            </p:nvSpPr>
            <p:spPr bwMode="auto">
              <a:xfrm flipV="1">
                <a:off x="4374" y="1652"/>
                <a:ext cx="0" cy="16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50290" name="Line 18"/>
              <p:cNvSpPr>
                <a:spLocks noChangeShapeType="1"/>
              </p:cNvSpPr>
              <p:nvPr/>
            </p:nvSpPr>
            <p:spPr bwMode="auto">
              <a:xfrm>
                <a:off x="4379" y="1660"/>
                <a:ext cx="759" cy="75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85720" y="3221036"/>
            <a:ext cx="8096251" cy="1492250"/>
            <a:chOff x="138" y="2202"/>
            <a:chExt cx="5100" cy="940"/>
          </a:xfrm>
        </p:grpSpPr>
        <p:sp>
          <p:nvSpPr>
            <p:cNvPr id="950293" name="Line 21"/>
            <p:cNvSpPr>
              <a:spLocks noChangeShapeType="1"/>
            </p:cNvSpPr>
            <p:nvPr/>
          </p:nvSpPr>
          <p:spPr bwMode="auto">
            <a:xfrm>
              <a:off x="874" y="2375"/>
              <a:ext cx="335" cy="7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0294" name="Rectangle 22"/>
            <p:cNvSpPr>
              <a:spLocks noChangeArrowheads="1"/>
            </p:cNvSpPr>
            <p:nvPr/>
          </p:nvSpPr>
          <p:spPr bwMode="auto">
            <a:xfrm>
              <a:off x="138" y="2202"/>
              <a:ext cx="80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latinLnBrk="0" hangingPunct="0"/>
              <a:r>
                <a:rPr kumimoji="0" lang="en-US" altLang="ko-KR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Average</a:t>
              </a:r>
            </a:p>
            <a:p>
              <a:pPr algn="l" eaLnBrk="0" latinLnBrk="0" hangingPunct="0"/>
              <a:r>
                <a:rPr kumimoji="0" lang="en-US" altLang="ko-KR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Inventory</a:t>
              </a:r>
              <a:endParaRPr kumimoji="0"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0295" name="Line 23"/>
            <p:cNvSpPr>
              <a:spLocks noChangeShapeType="1"/>
            </p:cNvSpPr>
            <p:nvPr/>
          </p:nvSpPr>
          <p:spPr bwMode="auto">
            <a:xfrm>
              <a:off x="875" y="2376"/>
              <a:ext cx="335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0296" name="Line 24"/>
            <p:cNvSpPr>
              <a:spLocks noChangeShapeType="1"/>
            </p:cNvSpPr>
            <p:nvPr/>
          </p:nvSpPr>
          <p:spPr bwMode="auto">
            <a:xfrm>
              <a:off x="1255" y="2423"/>
              <a:ext cx="3983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063719" y="4419603"/>
            <a:ext cx="6551613" cy="531813"/>
            <a:chOff x="1258" y="2957"/>
            <a:chExt cx="4127" cy="335"/>
          </a:xfrm>
        </p:grpSpPr>
        <p:sp>
          <p:nvSpPr>
            <p:cNvPr id="950298" name="Line 26"/>
            <p:cNvSpPr>
              <a:spLocks noChangeShapeType="1"/>
            </p:cNvSpPr>
            <p:nvPr/>
          </p:nvSpPr>
          <p:spPr bwMode="auto">
            <a:xfrm>
              <a:off x="1258" y="3143"/>
              <a:ext cx="412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1258" y="2957"/>
              <a:ext cx="4031" cy="335"/>
              <a:chOff x="1388" y="2976"/>
              <a:chExt cx="4031" cy="335"/>
            </a:xfrm>
          </p:grpSpPr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1388" y="2976"/>
                <a:ext cx="335" cy="335"/>
                <a:chOff x="1389" y="2977"/>
                <a:chExt cx="335" cy="335"/>
              </a:xfrm>
            </p:grpSpPr>
            <p:sp>
              <p:nvSpPr>
                <p:cNvPr id="950301" name="Line 29"/>
                <p:cNvSpPr>
                  <a:spLocks noChangeShapeType="1"/>
                </p:cNvSpPr>
                <p:nvPr/>
              </p:nvSpPr>
              <p:spPr bwMode="auto">
                <a:xfrm>
                  <a:off x="1389" y="2977"/>
                  <a:ext cx="335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5030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724" y="2977"/>
                  <a:ext cx="0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Group 31"/>
              <p:cNvGrpSpPr>
                <a:grpSpLocks/>
              </p:cNvGrpSpPr>
              <p:nvPr/>
            </p:nvGrpSpPr>
            <p:grpSpPr bwMode="auto">
              <a:xfrm>
                <a:off x="1724" y="2976"/>
                <a:ext cx="335" cy="335"/>
                <a:chOff x="1725" y="2977"/>
                <a:chExt cx="335" cy="335"/>
              </a:xfrm>
            </p:grpSpPr>
            <p:sp>
              <p:nvSpPr>
                <p:cNvPr id="950304" name="Line 32"/>
                <p:cNvSpPr>
                  <a:spLocks noChangeShapeType="1"/>
                </p:cNvSpPr>
                <p:nvPr/>
              </p:nvSpPr>
              <p:spPr bwMode="auto">
                <a:xfrm>
                  <a:off x="1725" y="2977"/>
                  <a:ext cx="335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5030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060" y="2977"/>
                  <a:ext cx="0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>
                <a:off x="2060" y="2976"/>
                <a:ext cx="335" cy="335"/>
                <a:chOff x="2061" y="2977"/>
                <a:chExt cx="335" cy="335"/>
              </a:xfrm>
            </p:grpSpPr>
            <p:sp>
              <p:nvSpPr>
                <p:cNvPr id="950307" name="Line 35"/>
                <p:cNvSpPr>
                  <a:spLocks noChangeShapeType="1"/>
                </p:cNvSpPr>
                <p:nvPr/>
              </p:nvSpPr>
              <p:spPr bwMode="auto">
                <a:xfrm>
                  <a:off x="2061" y="2977"/>
                  <a:ext cx="335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5030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396" y="2977"/>
                  <a:ext cx="0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2396" y="2976"/>
                <a:ext cx="335" cy="335"/>
                <a:chOff x="2397" y="2977"/>
                <a:chExt cx="335" cy="335"/>
              </a:xfrm>
            </p:grpSpPr>
            <p:sp>
              <p:nvSpPr>
                <p:cNvPr id="950310" name="Line 38"/>
                <p:cNvSpPr>
                  <a:spLocks noChangeShapeType="1"/>
                </p:cNvSpPr>
                <p:nvPr/>
              </p:nvSpPr>
              <p:spPr bwMode="auto">
                <a:xfrm>
                  <a:off x="2397" y="2977"/>
                  <a:ext cx="335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5031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732" y="2977"/>
                  <a:ext cx="0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2732" y="2976"/>
                <a:ext cx="335" cy="335"/>
                <a:chOff x="2733" y="2977"/>
                <a:chExt cx="335" cy="335"/>
              </a:xfrm>
            </p:grpSpPr>
            <p:sp>
              <p:nvSpPr>
                <p:cNvPr id="950313" name="Line 41"/>
                <p:cNvSpPr>
                  <a:spLocks noChangeShapeType="1"/>
                </p:cNvSpPr>
                <p:nvPr/>
              </p:nvSpPr>
              <p:spPr bwMode="auto">
                <a:xfrm>
                  <a:off x="2733" y="2977"/>
                  <a:ext cx="335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5031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068" y="2977"/>
                  <a:ext cx="0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" name="Group 43"/>
              <p:cNvGrpSpPr>
                <a:grpSpLocks/>
              </p:cNvGrpSpPr>
              <p:nvPr/>
            </p:nvGrpSpPr>
            <p:grpSpPr bwMode="auto">
              <a:xfrm>
                <a:off x="3068" y="2976"/>
                <a:ext cx="335" cy="335"/>
                <a:chOff x="3069" y="2977"/>
                <a:chExt cx="335" cy="335"/>
              </a:xfrm>
            </p:grpSpPr>
            <p:sp>
              <p:nvSpPr>
                <p:cNvPr id="950316" name="Line 44"/>
                <p:cNvSpPr>
                  <a:spLocks noChangeShapeType="1"/>
                </p:cNvSpPr>
                <p:nvPr/>
              </p:nvSpPr>
              <p:spPr bwMode="auto">
                <a:xfrm>
                  <a:off x="3069" y="2977"/>
                  <a:ext cx="335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5031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404" y="2977"/>
                  <a:ext cx="0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" name="Group 46"/>
              <p:cNvGrpSpPr>
                <a:grpSpLocks/>
              </p:cNvGrpSpPr>
              <p:nvPr/>
            </p:nvGrpSpPr>
            <p:grpSpPr bwMode="auto">
              <a:xfrm>
                <a:off x="3404" y="2976"/>
                <a:ext cx="335" cy="335"/>
                <a:chOff x="3405" y="2977"/>
                <a:chExt cx="335" cy="335"/>
              </a:xfrm>
            </p:grpSpPr>
            <p:sp>
              <p:nvSpPr>
                <p:cNvPr id="950319" name="Line 47"/>
                <p:cNvSpPr>
                  <a:spLocks noChangeShapeType="1"/>
                </p:cNvSpPr>
                <p:nvPr/>
              </p:nvSpPr>
              <p:spPr bwMode="auto">
                <a:xfrm>
                  <a:off x="3405" y="2977"/>
                  <a:ext cx="335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5032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740" y="2977"/>
                  <a:ext cx="0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" name="Group 49"/>
              <p:cNvGrpSpPr>
                <a:grpSpLocks/>
              </p:cNvGrpSpPr>
              <p:nvPr/>
            </p:nvGrpSpPr>
            <p:grpSpPr bwMode="auto">
              <a:xfrm>
                <a:off x="3740" y="2976"/>
                <a:ext cx="335" cy="335"/>
                <a:chOff x="3741" y="2977"/>
                <a:chExt cx="335" cy="335"/>
              </a:xfrm>
            </p:grpSpPr>
            <p:sp>
              <p:nvSpPr>
                <p:cNvPr id="950322" name="Line 50"/>
                <p:cNvSpPr>
                  <a:spLocks noChangeShapeType="1"/>
                </p:cNvSpPr>
                <p:nvPr/>
              </p:nvSpPr>
              <p:spPr bwMode="auto">
                <a:xfrm>
                  <a:off x="3741" y="2977"/>
                  <a:ext cx="335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50323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076" y="2977"/>
                  <a:ext cx="0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" name="Group 52"/>
              <p:cNvGrpSpPr>
                <a:grpSpLocks/>
              </p:cNvGrpSpPr>
              <p:nvPr/>
            </p:nvGrpSpPr>
            <p:grpSpPr bwMode="auto">
              <a:xfrm>
                <a:off x="4076" y="2976"/>
                <a:ext cx="335" cy="335"/>
                <a:chOff x="4077" y="2977"/>
                <a:chExt cx="335" cy="335"/>
              </a:xfrm>
            </p:grpSpPr>
            <p:sp>
              <p:nvSpPr>
                <p:cNvPr id="950325" name="Line 53"/>
                <p:cNvSpPr>
                  <a:spLocks noChangeShapeType="1"/>
                </p:cNvSpPr>
                <p:nvPr/>
              </p:nvSpPr>
              <p:spPr bwMode="auto">
                <a:xfrm>
                  <a:off x="4077" y="2977"/>
                  <a:ext cx="335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50326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412" y="2977"/>
                  <a:ext cx="0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" name="Group 55"/>
              <p:cNvGrpSpPr>
                <a:grpSpLocks/>
              </p:cNvGrpSpPr>
              <p:nvPr/>
            </p:nvGrpSpPr>
            <p:grpSpPr bwMode="auto">
              <a:xfrm>
                <a:off x="4412" y="2976"/>
                <a:ext cx="335" cy="335"/>
                <a:chOff x="4413" y="2977"/>
                <a:chExt cx="335" cy="335"/>
              </a:xfrm>
            </p:grpSpPr>
            <p:sp>
              <p:nvSpPr>
                <p:cNvPr id="950328" name="Line 56"/>
                <p:cNvSpPr>
                  <a:spLocks noChangeShapeType="1"/>
                </p:cNvSpPr>
                <p:nvPr/>
              </p:nvSpPr>
              <p:spPr bwMode="auto">
                <a:xfrm>
                  <a:off x="4413" y="2977"/>
                  <a:ext cx="335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5032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748" y="2977"/>
                  <a:ext cx="0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" name="Group 58"/>
              <p:cNvGrpSpPr>
                <a:grpSpLocks/>
              </p:cNvGrpSpPr>
              <p:nvPr/>
            </p:nvGrpSpPr>
            <p:grpSpPr bwMode="auto">
              <a:xfrm>
                <a:off x="4748" y="2976"/>
                <a:ext cx="335" cy="335"/>
                <a:chOff x="4749" y="2977"/>
                <a:chExt cx="335" cy="335"/>
              </a:xfrm>
            </p:grpSpPr>
            <p:sp>
              <p:nvSpPr>
                <p:cNvPr id="950331" name="Line 59"/>
                <p:cNvSpPr>
                  <a:spLocks noChangeShapeType="1"/>
                </p:cNvSpPr>
                <p:nvPr/>
              </p:nvSpPr>
              <p:spPr bwMode="auto">
                <a:xfrm>
                  <a:off x="4749" y="2977"/>
                  <a:ext cx="335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5033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5084" y="2977"/>
                  <a:ext cx="0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0" name="Group 61"/>
              <p:cNvGrpSpPr>
                <a:grpSpLocks/>
              </p:cNvGrpSpPr>
              <p:nvPr/>
            </p:nvGrpSpPr>
            <p:grpSpPr bwMode="auto">
              <a:xfrm>
                <a:off x="5084" y="2976"/>
                <a:ext cx="335" cy="335"/>
                <a:chOff x="5085" y="2977"/>
                <a:chExt cx="335" cy="335"/>
              </a:xfrm>
            </p:grpSpPr>
            <p:sp>
              <p:nvSpPr>
                <p:cNvPr id="950334" name="Line 62"/>
                <p:cNvSpPr>
                  <a:spLocks noChangeShapeType="1"/>
                </p:cNvSpPr>
                <p:nvPr/>
              </p:nvSpPr>
              <p:spPr bwMode="auto">
                <a:xfrm>
                  <a:off x="5085" y="2977"/>
                  <a:ext cx="335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50335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420" y="2977"/>
                  <a:ext cx="0" cy="33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(1)</a:t>
            </a:r>
            <a:endParaRPr lang="en-US" altLang="ko-KR" dirty="0"/>
          </a:p>
        </p:txBody>
      </p:sp>
      <p:sp>
        <p:nvSpPr>
          <p:cNvPr id="846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도요타</a:t>
            </a:r>
            <a:r>
              <a:rPr lang="ko-KR" altLang="en-US" dirty="0" smtClean="0"/>
              <a:t> 생산방식의 원칙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Eliminate all waste: </a:t>
            </a:r>
            <a:r>
              <a:rPr lang="ko-KR" altLang="en-US" dirty="0" smtClean="0"/>
              <a:t>생산성 극대화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끊임없는 공정 개선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 현장을 조사하고 그 곳으로부터 효율적인 작업 방법을 발견해 내는 것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작업개선</a:t>
            </a:r>
            <a:r>
              <a:rPr lang="en-US" altLang="ko-KR" dirty="0" smtClean="0"/>
              <a:t>: Industrial Engineering)</a:t>
            </a:r>
          </a:p>
          <a:p>
            <a:pPr lvl="2"/>
            <a:r>
              <a:rPr lang="ko-KR" altLang="en-US" dirty="0" err="1" smtClean="0"/>
              <a:t>오오노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다이이치</a:t>
            </a:r>
            <a:r>
              <a:rPr lang="en-US" altLang="ko-KR" dirty="0" smtClean="0"/>
              <a:t>: “</a:t>
            </a:r>
            <a:r>
              <a:rPr lang="ko-KR" altLang="en-US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인간의 뇌는 곤란을 느끼지 않는 한 지혜를 짜내지 않는다</a:t>
            </a:r>
            <a:r>
              <a:rPr lang="en-US" altLang="ko-KR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.</a:t>
            </a:r>
            <a:r>
              <a:rPr lang="en-US" altLang="ko-KR" dirty="0" smtClean="0"/>
              <a:t>”</a:t>
            </a:r>
          </a:p>
          <a:p>
            <a:pPr lvl="2"/>
            <a:r>
              <a:rPr lang="en-US" altLang="ko-KR" dirty="0" smtClean="0"/>
              <a:t>Quick Setups (</a:t>
            </a:r>
            <a:r>
              <a:rPr lang="ko-KR" altLang="en-US" dirty="0" smtClean="0"/>
              <a:t>작업준비시간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집단 협력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ko-KR" altLang="en-US" dirty="0" err="1" smtClean="0"/>
              <a:t>도요타</a:t>
            </a:r>
            <a:r>
              <a:rPr lang="en-US" altLang="ko-KR" dirty="0" smtClean="0"/>
              <a:t> </a:t>
            </a:r>
            <a:r>
              <a:rPr lang="ko-KR" altLang="en-US" dirty="0"/>
              <a:t>생산방식의 특징</a:t>
            </a:r>
          </a:p>
          <a:p>
            <a:pPr lvl="1"/>
            <a:r>
              <a:rPr lang="ko-KR" altLang="en-US" dirty="0" err="1" smtClean="0"/>
              <a:t>소로트</a:t>
            </a:r>
            <a:r>
              <a:rPr lang="ko-KR" altLang="en-US" dirty="0" smtClean="0"/>
              <a:t> 생산방식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kanban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시스템</a:t>
            </a:r>
            <a:endParaRPr lang="ko-KR" altLang="en-US" dirty="0"/>
          </a:p>
          <a:p>
            <a:pPr lvl="1"/>
            <a:r>
              <a:rPr lang="ko-KR" altLang="en-US" dirty="0"/>
              <a:t>작업자수의 유연성을 높일 수 있도록 한 기능공의 </a:t>
            </a:r>
            <a:r>
              <a:rPr lang="ko-KR" altLang="en-US" dirty="0" err="1"/>
              <a:t>다공정</a:t>
            </a:r>
            <a:r>
              <a:rPr lang="en-US" altLang="ko-KR" dirty="0"/>
              <a:t>(</a:t>
            </a:r>
            <a:r>
              <a:rPr lang="ko-KR" altLang="en-US" dirty="0" err="1"/>
              <a:t>다기계</a:t>
            </a:r>
            <a:r>
              <a:rPr lang="en-US" altLang="ko-KR" dirty="0"/>
              <a:t>) </a:t>
            </a:r>
            <a:r>
              <a:rPr lang="ko-KR" altLang="en-US" dirty="0"/>
              <a:t>담당시스템</a:t>
            </a:r>
            <a:r>
              <a:rPr lang="en-US" altLang="ko-KR" dirty="0"/>
              <a:t>(multi- functioned  worker  system) </a:t>
            </a:r>
            <a:r>
              <a:rPr lang="ko-KR" altLang="en-US" dirty="0"/>
              <a:t>등을 </a:t>
            </a:r>
            <a:r>
              <a:rPr lang="ko-KR" altLang="en-US" dirty="0" smtClean="0"/>
              <a:t>도입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인간 판단에 의한 효율적인 </a:t>
            </a:r>
            <a:r>
              <a:rPr lang="ko-KR" altLang="en-US" dirty="0"/>
              <a:t>공정균형화</a:t>
            </a:r>
            <a:r>
              <a:rPr lang="en-US" altLang="ko-KR" dirty="0"/>
              <a:t>(</a:t>
            </a:r>
            <a:r>
              <a:rPr lang="ko-KR" altLang="en-US" dirty="0"/>
              <a:t>생산표준화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도모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보통 </a:t>
            </a:r>
            <a:r>
              <a:rPr lang="en-US" altLang="ko-KR" dirty="0"/>
              <a:t>5~7</a:t>
            </a:r>
            <a:r>
              <a:rPr lang="ko-KR" altLang="en-US" dirty="0"/>
              <a:t>개 공정을 다룰 수 있도록 </a:t>
            </a:r>
            <a:r>
              <a:rPr lang="ko-KR" altLang="en-US" dirty="0" smtClean="0"/>
              <a:t>훈련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DDFC6-A356-411C-AC8D-C58BF40661A0}" type="slidenum">
              <a:rPr lang="ko-KR" altLang="en-US"/>
              <a:pPr/>
              <a:t>77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Toyota </a:t>
            </a:r>
            <a:r>
              <a:rPr lang="ko-KR" altLang="en-US" dirty="0" smtClean="0"/>
              <a:t>생산방식의 생산성 향상 원리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A5C1F-01CA-44F7-92D3-3155FC8B4447}" type="slidenum">
              <a:rPr lang="ko-KR" altLang="en-US" smtClean="0"/>
              <a:pPr/>
              <a:t>78</a:t>
            </a:fld>
            <a:endParaRPr lang="en-US" altLang="ko-KR"/>
          </a:p>
        </p:txBody>
      </p:sp>
      <p:grpSp>
        <p:nvGrpSpPr>
          <p:cNvPr id="4" name="그룹 71"/>
          <p:cNvGrpSpPr/>
          <p:nvPr/>
        </p:nvGrpSpPr>
        <p:grpSpPr>
          <a:xfrm>
            <a:off x="428596" y="1214422"/>
            <a:ext cx="3866627" cy="4857784"/>
            <a:chOff x="428596" y="1214422"/>
            <a:chExt cx="3866627" cy="4857784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1714480" y="5572140"/>
              <a:ext cx="1553137" cy="5000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800" b="1" dirty="0" err="1" smtClean="0">
                  <a:latin typeface="맑은 고딕" pitchFamily="50" charset="-127"/>
                  <a:ea typeface="맑은 고딕" pitchFamily="50" charset="-127"/>
                </a:rPr>
                <a:t>대량생산방식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" name="그룹 89"/>
            <p:cNvGrpSpPr/>
            <p:nvPr/>
          </p:nvGrpSpPr>
          <p:grpSpPr>
            <a:xfrm>
              <a:off x="428596" y="1214422"/>
              <a:ext cx="3866627" cy="4357718"/>
              <a:chOff x="838725" y="1214422"/>
              <a:chExt cx="3866627" cy="4357718"/>
            </a:xfrm>
          </p:grpSpPr>
          <p:sp>
            <p:nvSpPr>
              <p:cNvPr id="11" name="모서리가 둥근 직사각형 10"/>
              <p:cNvSpPr/>
              <p:nvPr/>
            </p:nvSpPr>
            <p:spPr bwMode="auto">
              <a:xfrm>
                <a:off x="1423108" y="1214422"/>
                <a:ext cx="2857520" cy="4357718"/>
              </a:xfrm>
              <a:prstGeom prst="roundRect">
                <a:avLst>
                  <a:gd name="adj" fmla="val 7735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일 </a:t>
                </a:r>
                <a:r>
                  <a:rPr kumimoji="1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8</a:t>
                </a:r>
                <a:r>
                  <a:rPr kumimoji="1" lang="ko-KR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시간</a:t>
                </a:r>
                <a:endPara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4" name="그룹 40"/>
              <p:cNvGrpSpPr/>
              <p:nvPr/>
            </p:nvGrpSpPr>
            <p:grpSpPr>
              <a:xfrm>
                <a:off x="851604" y="1857364"/>
                <a:ext cx="3450878" cy="960072"/>
                <a:chOff x="851604" y="2068868"/>
                <a:chExt cx="3450878" cy="960072"/>
              </a:xfrm>
            </p:grpSpPr>
            <p:grpSp>
              <p:nvGrpSpPr>
                <p:cNvPr id="15" name="그룹 30"/>
                <p:cNvGrpSpPr/>
                <p:nvPr/>
              </p:nvGrpSpPr>
              <p:grpSpPr>
                <a:xfrm>
                  <a:off x="1410229" y="2354620"/>
                  <a:ext cx="2881639" cy="362810"/>
                  <a:chOff x="767287" y="1783116"/>
                  <a:chExt cx="2881639" cy="362810"/>
                </a:xfrm>
              </p:grpSpPr>
              <p:grpSp>
                <p:nvGrpSpPr>
                  <p:cNvPr id="16" name="그룹 17"/>
                  <p:cNvGrpSpPr/>
                  <p:nvPr/>
                </p:nvGrpSpPr>
                <p:grpSpPr>
                  <a:xfrm>
                    <a:off x="767287" y="1783116"/>
                    <a:ext cx="2166880" cy="360000"/>
                    <a:chOff x="767287" y="1783116"/>
                    <a:chExt cx="2166880" cy="360000"/>
                  </a:xfrm>
                  <a:solidFill>
                    <a:srgbClr val="92D050"/>
                  </a:solidFill>
                </p:grpSpPr>
                <p:sp>
                  <p:nvSpPr>
                    <p:cNvPr id="5" name="직사각형 4"/>
                    <p:cNvSpPr/>
                    <p:nvPr/>
                  </p:nvSpPr>
                  <p:spPr bwMode="auto">
                    <a:xfrm>
                      <a:off x="767287" y="1783116"/>
                      <a:ext cx="720000" cy="360000"/>
                    </a:xfrm>
                    <a:prstGeom prst="rect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p:txBody>
                </p:sp>
                <p:sp>
                  <p:nvSpPr>
                    <p:cNvPr id="6" name="직사각형 5"/>
                    <p:cNvSpPr/>
                    <p:nvPr/>
                  </p:nvSpPr>
                  <p:spPr bwMode="auto">
                    <a:xfrm>
                      <a:off x="1490727" y="1783116"/>
                      <a:ext cx="720000" cy="360000"/>
                    </a:xfrm>
                    <a:prstGeom prst="rect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p:txBody>
                </p:sp>
                <p:sp>
                  <p:nvSpPr>
                    <p:cNvPr id="7" name="직사각형 6"/>
                    <p:cNvSpPr/>
                    <p:nvPr/>
                  </p:nvSpPr>
                  <p:spPr bwMode="auto">
                    <a:xfrm>
                      <a:off x="2214167" y="1783116"/>
                      <a:ext cx="720000" cy="360000"/>
                    </a:xfrm>
                    <a:prstGeom prst="rect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p:txBody>
                </p:sp>
              </p:grpSp>
              <p:sp>
                <p:nvSpPr>
                  <p:cNvPr id="8" name="직사각형 7"/>
                  <p:cNvSpPr/>
                  <p:nvPr/>
                </p:nvSpPr>
                <p:spPr bwMode="auto">
                  <a:xfrm>
                    <a:off x="2928926" y="1785926"/>
                    <a:ext cx="720000" cy="36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 cap="flat" cmpd="sng" algn="ctr">
                    <a:noFill/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2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ahoma" pitchFamily="34" charset="0"/>
                      <a:ea typeface="굴림" pitchFamily="50" charset="-127"/>
                    </a:endParaRPr>
                  </a:p>
                </p:txBody>
              </p:sp>
              <p:sp>
                <p:nvSpPr>
                  <p:cNvPr id="10" name="직사각형 9"/>
                  <p:cNvSpPr/>
                  <p:nvPr/>
                </p:nvSpPr>
                <p:spPr bwMode="auto">
                  <a:xfrm>
                    <a:off x="1124477" y="1783116"/>
                    <a:ext cx="1643074" cy="36000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(A</a:t>
                    </a:r>
                    <a:r>
                      <a: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제품</a:t>
                    </a:r>
                    <a:r>
                      <a: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) </a:t>
                    </a:r>
                    <a:r>
                      <a: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가공</a:t>
                    </a:r>
                  </a:p>
                </p:txBody>
              </p:sp>
              <p:sp>
                <p:nvSpPr>
                  <p:cNvPr id="19" name="직사각형 18"/>
                  <p:cNvSpPr/>
                  <p:nvPr/>
                </p:nvSpPr>
                <p:spPr bwMode="auto">
                  <a:xfrm>
                    <a:off x="2923306" y="1783116"/>
                    <a:ext cx="720000" cy="36000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작업준비</a:t>
                    </a:r>
                  </a:p>
                </p:txBody>
              </p:sp>
            </p:grpSp>
            <p:sp>
              <p:nvSpPr>
                <p:cNvPr id="20" name="직사각형 19"/>
                <p:cNvSpPr/>
                <p:nvPr/>
              </p:nvSpPr>
              <p:spPr bwMode="auto">
                <a:xfrm>
                  <a:off x="851604" y="2354620"/>
                  <a:ext cx="720000" cy="36000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미국</a:t>
                  </a:r>
                </a:p>
              </p:txBody>
            </p:sp>
            <p:sp>
              <p:nvSpPr>
                <p:cNvPr id="34" name="직사각형 33"/>
                <p:cNvSpPr/>
                <p:nvPr/>
              </p:nvSpPr>
              <p:spPr bwMode="auto">
                <a:xfrm>
                  <a:off x="1643042" y="2668940"/>
                  <a:ext cx="1714512" cy="36000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가공시간</a:t>
                  </a:r>
                  <a:r>
                    <a:rPr kumimoji="1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=6</a:t>
                  </a:r>
                  <a:r>
                    <a:rPr kumimoji="1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시간</a:t>
                  </a:r>
                </a:p>
              </p:txBody>
            </p:sp>
            <p:sp>
              <p:nvSpPr>
                <p:cNvPr id="35" name="직사각형 34"/>
                <p:cNvSpPr/>
                <p:nvPr/>
              </p:nvSpPr>
              <p:spPr bwMode="auto">
                <a:xfrm>
                  <a:off x="3526188" y="2068868"/>
                  <a:ext cx="776294" cy="36000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  <a:r>
                    <a:rPr kumimoji="1" lang="ko-KR" alt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시간</a:t>
                  </a:r>
                </a:p>
              </p:txBody>
            </p:sp>
          </p:grpSp>
          <p:grpSp>
            <p:nvGrpSpPr>
              <p:cNvPr id="18" name="그룹 54"/>
              <p:cNvGrpSpPr/>
              <p:nvPr/>
            </p:nvGrpSpPr>
            <p:grpSpPr>
              <a:xfrm>
                <a:off x="838725" y="3711942"/>
                <a:ext cx="3866627" cy="1645884"/>
                <a:chOff x="838725" y="3569066"/>
                <a:chExt cx="3866627" cy="1645884"/>
              </a:xfrm>
            </p:grpSpPr>
            <p:grpSp>
              <p:nvGrpSpPr>
                <p:cNvPr id="21" name="그룹 41"/>
                <p:cNvGrpSpPr/>
                <p:nvPr/>
              </p:nvGrpSpPr>
              <p:grpSpPr>
                <a:xfrm>
                  <a:off x="838725" y="4084821"/>
                  <a:ext cx="3866627" cy="1130129"/>
                  <a:chOff x="838725" y="3516127"/>
                  <a:chExt cx="3866627" cy="1130129"/>
                </a:xfrm>
              </p:grpSpPr>
              <p:grpSp>
                <p:nvGrpSpPr>
                  <p:cNvPr id="22" name="그룹 31"/>
                  <p:cNvGrpSpPr/>
                  <p:nvPr/>
                </p:nvGrpSpPr>
                <p:grpSpPr>
                  <a:xfrm>
                    <a:off x="1423108" y="3981456"/>
                    <a:ext cx="3220330" cy="360000"/>
                    <a:chOff x="785786" y="3409952"/>
                    <a:chExt cx="3220330" cy="360000"/>
                  </a:xfrm>
                </p:grpSpPr>
                <p:sp>
                  <p:nvSpPr>
                    <p:cNvPr id="9" name="직사각형 8"/>
                    <p:cNvSpPr/>
                    <p:nvPr/>
                  </p:nvSpPr>
                  <p:spPr bwMode="auto">
                    <a:xfrm>
                      <a:off x="785786" y="3409952"/>
                      <a:ext cx="360000" cy="3600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가공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17" name="직사각형 16"/>
                    <p:cNvSpPr/>
                    <p:nvPr/>
                  </p:nvSpPr>
                  <p:spPr bwMode="auto">
                    <a:xfrm>
                      <a:off x="3286116" y="3409952"/>
                      <a:ext cx="720000" cy="36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작업준비</a:t>
                      </a:r>
                    </a:p>
                  </p:txBody>
                </p:sp>
                <p:sp>
                  <p:nvSpPr>
                    <p:cNvPr id="27" name="직사각형 26"/>
                    <p:cNvSpPr/>
                    <p:nvPr/>
                  </p:nvSpPr>
                  <p:spPr bwMode="auto">
                    <a:xfrm>
                      <a:off x="1142976" y="3409952"/>
                      <a:ext cx="720000" cy="36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작업준비</a:t>
                      </a:r>
                    </a:p>
                  </p:txBody>
                </p:sp>
                <p:sp>
                  <p:nvSpPr>
                    <p:cNvPr id="28" name="직사각형 27"/>
                    <p:cNvSpPr/>
                    <p:nvPr/>
                  </p:nvSpPr>
                  <p:spPr bwMode="auto">
                    <a:xfrm>
                      <a:off x="2214546" y="3409952"/>
                      <a:ext cx="720000" cy="36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작업준비</a:t>
                      </a:r>
                    </a:p>
                  </p:txBody>
                </p:sp>
                <p:sp>
                  <p:nvSpPr>
                    <p:cNvPr id="29" name="직사각형 28"/>
                    <p:cNvSpPr/>
                    <p:nvPr/>
                  </p:nvSpPr>
                  <p:spPr bwMode="auto">
                    <a:xfrm>
                      <a:off x="1854546" y="3409952"/>
                      <a:ext cx="360000" cy="3600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가공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0" name="직사각형 29"/>
                    <p:cNvSpPr/>
                    <p:nvPr/>
                  </p:nvSpPr>
                  <p:spPr bwMode="auto">
                    <a:xfrm>
                      <a:off x="2926116" y="3409952"/>
                      <a:ext cx="360000" cy="3600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가공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sp>
                <p:nvSpPr>
                  <p:cNvPr id="33" name="직사각형 32"/>
                  <p:cNvSpPr/>
                  <p:nvPr/>
                </p:nvSpPr>
                <p:spPr bwMode="auto">
                  <a:xfrm>
                    <a:off x="838725" y="3981456"/>
                    <a:ext cx="720000" cy="36000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일본</a:t>
                    </a: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 bwMode="auto">
                  <a:xfrm>
                    <a:off x="1358713" y="3516127"/>
                    <a:ext cx="2714644" cy="50287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A</a:t>
                    </a:r>
                    <a:r>
                      <a: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제품            </a:t>
                    </a:r>
                    <a:r>
                      <a: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B</a:t>
                    </a:r>
                    <a:r>
                      <a: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제품</a:t>
                    </a:r>
                    <a:r>
                      <a: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            C</a:t>
                    </a:r>
                    <a:r>
                      <a: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제품</a:t>
                    </a:r>
                    <a:endParaRPr kumimoji="1" lang="en-US" altLang="ko-KR" sz="12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marL="0" marR="0" indent="0" algn="l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ko-KR" sz="1200" dirty="0" smtClean="0">
                        <a:latin typeface="맑은 고딕" pitchFamily="50" charset="-127"/>
                        <a:ea typeface="맑은 고딕" pitchFamily="50" charset="-127"/>
                      </a:rPr>
                      <a:t>1</a:t>
                    </a:r>
                    <a:r>
                      <a:rPr lang="ko-KR" altLang="en-US" sz="1200" dirty="0" smtClean="0">
                        <a:latin typeface="맑은 고딕" pitchFamily="50" charset="-127"/>
                        <a:ea typeface="맑은 고딕" pitchFamily="50" charset="-127"/>
                      </a:rPr>
                      <a:t>시간            </a:t>
                    </a:r>
                    <a:r>
                      <a:rPr lang="en-US" altLang="ko-KR" sz="1200" dirty="0" smtClean="0">
                        <a:latin typeface="맑은 고딕" pitchFamily="50" charset="-127"/>
                        <a:ea typeface="맑은 고딕" pitchFamily="50" charset="-127"/>
                      </a:rPr>
                      <a:t>1</a:t>
                    </a:r>
                    <a:r>
                      <a:rPr lang="ko-KR" altLang="en-US" sz="1200" dirty="0" smtClean="0">
                        <a:latin typeface="맑은 고딕" pitchFamily="50" charset="-127"/>
                        <a:ea typeface="맑은 고딕" pitchFamily="50" charset="-127"/>
                      </a:rPr>
                      <a:t>시간             </a:t>
                    </a:r>
                    <a:r>
                      <a:rPr lang="en-US" altLang="ko-KR" sz="1200" dirty="0" smtClean="0">
                        <a:latin typeface="맑은 고딕" pitchFamily="50" charset="-127"/>
                        <a:ea typeface="맑은 고딕" pitchFamily="50" charset="-127"/>
                      </a:rPr>
                      <a:t>1</a:t>
                    </a:r>
                    <a:r>
                      <a:rPr lang="ko-KR" altLang="en-US" sz="1200" dirty="0" smtClean="0">
                        <a:latin typeface="맑은 고딕" pitchFamily="50" charset="-127"/>
                        <a:ea typeface="맑은 고딕" pitchFamily="50" charset="-127"/>
                      </a:rPr>
                      <a:t>시간</a:t>
                    </a:r>
                    <a:endParaRPr kumimoji="1" lang="ko-KR" alt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 bwMode="auto">
                  <a:xfrm>
                    <a:off x="1714480" y="4273377"/>
                    <a:ext cx="776294" cy="36000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2</a:t>
                    </a:r>
                    <a:r>
                      <a: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시간</a:t>
                    </a:r>
                  </a:p>
                </p:txBody>
              </p:sp>
              <p:sp>
                <p:nvSpPr>
                  <p:cNvPr id="38" name="직사각형 37"/>
                  <p:cNvSpPr/>
                  <p:nvPr/>
                </p:nvSpPr>
                <p:spPr bwMode="auto">
                  <a:xfrm>
                    <a:off x="2815496" y="4286256"/>
                    <a:ext cx="776294" cy="36000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2</a:t>
                    </a:r>
                    <a:r>
                      <a: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시간</a:t>
                    </a:r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 bwMode="auto">
                  <a:xfrm>
                    <a:off x="3929058" y="4283446"/>
                    <a:ext cx="776294" cy="36000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2</a:t>
                    </a:r>
                    <a:r>
                      <a: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rPr>
                      <a:t>시간</a:t>
                    </a:r>
                  </a:p>
                </p:txBody>
              </p:sp>
            </p:grpSp>
            <p:sp>
              <p:nvSpPr>
                <p:cNvPr id="40" name="직사각형 39"/>
                <p:cNvSpPr/>
                <p:nvPr/>
              </p:nvSpPr>
              <p:spPr bwMode="auto">
                <a:xfrm>
                  <a:off x="1857356" y="3569066"/>
                  <a:ext cx="1714512" cy="36000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가공시간</a:t>
                  </a:r>
                  <a:r>
                    <a:rPr kumimoji="1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=3</a:t>
                  </a:r>
                  <a:r>
                    <a:rPr kumimoji="1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시간</a:t>
                  </a:r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 bwMode="auto">
                <a:xfrm flipV="1">
                  <a:off x="1928794" y="3902299"/>
                  <a:ext cx="479555" cy="169643"/>
                </a:xfrm>
                <a:prstGeom prst="straightConnector1">
                  <a:avLst/>
                </a:prstGeom>
                <a:solidFill>
                  <a:srgbClr val="FF9966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직선 화살표 연결선 45"/>
                <p:cNvCxnSpPr/>
                <p:nvPr/>
              </p:nvCxnSpPr>
              <p:spPr bwMode="auto">
                <a:xfrm rot="5400000" flipH="1" flipV="1">
                  <a:off x="2607455" y="3963991"/>
                  <a:ext cx="214314" cy="1588"/>
                </a:xfrm>
                <a:prstGeom prst="straightConnector1">
                  <a:avLst/>
                </a:prstGeom>
                <a:solidFill>
                  <a:srgbClr val="FF9966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7" name="직선 화살표 연결선 46"/>
                <p:cNvCxnSpPr/>
                <p:nvPr/>
              </p:nvCxnSpPr>
              <p:spPr bwMode="auto">
                <a:xfrm rot="10800000">
                  <a:off x="3013656" y="3876542"/>
                  <a:ext cx="486774" cy="195401"/>
                </a:xfrm>
                <a:prstGeom prst="straightConnector1">
                  <a:avLst/>
                </a:prstGeom>
                <a:solidFill>
                  <a:srgbClr val="FF9966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56" name="위쪽/아래쪽 화살표 55"/>
              <p:cNvSpPr/>
              <p:nvPr/>
            </p:nvSpPr>
            <p:spPr bwMode="auto">
              <a:xfrm>
                <a:off x="1928794" y="2857496"/>
                <a:ext cx="1643074" cy="857256"/>
              </a:xfrm>
              <a:prstGeom prst="upDownArrow">
                <a:avLst>
                  <a:gd name="adj1" fmla="val 71947"/>
                  <a:gd name="adj2" fmla="val 22958"/>
                </a:avLst>
              </a:prstGeom>
              <a:solidFill>
                <a:srgbClr val="FF0000">
                  <a:alpha val="28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생산성의 차</a:t>
                </a:r>
              </a:p>
            </p:txBody>
          </p:sp>
        </p:grpSp>
      </p:grpSp>
      <p:grpSp>
        <p:nvGrpSpPr>
          <p:cNvPr id="23" name="그룹 70"/>
          <p:cNvGrpSpPr/>
          <p:nvPr/>
        </p:nvGrpSpPr>
        <p:grpSpPr>
          <a:xfrm>
            <a:off x="5097824" y="1214422"/>
            <a:ext cx="3617580" cy="4857784"/>
            <a:chOff x="5097824" y="1214422"/>
            <a:chExt cx="3617580" cy="4857784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753645" y="5572140"/>
              <a:ext cx="2214577" cy="5000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다품종소량생산방식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4" name="그룹 88"/>
            <p:cNvGrpSpPr/>
            <p:nvPr/>
          </p:nvGrpSpPr>
          <p:grpSpPr>
            <a:xfrm>
              <a:off x="5097824" y="1214422"/>
              <a:ext cx="3617580" cy="4357718"/>
              <a:chOff x="5097824" y="1214422"/>
              <a:chExt cx="3617580" cy="4357718"/>
            </a:xfrm>
          </p:grpSpPr>
          <p:sp>
            <p:nvSpPr>
              <p:cNvPr id="88" name="모서리가 둥근 직사각형 87"/>
              <p:cNvSpPr/>
              <p:nvPr/>
            </p:nvSpPr>
            <p:spPr bwMode="auto">
              <a:xfrm>
                <a:off x="5214941" y="1214422"/>
                <a:ext cx="3233599" cy="4357718"/>
              </a:xfrm>
              <a:prstGeom prst="roundRect">
                <a:avLst>
                  <a:gd name="adj" fmla="val 668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5916443" y="1571612"/>
                <a:ext cx="1928826" cy="92869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Toyota Idea</a:t>
                </a:r>
                <a:endPara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작업준비 시간을</a:t>
                </a:r>
                <a:endPara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z="1400" dirty="0" smtClean="0">
                    <a:latin typeface="맑은 고딕" pitchFamily="50" charset="-127"/>
                    <a:ea typeface="맑은 고딕" pitchFamily="50" charset="-127"/>
                  </a:rPr>
                  <a:t>분으로 줄여라</a:t>
                </a:r>
                <a:r>
                  <a:rPr lang="en-US" altLang="ko-KR" sz="140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kumimoji="1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 bwMode="auto">
              <a:xfrm>
                <a:off x="5214942" y="3783380"/>
                <a:ext cx="360000" cy="360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가공</a:t>
                </a: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5655008" y="3783380"/>
                <a:ext cx="360000" cy="360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가공</a:t>
                </a:r>
                <a:endParaRPr kumimoji="1" lang="ko-KR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6095074" y="3783380"/>
                <a:ext cx="360000" cy="360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가공</a:t>
                </a:r>
                <a:endParaRPr kumimoji="1" lang="ko-KR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6535140" y="3783380"/>
                <a:ext cx="360000" cy="360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가공</a:t>
                </a:r>
                <a:endParaRPr kumimoji="1" lang="ko-KR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6975206" y="3783380"/>
                <a:ext cx="360000" cy="360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가공</a:t>
                </a:r>
                <a:endParaRPr kumimoji="1" lang="ko-KR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>
                <a:off x="7415272" y="3783380"/>
                <a:ext cx="360000" cy="360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가공</a:t>
                </a:r>
                <a:endParaRPr kumimoji="1" lang="ko-KR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7855338" y="3783380"/>
                <a:ext cx="360000" cy="360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가공</a:t>
                </a:r>
                <a:endParaRPr kumimoji="1" lang="ko-KR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 bwMode="auto">
              <a:xfrm>
                <a:off x="5097824" y="3354752"/>
                <a:ext cx="3617580" cy="43143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A</a:t>
                </a:r>
                <a:r>
                  <a:rPr kumimoji="1" lang="ko-KR" alt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제품  </a:t>
                </a:r>
                <a:r>
                  <a:rPr kumimoji="1" lang="en-US" altLang="ko-KR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B</a:t>
                </a:r>
                <a:r>
                  <a:rPr kumimoji="1" lang="ko-KR" alt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제품</a:t>
                </a:r>
                <a:r>
                  <a:rPr kumimoji="1" lang="en-US" altLang="ko-KR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C</a:t>
                </a:r>
                <a:r>
                  <a:rPr kumimoji="1" lang="ko-KR" alt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제품 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D</a:t>
                </a:r>
                <a:r>
                  <a:rPr lang="ko-KR" altLang="en-US" sz="1100" dirty="0" smtClean="0">
                    <a:latin typeface="맑은 고딕" pitchFamily="50" charset="-127"/>
                    <a:ea typeface="맑은 고딕" pitchFamily="50" charset="-127"/>
                  </a:rPr>
                  <a:t>제품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 E</a:t>
                </a:r>
                <a:r>
                  <a:rPr lang="ko-KR" altLang="en-US" sz="1100" dirty="0" smtClean="0">
                    <a:latin typeface="맑은 고딕" pitchFamily="50" charset="-127"/>
                    <a:ea typeface="맑은 고딕" pitchFamily="50" charset="-127"/>
                  </a:rPr>
                  <a:t>제품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  F</a:t>
                </a:r>
                <a:r>
                  <a:rPr lang="ko-KR" altLang="en-US" sz="1100" dirty="0" smtClean="0">
                    <a:latin typeface="맑은 고딕" pitchFamily="50" charset="-127"/>
                    <a:ea typeface="맑은 고딕" pitchFamily="50" charset="-127"/>
                  </a:rPr>
                  <a:t>제품 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 G</a:t>
                </a:r>
                <a:r>
                  <a:rPr lang="ko-KR" altLang="en-US" sz="1100" dirty="0" smtClean="0">
                    <a:latin typeface="맑은 고딕" pitchFamily="50" charset="-127"/>
                    <a:ea typeface="맑은 고딕" pitchFamily="50" charset="-127"/>
                  </a:rPr>
                  <a:t>제품 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H</a:t>
                </a:r>
                <a:r>
                  <a:rPr lang="ko-KR" altLang="en-US" sz="1100" dirty="0" smtClean="0">
                    <a:latin typeface="맑은 고딕" pitchFamily="50" charset="-127"/>
                    <a:ea typeface="맑은 고딕" pitchFamily="50" charset="-127"/>
                  </a:rPr>
                  <a:t>제품</a:t>
                </a:r>
                <a:endParaRPr kumimoji="1" lang="en-US" altLang="ko-K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  <a:p>
                <a:pPr algn="l"/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1100" dirty="0" smtClean="0">
                    <a:latin typeface="맑은 고딕" pitchFamily="50" charset="-127"/>
                    <a:ea typeface="맑은 고딕" pitchFamily="50" charset="-127"/>
                  </a:rPr>
                  <a:t>시간  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1100" dirty="0" smtClean="0">
                    <a:latin typeface="맑은 고딕" pitchFamily="50" charset="-127"/>
                    <a:ea typeface="맑은 고딕" pitchFamily="50" charset="-127"/>
                  </a:rPr>
                  <a:t>시간  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1100" dirty="0" smtClean="0">
                    <a:latin typeface="맑은 고딕" pitchFamily="50" charset="-127"/>
                    <a:ea typeface="맑은 고딕" pitchFamily="50" charset="-127"/>
                  </a:rPr>
                  <a:t>시간  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1100" dirty="0" smtClean="0">
                    <a:latin typeface="맑은 고딕" pitchFamily="50" charset="-127"/>
                    <a:ea typeface="맑은 고딕" pitchFamily="50" charset="-127"/>
                  </a:rPr>
                  <a:t>시간 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1100" dirty="0" smtClean="0">
                    <a:latin typeface="맑은 고딕" pitchFamily="50" charset="-127"/>
                    <a:ea typeface="맑은 고딕" pitchFamily="50" charset="-127"/>
                  </a:rPr>
                  <a:t>시간  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1100" dirty="0" smtClean="0">
                    <a:latin typeface="맑은 고딕" pitchFamily="50" charset="-127"/>
                    <a:ea typeface="맑은 고딕" pitchFamily="50" charset="-127"/>
                  </a:rPr>
                  <a:t>시간  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1100" dirty="0" smtClean="0">
                    <a:latin typeface="맑은 고딕" pitchFamily="50" charset="-127"/>
                    <a:ea typeface="맑은 고딕" pitchFamily="50" charset="-127"/>
                  </a:rPr>
                  <a:t>시간 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1100" dirty="0" smtClean="0">
                    <a:latin typeface="맑은 고딕" pitchFamily="50" charset="-127"/>
                    <a:ea typeface="맑은 고딕" pitchFamily="50" charset="-127"/>
                  </a:rPr>
                  <a:t>시간</a:t>
                </a:r>
              </a:p>
            </p:txBody>
          </p:sp>
          <p:sp>
            <p:nvSpPr>
              <p:cNvPr id="66" name="직사각형 65"/>
              <p:cNvSpPr/>
              <p:nvPr/>
            </p:nvSpPr>
            <p:spPr bwMode="auto">
              <a:xfrm>
                <a:off x="6000760" y="2926124"/>
                <a:ext cx="1714512" cy="3600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가공시간</a:t>
                </a:r>
                <a:r>
                  <a:rPr kumimoji="1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=7.5</a:t>
                </a:r>
                <a:r>
                  <a:rPr kumimoji="1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시간</a:t>
                </a:r>
              </a:p>
            </p:txBody>
          </p:sp>
          <p:sp>
            <p:nvSpPr>
              <p:cNvPr id="67" name="직사각형 66"/>
              <p:cNvSpPr/>
              <p:nvPr/>
            </p:nvSpPr>
            <p:spPr bwMode="auto">
              <a:xfrm>
                <a:off x="8299655" y="3786190"/>
                <a:ext cx="360000" cy="360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가공</a:t>
                </a:r>
              </a:p>
            </p:txBody>
          </p:sp>
          <p:sp>
            <p:nvSpPr>
              <p:cNvPr id="68" name="직사각형 67"/>
              <p:cNvSpPr/>
              <p:nvPr/>
            </p:nvSpPr>
            <p:spPr bwMode="auto">
              <a:xfrm>
                <a:off x="5643570" y="4712074"/>
                <a:ext cx="2571768" cy="3600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순서교환시간</a:t>
                </a:r>
                <a:r>
                  <a:rPr kumimoji="1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=3</a:t>
                </a:r>
                <a:r>
                  <a:rPr kumimoji="1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분</a:t>
                </a:r>
                <a:r>
                  <a:rPr kumimoji="1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x7</a:t>
                </a:r>
                <a:r>
                  <a:rPr kumimoji="1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회</a:t>
                </a:r>
                <a:r>
                  <a:rPr kumimoji="1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=21</a:t>
                </a:r>
                <a:r>
                  <a:rPr kumimoji="1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분</a:t>
                </a:r>
              </a:p>
            </p:txBody>
          </p:sp>
          <p:grpSp>
            <p:nvGrpSpPr>
              <p:cNvPr id="25" name="그룹 86"/>
              <p:cNvGrpSpPr/>
              <p:nvPr/>
            </p:nvGrpSpPr>
            <p:grpSpPr>
              <a:xfrm>
                <a:off x="5602310" y="4143380"/>
                <a:ext cx="2638786" cy="568694"/>
                <a:chOff x="5602310" y="4143380"/>
                <a:chExt cx="2638786" cy="568694"/>
              </a:xfrm>
            </p:grpSpPr>
            <p:grpSp>
              <p:nvGrpSpPr>
                <p:cNvPr id="31" name="그룹 79"/>
                <p:cNvGrpSpPr/>
                <p:nvPr/>
              </p:nvGrpSpPr>
              <p:grpSpPr>
                <a:xfrm>
                  <a:off x="5602310" y="4143380"/>
                  <a:ext cx="1327144" cy="552198"/>
                  <a:chOff x="5602310" y="4159876"/>
                  <a:chExt cx="1327144" cy="552198"/>
                </a:xfrm>
              </p:grpSpPr>
              <p:cxnSp>
                <p:nvCxnSpPr>
                  <p:cNvPr id="69" name="직선 화살표 연결선 68"/>
                  <p:cNvCxnSpPr>
                    <a:endCxn id="68" idx="0"/>
                  </p:cNvCxnSpPr>
                  <p:nvPr/>
                </p:nvCxnSpPr>
                <p:spPr bwMode="auto">
                  <a:xfrm>
                    <a:off x="5602310" y="4159876"/>
                    <a:ext cx="1327144" cy="552198"/>
                  </a:xfrm>
                  <a:prstGeom prst="straightConnector1">
                    <a:avLst/>
                  </a:prstGeom>
                  <a:solidFill>
                    <a:srgbClr val="FF9966"/>
                  </a:solidFill>
                  <a:ln w="127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73" name="직선 화살표 연결선 72"/>
                  <p:cNvCxnSpPr>
                    <a:endCxn id="68" idx="0"/>
                  </p:cNvCxnSpPr>
                  <p:nvPr/>
                </p:nvCxnSpPr>
                <p:spPr bwMode="auto">
                  <a:xfrm>
                    <a:off x="6053070" y="4159876"/>
                    <a:ext cx="876384" cy="552198"/>
                  </a:xfrm>
                  <a:prstGeom prst="straightConnector1">
                    <a:avLst/>
                  </a:prstGeom>
                  <a:solidFill>
                    <a:srgbClr val="FF9966"/>
                  </a:solidFill>
                  <a:ln w="127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74" name="직선 화살표 연결선 73"/>
                  <p:cNvCxnSpPr>
                    <a:endCxn id="68" idx="0"/>
                  </p:cNvCxnSpPr>
                  <p:nvPr/>
                </p:nvCxnSpPr>
                <p:spPr bwMode="auto">
                  <a:xfrm rot="16200000" flipH="1">
                    <a:off x="6434103" y="4216723"/>
                    <a:ext cx="539320" cy="451381"/>
                  </a:xfrm>
                  <a:prstGeom prst="straightConnector1">
                    <a:avLst/>
                  </a:prstGeom>
                  <a:solidFill>
                    <a:srgbClr val="FF9966"/>
                  </a:solidFill>
                  <a:ln w="127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75" name="직선 화살표 연결선 74"/>
                <p:cNvCxnSpPr>
                  <a:endCxn id="68" idx="0"/>
                </p:cNvCxnSpPr>
                <p:nvPr/>
              </p:nvCxnSpPr>
              <p:spPr bwMode="auto">
                <a:xfrm rot="16200000" flipH="1">
                  <a:off x="6653045" y="4435665"/>
                  <a:ext cx="552198" cy="620"/>
                </a:xfrm>
                <a:prstGeom prst="straightConnector1">
                  <a:avLst/>
                </a:prstGeom>
                <a:solidFill>
                  <a:srgbClr val="FF9966"/>
                </a:solidFill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grpSp>
              <p:nvGrpSpPr>
                <p:cNvPr id="32" name="그룹 80"/>
                <p:cNvGrpSpPr/>
                <p:nvPr/>
              </p:nvGrpSpPr>
              <p:grpSpPr>
                <a:xfrm flipH="1">
                  <a:off x="6913952" y="4143380"/>
                  <a:ext cx="1327144" cy="552198"/>
                  <a:chOff x="5602310" y="4159876"/>
                  <a:chExt cx="1327144" cy="552198"/>
                </a:xfrm>
              </p:grpSpPr>
              <p:cxnSp>
                <p:nvCxnSpPr>
                  <p:cNvPr id="82" name="직선 화살표 연결선 81"/>
                  <p:cNvCxnSpPr/>
                  <p:nvPr/>
                </p:nvCxnSpPr>
                <p:spPr bwMode="auto">
                  <a:xfrm>
                    <a:off x="5602310" y="4159876"/>
                    <a:ext cx="1327144" cy="552198"/>
                  </a:xfrm>
                  <a:prstGeom prst="straightConnector1">
                    <a:avLst/>
                  </a:prstGeom>
                  <a:solidFill>
                    <a:srgbClr val="FF9966"/>
                  </a:solidFill>
                  <a:ln w="127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83" name="직선 화살표 연결선 82"/>
                  <p:cNvCxnSpPr/>
                  <p:nvPr/>
                </p:nvCxnSpPr>
                <p:spPr bwMode="auto">
                  <a:xfrm>
                    <a:off x="6053070" y="4159876"/>
                    <a:ext cx="876384" cy="552198"/>
                  </a:xfrm>
                  <a:prstGeom prst="straightConnector1">
                    <a:avLst/>
                  </a:prstGeom>
                  <a:solidFill>
                    <a:srgbClr val="FF9966"/>
                  </a:solidFill>
                  <a:ln w="127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84" name="직선 화살표 연결선 83"/>
                  <p:cNvCxnSpPr/>
                  <p:nvPr/>
                </p:nvCxnSpPr>
                <p:spPr bwMode="auto">
                  <a:xfrm rot="16200000" flipH="1">
                    <a:off x="6434103" y="4216723"/>
                    <a:ext cx="539320" cy="451381"/>
                  </a:xfrm>
                  <a:prstGeom prst="straightConnector1">
                    <a:avLst/>
                  </a:prstGeom>
                  <a:solidFill>
                    <a:srgbClr val="FF9966"/>
                  </a:solidFill>
                  <a:ln w="127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</p:grpSp>
          </p:grpSp>
        </p:grpSp>
      </p:grpSp>
      <p:sp>
        <p:nvSpPr>
          <p:cNvPr id="93" name="오른쪽 화살표 92"/>
          <p:cNvSpPr/>
          <p:nvPr/>
        </p:nvSpPr>
        <p:spPr bwMode="auto">
          <a:xfrm>
            <a:off x="4286248" y="2714620"/>
            <a:ext cx="642942" cy="107157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err="1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(2) </a:t>
            </a:r>
            <a:endParaRPr lang="ko-KR" altLang="en-US" dirty="0"/>
          </a:p>
        </p:txBody>
      </p:sp>
      <p:sp>
        <p:nvSpPr>
          <p:cNvPr id="909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Small-lot </a:t>
            </a:r>
            <a:r>
              <a:rPr lang="ko-KR" altLang="en-US" dirty="0" smtClean="0"/>
              <a:t>생산방식</a:t>
            </a:r>
          </a:p>
          <a:p>
            <a:pPr lvl="1"/>
            <a:r>
              <a:rPr lang="en-US" altLang="ko-KR" dirty="0" smtClean="0"/>
              <a:t>tooling</a:t>
            </a:r>
            <a:r>
              <a:rPr lang="ko-KR" altLang="en-US" dirty="0" smtClean="0"/>
              <a:t>교환을 신속하게 훈련과 </a:t>
            </a:r>
            <a:r>
              <a:rPr lang="en-US" altLang="ko-KR" dirty="0" smtClean="0"/>
              <a:t>idea</a:t>
            </a:r>
            <a:r>
              <a:rPr lang="ko-KR" altLang="en-US" dirty="0" smtClean="0"/>
              <a:t>를 접목시켜 발전시킴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1945</a:t>
            </a:r>
            <a:r>
              <a:rPr lang="ko-KR" altLang="en-US" dirty="0" smtClean="0"/>
              <a:t>년도에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시간 걸리던 교환작업이 비로소 </a:t>
            </a:r>
            <a:r>
              <a:rPr lang="en-US" altLang="ko-KR" dirty="0" smtClean="0"/>
              <a:t>1965</a:t>
            </a:r>
            <a:r>
              <a:rPr lang="ko-KR" altLang="en-US" dirty="0" smtClean="0"/>
              <a:t>년도에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분으로 단축되는 결실을 보게 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거의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년이 걸림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간판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Kanban</a:t>
            </a:r>
            <a:r>
              <a:rPr lang="en-US" altLang="ko-KR" dirty="0" smtClean="0"/>
              <a:t> system)</a:t>
            </a:r>
          </a:p>
          <a:p>
            <a:pPr lvl="1"/>
            <a:r>
              <a:rPr lang="ko-KR" altLang="en-US" dirty="0" smtClean="0"/>
              <a:t>自    化</a:t>
            </a:r>
            <a:r>
              <a:rPr lang="ko-KR" altLang="ko-KR" dirty="0" smtClean="0"/>
              <a:t>: </a:t>
            </a:r>
            <a:r>
              <a:rPr lang="en-US" altLang="ko-KR" dirty="0" smtClean="0"/>
              <a:t>'</a:t>
            </a:r>
            <a:r>
              <a:rPr lang="ko-KR" altLang="en-US" dirty="0" smtClean="0"/>
              <a:t>일하다</a:t>
            </a:r>
            <a:r>
              <a:rPr lang="en-US" altLang="ko-KR" dirty="0" smtClean="0"/>
              <a:t>'</a:t>
            </a:r>
            <a:r>
              <a:rPr lang="ko-KR" altLang="en-US" dirty="0" smtClean="0"/>
              <a:t>의 뜻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생산조직이 저절로 일하게 하는 자율신경계의 역할</a:t>
            </a:r>
          </a:p>
          <a:p>
            <a:pPr lvl="1"/>
            <a:r>
              <a:rPr lang="ko-KR" altLang="en-US" dirty="0" smtClean="0"/>
              <a:t>이 간판이 없으면 일하지 않음</a:t>
            </a:r>
          </a:p>
          <a:p>
            <a:pPr lvl="1"/>
            <a:r>
              <a:rPr lang="ko-KR" altLang="en-US" dirty="0" smtClean="0"/>
              <a:t>단지 종이 쪽지일 뿐</a:t>
            </a:r>
          </a:p>
          <a:p>
            <a:pPr lvl="1"/>
            <a:r>
              <a:rPr lang="ko-KR" altLang="en-US" dirty="0" smtClean="0"/>
              <a:t>인수정보</a:t>
            </a:r>
            <a:r>
              <a:rPr lang="en-US" altLang="ko-KR" dirty="0" smtClean="0"/>
              <a:t>(withdrawal </a:t>
            </a:r>
            <a:r>
              <a:rPr lang="en-US" altLang="ko-KR" dirty="0" err="1" smtClean="0"/>
              <a:t>kanban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 공정으로 가지러 감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운반지시정보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생산지시정보</a:t>
            </a:r>
            <a:r>
              <a:rPr lang="en-US" altLang="ko-KR" dirty="0" smtClean="0"/>
              <a:t>(production </a:t>
            </a:r>
            <a:r>
              <a:rPr lang="en-US" altLang="ko-KR" dirty="0" err="1" smtClean="0"/>
              <a:t>kanban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같은 내부정보와 협력기업 상호간의 정보 등을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간판시스템의 정착에 </a:t>
            </a:r>
            <a:r>
              <a:rPr lang="ko-KR" altLang="ko-KR" dirty="0" smtClean="0"/>
              <a:t>10</a:t>
            </a:r>
            <a:r>
              <a:rPr lang="ko-KR" altLang="en-US" dirty="0" smtClean="0"/>
              <a:t>여 년의 세월이 소요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0644D-071E-44C8-9A13-B420618B52D3}" type="slidenum">
              <a:rPr lang="ko-KR" altLang="en-US" smtClean="0"/>
              <a:pPr/>
              <a:t>79</a:t>
            </a:fld>
            <a:endParaRPr lang="en-US" altLang="ko-K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1174" y="3311203"/>
            <a:ext cx="298450" cy="477837"/>
            <a:chOff x="4180" y="582"/>
            <a:chExt cx="380" cy="485"/>
          </a:xfrm>
        </p:grpSpPr>
        <p:pic>
          <p:nvPicPr>
            <p:cNvPr id="90931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33780" t="35368" r="64325" b="61952"/>
            <a:stretch>
              <a:fillRect/>
            </a:stretch>
          </p:blipFill>
          <p:spPr bwMode="auto">
            <a:xfrm>
              <a:off x="4272" y="686"/>
              <a:ext cx="288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931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41443" t="31087" r="57912" b="65230"/>
            <a:stretch>
              <a:fillRect/>
            </a:stretch>
          </p:blipFill>
          <p:spPr bwMode="auto">
            <a:xfrm>
              <a:off x="4180" y="582"/>
              <a:ext cx="11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37" name="Rectangle 10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예측기간과 예측의 </a:t>
            </a:r>
            <a:r>
              <a:rPr lang="ko-KR" altLang="en-US" dirty="0" smtClean="0"/>
              <a:t>정확성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6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445AECA8-616F-4385-A1DD-15E91F2B760A}" type="slidenum">
              <a:rPr lang="ko-KR" altLang="en-US"/>
              <a:pPr/>
              <a:t>8</a:t>
            </a:fld>
            <a:endParaRPr lang="en-US" altLang="ko-KR"/>
          </a:p>
        </p:txBody>
      </p:sp>
      <p:grpSp>
        <p:nvGrpSpPr>
          <p:cNvPr id="367639" name="Group 1047"/>
          <p:cNvGrpSpPr>
            <a:grpSpLocks/>
          </p:cNvGrpSpPr>
          <p:nvPr/>
        </p:nvGrpSpPr>
        <p:grpSpPr bwMode="auto">
          <a:xfrm>
            <a:off x="3560763" y="1143000"/>
            <a:ext cx="3343275" cy="5402263"/>
            <a:chOff x="2243" y="720"/>
            <a:chExt cx="2106" cy="3403"/>
          </a:xfrm>
        </p:grpSpPr>
        <p:sp>
          <p:nvSpPr>
            <p:cNvPr id="367620" name="Line 1028"/>
            <p:cNvSpPr>
              <a:spLocks noChangeShapeType="1"/>
            </p:cNvSpPr>
            <p:nvPr/>
          </p:nvSpPr>
          <p:spPr bwMode="auto">
            <a:xfrm>
              <a:off x="3936" y="720"/>
              <a:ext cx="0" cy="30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7621" name="Line 1029"/>
            <p:cNvSpPr>
              <a:spLocks noChangeShapeType="1"/>
            </p:cNvSpPr>
            <p:nvPr/>
          </p:nvSpPr>
          <p:spPr bwMode="auto">
            <a:xfrm>
              <a:off x="2448" y="2928"/>
              <a:ext cx="0" cy="8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7622" name="Rectangle 1030"/>
            <p:cNvSpPr>
              <a:spLocks noChangeArrowheads="1"/>
            </p:cNvSpPr>
            <p:nvPr/>
          </p:nvSpPr>
          <p:spPr bwMode="auto">
            <a:xfrm>
              <a:off x="2243" y="3721"/>
              <a:ext cx="40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/>
              <a:r>
                <a:rPr kumimoji="0" lang="en-US" altLang="ko-KR" sz="1800" b="1">
                  <a:solidFill>
                    <a:schemeClr val="tx1"/>
                  </a:solidFill>
                  <a:latin typeface="Arial" pitchFamily="34" charset="0"/>
                </a:rPr>
                <a:t>now</a:t>
              </a:r>
            </a:p>
          </p:txBody>
        </p:sp>
        <p:sp>
          <p:nvSpPr>
            <p:cNvPr id="367623" name="Rectangle 1031"/>
            <p:cNvSpPr>
              <a:spLocks noChangeArrowheads="1"/>
            </p:cNvSpPr>
            <p:nvPr/>
          </p:nvSpPr>
          <p:spPr bwMode="auto">
            <a:xfrm>
              <a:off x="3635" y="3721"/>
              <a:ext cx="714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/>
              <a:r>
                <a:rPr kumimoji="0" lang="en-US" altLang="ko-KR" sz="1800" b="1">
                  <a:solidFill>
                    <a:schemeClr val="tx1"/>
                  </a:solidFill>
                  <a:latin typeface="Arial" pitchFamily="34" charset="0"/>
                </a:rPr>
                <a:t>planning</a:t>
              </a:r>
            </a:p>
            <a:p>
              <a:pPr algn="l" eaLnBrk="0" latinLnBrk="0" hangingPunct="0"/>
              <a:r>
                <a:rPr kumimoji="0" lang="en-US" altLang="ko-KR" sz="1800" b="1">
                  <a:solidFill>
                    <a:schemeClr val="tx1"/>
                  </a:solidFill>
                  <a:latin typeface="Arial" pitchFamily="34" charset="0"/>
                </a:rPr>
                <a:t>horizon</a:t>
              </a:r>
            </a:p>
          </p:txBody>
        </p:sp>
      </p:grpSp>
      <p:grpSp>
        <p:nvGrpSpPr>
          <p:cNvPr id="367638" name="Group 1046"/>
          <p:cNvGrpSpPr>
            <a:grpSpLocks/>
          </p:cNvGrpSpPr>
          <p:nvPr/>
        </p:nvGrpSpPr>
        <p:grpSpPr bwMode="auto">
          <a:xfrm>
            <a:off x="969963" y="1563688"/>
            <a:ext cx="7280275" cy="4371975"/>
            <a:chOff x="611" y="985"/>
            <a:chExt cx="4586" cy="2754"/>
          </a:xfrm>
        </p:grpSpPr>
        <p:sp>
          <p:nvSpPr>
            <p:cNvPr id="367618" name="Line 1026"/>
            <p:cNvSpPr>
              <a:spLocks noChangeShapeType="1"/>
            </p:cNvSpPr>
            <p:nvPr/>
          </p:nvSpPr>
          <p:spPr bwMode="auto">
            <a:xfrm>
              <a:off x="960" y="1344"/>
              <a:ext cx="0" cy="23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7619" name="Line 1027"/>
            <p:cNvSpPr>
              <a:spLocks noChangeShapeType="1"/>
            </p:cNvSpPr>
            <p:nvPr/>
          </p:nvSpPr>
          <p:spPr bwMode="auto">
            <a:xfrm>
              <a:off x="965" y="3739"/>
              <a:ext cx="42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7624" name="Rectangle 1032"/>
            <p:cNvSpPr>
              <a:spLocks noChangeArrowheads="1"/>
            </p:cNvSpPr>
            <p:nvPr/>
          </p:nvSpPr>
          <p:spPr bwMode="auto">
            <a:xfrm>
              <a:off x="611" y="985"/>
              <a:ext cx="66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/>
              <a:r>
                <a:rPr kumimoji="0" lang="en-US" altLang="ko-KR" sz="1800" b="1">
                  <a:solidFill>
                    <a:schemeClr val="tx1"/>
                  </a:solidFill>
                  <a:latin typeface="Arial" pitchFamily="34" charset="0"/>
                </a:rPr>
                <a:t>demand</a:t>
              </a:r>
            </a:p>
          </p:txBody>
        </p:sp>
        <p:sp>
          <p:nvSpPr>
            <p:cNvPr id="367625" name="Rectangle 1033"/>
            <p:cNvSpPr>
              <a:spLocks noChangeArrowheads="1"/>
            </p:cNvSpPr>
            <p:nvPr/>
          </p:nvSpPr>
          <p:spPr bwMode="auto">
            <a:xfrm>
              <a:off x="4787" y="3433"/>
              <a:ext cx="41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/>
              <a:r>
                <a:rPr kumimoji="0" lang="en-US" altLang="ko-KR" sz="1800" b="1">
                  <a:solidFill>
                    <a:schemeClr val="tx1"/>
                  </a:solidFill>
                  <a:latin typeface="Arial" pitchFamily="34" charset="0"/>
                </a:rPr>
                <a:t>time</a:t>
              </a:r>
            </a:p>
          </p:txBody>
        </p:sp>
      </p:grpSp>
      <p:grpSp>
        <p:nvGrpSpPr>
          <p:cNvPr id="367626" name="Group 1034"/>
          <p:cNvGrpSpPr>
            <a:grpSpLocks/>
          </p:cNvGrpSpPr>
          <p:nvPr/>
        </p:nvGrpSpPr>
        <p:grpSpPr bwMode="auto">
          <a:xfrm>
            <a:off x="1531938" y="2859088"/>
            <a:ext cx="5905500" cy="3082925"/>
            <a:chOff x="1013" y="1662"/>
            <a:chExt cx="3720" cy="1942"/>
          </a:xfrm>
        </p:grpSpPr>
        <p:sp>
          <p:nvSpPr>
            <p:cNvPr id="367627" name="Line 1035"/>
            <p:cNvSpPr>
              <a:spLocks noChangeShapeType="1"/>
            </p:cNvSpPr>
            <p:nvPr/>
          </p:nvSpPr>
          <p:spPr bwMode="auto">
            <a:xfrm flipV="1">
              <a:off x="1013" y="1917"/>
              <a:ext cx="2967" cy="1687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7628" name="Rectangle 1036"/>
            <p:cNvSpPr>
              <a:spLocks noChangeArrowheads="1"/>
            </p:cNvSpPr>
            <p:nvPr/>
          </p:nvSpPr>
          <p:spPr bwMode="auto">
            <a:xfrm>
              <a:off x="4019" y="1662"/>
              <a:ext cx="714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/>
              <a:r>
                <a:rPr kumimoji="0" lang="en-US" altLang="ko-KR" sz="1800" b="1">
                  <a:solidFill>
                    <a:schemeClr val="tx1"/>
                  </a:solidFill>
                  <a:latin typeface="Arial" pitchFamily="34" charset="0"/>
                </a:rPr>
                <a:t>forecast </a:t>
              </a:r>
            </a:p>
            <a:p>
              <a:pPr algn="l" eaLnBrk="0" latinLnBrk="0" hangingPunct="0"/>
              <a:r>
                <a:rPr kumimoji="0" lang="en-US" altLang="ko-KR" sz="1800" b="1">
                  <a:solidFill>
                    <a:schemeClr val="tx1"/>
                  </a:solidFill>
                  <a:latin typeface="Arial" pitchFamily="34" charset="0"/>
                </a:rPr>
                <a:t>demand</a:t>
              </a:r>
            </a:p>
          </p:txBody>
        </p:sp>
      </p:grpSp>
      <p:grpSp>
        <p:nvGrpSpPr>
          <p:cNvPr id="367649" name="Group 1057"/>
          <p:cNvGrpSpPr>
            <a:grpSpLocks/>
          </p:cNvGrpSpPr>
          <p:nvPr/>
        </p:nvGrpSpPr>
        <p:grpSpPr bwMode="auto">
          <a:xfrm>
            <a:off x="3878263" y="1335088"/>
            <a:ext cx="4346575" cy="3263900"/>
            <a:chOff x="2443" y="841"/>
            <a:chExt cx="2738" cy="2056"/>
          </a:xfrm>
        </p:grpSpPr>
        <p:sp>
          <p:nvSpPr>
            <p:cNvPr id="367630" name="Freeform 1038"/>
            <p:cNvSpPr>
              <a:spLocks/>
            </p:cNvSpPr>
            <p:nvPr/>
          </p:nvSpPr>
          <p:spPr bwMode="auto">
            <a:xfrm>
              <a:off x="2443" y="1060"/>
              <a:ext cx="1455" cy="1837"/>
            </a:xfrm>
            <a:custGeom>
              <a:avLst/>
              <a:gdLst/>
              <a:ahLst/>
              <a:cxnLst>
                <a:cxn ang="0">
                  <a:pos x="0" y="1836"/>
                </a:cxn>
                <a:cxn ang="0">
                  <a:pos x="36" y="1808"/>
                </a:cxn>
                <a:cxn ang="0">
                  <a:pos x="80" y="1787"/>
                </a:cxn>
                <a:cxn ang="0">
                  <a:pos x="122" y="1764"/>
                </a:cxn>
                <a:cxn ang="0">
                  <a:pos x="165" y="1758"/>
                </a:cxn>
                <a:cxn ang="0">
                  <a:pos x="209" y="1736"/>
                </a:cxn>
                <a:cxn ang="0">
                  <a:pos x="252" y="1679"/>
                </a:cxn>
                <a:cxn ang="0">
                  <a:pos x="273" y="1635"/>
                </a:cxn>
                <a:cxn ang="0">
                  <a:pos x="296" y="1592"/>
                </a:cxn>
                <a:cxn ang="0">
                  <a:pos x="332" y="1563"/>
                </a:cxn>
                <a:cxn ang="0">
                  <a:pos x="381" y="1548"/>
                </a:cxn>
                <a:cxn ang="0">
                  <a:pos x="425" y="1535"/>
                </a:cxn>
                <a:cxn ang="0">
                  <a:pos x="461" y="1499"/>
                </a:cxn>
                <a:cxn ang="0">
                  <a:pos x="482" y="1448"/>
                </a:cxn>
                <a:cxn ang="0">
                  <a:pos x="505" y="1391"/>
                </a:cxn>
                <a:cxn ang="0">
                  <a:pos x="512" y="1340"/>
                </a:cxn>
                <a:cxn ang="0">
                  <a:pos x="554" y="1304"/>
                </a:cxn>
                <a:cxn ang="0">
                  <a:pos x="634" y="1275"/>
                </a:cxn>
                <a:cxn ang="0">
                  <a:pos x="692" y="1254"/>
                </a:cxn>
                <a:cxn ang="0">
                  <a:pos x="728" y="1203"/>
                </a:cxn>
                <a:cxn ang="0">
                  <a:pos x="749" y="1110"/>
                </a:cxn>
                <a:cxn ang="0">
                  <a:pos x="764" y="1008"/>
                </a:cxn>
                <a:cxn ang="0">
                  <a:pos x="778" y="958"/>
                </a:cxn>
                <a:cxn ang="0">
                  <a:pos x="806" y="922"/>
                </a:cxn>
                <a:cxn ang="0">
                  <a:pos x="865" y="894"/>
                </a:cxn>
                <a:cxn ang="0">
                  <a:pos x="914" y="864"/>
                </a:cxn>
                <a:cxn ang="0">
                  <a:pos x="958" y="843"/>
                </a:cxn>
                <a:cxn ang="0">
                  <a:pos x="994" y="799"/>
                </a:cxn>
                <a:cxn ang="0">
                  <a:pos x="1009" y="735"/>
                </a:cxn>
                <a:cxn ang="0">
                  <a:pos x="1016" y="684"/>
                </a:cxn>
                <a:cxn ang="0">
                  <a:pos x="1022" y="642"/>
                </a:cxn>
                <a:cxn ang="0">
                  <a:pos x="1058" y="606"/>
                </a:cxn>
                <a:cxn ang="0">
                  <a:pos x="1102" y="576"/>
                </a:cxn>
                <a:cxn ang="0">
                  <a:pos x="1138" y="526"/>
                </a:cxn>
                <a:cxn ang="0">
                  <a:pos x="1153" y="483"/>
                </a:cxn>
                <a:cxn ang="0">
                  <a:pos x="1166" y="439"/>
                </a:cxn>
                <a:cxn ang="0">
                  <a:pos x="1210" y="403"/>
                </a:cxn>
                <a:cxn ang="0">
                  <a:pos x="1238" y="360"/>
                </a:cxn>
                <a:cxn ang="0">
                  <a:pos x="1253" y="303"/>
                </a:cxn>
                <a:cxn ang="0">
                  <a:pos x="1268" y="259"/>
                </a:cxn>
                <a:cxn ang="0">
                  <a:pos x="1282" y="216"/>
                </a:cxn>
                <a:cxn ang="0">
                  <a:pos x="1325" y="180"/>
                </a:cxn>
                <a:cxn ang="0">
                  <a:pos x="1354" y="144"/>
                </a:cxn>
                <a:cxn ang="0">
                  <a:pos x="1382" y="102"/>
                </a:cxn>
                <a:cxn ang="0">
                  <a:pos x="1418" y="66"/>
                </a:cxn>
                <a:cxn ang="0">
                  <a:pos x="1448" y="22"/>
                </a:cxn>
              </a:cxnLst>
              <a:rect l="0" t="0" r="r" b="b"/>
              <a:pathLst>
                <a:path w="1455" h="1837">
                  <a:moveTo>
                    <a:pt x="5" y="1815"/>
                  </a:moveTo>
                  <a:lnTo>
                    <a:pt x="0" y="1836"/>
                  </a:lnTo>
                  <a:lnTo>
                    <a:pt x="14" y="1815"/>
                  </a:lnTo>
                  <a:lnTo>
                    <a:pt x="36" y="1808"/>
                  </a:lnTo>
                  <a:lnTo>
                    <a:pt x="57" y="1787"/>
                  </a:lnTo>
                  <a:lnTo>
                    <a:pt x="80" y="1787"/>
                  </a:lnTo>
                  <a:lnTo>
                    <a:pt x="101" y="1779"/>
                  </a:lnTo>
                  <a:lnTo>
                    <a:pt x="122" y="1764"/>
                  </a:lnTo>
                  <a:lnTo>
                    <a:pt x="144" y="1758"/>
                  </a:lnTo>
                  <a:lnTo>
                    <a:pt x="165" y="1758"/>
                  </a:lnTo>
                  <a:lnTo>
                    <a:pt x="188" y="1758"/>
                  </a:lnTo>
                  <a:lnTo>
                    <a:pt x="209" y="1736"/>
                  </a:lnTo>
                  <a:lnTo>
                    <a:pt x="237" y="1707"/>
                  </a:lnTo>
                  <a:lnTo>
                    <a:pt x="252" y="1679"/>
                  </a:lnTo>
                  <a:lnTo>
                    <a:pt x="266" y="1656"/>
                  </a:lnTo>
                  <a:lnTo>
                    <a:pt x="273" y="1635"/>
                  </a:lnTo>
                  <a:lnTo>
                    <a:pt x="281" y="1614"/>
                  </a:lnTo>
                  <a:lnTo>
                    <a:pt x="296" y="1592"/>
                  </a:lnTo>
                  <a:lnTo>
                    <a:pt x="309" y="1571"/>
                  </a:lnTo>
                  <a:lnTo>
                    <a:pt x="332" y="1563"/>
                  </a:lnTo>
                  <a:lnTo>
                    <a:pt x="353" y="1556"/>
                  </a:lnTo>
                  <a:lnTo>
                    <a:pt x="381" y="1548"/>
                  </a:lnTo>
                  <a:lnTo>
                    <a:pt x="404" y="1548"/>
                  </a:lnTo>
                  <a:lnTo>
                    <a:pt x="425" y="1535"/>
                  </a:lnTo>
                  <a:lnTo>
                    <a:pt x="446" y="1520"/>
                  </a:lnTo>
                  <a:lnTo>
                    <a:pt x="461" y="1499"/>
                  </a:lnTo>
                  <a:lnTo>
                    <a:pt x="476" y="1476"/>
                  </a:lnTo>
                  <a:lnTo>
                    <a:pt x="482" y="1448"/>
                  </a:lnTo>
                  <a:lnTo>
                    <a:pt x="497" y="1419"/>
                  </a:lnTo>
                  <a:lnTo>
                    <a:pt x="505" y="1391"/>
                  </a:lnTo>
                  <a:lnTo>
                    <a:pt x="512" y="1362"/>
                  </a:lnTo>
                  <a:lnTo>
                    <a:pt x="512" y="1340"/>
                  </a:lnTo>
                  <a:lnTo>
                    <a:pt x="526" y="1319"/>
                  </a:lnTo>
                  <a:lnTo>
                    <a:pt x="554" y="1304"/>
                  </a:lnTo>
                  <a:lnTo>
                    <a:pt x="613" y="1290"/>
                  </a:lnTo>
                  <a:lnTo>
                    <a:pt x="634" y="1275"/>
                  </a:lnTo>
                  <a:lnTo>
                    <a:pt x="662" y="1268"/>
                  </a:lnTo>
                  <a:lnTo>
                    <a:pt x="692" y="1254"/>
                  </a:lnTo>
                  <a:lnTo>
                    <a:pt x="713" y="1224"/>
                  </a:lnTo>
                  <a:lnTo>
                    <a:pt x="728" y="1203"/>
                  </a:lnTo>
                  <a:lnTo>
                    <a:pt x="734" y="1159"/>
                  </a:lnTo>
                  <a:lnTo>
                    <a:pt x="749" y="1110"/>
                  </a:lnTo>
                  <a:lnTo>
                    <a:pt x="757" y="1059"/>
                  </a:lnTo>
                  <a:lnTo>
                    <a:pt x="764" y="1008"/>
                  </a:lnTo>
                  <a:lnTo>
                    <a:pt x="770" y="987"/>
                  </a:lnTo>
                  <a:lnTo>
                    <a:pt x="778" y="958"/>
                  </a:lnTo>
                  <a:lnTo>
                    <a:pt x="785" y="936"/>
                  </a:lnTo>
                  <a:lnTo>
                    <a:pt x="806" y="922"/>
                  </a:lnTo>
                  <a:lnTo>
                    <a:pt x="836" y="900"/>
                  </a:lnTo>
                  <a:lnTo>
                    <a:pt x="865" y="894"/>
                  </a:lnTo>
                  <a:lnTo>
                    <a:pt x="893" y="879"/>
                  </a:lnTo>
                  <a:lnTo>
                    <a:pt x="914" y="864"/>
                  </a:lnTo>
                  <a:lnTo>
                    <a:pt x="937" y="858"/>
                  </a:lnTo>
                  <a:lnTo>
                    <a:pt x="958" y="843"/>
                  </a:lnTo>
                  <a:lnTo>
                    <a:pt x="980" y="822"/>
                  </a:lnTo>
                  <a:lnTo>
                    <a:pt x="994" y="799"/>
                  </a:lnTo>
                  <a:lnTo>
                    <a:pt x="994" y="756"/>
                  </a:lnTo>
                  <a:lnTo>
                    <a:pt x="1009" y="735"/>
                  </a:lnTo>
                  <a:lnTo>
                    <a:pt x="1016" y="706"/>
                  </a:lnTo>
                  <a:lnTo>
                    <a:pt x="1016" y="684"/>
                  </a:lnTo>
                  <a:lnTo>
                    <a:pt x="1022" y="663"/>
                  </a:lnTo>
                  <a:lnTo>
                    <a:pt x="1022" y="642"/>
                  </a:lnTo>
                  <a:lnTo>
                    <a:pt x="1037" y="619"/>
                  </a:lnTo>
                  <a:lnTo>
                    <a:pt x="1058" y="606"/>
                  </a:lnTo>
                  <a:lnTo>
                    <a:pt x="1081" y="591"/>
                  </a:lnTo>
                  <a:lnTo>
                    <a:pt x="1102" y="576"/>
                  </a:lnTo>
                  <a:lnTo>
                    <a:pt x="1124" y="555"/>
                  </a:lnTo>
                  <a:lnTo>
                    <a:pt x="1138" y="526"/>
                  </a:lnTo>
                  <a:lnTo>
                    <a:pt x="1153" y="504"/>
                  </a:lnTo>
                  <a:lnTo>
                    <a:pt x="1153" y="483"/>
                  </a:lnTo>
                  <a:lnTo>
                    <a:pt x="1160" y="462"/>
                  </a:lnTo>
                  <a:lnTo>
                    <a:pt x="1166" y="439"/>
                  </a:lnTo>
                  <a:lnTo>
                    <a:pt x="1189" y="418"/>
                  </a:lnTo>
                  <a:lnTo>
                    <a:pt x="1210" y="403"/>
                  </a:lnTo>
                  <a:lnTo>
                    <a:pt x="1225" y="382"/>
                  </a:lnTo>
                  <a:lnTo>
                    <a:pt x="1238" y="360"/>
                  </a:lnTo>
                  <a:lnTo>
                    <a:pt x="1246" y="331"/>
                  </a:lnTo>
                  <a:lnTo>
                    <a:pt x="1253" y="303"/>
                  </a:lnTo>
                  <a:lnTo>
                    <a:pt x="1253" y="282"/>
                  </a:lnTo>
                  <a:lnTo>
                    <a:pt x="1268" y="259"/>
                  </a:lnTo>
                  <a:lnTo>
                    <a:pt x="1274" y="238"/>
                  </a:lnTo>
                  <a:lnTo>
                    <a:pt x="1282" y="216"/>
                  </a:lnTo>
                  <a:lnTo>
                    <a:pt x="1304" y="202"/>
                  </a:lnTo>
                  <a:lnTo>
                    <a:pt x="1325" y="180"/>
                  </a:lnTo>
                  <a:lnTo>
                    <a:pt x="1333" y="159"/>
                  </a:lnTo>
                  <a:lnTo>
                    <a:pt x="1354" y="144"/>
                  </a:lnTo>
                  <a:lnTo>
                    <a:pt x="1369" y="123"/>
                  </a:lnTo>
                  <a:lnTo>
                    <a:pt x="1382" y="102"/>
                  </a:lnTo>
                  <a:lnTo>
                    <a:pt x="1405" y="87"/>
                  </a:lnTo>
                  <a:lnTo>
                    <a:pt x="1418" y="66"/>
                  </a:lnTo>
                  <a:lnTo>
                    <a:pt x="1441" y="43"/>
                  </a:lnTo>
                  <a:lnTo>
                    <a:pt x="1448" y="22"/>
                  </a:lnTo>
                  <a:lnTo>
                    <a:pt x="1454" y="0"/>
                  </a:lnTo>
                </a:path>
              </a:pathLst>
            </a:custGeom>
            <a:noFill/>
            <a:ln w="63500" cap="rnd" cmpd="sng">
              <a:solidFill>
                <a:srgbClr val="339933">
                  <a:alpha val="700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7631" name="Rectangle 1039"/>
            <p:cNvSpPr>
              <a:spLocks noChangeArrowheads="1"/>
            </p:cNvSpPr>
            <p:nvPr/>
          </p:nvSpPr>
          <p:spPr bwMode="auto">
            <a:xfrm>
              <a:off x="3971" y="841"/>
              <a:ext cx="121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/>
              <a:r>
                <a:rPr kumimoji="0" lang="en-US" altLang="ko-KR" sz="1800" b="1">
                  <a:solidFill>
                    <a:schemeClr val="tx1"/>
                  </a:solidFill>
                  <a:latin typeface="Arial" pitchFamily="34" charset="0"/>
                </a:rPr>
                <a:t>actual demand?</a:t>
              </a:r>
            </a:p>
          </p:txBody>
        </p:sp>
      </p:grpSp>
      <p:grpSp>
        <p:nvGrpSpPr>
          <p:cNvPr id="367648" name="Group 1056"/>
          <p:cNvGrpSpPr>
            <a:grpSpLocks/>
          </p:cNvGrpSpPr>
          <p:nvPr/>
        </p:nvGrpSpPr>
        <p:grpSpPr bwMode="auto">
          <a:xfrm>
            <a:off x="3867150" y="4230688"/>
            <a:ext cx="4433888" cy="411162"/>
            <a:chOff x="2436" y="2665"/>
            <a:chExt cx="2793" cy="259"/>
          </a:xfrm>
        </p:grpSpPr>
        <p:sp>
          <p:nvSpPr>
            <p:cNvPr id="367632" name="Freeform 1040"/>
            <p:cNvSpPr>
              <a:spLocks/>
            </p:cNvSpPr>
            <p:nvPr/>
          </p:nvSpPr>
          <p:spPr bwMode="auto">
            <a:xfrm>
              <a:off x="2436" y="2710"/>
              <a:ext cx="1549" cy="214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19" y="144"/>
                </a:cxn>
                <a:cxn ang="0">
                  <a:pos x="59" y="137"/>
                </a:cxn>
                <a:cxn ang="0">
                  <a:pos x="99" y="165"/>
                </a:cxn>
                <a:cxn ang="0">
                  <a:pos x="139" y="194"/>
                </a:cxn>
                <a:cxn ang="0">
                  <a:pos x="179" y="180"/>
                </a:cxn>
                <a:cxn ang="0">
                  <a:pos x="224" y="144"/>
                </a:cxn>
                <a:cxn ang="0">
                  <a:pos x="257" y="108"/>
                </a:cxn>
                <a:cxn ang="0">
                  <a:pos x="298" y="78"/>
                </a:cxn>
                <a:cxn ang="0">
                  <a:pos x="337" y="78"/>
                </a:cxn>
                <a:cxn ang="0">
                  <a:pos x="390" y="114"/>
                </a:cxn>
                <a:cxn ang="0">
                  <a:pos x="424" y="137"/>
                </a:cxn>
                <a:cxn ang="0">
                  <a:pos x="470" y="114"/>
                </a:cxn>
                <a:cxn ang="0">
                  <a:pos x="510" y="86"/>
                </a:cxn>
                <a:cxn ang="0">
                  <a:pos x="543" y="57"/>
                </a:cxn>
                <a:cxn ang="0">
                  <a:pos x="582" y="78"/>
                </a:cxn>
                <a:cxn ang="0">
                  <a:pos x="615" y="108"/>
                </a:cxn>
                <a:cxn ang="0">
                  <a:pos x="655" y="108"/>
                </a:cxn>
                <a:cxn ang="0">
                  <a:pos x="754" y="65"/>
                </a:cxn>
                <a:cxn ang="0">
                  <a:pos x="801" y="57"/>
                </a:cxn>
                <a:cxn ang="0">
                  <a:pos x="834" y="93"/>
                </a:cxn>
                <a:cxn ang="0">
                  <a:pos x="860" y="114"/>
                </a:cxn>
                <a:cxn ang="0">
                  <a:pos x="900" y="108"/>
                </a:cxn>
                <a:cxn ang="0">
                  <a:pos x="940" y="78"/>
                </a:cxn>
                <a:cxn ang="0">
                  <a:pos x="978" y="42"/>
                </a:cxn>
                <a:cxn ang="0">
                  <a:pos x="1019" y="14"/>
                </a:cxn>
                <a:cxn ang="0">
                  <a:pos x="1058" y="0"/>
                </a:cxn>
                <a:cxn ang="0">
                  <a:pos x="1099" y="21"/>
                </a:cxn>
                <a:cxn ang="0">
                  <a:pos x="1132" y="65"/>
                </a:cxn>
                <a:cxn ang="0">
                  <a:pos x="1158" y="108"/>
                </a:cxn>
                <a:cxn ang="0">
                  <a:pos x="1198" y="86"/>
                </a:cxn>
                <a:cxn ang="0">
                  <a:pos x="1276" y="42"/>
                </a:cxn>
                <a:cxn ang="0">
                  <a:pos x="1323" y="6"/>
                </a:cxn>
                <a:cxn ang="0">
                  <a:pos x="1363" y="21"/>
                </a:cxn>
                <a:cxn ang="0">
                  <a:pos x="1396" y="57"/>
                </a:cxn>
                <a:cxn ang="0">
                  <a:pos x="1436" y="65"/>
                </a:cxn>
                <a:cxn ang="0">
                  <a:pos x="1475" y="65"/>
                </a:cxn>
                <a:cxn ang="0">
                  <a:pos x="1515" y="57"/>
                </a:cxn>
                <a:cxn ang="0">
                  <a:pos x="1548" y="78"/>
                </a:cxn>
              </a:cxnLst>
              <a:rect l="0" t="0" r="r" b="b"/>
              <a:pathLst>
                <a:path w="1549" h="214">
                  <a:moveTo>
                    <a:pt x="11" y="213"/>
                  </a:moveTo>
                  <a:lnTo>
                    <a:pt x="0" y="186"/>
                  </a:lnTo>
                  <a:lnTo>
                    <a:pt x="6" y="165"/>
                  </a:lnTo>
                  <a:lnTo>
                    <a:pt x="19" y="144"/>
                  </a:lnTo>
                  <a:lnTo>
                    <a:pt x="40" y="137"/>
                  </a:lnTo>
                  <a:lnTo>
                    <a:pt x="59" y="137"/>
                  </a:lnTo>
                  <a:lnTo>
                    <a:pt x="80" y="150"/>
                  </a:lnTo>
                  <a:lnTo>
                    <a:pt x="99" y="165"/>
                  </a:lnTo>
                  <a:lnTo>
                    <a:pt x="119" y="186"/>
                  </a:lnTo>
                  <a:lnTo>
                    <a:pt x="139" y="194"/>
                  </a:lnTo>
                  <a:lnTo>
                    <a:pt x="158" y="194"/>
                  </a:lnTo>
                  <a:lnTo>
                    <a:pt x="179" y="180"/>
                  </a:lnTo>
                  <a:lnTo>
                    <a:pt x="205" y="165"/>
                  </a:lnTo>
                  <a:lnTo>
                    <a:pt x="224" y="144"/>
                  </a:lnTo>
                  <a:lnTo>
                    <a:pt x="245" y="129"/>
                  </a:lnTo>
                  <a:lnTo>
                    <a:pt x="257" y="108"/>
                  </a:lnTo>
                  <a:lnTo>
                    <a:pt x="278" y="93"/>
                  </a:lnTo>
                  <a:lnTo>
                    <a:pt x="298" y="78"/>
                  </a:lnTo>
                  <a:lnTo>
                    <a:pt x="317" y="65"/>
                  </a:lnTo>
                  <a:lnTo>
                    <a:pt x="337" y="78"/>
                  </a:lnTo>
                  <a:lnTo>
                    <a:pt x="364" y="93"/>
                  </a:lnTo>
                  <a:lnTo>
                    <a:pt x="390" y="114"/>
                  </a:lnTo>
                  <a:lnTo>
                    <a:pt x="404" y="137"/>
                  </a:lnTo>
                  <a:lnTo>
                    <a:pt x="424" y="137"/>
                  </a:lnTo>
                  <a:lnTo>
                    <a:pt x="444" y="129"/>
                  </a:lnTo>
                  <a:lnTo>
                    <a:pt x="470" y="114"/>
                  </a:lnTo>
                  <a:lnTo>
                    <a:pt x="490" y="93"/>
                  </a:lnTo>
                  <a:lnTo>
                    <a:pt x="510" y="86"/>
                  </a:lnTo>
                  <a:lnTo>
                    <a:pt x="529" y="78"/>
                  </a:lnTo>
                  <a:lnTo>
                    <a:pt x="543" y="57"/>
                  </a:lnTo>
                  <a:lnTo>
                    <a:pt x="562" y="65"/>
                  </a:lnTo>
                  <a:lnTo>
                    <a:pt x="582" y="78"/>
                  </a:lnTo>
                  <a:lnTo>
                    <a:pt x="603" y="86"/>
                  </a:lnTo>
                  <a:lnTo>
                    <a:pt x="615" y="108"/>
                  </a:lnTo>
                  <a:lnTo>
                    <a:pt x="636" y="108"/>
                  </a:lnTo>
                  <a:lnTo>
                    <a:pt x="655" y="108"/>
                  </a:lnTo>
                  <a:lnTo>
                    <a:pt x="708" y="86"/>
                  </a:lnTo>
                  <a:lnTo>
                    <a:pt x="754" y="65"/>
                  </a:lnTo>
                  <a:lnTo>
                    <a:pt x="774" y="50"/>
                  </a:lnTo>
                  <a:lnTo>
                    <a:pt x="801" y="57"/>
                  </a:lnTo>
                  <a:lnTo>
                    <a:pt x="813" y="78"/>
                  </a:lnTo>
                  <a:lnTo>
                    <a:pt x="834" y="93"/>
                  </a:lnTo>
                  <a:lnTo>
                    <a:pt x="841" y="114"/>
                  </a:lnTo>
                  <a:lnTo>
                    <a:pt x="860" y="114"/>
                  </a:lnTo>
                  <a:lnTo>
                    <a:pt x="879" y="114"/>
                  </a:lnTo>
                  <a:lnTo>
                    <a:pt x="900" y="108"/>
                  </a:lnTo>
                  <a:lnTo>
                    <a:pt x="920" y="86"/>
                  </a:lnTo>
                  <a:lnTo>
                    <a:pt x="940" y="78"/>
                  </a:lnTo>
                  <a:lnTo>
                    <a:pt x="959" y="57"/>
                  </a:lnTo>
                  <a:lnTo>
                    <a:pt x="978" y="42"/>
                  </a:lnTo>
                  <a:lnTo>
                    <a:pt x="1000" y="29"/>
                  </a:lnTo>
                  <a:lnTo>
                    <a:pt x="1019" y="14"/>
                  </a:lnTo>
                  <a:lnTo>
                    <a:pt x="1039" y="0"/>
                  </a:lnTo>
                  <a:lnTo>
                    <a:pt x="1058" y="0"/>
                  </a:lnTo>
                  <a:lnTo>
                    <a:pt x="1078" y="6"/>
                  </a:lnTo>
                  <a:lnTo>
                    <a:pt x="1099" y="21"/>
                  </a:lnTo>
                  <a:lnTo>
                    <a:pt x="1118" y="42"/>
                  </a:lnTo>
                  <a:lnTo>
                    <a:pt x="1132" y="65"/>
                  </a:lnTo>
                  <a:lnTo>
                    <a:pt x="1144" y="86"/>
                  </a:lnTo>
                  <a:lnTo>
                    <a:pt x="1158" y="108"/>
                  </a:lnTo>
                  <a:lnTo>
                    <a:pt x="1177" y="108"/>
                  </a:lnTo>
                  <a:lnTo>
                    <a:pt x="1198" y="86"/>
                  </a:lnTo>
                  <a:lnTo>
                    <a:pt x="1224" y="65"/>
                  </a:lnTo>
                  <a:lnTo>
                    <a:pt x="1276" y="42"/>
                  </a:lnTo>
                  <a:lnTo>
                    <a:pt x="1304" y="21"/>
                  </a:lnTo>
                  <a:lnTo>
                    <a:pt x="1323" y="6"/>
                  </a:lnTo>
                  <a:lnTo>
                    <a:pt x="1342" y="0"/>
                  </a:lnTo>
                  <a:lnTo>
                    <a:pt x="1363" y="21"/>
                  </a:lnTo>
                  <a:lnTo>
                    <a:pt x="1383" y="36"/>
                  </a:lnTo>
                  <a:lnTo>
                    <a:pt x="1396" y="57"/>
                  </a:lnTo>
                  <a:lnTo>
                    <a:pt x="1416" y="65"/>
                  </a:lnTo>
                  <a:lnTo>
                    <a:pt x="1436" y="65"/>
                  </a:lnTo>
                  <a:lnTo>
                    <a:pt x="1455" y="65"/>
                  </a:lnTo>
                  <a:lnTo>
                    <a:pt x="1475" y="65"/>
                  </a:lnTo>
                  <a:lnTo>
                    <a:pt x="1496" y="57"/>
                  </a:lnTo>
                  <a:lnTo>
                    <a:pt x="1515" y="57"/>
                  </a:lnTo>
                  <a:lnTo>
                    <a:pt x="1535" y="57"/>
                  </a:lnTo>
                  <a:lnTo>
                    <a:pt x="1548" y="78"/>
                  </a:lnTo>
                </a:path>
              </a:pathLst>
            </a:custGeom>
            <a:noFill/>
            <a:ln w="63500" cap="rnd" cmpd="sng">
              <a:solidFill>
                <a:srgbClr val="339933">
                  <a:alpha val="700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7633" name="Rectangle 1041"/>
            <p:cNvSpPr>
              <a:spLocks noChangeArrowheads="1"/>
            </p:cNvSpPr>
            <p:nvPr/>
          </p:nvSpPr>
          <p:spPr bwMode="auto">
            <a:xfrm>
              <a:off x="4019" y="2665"/>
              <a:ext cx="121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/>
              <a:r>
                <a:rPr kumimoji="0" lang="en-US" altLang="ko-KR" sz="1800" b="1">
                  <a:solidFill>
                    <a:schemeClr val="tx1"/>
                  </a:solidFill>
                  <a:latin typeface="Arial" pitchFamily="34" charset="0"/>
                </a:rPr>
                <a:t>actual demand?</a:t>
              </a:r>
            </a:p>
          </p:txBody>
        </p:sp>
      </p:grpSp>
      <p:grpSp>
        <p:nvGrpSpPr>
          <p:cNvPr id="367647" name="Group 1055"/>
          <p:cNvGrpSpPr>
            <a:grpSpLocks/>
          </p:cNvGrpSpPr>
          <p:nvPr/>
        </p:nvGrpSpPr>
        <p:grpSpPr bwMode="auto">
          <a:xfrm>
            <a:off x="1524000" y="4230689"/>
            <a:ext cx="2376488" cy="1704975"/>
            <a:chOff x="960" y="2665"/>
            <a:chExt cx="1497" cy="1074"/>
          </a:xfrm>
        </p:grpSpPr>
        <p:sp>
          <p:nvSpPr>
            <p:cNvPr id="367634" name="Freeform 1042"/>
            <p:cNvSpPr>
              <a:spLocks/>
            </p:cNvSpPr>
            <p:nvPr/>
          </p:nvSpPr>
          <p:spPr bwMode="auto">
            <a:xfrm>
              <a:off x="960" y="2919"/>
              <a:ext cx="1497" cy="820"/>
            </a:xfrm>
            <a:custGeom>
              <a:avLst/>
              <a:gdLst>
                <a:gd name="connsiteX0" fmla="*/ 0 w 1497"/>
                <a:gd name="connsiteY0" fmla="*/ 820 h 820"/>
                <a:gd name="connsiteX1" fmla="*/ 7 w 1497"/>
                <a:gd name="connsiteY1" fmla="*/ 799 h 820"/>
                <a:gd name="connsiteX2" fmla="*/ 28 w 1497"/>
                <a:gd name="connsiteY2" fmla="*/ 784 h 820"/>
                <a:gd name="connsiteX3" fmla="*/ 51 w 1497"/>
                <a:gd name="connsiteY3" fmla="*/ 769 h 820"/>
                <a:gd name="connsiteX4" fmla="*/ 79 w 1497"/>
                <a:gd name="connsiteY4" fmla="*/ 769 h 820"/>
                <a:gd name="connsiteX5" fmla="*/ 100 w 1497"/>
                <a:gd name="connsiteY5" fmla="*/ 769 h 820"/>
                <a:gd name="connsiteX6" fmla="*/ 123 w 1497"/>
                <a:gd name="connsiteY6" fmla="*/ 763 h 820"/>
                <a:gd name="connsiteX7" fmla="*/ 144 w 1497"/>
                <a:gd name="connsiteY7" fmla="*/ 712 h 820"/>
                <a:gd name="connsiteX8" fmla="*/ 165 w 1497"/>
                <a:gd name="connsiteY8" fmla="*/ 691 h 820"/>
                <a:gd name="connsiteX9" fmla="*/ 187 w 1497"/>
                <a:gd name="connsiteY9" fmla="*/ 669 h 820"/>
                <a:gd name="connsiteX10" fmla="*/ 195 w 1497"/>
                <a:gd name="connsiteY10" fmla="*/ 640 h 820"/>
                <a:gd name="connsiteX11" fmla="*/ 201 w 1497"/>
                <a:gd name="connsiteY11" fmla="*/ 612 h 820"/>
                <a:gd name="connsiteX12" fmla="*/ 208 w 1497"/>
                <a:gd name="connsiteY12" fmla="*/ 589 h 820"/>
                <a:gd name="connsiteX13" fmla="*/ 231 w 1497"/>
                <a:gd name="connsiteY13" fmla="*/ 604 h 820"/>
                <a:gd name="connsiteX14" fmla="*/ 252 w 1497"/>
                <a:gd name="connsiteY14" fmla="*/ 625 h 820"/>
                <a:gd name="connsiteX15" fmla="*/ 267 w 1497"/>
                <a:gd name="connsiteY15" fmla="*/ 648 h 820"/>
                <a:gd name="connsiteX16" fmla="*/ 288 w 1497"/>
                <a:gd name="connsiteY16" fmla="*/ 655 h 820"/>
                <a:gd name="connsiteX17" fmla="*/ 309 w 1497"/>
                <a:gd name="connsiteY17" fmla="*/ 625 h 820"/>
                <a:gd name="connsiteX18" fmla="*/ 360 w 1497"/>
                <a:gd name="connsiteY18" fmla="*/ 568 h 820"/>
                <a:gd name="connsiteX19" fmla="*/ 411 w 1497"/>
                <a:gd name="connsiteY19" fmla="*/ 540 h 820"/>
                <a:gd name="connsiteX20" fmla="*/ 417 w 1497"/>
                <a:gd name="connsiteY20" fmla="*/ 496 h 820"/>
                <a:gd name="connsiteX21" fmla="*/ 439 w 1497"/>
                <a:gd name="connsiteY21" fmla="*/ 481 h 820"/>
                <a:gd name="connsiteX22" fmla="*/ 468 w 1497"/>
                <a:gd name="connsiteY22" fmla="*/ 468 h 820"/>
                <a:gd name="connsiteX23" fmla="*/ 496 w 1497"/>
                <a:gd name="connsiteY23" fmla="*/ 453 h 820"/>
                <a:gd name="connsiteX24" fmla="*/ 511 w 1497"/>
                <a:gd name="connsiteY24" fmla="*/ 475 h 820"/>
                <a:gd name="connsiteX25" fmla="*/ 525 w 1497"/>
                <a:gd name="connsiteY25" fmla="*/ 496 h 820"/>
                <a:gd name="connsiteX26" fmla="*/ 532 w 1497"/>
                <a:gd name="connsiteY26" fmla="*/ 517 h 820"/>
                <a:gd name="connsiteX27" fmla="*/ 555 w 1497"/>
                <a:gd name="connsiteY27" fmla="*/ 532 h 820"/>
                <a:gd name="connsiteX28" fmla="*/ 576 w 1497"/>
                <a:gd name="connsiteY28" fmla="*/ 525 h 820"/>
                <a:gd name="connsiteX29" fmla="*/ 597 w 1497"/>
                <a:gd name="connsiteY29" fmla="*/ 511 h 820"/>
                <a:gd name="connsiteX30" fmla="*/ 619 w 1497"/>
                <a:gd name="connsiteY30" fmla="*/ 481 h 820"/>
                <a:gd name="connsiteX31" fmla="*/ 640 w 1497"/>
                <a:gd name="connsiteY31" fmla="*/ 424 h 820"/>
                <a:gd name="connsiteX32" fmla="*/ 663 w 1497"/>
                <a:gd name="connsiteY32" fmla="*/ 396 h 820"/>
                <a:gd name="connsiteX33" fmla="*/ 684 w 1497"/>
                <a:gd name="connsiteY33" fmla="*/ 373 h 820"/>
                <a:gd name="connsiteX34" fmla="*/ 705 w 1497"/>
                <a:gd name="connsiteY34" fmla="*/ 367 h 820"/>
                <a:gd name="connsiteX35" fmla="*/ 756 w 1497"/>
                <a:gd name="connsiteY35" fmla="*/ 345 h 820"/>
                <a:gd name="connsiteX36" fmla="*/ 807 w 1497"/>
                <a:gd name="connsiteY36" fmla="*/ 288 h 820"/>
                <a:gd name="connsiteX37" fmla="*/ 828 w 1497"/>
                <a:gd name="connsiteY37" fmla="*/ 259 h 820"/>
                <a:gd name="connsiteX38" fmla="*/ 843 w 1497"/>
                <a:gd name="connsiteY38" fmla="*/ 280 h 820"/>
                <a:gd name="connsiteX39" fmla="*/ 864 w 1497"/>
                <a:gd name="connsiteY39" fmla="*/ 337 h 820"/>
                <a:gd name="connsiteX40" fmla="*/ 871 w 1497"/>
                <a:gd name="connsiteY40" fmla="*/ 381 h 820"/>
                <a:gd name="connsiteX41" fmla="*/ 885 w 1497"/>
                <a:gd name="connsiteY41" fmla="*/ 424 h 820"/>
                <a:gd name="connsiteX42" fmla="*/ 907 w 1497"/>
                <a:gd name="connsiteY42" fmla="*/ 453 h 820"/>
                <a:gd name="connsiteX43" fmla="*/ 928 w 1497"/>
                <a:gd name="connsiteY43" fmla="*/ 453 h 820"/>
                <a:gd name="connsiteX44" fmla="*/ 957 w 1497"/>
                <a:gd name="connsiteY44" fmla="*/ 432 h 820"/>
                <a:gd name="connsiteX45" fmla="*/ 987 w 1497"/>
                <a:gd name="connsiteY45" fmla="*/ 403 h 820"/>
                <a:gd name="connsiteX46" fmla="*/ 1000 w 1497"/>
                <a:gd name="connsiteY46" fmla="*/ 360 h 820"/>
                <a:gd name="connsiteX47" fmla="*/ 1029 w 1497"/>
                <a:gd name="connsiteY47" fmla="*/ 309 h 820"/>
                <a:gd name="connsiteX48" fmla="*/ 1044 w 1497"/>
                <a:gd name="connsiteY48" fmla="*/ 280 h 820"/>
                <a:gd name="connsiteX49" fmla="*/ 1065 w 1497"/>
                <a:gd name="connsiteY49" fmla="*/ 229 h 820"/>
                <a:gd name="connsiteX50" fmla="*/ 1087 w 1497"/>
                <a:gd name="connsiteY50" fmla="*/ 216 h 820"/>
                <a:gd name="connsiteX51" fmla="*/ 1095 w 1497"/>
                <a:gd name="connsiteY51" fmla="*/ 172 h 820"/>
                <a:gd name="connsiteX52" fmla="*/ 1108 w 1497"/>
                <a:gd name="connsiteY52" fmla="*/ 151 h 820"/>
                <a:gd name="connsiteX53" fmla="*/ 1131 w 1497"/>
                <a:gd name="connsiteY53" fmla="*/ 129 h 820"/>
                <a:gd name="connsiteX54" fmla="*/ 1152 w 1497"/>
                <a:gd name="connsiteY54" fmla="*/ 144 h 820"/>
                <a:gd name="connsiteX55" fmla="*/ 1167 w 1497"/>
                <a:gd name="connsiteY55" fmla="*/ 165 h 820"/>
                <a:gd name="connsiteX56" fmla="*/ 1188 w 1497"/>
                <a:gd name="connsiteY56" fmla="*/ 165 h 820"/>
                <a:gd name="connsiteX57" fmla="*/ 1231 w 1497"/>
                <a:gd name="connsiteY57" fmla="*/ 172 h 820"/>
                <a:gd name="connsiteX58" fmla="*/ 1275 w 1497"/>
                <a:gd name="connsiteY58" fmla="*/ 172 h 820"/>
                <a:gd name="connsiteX59" fmla="*/ 1296 w 1497"/>
                <a:gd name="connsiteY59" fmla="*/ 172 h 820"/>
                <a:gd name="connsiteX60" fmla="*/ 1317 w 1497"/>
                <a:gd name="connsiteY60" fmla="*/ 157 h 820"/>
                <a:gd name="connsiteX61" fmla="*/ 1339 w 1497"/>
                <a:gd name="connsiteY61" fmla="*/ 144 h 820"/>
                <a:gd name="connsiteX62" fmla="*/ 1360 w 1497"/>
                <a:gd name="connsiteY62" fmla="*/ 144 h 820"/>
                <a:gd name="connsiteX63" fmla="*/ 1383 w 1497"/>
                <a:gd name="connsiteY63" fmla="*/ 129 h 820"/>
                <a:gd name="connsiteX64" fmla="*/ 1404 w 1497"/>
                <a:gd name="connsiteY64" fmla="*/ 121 h 820"/>
                <a:gd name="connsiteX65" fmla="*/ 1425 w 1497"/>
                <a:gd name="connsiteY65" fmla="*/ 108 h 820"/>
                <a:gd name="connsiteX66" fmla="*/ 1447 w 1497"/>
                <a:gd name="connsiteY66" fmla="*/ 93 h 820"/>
                <a:gd name="connsiteX67" fmla="*/ 1461 w 1497"/>
                <a:gd name="connsiteY67" fmla="*/ 72 h 820"/>
                <a:gd name="connsiteX68" fmla="*/ 1468 w 1497"/>
                <a:gd name="connsiteY68" fmla="*/ 49 h 820"/>
                <a:gd name="connsiteX69" fmla="*/ 1476 w 1497"/>
                <a:gd name="connsiteY69" fmla="*/ 28 h 820"/>
                <a:gd name="connsiteX70" fmla="*/ 1476 w 1497"/>
                <a:gd name="connsiteY70" fmla="*/ 7 h 820"/>
                <a:gd name="connsiteX71" fmla="*/ 1485 w 1497"/>
                <a:gd name="connsiteY71" fmla="*/ 0 h 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497" h="820">
                  <a:moveTo>
                    <a:pt x="0" y="820"/>
                  </a:moveTo>
                  <a:cubicBezTo>
                    <a:pt x="2" y="813"/>
                    <a:pt x="5" y="806"/>
                    <a:pt x="7" y="799"/>
                  </a:cubicBezTo>
                  <a:lnTo>
                    <a:pt x="28" y="784"/>
                  </a:lnTo>
                  <a:cubicBezTo>
                    <a:pt x="36" y="779"/>
                    <a:pt x="43" y="774"/>
                    <a:pt x="51" y="769"/>
                  </a:cubicBezTo>
                  <a:lnTo>
                    <a:pt x="79" y="769"/>
                  </a:lnTo>
                  <a:lnTo>
                    <a:pt x="100" y="769"/>
                  </a:lnTo>
                  <a:cubicBezTo>
                    <a:pt x="108" y="767"/>
                    <a:pt x="115" y="765"/>
                    <a:pt x="123" y="763"/>
                  </a:cubicBezTo>
                  <a:lnTo>
                    <a:pt x="144" y="712"/>
                  </a:lnTo>
                  <a:lnTo>
                    <a:pt x="165" y="691"/>
                  </a:lnTo>
                  <a:lnTo>
                    <a:pt x="187" y="669"/>
                  </a:lnTo>
                  <a:cubicBezTo>
                    <a:pt x="190" y="659"/>
                    <a:pt x="192" y="650"/>
                    <a:pt x="195" y="640"/>
                  </a:cubicBezTo>
                  <a:cubicBezTo>
                    <a:pt x="197" y="631"/>
                    <a:pt x="199" y="621"/>
                    <a:pt x="201" y="612"/>
                  </a:cubicBezTo>
                  <a:cubicBezTo>
                    <a:pt x="203" y="604"/>
                    <a:pt x="206" y="597"/>
                    <a:pt x="208" y="589"/>
                  </a:cubicBezTo>
                  <a:cubicBezTo>
                    <a:pt x="216" y="594"/>
                    <a:pt x="223" y="599"/>
                    <a:pt x="231" y="604"/>
                  </a:cubicBezTo>
                  <a:lnTo>
                    <a:pt x="252" y="625"/>
                  </a:lnTo>
                  <a:cubicBezTo>
                    <a:pt x="257" y="633"/>
                    <a:pt x="262" y="640"/>
                    <a:pt x="267" y="648"/>
                  </a:cubicBezTo>
                  <a:cubicBezTo>
                    <a:pt x="274" y="650"/>
                    <a:pt x="281" y="653"/>
                    <a:pt x="288" y="655"/>
                  </a:cubicBezTo>
                  <a:lnTo>
                    <a:pt x="309" y="625"/>
                  </a:lnTo>
                  <a:lnTo>
                    <a:pt x="360" y="568"/>
                  </a:lnTo>
                  <a:cubicBezTo>
                    <a:pt x="377" y="559"/>
                    <a:pt x="394" y="549"/>
                    <a:pt x="411" y="540"/>
                  </a:cubicBezTo>
                  <a:cubicBezTo>
                    <a:pt x="413" y="525"/>
                    <a:pt x="415" y="511"/>
                    <a:pt x="417" y="496"/>
                  </a:cubicBezTo>
                  <a:cubicBezTo>
                    <a:pt x="424" y="491"/>
                    <a:pt x="432" y="486"/>
                    <a:pt x="439" y="481"/>
                  </a:cubicBezTo>
                  <a:cubicBezTo>
                    <a:pt x="449" y="477"/>
                    <a:pt x="458" y="472"/>
                    <a:pt x="468" y="468"/>
                  </a:cubicBezTo>
                  <a:cubicBezTo>
                    <a:pt x="477" y="463"/>
                    <a:pt x="487" y="458"/>
                    <a:pt x="496" y="453"/>
                  </a:cubicBezTo>
                  <a:cubicBezTo>
                    <a:pt x="501" y="460"/>
                    <a:pt x="506" y="468"/>
                    <a:pt x="511" y="475"/>
                  </a:cubicBezTo>
                  <a:cubicBezTo>
                    <a:pt x="516" y="482"/>
                    <a:pt x="520" y="489"/>
                    <a:pt x="525" y="496"/>
                  </a:cubicBezTo>
                  <a:cubicBezTo>
                    <a:pt x="527" y="503"/>
                    <a:pt x="530" y="510"/>
                    <a:pt x="532" y="517"/>
                  </a:cubicBezTo>
                  <a:cubicBezTo>
                    <a:pt x="540" y="522"/>
                    <a:pt x="547" y="527"/>
                    <a:pt x="555" y="532"/>
                  </a:cubicBezTo>
                  <a:cubicBezTo>
                    <a:pt x="562" y="530"/>
                    <a:pt x="569" y="527"/>
                    <a:pt x="576" y="525"/>
                  </a:cubicBezTo>
                  <a:cubicBezTo>
                    <a:pt x="583" y="520"/>
                    <a:pt x="590" y="516"/>
                    <a:pt x="597" y="511"/>
                  </a:cubicBezTo>
                  <a:cubicBezTo>
                    <a:pt x="604" y="501"/>
                    <a:pt x="612" y="491"/>
                    <a:pt x="619" y="481"/>
                  </a:cubicBezTo>
                  <a:lnTo>
                    <a:pt x="640" y="424"/>
                  </a:lnTo>
                  <a:cubicBezTo>
                    <a:pt x="648" y="415"/>
                    <a:pt x="655" y="405"/>
                    <a:pt x="663" y="396"/>
                  </a:cubicBezTo>
                  <a:cubicBezTo>
                    <a:pt x="670" y="388"/>
                    <a:pt x="677" y="381"/>
                    <a:pt x="684" y="373"/>
                  </a:cubicBezTo>
                  <a:lnTo>
                    <a:pt x="705" y="367"/>
                  </a:lnTo>
                  <a:cubicBezTo>
                    <a:pt x="722" y="360"/>
                    <a:pt x="739" y="352"/>
                    <a:pt x="756" y="345"/>
                  </a:cubicBezTo>
                  <a:lnTo>
                    <a:pt x="807" y="288"/>
                  </a:lnTo>
                  <a:cubicBezTo>
                    <a:pt x="814" y="278"/>
                    <a:pt x="821" y="269"/>
                    <a:pt x="828" y="259"/>
                  </a:cubicBezTo>
                  <a:lnTo>
                    <a:pt x="843" y="280"/>
                  </a:lnTo>
                  <a:lnTo>
                    <a:pt x="864" y="337"/>
                  </a:lnTo>
                  <a:cubicBezTo>
                    <a:pt x="866" y="352"/>
                    <a:pt x="869" y="366"/>
                    <a:pt x="871" y="381"/>
                  </a:cubicBezTo>
                  <a:cubicBezTo>
                    <a:pt x="876" y="395"/>
                    <a:pt x="880" y="410"/>
                    <a:pt x="885" y="424"/>
                  </a:cubicBezTo>
                  <a:cubicBezTo>
                    <a:pt x="892" y="434"/>
                    <a:pt x="900" y="443"/>
                    <a:pt x="907" y="453"/>
                  </a:cubicBezTo>
                  <a:lnTo>
                    <a:pt x="928" y="453"/>
                  </a:lnTo>
                  <a:cubicBezTo>
                    <a:pt x="938" y="446"/>
                    <a:pt x="947" y="439"/>
                    <a:pt x="957" y="432"/>
                  </a:cubicBezTo>
                  <a:cubicBezTo>
                    <a:pt x="967" y="422"/>
                    <a:pt x="977" y="413"/>
                    <a:pt x="987" y="403"/>
                  </a:cubicBezTo>
                  <a:cubicBezTo>
                    <a:pt x="991" y="389"/>
                    <a:pt x="996" y="374"/>
                    <a:pt x="1000" y="360"/>
                  </a:cubicBezTo>
                  <a:cubicBezTo>
                    <a:pt x="1010" y="343"/>
                    <a:pt x="1019" y="326"/>
                    <a:pt x="1029" y="309"/>
                  </a:cubicBezTo>
                  <a:cubicBezTo>
                    <a:pt x="1034" y="299"/>
                    <a:pt x="1039" y="290"/>
                    <a:pt x="1044" y="280"/>
                  </a:cubicBezTo>
                  <a:lnTo>
                    <a:pt x="1065" y="229"/>
                  </a:lnTo>
                  <a:cubicBezTo>
                    <a:pt x="1072" y="225"/>
                    <a:pt x="1080" y="220"/>
                    <a:pt x="1087" y="216"/>
                  </a:cubicBezTo>
                  <a:cubicBezTo>
                    <a:pt x="1090" y="201"/>
                    <a:pt x="1092" y="187"/>
                    <a:pt x="1095" y="172"/>
                  </a:cubicBezTo>
                  <a:cubicBezTo>
                    <a:pt x="1099" y="165"/>
                    <a:pt x="1104" y="158"/>
                    <a:pt x="1108" y="151"/>
                  </a:cubicBezTo>
                  <a:cubicBezTo>
                    <a:pt x="1116" y="144"/>
                    <a:pt x="1123" y="136"/>
                    <a:pt x="1131" y="129"/>
                  </a:cubicBezTo>
                  <a:lnTo>
                    <a:pt x="1152" y="144"/>
                  </a:lnTo>
                  <a:lnTo>
                    <a:pt x="1167" y="165"/>
                  </a:lnTo>
                  <a:lnTo>
                    <a:pt x="1188" y="165"/>
                  </a:lnTo>
                  <a:cubicBezTo>
                    <a:pt x="1202" y="167"/>
                    <a:pt x="1217" y="170"/>
                    <a:pt x="1231" y="172"/>
                  </a:cubicBezTo>
                  <a:lnTo>
                    <a:pt x="1275" y="172"/>
                  </a:lnTo>
                  <a:lnTo>
                    <a:pt x="1296" y="172"/>
                  </a:lnTo>
                  <a:lnTo>
                    <a:pt x="1317" y="157"/>
                  </a:lnTo>
                  <a:cubicBezTo>
                    <a:pt x="1324" y="153"/>
                    <a:pt x="1332" y="148"/>
                    <a:pt x="1339" y="144"/>
                  </a:cubicBezTo>
                  <a:lnTo>
                    <a:pt x="1360" y="144"/>
                  </a:lnTo>
                  <a:cubicBezTo>
                    <a:pt x="1368" y="139"/>
                    <a:pt x="1375" y="134"/>
                    <a:pt x="1383" y="129"/>
                  </a:cubicBezTo>
                  <a:cubicBezTo>
                    <a:pt x="1390" y="126"/>
                    <a:pt x="1397" y="124"/>
                    <a:pt x="1404" y="121"/>
                  </a:cubicBezTo>
                  <a:cubicBezTo>
                    <a:pt x="1411" y="117"/>
                    <a:pt x="1418" y="112"/>
                    <a:pt x="1425" y="108"/>
                  </a:cubicBezTo>
                  <a:cubicBezTo>
                    <a:pt x="1432" y="103"/>
                    <a:pt x="1440" y="98"/>
                    <a:pt x="1447" y="93"/>
                  </a:cubicBezTo>
                  <a:cubicBezTo>
                    <a:pt x="1452" y="86"/>
                    <a:pt x="1456" y="79"/>
                    <a:pt x="1461" y="72"/>
                  </a:cubicBezTo>
                  <a:cubicBezTo>
                    <a:pt x="1463" y="64"/>
                    <a:pt x="1466" y="57"/>
                    <a:pt x="1468" y="49"/>
                  </a:cubicBezTo>
                  <a:cubicBezTo>
                    <a:pt x="1471" y="42"/>
                    <a:pt x="1473" y="35"/>
                    <a:pt x="1476" y="28"/>
                  </a:cubicBezTo>
                  <a:lnTo>
                    <a:pt x="1476" y="7"/>
                  </a:lnTo>
                  <a:cubicBezTo>
                    <a:pt x="1464" y="5"/>
                    <a:pt x="1497" y="2"/>
                    <a:pt x="1485" y="0"/>
                  </a:cubicBezTo>
                </a:path>
              </a:pathLst>
            </a:custGeom>
            <a:noFill/>
            <a:ln w="63500" cap="rnd" cmpd="sng">
              <a:solidFill>
                <a:schemeClr val="tx1">
                  <a:alpha val="7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7635" name="Rectangle 1043"/>
            <p:cNvSpPr>
              <a:spLocks noChangeArrowheads="1"/>
            </p:cNvSpPr>
            <p:nvPr/>
          </p:nvSpPr>
          <p:spPr bwMode="auto">
            <a:xfrm>
              <a:off x="1139" y="2665"/>
              <a:ext cx="666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/>
              <a:r>
                <a:rPr kumimoji="0" lang="en-US" altLang="ko-KR" sz="1800" b="1">
                  <a:solidFill>
                    <a:schemeClr val="tx1"/>
                  </a:solidFill>
                  <a:latin typeface="Arial" pitchFamily="34" charset="0"/>
                </a:rPr>
                <a:t>past</a:t>
              </a:r>
            </a:p>
            <a:p>
              <a:pPr algn="l" eaLnBrk="0" latinLnBrk="0" hangingPunct="0"/>
              <a:r>
                <a:rPr kumimoji="0" lang="en-US" altLang="ko-KR" sz="1800" b="1">
                  <a:solidFill>
                    <a:schemeClr val="tx1"/>
                  </a:solidFill>
                  <a:latin typeface="Arial" pitchFamily="34" charset="0"/>
                </a:rPr>
                <a:t>demand</a:t>
              </a:r>
            </a:p>
          </p:txBody>
        </p:sp>
        <p:sp>
          <p:nvSpPr>
            <p:cNvPr id="367636" name="Line 1044"/>
            <p:cNvSpPr>
              <a:spLocks noChangeShapeType="1"/>
            </p:cNvSpPr>
            <p:nvPr/>
          </p:nvSpPr>
          <p:spPr bwMode="auto">
            <a:xfrm>
              <a:off x="1349" y="3072"/>
              <a:ext cx="183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" name="자유형 26"/>
          <p:cNvSpPr/>
          <p:nvPr/>
        </p:nvSpPr>
        <p:spPr bwMode="auto">
          <a:xfrm>
            <a:off x="3904933" y="1667866"/>
            <a:ext cx="2352924" cy="2947678"/>
          </a:xfrm>
          <a:custGeom>
            <a:avLst/>
            <a:gdLst>
              <a:gd name="connsiteX0" fmla="*/ 2307180 w 2409290"/>
              <a:gd name="connsiteY0" fmla="*/ 9677 h 2956077"/>
              <a:gd name="connsiteX1" fmla="*/ 2307180 w 2409290"/>
              <a:gd name="connsiteY1" fmla="*/ 9677 h 2956077"/>
              <a:gd name="connsiteX2" fmla="*/ 2162037 w 2409290"/>
              <a:gd name="connsiteY2" fmla="*/ 227391 h 2956077"/>
              <a:gd name="connsiteX3" fmla="*/ 2103980 w 2409290"/>
              <a:gd name="connsiteY3" fmla="*/ 314477 h 2956077"/>
              <a:gd name="connsiteX4" fmla="*/ 2060437 w 2409290"/>
              <a:gd name="connsiteY4" fmla="*/ 343505 h 2956077"/>
              <a:gd name="connsiteX5" fmla="*/ 2045923 w 2409290"/>
              <a:gd name="connsiteY5" fmla="*/ 387048 h 2956077"/>
              <a:gd name="connsiteX6" fmla="*/ 1987866 w 2409290"/>
              <a:gd name="connsiteY6" fmla="*/ 474134 h 2956077"/>
              <a:gd name="connsiteX7" fmla="*/ 1915295 w 2409290"/>
              <a:gd name="connsiteY7" fmla="*/ 619277 h 2956077"/>
              <a:gd name="connsiteX8" fmla="*/ 1857237 w 2409290"/>
              <a:gd name="connsiteY8" fmla="*/ 706363 h 2956077"/>
              <a:gd name="connsiteX9" fmla="*/ 1842723 w 2409290"/>
              <a:gd name="connsiteY9" fmla="*/ 749905 h 2956077"/>
              <a:gd name="connsiteX10" fmla="*/ 1770152 w 2409290"/>
              <a:gd name="connsiteY10" fmla="*/ 822477 h 2956077"/>
              <a:gd name="connsiteX11" fmla="*/ 1741123 w 2409290"/>
              <a:gd name="connsiteY11" fmla="*/ 909563 h 2956077"/>
              <a:gd name="connsiteX12" fmla="*/ 1726609 w 2409290"/>
              <a:gd name="connsiteY12" fmla="*/ 953105 h 2956077"/>
              <a:gd name="connsiteX13" fmla="*/ 1639523 w 2409290"/>
              <a:gd name="connsiteY13" fmla="*/ 996648 h 2956077"/>
              <a:gd name="connsiteX14" fmla="*/ 1552437 w 2409290"/>
              <a:gd name="connsiteY14" fmla="*/ 1170820 h 2956077"/>
              <a:gd name="connsiteX15" fmla="*/ 1523409 w 2409290"/>
              <a:gd name="connsiteY15" fmla="*/ 1315963 h 2956077"/>
              <a:gd name="connsiteX16" fmla="*/ 1508895 w 2409290"/>
              <a:gd name="connsiteY16" fmla="*/ 1359505 h 2956077"/>
              <a:gd name="connsiteX17" fmla="*/ 1421809 w 2409290"/>
              <a:gd name="connsiteY17" fmla="*/ 1417563 h 2956077"/>
              <a:gd name="connsiteX18" fmla="*/ 1378266 w 2409290"/>
              <a:gd name="connsiteY18" fmla="*/ 1461105 h 2956077"/>
              <a:gd name="connsiteX19" fmla="*/ 1291180 w 2409290"/>
              <a:gd name="connsiteY19" fmla="*/ 1490134 h 2956077"/>
              <a:gd name="connsiteX20" fmla="*/ 1247637 w 2409290"/>
              <a:gd name="connsiteY20" fmla="*/ 1504648 h 2956077"/>
              <a:gd name="connsiteX21" fmla="*/ 1204095 w 2409290"/>
              <a:gd name="connsiteY21" fmla="*/ 1591734 h 2956077"/>
              <a:gd name="connsiteX22" fmla="*/ 1189580 w 2409290"/>
              <a:gd name="connsiteY22" fmla="*/ 1635277 h 2956077"/>
              <a:gd name="connsiteX23" fmla="*/ 1146037 w 2409290"/>
              <a:gd name="connsiteY23" fmla="*/ 1722363 h 2956077"/>
              <a:gd name="connsiteX24" fmla="*/ 1131523 w 2409290"/>
              <a:gd name="connsiteY24" fmla="*/ 1838477 h 2956077"/>
              <a:gd name="connsiteX25" fmla="*/ 1087980 w 2409290"/>
              <a:gd name="connsiteY25" fmla="*/ 1969105 h 2956077"/>
              <a:gd name="connsiteX26" fmla="*/ 1044437 w 2409290"/>
              <a:gd name="connsiteY26" fmla="*/ 1983620 h 2956077"/>
              <a:gd name="connsiteX27" fmla="*/ 1029923 w 2409290"/>
              <a:gd name="connsiteY27" fmla="*/ 2056191 h 2956077"/>
              <a:gd name="connsiteX28" fmla="*/ 986380 w 2409290"/>
              <a:gd name="connsiteY28" fmla="*/ 2070705 h 2956077"/>
              <a:gd name="connsiteX29" fmla="*/ 942837 w 2409290"/>
              <a:gd name="connsiteY29" fmla="*/ 2099734 h 2956077"/>
              <a:gd name="connsiteX30" fmla="*/ 783180 w 2409290"/>
              <a:gd name="connsiteY30" fmla="*/ 2128763 h 2956077"/>
              <a:gd name="connsiteX31" fmla="*/ 768666 w 2409290"/>
              <a:gd name="connsiteY31" fmla="*/ 2172305 h 2956077"/>
              <a:gd name="connsiteX32" fmla="*/ 725123 w 2409290"/>
              <a:gd name="connsiteY32" fmla="*/ 2375505 h 2956077"/>
              <a:gd name="connsiteX33" fmla="*/ 667066 w 2409290"/>
              <a:gd name="connsiteY33" fmla="*/ 2462591 h 2956077"/>
              <a:gd name="connsiteX34" fmla="*/ 623523 w 2409290"/>
              <a:gd name="connsiteY34" fmla="*/ 2477105 h 2956077"/>
              <a:gd name="connsiteX35" fmla="*/ 579980 w 2409290"/>
              <a:gd name="connsiteY35" fmla="*/ 2506134 h 2956077"/>
              <a:gd name="connsiteX36" fmla="*/ 521923 w 2409290"/>
              <a:gd name="connsiteY36" fmla="*/ 2520648 h 2956077"/>
              <a:gd name="connsiteX37" fmla="*/ 478380 w 2409290"/>
              <a:gd name="connsiteY37" fmla="*/ 2535163 h 2956077"/>
              <a:gd name="connsiteX38" fmla="*/ 463866 w 2409290"/>
              <a:gd name="connsiteY38" fmla="*/ 2578705 h 2956077"/>
              <a:gd name="connsiteX39" fmla="*/ 405809 w 2409290"/>
              <a:gd name="connsiteY39" fmla="*/ 2665791 h 2956077"/>
              <a:gd name="connsiteX40" fmla="*/ 391295 w 2409290"/>
              <a:gd name="connsiteY40" fmla="*/ 2709334 h 2956077"/>
              <a:gd name="connsiteX41" fmla="*/ 347752 w 2409290"/>
              <a:gd name="connsiteY41" fmla="*/ 2738363 h 2956077"/>
              <a:gd name="connsiteX42" fmla="*/ 275180 w 2409290"/>
              <a:gd name="connsiteY42" fmla="*/ 2825448 h 2956077"/>
              <a:gd name="connsiteX43" fmla="*/ 115523 w 2409290"/>
              <a:gd name="connsiteY43" fmla="*/ 2854477 h 2956077"/>
              <a:gd name="connsiteX44" fmla="*/ 71980 w 2409290"/>
              <a:gd name="connsiteY44" fmla="*/ 2868991 h 2956077"/>
              <a:gd name="connsiteX45" fmla="*/ 130037 w 2409290"/>
              <a:gd name="connsiteY45" fmla="*/ 2941563 h 2956077"/>
              <a:gd name="connsiteX46" fmla="*/ 188095 w 2409290"/>
              <a:gd name="connsiteY46" fmla="*/ 2956077 h 2956077"/>
              <a:gd name="connsiteX47" fmla="*/ 275180 w 2409290"/>
              <a:gd name="connsiteY47" fmla="*/ 2912534 h 2956077"/>
              <a:gd name="connsiteX48" fmla="*/ 347752 w 2409290"/>
              <a:gd name="connsiteY48" fmla="*/ 2839963 h 2956077"/>
              <a:gd name="connsiteX49" fmla="*/ 420323 w 2409290"/>
              <a:gd name="connsiteY49" fmla="*/ 2767391 h 2956077"/>
              <a:gd name="connsiteX50" fmla="*/ 478380 w 2409290"/>
              <a:gd name="connsiteY50" fmla="*/ 2781905 h 2956077"/>
              <a:gd name="connsiteX51" fmla="*/ 667066 w 2409290"/>
              <a:gd name="connsiteY51" fmla="*/ 2825448 h 2956077"/>
              <a:gd name="connsiteX52" fmla="*/ 739637 w 2409290"/>
              <a:gd name="connsiteY52" fmla="*/ 2767391 h 2956077"/>
              <a:gd name="connsiteX53" fmla="*/ 797695 w 2409290"/>
              <a:gd name="connsiteY53" fmla="*/ 2752877 h 2956077"/>
              <a:gd name="connsiteX54" fmla="*/ 884780 w 2409290"/>
              <a:gd name="connsiteY54" fmla="*/ 2723848 h 2956077"/>
              <a:gd name="connsiteX55" fmla="*/ 913809 w 2409290"/>
              <a:gd name="connsiteY55" fmla="*/ 2767391 h 2956077"/>
              <a:gd name="connsiteX56" fmla="*/ 957352 w 2409290"/>
              <a:gd name="connsiteY56" fmla="*/ 2781905 h 2956077"/>
              <a:gd name="connsiteX57" fmla="*/ 1131523 w 2409290"/>
              <a:gd name="connsiteY57" fmla="*/ 2738363 h 2956077"/>
              <a:gd name="connsiteX58" fmla="*/ 1175066 w 2409290"/>
              <a:gd name="connsiteY58" fmla="*/ 2723848 h 2956077"/>
              <a:gd name="connsiteX59" fmla="*/ 1218609 w 2409290"/>
              <a:gd name="connsiteY59" fmla="*/ 2709334 h 2956077"/>
              <a:gd name="connsiteX60" fmla="*/ 1276666 w 2409290"/>
              <a:gd name="connsiteY60" fmla="*/ 2723848 h 2956077"/>
              <a:gd name="connsiteX61" fmla="*/ 1305695 w 2409290"/>
              <a:gd name="connsiteY61" fmla="*/ 2767391 h 2956077"/>
              <a:gd name="connsiteX62" fmla="*/ 1349237 w 2409290"/>
              <a:gd name="connsiteY62" fmla="*/ 2796420 h 2956077"/>
              <a:gd name="connsiteX63" fmla="*/ 1392780 w 2409290"/>
              <a:gd name="connsiteY63" fmla="*/ 2767391 h 2956077"/>
              <a:gd name="connsiteX64" fmla="*/ 1421809 w 2409290"/>
              <a:gd name="connsiteY64" fmla="*/ 2723848 h 2956077"/>
              <a:gd name="connsiteX65" fmla="*/ 1508895 w 2409290"/>
              <a:gd name="connsiteY65" fmla="*/ 2694820 h 2956077"/>
              <a:gd name="connsiteX66" fmla="*/ 1566952 w 2409290"/>
              <a:gd name="connsiteY66" fmla="*/ 2665791 h 2956077"/>
              <a:gd name="connsiteX67" fmla="*/ 1668552 w 2409290"/>
              <a:gd name="connsiteY67" fmla="*/ 2636763 h 2956077"/>
              <a:gd name="connsiteX68" fmla="*/ 1741123 w 2409290"/>
              <a:gd name="connsiteY68" fmla="*/ 2651277 h 2956077"/>
              <a:gd name="connsiteX69" fmla="*/ 1770152 w 2409290"/>
              <a:gd name="connsiteY69" fmla="*/ 2738363 h 2956077"/>
              <a:gd name="connsiteX70" fmla="*/ 1813695 w 2409290"/>
              <a:gd name="connsiteY70" fmla="*/ 2767391 h 2956077"/>
              <a:gd name="connsiteX71" fmla="*/ 1828209 w 2409290"/>
              <a:gd name="connsiteY71" fmla="*/ 2723848 h 2956077"/>
              <a:gd name="connsiteX72" fmla="*/ 1915295 w 2409290"/>
              <a:gd name="connsiteY72" fmla="*/ 2694820 h 2956077"/>
              <a:gd name="connsiteX73" fmla="*/ 1958837 w 2409290"/>
              <a:gd name="connsiteY73" fmla="*/ 2680305 h 2956077"/>
              <a:gd name="connsiteX74" fmla="*/ 2002380 w 2409290"/>
              <a:gd name="connsiteY74" fmla="*/ 2665791 h 2956077"/>
              <a:gd name="connsiteX75" fmla="*/ 2089466 w 2409290"/>
              <a:gd name="connsiteY75" fmla="*/ 2622248 h 2956077"/>
              <a:gd name="connsiteX76" fmla="*/ 2147523 w 2409290"/>
              <a:gd name="connsiteY76" fmla="*/ 2636763 h 2956077"/>
              <a:gd name="connsiteX77" fmla="*/ 2162037 w 2409290"/>
              <a:gd name="connsiteY77" fmla="*/ 2680305 h 2956077"/>
              <a:gd name="connsiteX78" fmla="*/ 2249123 w 2409290"/>
              <a:gd name="connsiteY78" fmla="*/ 2723848 h 2956077"/>
              <a:gd name="connsiteX79" fmla="*/ 2379752 w 2409290"/>
              <a:gd name="connsiteY79" fmla="*/ 2651277 h 2956077"/>
              <a:gd name="connsiteX80" fmla="*/ 2394266 w 2409290"/>
              <a:gd name="connsiteY80" fmla="*/ 2477105 h 2956077"/>
              <a:gd name="connsiteX81" fmla="*/ 2379752 w 2409290"/>
              <a:gd name="connsiteY81" fmla="*/ 1882020 h 2956077"/>
              <a:gd name="connsiteX82" fmla="*/ 2365237 w 2409290"/>
              <a:gd name="connsiteY82" fmla="*/ 1838477 h 2956077"/>
              <a:gd name="connsiteX83" fmla="*/ 2336209 w 2409290"/>
              <a:gd name="connsiteY83" fmla="*/ 1722363 h 2956077"/>
              <a:gd name="connsiteX84" fmla="*/ 2292666 w 2409290"/>
              <a:gd name="connsiteY84" fmla="*/ 1548191 h 2956077"/>
              <a:gd name="connsiteX85" fmla="*/ 2278152 w 2409290"/>
              <a:gd name="connsiteY85" fmla="*/ 1461105 h 2956077"/>
              <a:gd name="connsiteX86" fmla="*/ 2249123 w 2409290"/>
              <a:gd name="connsiteY86" fmla="*/ 1359505 h 2956077"/>
              <a:gd name="connsiteX87" fmla="*/ 2234609 w 2409290"/>
              <a:gd name="connsiteY87" fmla="*/ 1214363 h 2956077"/>
              <a:gd name="connsiteX88" fmla="*/ 2220095 w 2409290"/>
              <a:gd name="connsiteY88" fmla="*/ 1170820 h 2956077"/>
              <a:gd name="connsiteX89" fmla="*/ 2205580 w 2409290"/>
              <a:gd name="connsiteY89" fmla="*/ 1112763 h 2956077"/>
              <a:gd name="connsiteX90" fmla="*/ 2220095 w 2409290"/>
              <a:gd name="connsiteY90" fmla="*/ 706363 h 2956077"/>
              <a:gd name="connsiteX91" fmla="*/ 2249123 w 2409290"/>
              <a:gd name="connsiteY91" fmla="*/ 561220 h 2956077"/>
              <a:gd name="connsiteX92" fmla="*/ 2263637 w 2409290"/>
              <a:gd name="connsiteY92" fmla="*/ 488648 h 2956077"/>
              <a:gd name="connsiteX93" fmla="*/ 2292666 w 2409290"/>
              <a:gd name="connsiteY93" fmla="*/ 227391 h 2956077"/>
              <a:gd name="connsiteX94" fmla="*/ 2321695 w 2409290"/>
              <a:gd name="connsiteY94" fmla="*/ 125791 h 2956077"/>
              <a:gd name="connsiteX95" fmla="*/ 2307180 w 2409290"/>
              <a:gd name="connsiteY95" fmla="*/ 9677 h 2956077"/>
              <a:gd name="connsiteX0" fmla="*/ 2307180 w 2409290"/>
              <a:gd name="connsiteY0" fmla="*/ 9677 h 2956077"/>
              <a:gd name="connsiteX1" fmla="*/ 2307180 w 2409290"/>
              <a:gd name="connsiteY1" fmla="*/ 9677 h 2956077"/>
              <a:gd name="connsiteX2" fmla="*/ 2162037 w 2409290"/>
              <a:gd name="connsiteY2" fmla="*/ 227391 h 2956077"/>
              <a:gd name="connsiteX3" fmla="*/ 2103980 w 2409290"/>
              <a:gd name="connsiteY3" fmla="*/ 314477 h 2956077"/>
              <a:gd name="connsiteX4" fmla="*/ 2060437 w 2409290"/>
              <a:gd name="connsiteY4" fmla="*/ 343505 h 2956077"/>
              <a:gd name="connsiteX5" fmla="*/ 2045923 w 2409290"/>
              <a:gd name="connsiteY5" fmla="*/ 387048 h 2956077"/>
              <a:gd name="connsiteX6" fmla="*/ 1987866 w 2409290"/>
              <a:gd name="connsiteY6" fmla="*/ 474134 h 2956077"/>
              <a:gd name="connsiteX7" fmla="*/ 1915295 w 2409290"/>
              <a:gd name="connsiteY7" fmla="*/ 619277 h 2956077"/>
              <a:gd name="connsiteX8" fmla="*/ 1857237 w 2409290"/>
              <a:gd name="connsiteY8" fmla="*/ 706363 h 2956077"/>
              <a:gd name="connsiteX9" fmla="*/ 1842723 w 2409290"/>
              <a:gd name="connsiteY9" fmla="*/ 749905 h 2956077"/>
              <a:gd name="connsiteX10" fmla="*/ 1770152 w 2409290"/>
              <a:gd name="connsiteY10" fmla="*/ 822477 h 2956077"/>
              <a:gd name="connsiteX11" fmla="*/ 1741123 w 2409290"/>
              <a:gd name="connsiteY11" fmla="*/ 909563 h 2956077"/>
              <a:gd name="connsiteX12" fmla="*/ 1726609 w 2409290"/>
              <a:gd name="connsiteY12" fmla="*/ 953105 h 2956077"/>
              <a:gd name="connsiteX13" fmla="*/ 1639523 w 2409290"/>
              <a:gd name="connsiteY13" fmla="*/ 996648 h 2956077"/>
              <a:gd name="connsiteX14" fmla="*/ 1552437 w 2409290"/>
              <a:gd name="connsiteY14" fmla="*/ 1170820 h 2956077"/>
              <a:gd name="connsiteX15" fmla="*/ 1523409 w 2409290"/>
              <a:gd name="connsiteY15" fmla="*/ 1315963 h 2956077"/>
              <a:gd name="connsiteX16" fmla="*/ 1508895 w 2409290"/>
              <a:gd name="connsiteY16" fmla="*/ 1359505 h 2956077"/>
              <a:gd name="connsiteX17" fmla="*/ 1421809 w 2409290"/>
              <a:gd name="connsiteY17" fmla="*/ 1417563 h 2956077"/>
              <a:gd name="connsiteX18" fmla="*/ 1378266 w 2409290"/>
              <a:gd name="connsiteY18" fmla="*/ 1461105 h 2956077"/>
              <a:gd name="connsiteX19" fmla="*/ 1291180 w 2409290"/>
              <a:gd name="connsiteY19" fmla="*/ 1490134 h 2956077"/>
              <a:gd name="connsiteX20" fmla="*/ 1247637 w 2409290"/>
              <a:gd name="connsiteY20" fmla="*/ 1504648 h 2956077"/>
              <a:gd name="connsiteX21" fmla="*/ 1204095 w 2409290"/>
              <a:gd name="connsiteY21" fmla="*/ 1591734 h 2956077"/>
              <a:gd name="connsiteX22" fmla="*/ 1189580 w 2409290"/>
              <a:gd name="connsiteY22" fmla="*/ 1635277 h 2956077"/>
              <a:gd name="connsiteX23" fmla="*/ 1146037 w 2409290"/>
              <a:gd name="connsiteY23" fmla="*/ 1722363 h 2956077"/>
              <a:gd name="connsiteX24" fmla="*/ 1131523 w 2409290"/>
              <a:gd name="connsiteY24" fmla="*/ 1838477 h 2956077"/>
              <a:gd name="connsiteX25" fmla="*/ 1087980 w 2409290"/>
              <a:gd name="connsiteY25" fmla="*/ 1969105 h 2956077"/>
              <a:gd name="connsiteX26" fmla="*/ 1044437 w 2409290"/>
              <a:gd name="connsiteY26" fmla="*/ 1983620 h 2956077"/>
              <a:gd name="connsiteX27" fmla="*/ 1029923 w 2409290"/>
              <a:gd name="connsiteY27" fmla="*/ 2056191 h 2956077"/>
              <a:gd name="connsiteX28" fmla="*/ 986380 w 2409290"/>
              <a:gd name="connsiteY28" fmla="*/ 2070705 h 2956077"/>
              <a:gd name="connsiteX29" fmla="*/ 942837 w 2409290"/>
              <a:gd name="connsiteY29" fmla="*/ 2099734 h 2956077"/>
              <a:gd name="connsiteX30" fmla="*/ 783180 w 2409290"/>
              <a:gd name="connsiteY30" fmla="*/ 2128763 h 2956077"/>
              <a:gd name="connsiteX31" fmla="*/ 768666 w 2409290"/>
              <a:gd name="connsiteY31" fmla="*/ 2172305 h 2956077"/>
              <a:gd name="connsiteX32" fmla="*/ 725123 w 2409290"/>
              <a:gd name="connsiteY32" fmla="*/ 2375505 h 2956077"/>
              <a:gd name="connsiteX33" fmla="*/ 667066 w 2409290"/>
              <a:gd name="connsiteY33" fmla="*/ 2462591 h 2956077"/>
              <a:gd name="connsiteX34" fmla="*/ 623523 w 2409290"/>
              <a:gd name="connsiteY34" fmla="*/ 2477105 h 2956077"/>
              <a:gd name="connsiteX35" fmla="*/ 579980 w 2409290"/>
              <a:gd name="connsiteY35" fmla="*/ 2506134 h 2956077"/>
              <a:gd name="connsiteX36" fmla="*/ 521923 w 2409290"/>
              <a:gd name="connsiteY36" fmla="*/ 2520648 h 2956077"/>
              <a:gd name="connsiteX37" fmla="*/ 478380 w 2409290"/>
              <a:gd name="connsiteY37" fmla="*/ 2535163 h 2956077"/>
              <a:gd name="connsiteX38" fmla="*/ 463866 w 2409290"/>
              <a:gd name="connsiteY38" fmla="*/ 2578705 h 2956077"/>
              <a:gd name="connsiteX39" fmla="*/ 405809 w 2409290"/>
              <a:gd name="connsiteY39" fmla="*/ 2665791 h 2956077"/>
              <a:gd name="connsiteX40" fmla="*/ 391295 w 2409290"/>
              <a:gd name="connsiteY40" fmla="*/ 2709334 h 2956077"/>
              <a:gd name="connsiteX41" fmla="*/ 347752 w 2409290"/>
              <a:gd name="connsiteY41" fmla="*/ 2738363 h 2956077"/>
              <a:gd name="connsiteX42" fmla="*/ 275180 w 2409290"/>
              <a:gd name="connsiteY42" fmla="*/ 2825448 h 2956077"/>
              <a:gd name="connsiteX43" fmla="*/ 115523 w 2409290"/>
              <a:gd name="connsiteY43" fmla="*/ 2854477 h 2956077"/>
              <a:gd name="connsiteX44" fmla="*/ 71980 w 2409290"/>
              <a:gd name="connsiteY44" fmla="*/ 2868991 h 2956077"/>
              <a:gd name="connsiteX45" fmla="*/ 130037 w 2409290"/>
              <a:gd name="connsiteY45" fmla="*/ 2941563 h 2956077"/>
              <a:gd name="connsiteX46" fmla="*/ 188095 w 2409290"/>
              <a:gd name="connsiteY46" fmla="*/ 2956077 h 2956077"/>
              <a:gd name="connsiteX47" fmla="*/ 275180 w 2409290"/>
              <a:gd name="connsiteY47" fmla="*/ 2912534 h 2956077"/>
              <a:gd name="connsiteX48" fmla="*/ 347752 w 2409290"/>
              <a:gd name="connsiteY48" fmla="*/ 2839963 h 2956077"/>
              <a:gd name="connsiteX49" fmla="*/ 420323 w 2409290"/>
              <a:gd name="connsiteY49" fmla="*/ 2767391 h 2956077"/>
              <a:gd name="connsiteX50" fmla="*/ 478380 w 2409290"/>
              <a:gd name="connsiteY50" fmla="*/ 2781905 h 2956077"/>
              <a:gd name="connsiteX51" fmla="*/ 667066 w 2409290"/>
              <a:gd name="connsiteY51" fmla="*/ 2825448 h 2956077"/>
              <a:gd name="connsiteX52" fmla="*/ 739637 w 2409290"/>
              <a:gd name="connsiteY52" fmla="*/ 2767391 h 2956077"/>
              <a:gd name="connsiteX53" fmla="*/ 797695 w 2409290"/>
              <a:gd name="connsiteY53" fmla="*/ 2752877 h 2956077"/>
              <a:gd name="connsiteX54" fmla="*/ 884780 w 2409290"/>
              <a:gd name="connsiteY54" fmla="*/ 2723848 h 2956077"/>
              <a:gd name="connsiteX55" fmla="*/ 913809 w 2409290"/>
              <a:gd name="connsiteY55" fmla="*/ 2767391 h 2956077"/>
              <a:gd name="connsiteX56" fmla="*/ 957352 w 2409290"/>
              <a:gd name="connsiteY56" fmla="*/ 2781905 h 2956077"/>
              <a:gd name="connsiteX57" fmla="*/ 1131523 w 2409290"/>
              <a:gd name="connsiteY57" fmla="*/ 2738363 h 2956077"/>
              <a:gd name="connsiteX58" fmla="*/ 1175066 w 2409290"/>
              <a:gd name="connsiteY58" fmla="*/ 2723848 h 2956077"/>
              <a:gd name="connsiteX59" fmla="*/ 1218609 w 2409290"/>
              <a:gd name="connsiteY59" fmla="*/ 2709334 h 2956077"/>
              <a:gd name="connsiteX60" fmla="*/ 1276666 w 2409290"/>
              <a:gd name="connsiteY60" fmla="*/ 2723848 h 2956077"/>
              <a:gd name="connsiteX61" fmla="*/ 1305695 w 2409290"/>
              <a:gd name="connsiteY61" fmla="*/ 2767391 h 2956077"/>
              <a:gd name="connsiteX62" fmla="*/ 1349237 w 2409290"/>
              <a:gd name="connsiteY62" fmla="*/ 2796420 h 2956077"/>
              <a:gd name="connsiteX63" fmla="*/ 1392780 w 2409290"/>
              <a:gd name="connsiteY63" fmla="*/ 2767391 h 2956077"/>
              <a:gd name="connsiteX64" fmla="*/ 1421809 w 2409290"/>
              <a:gd name="connsiteY64" fmla="*/ 2723848 h 2956077"/>
              <a:gd name="connsiteX65" fmla="*/ 1508895 w 2409290"/>
              <a:gd name="connsiteY65" fmla="*/ 2694820 h 2956077"/>
              <a:gd name="connsiteX66" fmla="*/ 1566952 w 2409290"/>
              <a:gd name="connsiteY66" fmla="*/ 2665791 h 2956077"/>
              <a:gd name="connsiteX67" fmla="*/ 1668552 w 2409290"/>
              <a:gd name="connsiteY67" fmla="*/ 2636763 h 2956077"/>
              <a:gd name="connsiteX68" fmla="*/ 1741123 w 2409290"/>
              <a:gd name="connsiteY68" fmla="*/ 2651277 h 2956077"/>
              <a:gd name="connsiteX69" fmla="*/ 1770152 w 2409290"/>
              <a:gd name="connsiteY69" fmla="*/ 2738363 h 2956077"/>
              <a:gd name="connsiteX70" fmla="*/ 1813695 w 2409290"/>
              <a:gd name="connsiteY70" fmla="*/ 2767391 h 2956077"/>
              <a:gd name="connsiteX71" fmla="*/ 1828209 w 2409290"/>
              <a:gd name="connsiteY71" fmla="*/ 2723848 h 2956077"/>
              <a:gd name="connsiteX72" fmla="*/ 1915295 w 2409290"/>
              <a:gd name="connsiteY72" fmla="*/ 2694820 h 2956077"/>
              <a:gd name="connsiteX73" fmla="*/ 1958837 w 2409290"/>
              <a:gd name="connsiteY73" fmla="*/ 2680305 h 2956077"/>
              <a:gd name="connsiteX74" fmla="*/ 2002380 w 2409290"/>
              <a:gd name="connsiteY74" fmla="*/ 2665791 h 2956077"/>
              <a:gd name="connsiteX75" fmla="*/ 2089466 w 2409290"/>
              <a:gd name="connsiteY75" fmla="*/ 2622248 h 2956077"/>
              <a:gd name="connsiteX76" fmla="*/ 2147523 w 2409290"/>
              <a:gd name="connsiteY76" fmla="*/ 2636763 h 2956077"/>
              <a:gd name="connsiteX77" fmla="*/ 2162037 w 2409290"/>
              <a:gd name="connsiteY77" fmla="*/ 2680305 h 2956077"/>
              <a:gd name="connsiteX78" fmla="*/ 2249123 w 2409290"/>
              <a:gd name="connsiteY78" fmla="*/ 2723848 h 2956077"/>
              <a:gd name="connsiteX79" fmla="*/ 2379752 w 2409290"/>
              <a:gd name="connsiteY79" fmla="*/ 2651277 h 2956077"/>
              <a:gd name="connsiteX80" fmla="*/ 2394266 w 2409290"/>
              <a:gd name="connsiteY80" fmla="*/ 2477105 h 2956077"/>
              <a:gd name="connsiteX81" fmla="*/ 2379752 w 2409290"/>
              <a:gd name="connsiteY81" fmla="*/ 1882020 h 2956077"/>
              <a:gd name="connsiteX82" fmla="*/ 2365237 w 2409290"/>
              <a:gd name="connsiteY82" fmla="*/ 1838477 h 2956077"/>
              <a:gd name="connsiteX83" fmla="*/ 2336209 w 2409290"/>
              <a:gd name="connsiteY83" fmla="*/ 1722363 h 2956077"/>
              <a:gd name="connsiteX84" fmla="*/ 2292666 w 2409290"/>
              <a:gd name="connsiteY84" fmla="*/ 1548191 h 2956077"/>
              <a:gd name="connsiteX85" fmla="*/ 2278152 w 2409290"/>
              <a:gd name="connsiteY85" fmla="*/ 1461105 h 2956077"/>
              <a:gd name="connsiteX86" fmla="*/ 2249123 w 2409290"/>
              <a:gd name="connsiteY86" fmla="*/ 1359505 h 2956077"/>
              <a:gd name="connsiteX87" fmla="*/ 2234609 w 2409290"/>
              <a:gd name="connsiteY87" fmla="*/ 1214363 h 2956077"/>
              <a:gd name="connsiteX88" fmla="*/ 2220095 w 2409290"/>
              <a:gd name="connsiteY88" fmla="*/ 1170820 h 2956077"/>
              <a:gd name="connsiteX89" fmla="*/ 2205580 w 2409290"/>
              <a:gd name="connsiteY89" fmla="*/ 1112763 h 2956077"/>
              <a:gd name="connsiteX90" fmla="*/ 2167264 w 2409290"/>
              <a:gd name="connsiteY90" fmla="*/ 697964 h 2956077"/>
              <a:gd name="connsiteX91" fmla="*/ 2249123 w 2409290"/>
              <a:gd name="connsiteY91" fmla="*/ 561220 h 2956077"/>
              <a:gd name="connsiteX92" fmla="*/ 2263637 w 2409290"/>
              <a:gd name="connsiteY92" fmla="*/ 488648 h 2956077"/>
              <a:gd name="connsiteX93" fmla="*/ 2292666 w 2409290"/>
              <a:gd name="connsiteY93" fmla="*/ 227391 h 2956077"/>
              <a:gd name="connsiteX94" fmla="*/ 2321695 w 2409290"/>
              <a:gd name="connsiteY94" fmla="*/ 125791 h 2956077"/>
              <a:gd name="connsiteX95" fmla="*/ 2307180 w 2409290"/>
              <a:gd name="connsiteY95" fmla="*/ 9677 h 2956077"/>
              <a:gd name="connsiteX0" fmla="*/ 2307180 w 2409290"/>
              <a:gd name="connsiteY0" fmla="*/ 9677 h 2956077"/>
              <a:gd name="connsiteX1" fmla="*/ 2307180 w 2409290"/>
              <a:gd name="connsiteY1" fmla="*/ 9677 h 2956077"/>
              <a:gd name="connsiteX2" fmla="*/ 2162037 w 2409290"/>
              <a:gd name="connsiteY2" fmla="*/ 227391 h 2956077"/>
              <a:gd name="connsiteX3" fmla="*/ 2103980 w 2409290"/>
              <a:gd name="connsiteY3" fmla="*/ 314477 h 2956077"/>
              <a:gd name="connsiteX4" fmla="*/ 2060437 w 2409290"/>
              <a:gd name="connsiteY4" fmla="*/ 343505 h 2956077"/>
              <a:gd name="connsiteX5" fmla="*/ 2045923 w 2409290"/>
              <a:gd name="connsiteY5" fmla="*/ 387048 h 2956077"/>
              <a:gd name="connsiteX6" fmla="*/ 1987866 w 2409290"/>
              <a:gd name="connsiteY6" fmla="*/ 474134 h 2956077"/>
              <a:gd name="connsiteX7" fmla="*/ 1915295 w 2409290"/>
              <a:gd name="connsiteY7" fmla="*/ 619277 h 2956077"/>
              <a:gd name="connsiteX8" fmla="*/ 1857237 w 2409290"/>
              <a:gd name="connsiteY8" fmla="*/ 706363 h 2956077"/>
              <a:gd name="connsiteX9" fmla="*/ 1842723 w 2409290"/>
              <a:gd name="connsiteY9" fmla="*/ 749905 h 2956077"/>
              <a:gd name="connsiteX10" fmla="*/ 1770152 w 2409290"/>
              <a:gd name="connsiteY10" fmla="*/ 822477 h 2956077"/>
              <a:gd name="connsiteX11" fmla="*/ 1741123 w 2409290"/>
              <a:gd name="connsiteY11" fmla="*/ 909563 h 2956077"/>
              <a:gd name="connsiteX12" fmla="*/ 1726609 w 2409290"/>
              <a:gd name="connsiteY12" fmla="*/ 953105 h 2956077"/>
              <a:gd name="connsiteX13" fmla="*/ 1639523 w 2409290"/>
              <a:gd name="connsiteY13" fmla="*/ 996648 h 2956077"/>
              <a:gd name="connsiteX14" fmla="*/ 1552437 w 2409290"/>
              <a:gd name="connsiteY14" fmla="*/ 1170820 h 2956077"/>
              <a:gd name="connsiteX15" fmla="*/ 1523409 w 2409290"/>
              <a:gd name="connsiteY15" fmla="*/ 1315963 h 2956077"/>
              <a:gd name="connsiteX16" fmla="*/ 1508895 w 2409290"/>
              <a:gd name="connsiteY16" fmla="*/ 1359505 h 2956077"/>
              <a:gd name="connsiteX17" fmla="*/ 1421809 w 2409290"/>
              <a:gd name="connsiteY17" fmla="*/ 1417563 h 2956077"/>
              <a:gd name="connsiteX18" fmla="*/ 1378266 w 2409290"/>
              <a:gd name="connsiteY18" fmla="*/ 1461105 h 2956077"/>
              <a:gd name="connsiteX19" fmla="*/ 1291180 w 2409290"/>
              <a:gd name="connsiteY19" fmla="*/ 1490134 h 2956077"/>
              <a:gd name="connsiteX20" fmla="*/ 1247637 w 2409290"/>
              <a:gd name="connsiteY20" fmla="*/ 1504648 h 2956077"/>
              <a:gd name="connsiteX21" fmla="*/ 1204095 w 2409290"/>
              <a:gd name="connsiteY21" fmla="*/ 1591734 h 2956077"/>
              <a:gd name="connsiteX22" fmla="*/ 1189580 w 2409290"/>
              <a:gd name="connsiteY22" fmla="*/ 1635277 h 2956077"/>
              <a:gd name="connsiteX23" fmla="*/ 1146037 w 2409290"/>
              <a:gd name="connsiteY23" fmla="*/ 1722363 h 2956077"/>
              <a:gd name="connsiteX24" fmla="*/ 1131523 w 2409290"/>
              <a:gd name="connsiteY24" fmla="*/ 1838477 h 2956077"/>
              <a:gd name="connsiteX25" fmla="*/ 1087980 w 2409290"/>
              <a:gd name="connsiteY25" fmla="*/ 1969105 h 2956077"/>
              <a:gd name="connsiteX26" fmla="*/ 1044437 w 2409290"/>
              <a:gd name="connsiteY26" fmla="*/ 1983620 h 2956077"/>
              <a:gd name="connsiteX27" fmla="*/ 1029923 w 2409290"/>
              <a:gd name="connsiteY27" fmla="*/ 2056191 h 2956077"/>
              <a:gd name="connsiteX28" fmla="*/ 986380 w 2409290"/>
              <a:gd name="connsiteY28" fmla="*/ 2070705 h 2956077"/>
              <a:gd name="connsiteX29" fmla="*/ 942837 w 2409290"/>
              <a:gd name="connsiteY29" fmla="*/ 2099734 h 2956077"/>
              <a:gd name="connsiteX30" fmla="*/ 783180 w 2409290"/>
              <a:gd name="connsiteY30" fmla="*/ 2128763 h 2956077"/>
              <a:gd name="connsiteX31" fmla="*/ 768666 w 2409290"/>
              <a:gd name="connsiteY31" fmla="*/ 2172305 h 2956077"/>
              <a:gd name="connsiteX32" fmla="*/ 725123 w 2409290"/>
              <a:gd name="connsiteY32" fmla="*/ 2375505 h 2956077"/>
              <a:gd name="connsiteX33" fmla="*/ 667066 w 2409290"/>
              <a:gd name="connsiteY33" fmla="*/ 2462591 h 2956077"/>
              <a:gd name="connsiteX34" fmla="*/ 623523 w 2409290"/>
              <a:gd name="connsiteY34" fmla="*/ 2477105 h 2956077"/>
              <a:gd name="connsiteX35" fmla="*/ 579980 w 2409290"/>
              <a:gd name="connsiteY35" fmla="*/ 2506134 h 2956077"/>
              <a:gd name="connsiteX36" fmla="*/ 521923 w 2409290"/>
              <a:gd name="connsiteY36" fmla="*/ 2520648 h 2956077"/>
              <a:gd name="connsiteX37" fmla="*/ 478380 w 2409290"/>
              <a:gd name="connsiteY37" fmla="*/ 2535163 h 2956077"/>
              <a:gd name="connsiteX38" fmla="*/ 463866 w 2409290"/>
              <a:gd name="connsiteY38" fmla="*/ 2578705 h 2956077"/>
              <a:gd name="connsiteX39" fmla="*/ 405809 w 2409290"/>
              <a:gd name="connsiteY39" fmla="*/ 2665791 h 2956077"/>
              <a:gd name="connsiteX40" fmla="*/ 391295 w 2409290"/>
              <a:gd name="connsiteY40" fmla="*/ 2709334 h 2956077"/>
              <a:gd name="connsiteX41" fmla="*/ 347752 w 2409290"/>
              <a:gd name="connsiteY41" fmla="*/ 2738363 h 2956077"/>
              <a:gd name="connsiteX42" fmla="*/ 275180 w 2409290"/>
              <a:gd name="connsiteY42" fmla="*/ 2825448 h 2956077"/>
              <a:gd name="connsiteX43" fmla="*/ 115523 w 2409290"/>
              <a:gd name="connsiteY43" fmla="*/ 2854477 h 2956077"/>
              <a:gd name="connsiteX44" fmla="*/ 71980 w 2409290"/>
              <a:gd name="connsiteY44" fmla="*/ 2868991 h 2956077"/>
              <a:gd name="connsiteX45" fmla="*/ 130037 w 2409290"/>
              <a:gd name="connsiteY45" fmla="*/ 2941563 h 2956077"/>
              <a:gd name="connsiteX46" fmla="*/ 188095 w 2409290"/>
              <a:gd name="connsiteY46" fmla="*/ 2956077 h 2956077"/>
              <a:gd name="connsiteX47" fmla="*/ 275180 w 2409290"/>
              <a:gd name="connsiteY47" fmla="*/ 2912534 h 2956077"/>
              <a:gd name="connsiteX48" fmla="*/ 347752 w 2409290"/>
              <a:gd name="connsiteY48" fmla="*/ 2839963 h 2956077"/>
              <a:gd name="connsiteX49" fmla="*/ 420323 w 2409290"/>
              <a:gd name="connsiteY49" fmla="*/ 2767391 h 2956077"/>
              <a:gd name="connsiteX50" fmla="*/ 478380 w 2409290"/>
              <a:gd name="connsiteY50" fmla="*/ 2781905 h 2956077"/>
              <a:gd name="connsiteX51" fmla="*/ 667066 w 2409290"/>
              <a:gd name="connsiteY51" fmla="*/ 2825448 h 2956077"/>
              <a:gd name="connsiteX52" fmla="*/ 739637 w 2409290"/>
              <a:gd name="connsiteY52" fmla="*/ 2767391 h 2956077"/>
              <a:gd name="connsiteX53" fmla="*/ 797695 w 2409290"/>
              <a:gd name="connsiteY53" fmla="*/ 2752877 h 2956077"/>
              <a:gd name="connsiteX54" fmla="*/ 884780 w 2409290"/>
              <a:gd name="connsiteY54" fmla="*/ 2723848 h 2956077"/>
              <a:gd name="connsiteX55" fmla="*/ 913809 w 2409290"/>
              <a:gd name="connsiteY55" fmla="*/ 2767391 h 2956077"/>
              <a:gd name="connsiteX56" fmla="*/ 957352 w 2409290"/>
              <a:gd name="connsiteY56" fmla="*/ 2781905 h 2956077"/>
              <a:gd name="connsiteX57" fmla="*/ 1131523 w 2409290"/>
              <a:gd name="connsiteY57" fmla="*/ 2738363 h 2956077"/>
              <a:gd name="connsiteX58" fmla="*/ 1175066 w 2409290"/>
              <a:gd name="connsiteY58" fmla="*/ 2723848 h 2956077"/>
              <a:gd name="connsiteX59" fmla="*/ 1218609 w 2409290"/>
              <a:gd name="connsiteY59" fmla="*/ 2709334 h 2956077"/>
              <a:gd name="connsiteX60" fmla="*/ 1276666 w 2409290"/>
              <a:gd name="connsiteY60" fmla="*/ 2723848 h 2956077"/>
              <a:gd name="connsiteX61" fmla="*/ 1305695 w 2409290"/>
              <a:gd name="connsiteY61" fmla="*/ 2767391 h 2956077"/>
              <a:gd name="connsiteX62" fmla="*/ 1349237 w 2409290"/>
              <a:gd name="connsiteY62" fmla="*/ 2796420 h 2956077"/>
              <a:gd name="connsiteX63" fmla="*/ 1392780 w 2409290"/>
              <a:gd name="connsiteY63" fmla="*/ 2767391 h 2956077"/>
              <a:gd name="connsiteX64" fmla="*/ 1421809 w 2409290"/>
              <a:gd name="connsiteY64" fmla="*/ 2723848 h 2956077"/>
              <a:gd name="connsiteX65" fmla="*/ 1508895 w 2409290"/>
              <a:gd name="connsiteY65" fmla="*/ 2694820 h 2956077"/>
              <a:gd name="connsiteX66" fmla="*/ 1566952 w 2409290"/>
              <a:gd name="connsiteY66" fmla="*/ 2665791 h 2956077"/>
              <a:gd name="connsiteX67" fmla="*/ 1668552 w 2409290"/>
              <a:gd name="connsiteY67" fmla="*/ 2636763 h 2956077"/>
              <a:gd name="connsiteX68" fmla="*/ 1741123 w 2409290"/>
              <a:gd name="connsiteY68" fmla="*/ 2651277 h 2956077"/>
              <a:gd name="connsiteX69" fmla="*/ 1770152 w 2409290"/>
              <a:gd name="connsiteY69" fmla="*/ 2738363 h 2956077"/>
              <a:gd name="connsiteX70" fmla="*/ 1813695 w 2409290"/>
              <a:gd name="connsiteY70" fmla="*/ 2767391 h 2956077"/>
              <a:gd name="connsiteX71" fmla="*/ 1828209 w 2409290"/>
              <a:gd name="connsiteY71" fmla="*/ 2723848 h 2956077"/>
              <a:gd name="connsiteX72" fmla="*/ 1915295 w 2409290"/>
              <a:gd name="connsiteY72" fmla="*/ 2694820 h 2956077"/>
              <a:gd name="connsiteX73" fmla="*/ 1958837 w 2409290"/>
              <a:gd name="connsiteY73" fmla="*/ 2680305 h 2956077"/>
              <a:gd name="connsiteX74" fmla="*/ 2002380 w 2409290"/>
              <a:gd name="connsiteY74" fmla="*/ 2665791 h 2956077"/>
              <a:gd name="connsiteX75" fmla="*/ 2089466 w 2409290"/>
              <a:gd name="connsiteY75" fmla="*/ 2622248 h 2956077"/>
              <a:gd name="connsiteX76" fmla="*/ 2147523 w 2409290"/>
              <a:gd name="connsiteY76" fmla="*/ 2636763 h 2956077"/>
              <a:gd name="connsiteX77" fmla="*/ 2162037 w 2409290"/>
              <a:gd name="connsiteY77" fmla="*/ 2680305 h 2956077"/>
              <a:gd name="connsiteX78" fmla="*/ 2249123 w 2409290"/>
              <a:gd name="connsiteY78" fmla="*/ 2723848 h 2956077"/>
              <a:gd name="connsiteX79" fmla="*/ 2379752 w 2409290"/>
              <a:gd name="connsiteY79" fmla="*/ 2651277 h 2956077"/>
              <a:gd name="connsiteX80" fmla="*/ 2394266 w 2409290"/>
              <a:gd name="connsiteY80" fmla="*/ 2477105 h 2956077"/>
              <a:gd name="connsiteX81" fmla="*/ 2379752 w 2409290"/>
              <a:gd name="connsiteY81" fmla="*/ 1882020 h 2956077"/>
              <a:gd name="connsiteX82" fmla="*/ 2365237 w 2409290"/>
              <a:gd name="connsiteY82" fmla="*/ 1838477 h 2956077"/>
              <a:gd name="connsiteX83" fmla="*/ 2336209 w 2409290"/>
              <a:gd name="connsiteY83" fmla="*/ 1722363 h 2956077"/>
              <a:gd name="connsiteX84" fmla="*/ 2292666 w 2409290"/>
              <a:gd name="connsiteY84" fmla="*/ 1548191 h 2956077"/>
              <a:gd name="connsiteX85" fmla="*/ 2278152 w 2409290"/>
              <a:gd name="connsiteY85" fmla="*/ 1461105 h 2956077"/>
              <a:gd name="connsiteX86" fmla="*/ 2249123 w 2409290"/>
              <a:gd name="connsiteY86" fmla="*/ 1359505 h 2956077"/>
              <a:gd name="connsiteX87" fmla="*/ 2234609 w 2409290"/>
              <a:gd name="connsiteY87" fmla="*/ 1214363 h 2956077"/>
              <a:gd name="connsiteX88" fmla="*/ 2220095 w 2409290"/>
              <a:gd name="connsiteY88" fmla="*/ 1170820 h 2956077"/>
              <a:gd name="connsiteX89" fmla="*/ 2205580 w 2409290"/>
              <a:gd name="connsiteY89" fmla="*/ 1112763 h 2956077"/>
              <a:gd name="connsiteX90" fmla="*/ 2249123 w 2409290"/>
              <a:gd name="connsiteY90" fmla="*/ 561220 h 2956077"/>
              <a:gd name="connsiteX91" fmla="*/ 2263637 w 2409290"/>
              <a:gd name="connsiteY91" fmla="*/ 488648 h 2956077"/>
              <a:gd name="connsiteX92" fmla="*/ 2292666 w 2409290"/>
              <a:gd name="connsiteY92" fmla="*/ 227391 h 2956077"/>
              <a:gd name="connsiteX93" fmla="*/ 2321695 w 2409290"/>
              <a:gd name="connsiteY93" fmla="*/ 125791 h 2956077"/>
              <a:gd name="connsiteX94" fmla="*/ 2307180 w 2409290"/>
              <a:gd name="connsiteY94" fmla="*/ 9677 h 2956077"/>
              <a:gd name="connsiteX0" fmla="*/ 2307180 w 2409290"/>
              <a:gd name="connsiteY0" fmla="*/ 9677 h 2956077"/>
              <a:gd name="connsiteX1" fmla="*/ 2307180 w 2409290"/>
              <a:gd name="connsiteY1" fmla="*/ 9677 h 2956077"/>
              <a:gd name="connsiteX2" fmla="*/ 2162037 w 2409290"/>
              <a:gd name="connsiteY2" fmla="*/ 227391 h 2956077"/>
              <a:gd name="connsiteX3" fmla="*/ 2103980 w 2409290"/>
              <a:gd name="connsiteY3" fmla="*/ 314477 h 2956077"/>
              <a:gd name="connsiteX4" fmla="*/ 2060437 w 2409290"/>
              <a:gd name="connsiteY4" fmla="*/ 343505 h 2956077"/>
              <a:gd name="connsiteX5" fmla="*/ 2045923 w 2409290"/>
              <a:gd name="connsiteY5" fmla="*/ 387048 h 2956077"/>
              <a:gd name="connsiteX6" fmla="*/ 1987866 w 2409290"/>
              <a:gd name="connsiteY6" fmla="*/ 474134 h 2956077"/>
              <a:gd name="connsiteX7" fmla="*/ 1915295 w 2409290"/>
              <a:gd name="connsiteY7" fmla="*/ 619277 h 2956077"/>
              <a:gd name="connsiteX8" fmla="*/ 1857237 w 2409290"/>
              <a:gd name="connsiteY8" fmla="*/ 706363 h 2956077"/>
              <a:gd name="connsiteX9" fmla="*/ 1842723 w 2409290"/>
              <a:gd name="connsiteY9" fmla="*/ 749905 h 2956077"/>
              <a:gd name="connsiteX10" fmla="*/ 1770152 w 2409290"/>
              <a:gd name="connsiteY10" fmla="*/ 822477 h 2956077"/>
              <a:gd name="connsiteX11" fmla="*/ 1741123 w 2409290"/>
              <a:gd name="connsiteY11" fmla="*/ 909563 h 2956077"/>
              <a:gd name="connsiteX12" fmla="*/ 1726609 w 2409290"/>
              <a:gd name="connsiteY12" fmla="*/ 953105 h 2956077"/>
              <a:gd name="connsiteX13" fmla="*/ 1639523 w 2409290"/>
              <a:gd name="connsiteY13" fmla="*/ 996648 h 2956077"/>
              <a:gd name="connsiteX14" fmla="*/ 1552437 w 2409290"/>
              <a:gd name="connsiteY14" fmla="*/ 1170820 h 2956077"/>
              <a:gd name="connsiteX15" fmla="*/ 1523409 w 2409290"/>
              <a:gd name="connsiteY15" fmla="*/ 1315963 h 2956077"/>
              <a:gd name="connsiteX16" fmla="*/ 1508895 w 2409290"/>
              <a:gd name="connsiteY16" fmla="*/ 1359505 h 2956077"/>
              <a:gd name="connsiteX17" fmla="*/ 1421809 w 2409290"/>
              <a:gd name="connsiteY17" fmla="*/ 1417563 h 2956077"/>
              <a:gd name="connsiteX18" fmla="*/ 1378266 w 2409290"/>
              <a:gd name="connsiteY18" fmla="*/ 1461105 h 2956077"/>
              <a:gd name="connsiteX19" fmla="*/ 1291180 w 2409290"/>
              <a:gd name="connsiteY19" fmla="*/ 1490134 h 2956077"/>
              <a:gd name="connsiteX20" fmla="*/ 1247637 w 2409290"/>
              <a:gd name="connsiteY20" fmla="*/ 1504648 h 2956077"/>
              <a:gd name="connsiteX21" fmla="*/ 1204095 w 2409290"/>
              <a:gd name="connsiteY21" fmla="*/ 1591734 h 2956077"/>
              <a:gd name="connsiteX22" fmla="*/ 1189580 w 2409290"/>
              <a:gd name="connsiteY22" fmla="*/ 1635277 h 2956077"/>
              <a:gd name="connsiteX23" fmla="*/ 1146037 w 2409290"/>
              <a:gd name="connsiteY23" fmla="*/ 1722363 h 2956077"/>
              <a:gd name="connsiteX24" fmla="*/ 1131523 w 2409290"/>
              <a:gd name="connsiteY24" fmla="*/ 1838477 h 2956077"/>
              <a:gd name="connsiteX25" fmla="*/ 1087980 w 2409290"/>
              <a:gd name="connsiteY25" fmla="*/ 1969105 h 2956077"/>
              <a:gd name="connsiteX26" fmla="*/ 1044437 w 2409290"/>
              <a:gd name="connsiteY26" fmla="*/ 1983620 h 2956077"/>
              <a:gd name="connsiteX27" fmla="*/ 1029923 w 2409290"/>
              <a:gd name="connsiteY27" fmla="*/ 2056191 h 2956077"/>
              <a:gd name="connsiteX28" fmla="*/ 986380 w 2409290"/>
              <a:gd name="connsiteY28" fmla="*/ 2070705 h 2956077"/>
              <a:gd name="connsiteX29" fmla="*/ 942837 w 2409290"/>
              <a:gd name="connsiteY29" fmla="*/ 2099734 h 2956077"/>
              <a:gd name="connsiteX30" fmla="*/ 783180 w 2409290"/>
              <a:gd name="connsiteY30" fmla="*/ 2128763 h 2956077"/>
              <a:gd name="connsiteX31" fmla="*/ 768666 w 2409290"/>
              <a:gd name="connsiteY31" fmla="*/ 2172305 h 2956077"/>
              <a:gd name="connsiteX32" fmla="*/ 725123 w 2409290"/>
              <a:gd name="connsiteY32" fmla="*/ 2375505 h 2956077"/>
              <a:gd name="connsiteX33" fmla="*/ 667066 w 2409290"/>
              <a:gd name="connsiteY33" fmla="*/ 2462591 h 2956077"/>
              <a:gd name="connsiteX34" fmla="*/ 623523 w 2409290"/>
              <a:gd name="connsiteY34" fmla="*/ 2477105 h 2956077"/>
              <a:gd name="connsiteX35" fmla="*/ 579980 w 2409290"/>
              <a:gd name="connsiteY35" fmla="*/ 2506134 h 2956077"/>
              <a:gd name="connsiteX36" fmla="*/ 521923 w 2409290"/>
              <a:gd name="connsiteY36" fmla="*/ 2520648 h 2956077"/>
              <a:gd name="connsiteX37" fmla="*/ 478380 w 2409290"/>
              <a:gd name="connsiteY37" fmla="*/ 2535163 h 2956077"/>
              <a:gd name="connsiteX38" fmla="*/ 463866 w 2409290"/>
              <a:gd name="connsiteY38" fmla="*/ 2578705 h 2956077"/>
              <a:gd name="connsiteX39" fmla="*/ 405809 w 2409290"/>
              <a:gd name="connsiteY39" fmla="*/ 2665791 h 2956077"/>
              <a:gd name="connsiteX40" fmla="*/ 391295 w 2409290"/>
              <a:gd name="connsiteY40" fmla="*/ 2709334 h 2956077"/>
              <a:gd name="connsiteX41" fmla="*/ 347752 w 2409290"/>
              <a:gd name="connsiteY41" fmla="*/ 2738363 h 2956077"/>
              <a:gd name="connsiteX42" fmla="*/ 275180 w 2409290"/>
              <a:gd name="connsiteY42" fmla="*/ 2825448 h 2956077"/>
              <a:gd name="connsiteX43" fmla="*/ 115523 w 2409290"/>
              <a:gd name="connsiteY43" fmla="*/ 2854477 h 2956077"/>
              <a:gd name="connsiteX44" fmla="*/ 71980 w 2409290"/>
              <a:gd name="connsiteY44" fmla="*/ 2868991 h 2956077"/>
              <a:gd name="connsiteX45" fmla="*/ 130037 w 2409290"/>
              <a:gd name="connsiteY45" fmla="*/ 2941563 h 2956077"/>
              <a:gd name="connsiteX46" fmla="*/ 188095 w 2409290"/>
              <a:gd name="connsiteY46" fmla="*/ 2956077 h 2956077"/>
              <a:gd name="connsiteX47" fmla="*/ 275180 w 2409290"/>
              <a:gd name="connsiteY47" fmla="*/ 2912534 h 2956077"/>
              <a:gd name="connsiteX48" fmla="*/ 347752 w 2409290"/>
              <a:gd name="connsiteY48" fmla="*/ 2839963 h 2956077"/>
              <a:gd name="connsiteX49" fmla="*/ 420323 w 2409290"/>
              <a:gd name="connsiteY49" fmla="*/ 2767391 h 2956077"/>
              <a:gd name="connsiteX50" fmla="*/ 478380 w 2409290"/>
              <a:gd name="connsiteY50" fmla="*/ 2781905 h 2956077"/>
              <a:gd name="connsiteX51" fmla="*/ 667066 w 2409290"/>
              <a:gd name="connsiteY51" fmla="*/ 2825448 h 2956077"/>
              <a:gd name="connsiteX52" fmla="*/ 739637 w 2409290"/>
              <a:gd name="connsiteY52" fmla="*/ 2767391 h 2956077"/>
              <a:gd name="connsiteX53" fmla="*/ 797695 w 2409290"/>
              <a:gd name="connsiteY53" fmla="*/ 2752877 h 2956077"/>
              <a:gd name="connsiteX54" fmla="*/ 884780 w 2409290"/>
              <a:gd name="connsiteY54" fmla="*/ 2723848 h 2956077"/>
              <a:gd name="connsiteX55" fmla="*/ 913809 w 2409290"/>
              <a:gd name="connsiteY55" fmla="*/ 2767391 h 2956077"/>
              <a:gd name="connsiteX56" fmla="*/ 957352 w 2409290"/>
              <a:gd name="connsiteY56" fmla="*/ 2781905 h 2956077"/>
              <a:gd name="connsiteX57" fmla="*/ 1131523 w 2409290"/>
              <a:gd name="connsiteY57" fmla="*/ 2738363 h 2956077"/>
              <a:gd name="connsiteX58" fmla="*/ 1175066 w 2409290"/>
              <a:gd name="connsiteY58" fmla="*/ 2723848 h 2956077"/>
              <a:gd name="connsiteX59" fmla="*/ 1218609 w 2409290"/>
              <a:gd name="connsiteY59" fmla="*/ 2709334 h 2956077"/>
              <a:gd name="connsiteX60" fmla="*/ 1276666 w 2409290"/>
              <a:gd name="connsiteY60" fmla="*/ 2723848 h 2956077"/>
              <a:gd name="connsiteX61" fmla="*/ 1305695 w 2409290"/>
              <a:gd name="connsiteY61" fmla="*/ 2767391 h 2956077"/>
              <a:gd name="connsiteX62" fmla="*/ 1349237 w 2409290"/>
              <a:gd name="connsiteY62" fmla="*/ 2796420 h 2956077"/>
              <a:gd name="connsiteX63" fmla="*/ 1392780 w 2409290"/>
              <a:gd name="connsiteY63" fmla="*/ 2767391 h 2956077"/>
              <a:gd name="connsiteX64" fmla="*/ 1421809 w 2409290"/>
              <a:gd name="connsiteY64" fmla="*/ 2723848 h 2956077"/>
              <a:gd name="connsiteX65" fmla="*/ 1508895 w 2409290"/>
              <a:gd name="connsiteY65" fmla="*/ 2694820 h 2956077"/>
              <a:gd name="connsiteX66" fmla="*/ 1566952 w 2409290"/>
              <a:gd name="connsiteY66" fmla="*/ 2665791 h 2956077"/>
              <a:gd name="connsiteX67" fmla="*/ 1668552 w 2409290"/>
              <a:gd name="connsiteY67" fmla="*/ 2636763 h 2956077"/>
              <a:gd name="connsiteX68" fmla="*/ 1741123 w 2409290"/>
              <a:gd name="connsiteY68" fmla="*/ 2651277 h 2956077"/>
              <a:gd name="connsiteX69" fmla="*/ 1770152 w 2409290"/>
              <a:gd name="connsiteY69" fmla="*/ 2738363 h 2956077"/>
              <a:gd name="connsiteX70" fmla="*/ 1813695 w 2409290"/>
              <a:gd name="connsiteY70" fmla="*/ 2767391 h 2956077"/>
              <a:gd name="connsiteX71" fmla="*/ 1828209 w 2409290"/>
              <a:gd name="connsiteY71" fmla="*/ 2723848 h 2956077"/>
              <a:gd name="connsiteX72" fmla="*/ 1915295 w 2409290"/>
              <a:gd name="connsiteY72" fmla="*/ 2694820 h 2956077"/>
              <a:gd name="connsiteX73" fmla="*/ 1958837 w 2409290"/>
              <a:gd name="connsiteY73" fmla="*/ 2680305 h 2956077"/>
              <a:gd name="connsiteX74" fmla="*/ 2002380 w 2409290"/>
              <a:gd name="connsiteY74" fmla="*/ 2665791 h 2956077"/>
              <a:gd name="connsiteX75" fmla="*/ 2089466 w 2409290"/>
              <a:gd name="connsiteY75" fmla="*/ 2622248 h 2956077"/>
              <a:gd name="connsiteX76" fmla="*/ 2147523 w 2409290"/>
              <a:gd name="connsiteY76" fmla="*/ 2636763 h 2956077"/>
              <a:gd name="connsiteX77" fmla="*/ 2162037 w 2409290"/>
              <a:gd name="connsiteY77" fmla="*/ 2680305 h 2956077"/>
              <a:gd name="connsiteX78" fmla="*/ 2249123 w 2409290"/>
              <a:gd name="connsiteY78" fmla="*/ 2723848 h 2956077"/>
              <a:gd name="connsiteX79" fmla="*/ 2379752 w 2409290"/>
              <a:gd name="connsiteY79" fmla="*/ 2651277 h 2956077"/>
              <a:gd name="connsiteX80" fmla="*/ 2394266 w 2409290"/>
              <a:gd name="connsiteY80" fmla="*/ 2477105 h 2956077"/>
              <a:gd name="connsiteX81" fmla="*/ 2379752 w 2409290"/>
              <a:gd name="connsiteY81" fmla="*/ 1882020 h 2956077"/>
              <a:gd name="connsiteX82" fmla="*/ 2365237 w 2409290"/>
              <a:gd name="connsiteY82" fmla="*/ 1838477 h 2956077"/>
              <a:gd name="connsiteX83" fmla="*/ 2336209 w 2409290"/>
              <a:gd name="connsiteY83" fmla="*/ 1722363 h 2956077"/>
              <a:gd name="connsiteX84" fmla="*/ 2292666 w 2409290"/>
              <a:gd name="connsiteY84" fmla="*/ 1548191 h 2956077"/>
              <a:gd name="connsiteX85" fmla="*/ 2278152 w 2409290"/>
              <a:gd name="connsiteY85" fmla="*/ 1461105 h 2956077"/>
              <a:gd name="connsiteX86" fmla="*/ 2249123 w 2409290"/>
              <a:gd name="connsiteY86" fmla="*/ 1359505 h 2956077"/>
              <a:gd name="connsiteX87" fmla="*/ 2234609 w 2409290"/>
              <a:gd name="connsiteY87" fmla="*/ 1214363 h 2956077"/>
              <a:gd name="connsiteX88" fmla="*/ 2220095 w 2409290"/>
              <a:gd name="connsiteY88" fmla="*/ 1170820 h 2956077"/>
              <a:gd name="connsiteX89" fmla="*/ 2249123 w 2409290"/>
              <a:gd name="connsiteY89" fmla="*/ 561220 h 2956077"/>
              <a:gd name="connsiteX90" fmla="*/ 2263637 w 2409290"/>
              <a:gd name="connsiteY90" fmla="*/ 488648 h 2956077"/>
              <a:gd name="connsiteX91" fmla="*/ 2292666 w 2409290"/>
              <a:gd name="connsiteY91" fmla="*/ 227391 h 2956077"/>
              <a:gd name="connsiteX92" fmla="*/ 2321695 w 2409290"/>
              <a:gd name="connsiteY92" fmla="*/ 125791 h 2956077"/>
              <a:gd name="connsiteX93" fmla="*/ 2307180 w 2409290"/>
              <a:gd name="connsiteY93" fmla="*/ 9677 h 2956077"/>
              <a:gd name="connsiteX0" fmla="*/ 2307180 w 2409290"/>
              <a:gd name="connsiteY0" fmla="*/ 9677 h 2956077"/>
              <a:gd name="connsiteX1" fmla="*/ 2307180 w 2409290"/>
              <a:gd name="connsiteY1" fmla="*/ 9677 h 2956077"/>
              <a:gd name="connsiteX2" fmla="*/ 2162037 w 2409290"/>
              <a:gd name="connsiteY2" fmla="*/ 227391 h 2956077"/>
              <a:gd name="connsiteX3" fmla="*/ 2103980 w 2409290"/>
              <a:gd name="connsiteY3" fmla="*/ 314477 h 2956077"/>
              <a:gd name="connsiteX4" fmla="*/ 2060437 w 2409290"/>
              <a:gd name="connsiteY4" fmla="*/ 343505 h 2956077"/>
              <a:gd name="connsiteX5" fmla="*/ 2045923 w 2409290"/>
              <a:gd name="connsiteY5" fmla="*/ 387048 h 2956077"/>
              <a:gd name="connsiteX6" fmla="*/ 1987866 w 2409290"/>
              <a:gd name="connsiteY6" fmla="*/ 474134 h 2956077"/>
              <a:gd name="connsiteX7" fmla="*/ 1915295 w 2409290"/>
              <a:gd name="connsiteY7" fmla="*/ 619277 h 2956077"/>
              <a:gd name="connsiteX8" fmla="*/ 1857237 w 2409290"/>
              <a:gd name="connsiteY8" fmla="*/ 706363 h 2956077"/>
              <a:gd name="connsiteX9" fmla="*/ 1842723 w 2409290"/>
              <a:gd name="connsiteY9" fmla="*/ 749905 h 2956077"/>
              <a:gd name="connsiteX10" fmla="*/ 1770152 w 2409290"/>
              <a:gd name="connsiteY10" fmla="*/ 822477 h 2956077"/>
              <a:gd name="connsiteX11" fmla="*/ 1741123 w 2409290"/>
              <a:gd name="connsiteY11" fmla="*/ 909563 h 2956077"/>
              <a:gd name="connsiteX12" fmla="*/ 1726609 w 2409290"/>
              <a:gd name="connsiteY12" fmla="*/ 953105 h 2956077"/>
              <a:gd name="connsiteX13" fmla="*/ 1639523 w 2409290"/>
              <a:gd name="connsiteY13" fmla="*/ 996648 h 2956077"/>
              <a:gd name="connsiteX14" fmla="*/ 1552437 w 2409290"/>
              <a:gd name="connsiteY14" fmla="*/ 1170820 h 2956077"/>
              <a:gd name="connsiteX15" fmla="*/ 1523409 w 2409290"/>
              <a:gd name="connsiteY15" fmla="*/ 1315963 h 2956077"/>
              <a:gd name="connsiteX16" fmla="*/ 1508895 w 2409290"/>
              <a:gd name="connsiteY16" fmla="*/ 1359505 h 2956077"/>
              <a:gd name="connsiteX17" fmla="*/ 1421809 w 2409290"/>
              <a:gd name="connsiteY17" fmla="*/ 1417563 h 2956077"/>
              <a:gd name="connsiteX18" fmla="*/ 1378266 w 2409290"/>
              <a:gd name="connsiteY18" fmla="*/ 1461105 h 2956077"/>
              <a:gd name="connsiteX19" fmla="*/ 1291180 w 2409290"/>
              <a:gd name="connsiteY19" fmla="*/ 1490134 h 2956077"/>
              <a:gd name="connsiteX20" fmla="*/ 1247637 w 2409290"/>
              <a:gd name="connsiteY20" fmla="*/ 1504648 h 2956077"/>
              <a:gd name="connsiteX21" fmla="*/ 1204095 w 2409290"/>
              <a:gd name="connsiteY21" fmla="*/ 1591734 h 2956077"/>
              <a:gd name="connsiteX22" fmla="*/ 1189580 w 2409290"/>
              <a:gd name="connsiteY22" fmla="*/ 1635277 h 2956077"/>
              <a:gd name="connsiteX23" fmla="*/ 1146037 w 2409290"/>
              <a:gd name="connsiteY23" fmla="*/ 1722363 h 2956077"/>
              <a:gd name="connsiteX24" fmla="*/ 1131523 w 2409290"/>
              <a:gd name="connsiteY24" fmla="*/ 1838477 h 2956077"/>
              <a:gd name="connsiteX25" fmla="*/ 1087980 w 2409290"/>
              <a:gd name="connsiteY25" fmla="*/ 1969105 h 2956077"/>
              <a:gd name="connsiteX26" fmla="*/ 1044437 w 2409290"/>
              <a:gd name="connsiteY26" fmla="*/ 1983620 h 2956077"/>
              <a:gd name="connsiteX27" fmla="*/ 1029923 w 2409290"/>
              <a:gd name="connsiteY27" fmla="*/ 2056191 h 2956077"/>
              <a:gd name="connsiteX28" fmla="*/ 986380 w 2409290"/>
              <a:gd name="connsiteY28" fmla="*/ 2070705 h 2956077"/>
              <a:gd name="connsiteX29" fmla="*/ 942837 w 2409290"/>
              <a:gd name="connsiteY29" fmla="*/ 2099734 h 2956077"/>
              <a:gd name="connsiteX30" fmla="*/ 783180 w 2409290"/>
              <a:gd name="connsiteY30" fmla="*/ 2128763 h 2956077"/>
              <a:gd name="connsiteX31" fmla="*/ 768666 w 2409290"/>
              <a:gd name="connsiteY31" fmla="*/ 2172305 h 2956077"/>
              <a:gd name="connsiteX32" fmla="*/ 725123 w 2409290"/>
              <a:gd name="connsiteY32" fmla="*/ 2375505 h 2956077"/>
              <a:gd name="connsiteX33" fmla="*/ 667066 w 2409290"/>
              <a:gd name="connsiteY33" fmla="*/ 2462591 h 2956077"/>
              <a:gd name="connsiteX34" fmla="*/ 623523 w 2409290"/>
              <a:gd name="connsiteY34" fmla="*/ 2477105 h 2956077"/>
              <a:gd name="connsiteX35" fmla="*/ 579980 w 2409290"/>
              <a:gd name="connsiteY35" fmla="*/ 2506134 h 2956077"/>
              <a:gd name="connsiteX36" fmla="*/ 521923 w 2409290"/>
              <a:gd name="connsiteY36" fmla="*/ 2520648 h 2956077"/>
              <a:gd name="connsiteX37" fmla="*/ 478380 w 2409290"/>
              <a:gd name="connsiteY37" fmla="*/ 2535163 h 2956077"/>
              <a:gd name="connsiteX38" fmla="*/ 463866 w 2409290"/>
              <a:gd name="connsiteY38" fmla="*/ 2578705 h 2956077"/>
              <a:gd name="connsiteX39" fmla="*/ 405809 w 2409290"/>
              <a:gd name="connsiteY39" fmla="*/ 2665791 h 2956077"/>
              <a:gd name="connsiteX40" fmla="*/ 391295 w 2409290"/>
              <a:gd name="connsiteY40" fmla="*/ 2709334 h 2956077"/>
              <a:gd name="connsiteX41" fmla="*/ 347752 w 2409290"/>
              <a:gd name="connsiteY41" fmla="*/ 2738363 h 2956077"/>
              <a:gd name="connsiteX42" fmla="*/ 275180 w 2409290"/>
              <a:gd name="connsiteY42" fmla="*/ 2825448 h 2956077"/>
              <a:gd name="connsiteX43" fmla="*/ 115523 w 2409290"/>
              <a:gd name="connsiteY43" fmla="*/ 2854477 h 2956077"/>
              <a:gd name="connsiteX44" fmla="*/ 71980 w 2409290"/>
              <a:gd name="connsiteY44" fmla="*/ 2868991 h 2956077"/>
              <a:gd name="connsiteX45" fmla="*/ 130037 w 2409290"/>
              <a:gd name="connsiteY45" fmla="*/ 2941563 h 2956077"/>
              <a:gd name="connsiteX46" fmla="*/ 188095 w 2409290"/>
              <a:gd name="connsiteY46" fmla="*/ 2956077 h 2956077"/>
              <a:gd name="connsiteX47" fmla="*/ 275180 w 2409290"/>
              <a:gd name="connsiteY47" fmla="*/ 2912534 h 2956077"/>
              <a:gd name="connsiteX48" fmla="*/ 347752 w 2409290"/>
              <a:gd name="connsiteY48" fmla="*/ 2839963 h 2956077"/>
              <a:gd name="connsiteX49" fmla="*/ 420323 w 2409290"/>
              <a:gd name="connsiteY49" fmla="*/ 2767391 h 2956077"/>
              <a:gd name="connsiteX50" fmla="*/ 478380 w 2409290"/>
              <a:gd name="connsiteY50" fmla="*/ 2781905 h 2956077"/>
              <a:gd name="connsiteX51" fmla="*/ 667066 w 2409290"/>
              <a:gd name="connsiteY51" fmla="*/ 2825448 h 2956077"/>
              <a:gd name="connsiteX52" fmla="*/ 739637 w 2409290"/>
              <a:gd name="connsiteY52" fmla="*/ 2767391 h 2956077"/>
              <a:gd name="connsiteX53" fmla="*/ 797695 w 2409290"/>
              <a:gd name="connsiteY53" fmla="*/ 2752877 h 2956077"/>
              <a:gd name="connsiteX54" fmla="*/ 884780 w 2409290"/>
              <a:gd name="connsiteY54" fmla="*/ 2723848 h 2956077"/>
              <a:gd name="connsiteX55" fmla="*/ 913809 w 2409290"/>
              <a:gd name="connsiteY55" fmla="*/ 2767391 h 2956077"/>
              <a:gd name="connsiteX56" fmla="*/ 957352 w 2409290"/>
              <a:gd name="connsiteY56" fmla="*/ 2781905 h 2956077"/>
              <a:gd name="connsiteX57" fmla="*/ 1131523 w 2409290"/>
              <a:gd name="connsiteY57" fmla="*/ 2738363 h 2956077"/>
              <a:gd name="connsiteX58" fmla="*/ 1175066 w 2409290"/>
              <a:gd name="connsiteY58" fmla="*/ 2723848 h 2956077"/>
              <a:gd name="connsiteX59" fmla="*/ 1218609 w 2409290"/>
              <a:gd name="connsiteY59" fmla="*/ 2709334 h 2956077"/>
              <a:gd name="connsiteX60" fmla="*/ 1276666 w 2409290"/>
              <a:gd name="connsiteY60" fmla="*/ 2723848 h 2956077"/>
              <a:gd name="connsiteX61" fmla="*/ 1305695 w 2409290"/>
              <a:gd name="connsiteY61" fmla="*/ 2767391 h 2956077"/>
              <a:gd name="connsiteX62" fmla="*/ 1349237 w 2409290"/>
              <a:gd name="connsiteY62" fmla="*/ 2796420 h 2956077"/>
              <a:gd name="connsiteX63" fmla="*/ 1392780 w 2409290"/>
              <a:gd name="connsiteY63" fmla="*/ 2767391 h 2956077"/>
              <a:gd name="connsiteX64" fmla="*/ 1421809 w 2409290"/>
              <a:gd name="connsiteY64" fmla="*/ 2723848 h 2956077"/>
              <a:gd name="connsiteX65" fmla="*/ 1508895 w 2409290"/>
              <a:gd name="connsiteY65" fmla="*/ 2694820 h 2956077"/>
              <a:gd name="connsiteX66" fmla="*/ 1566952 w 2409290"/>
              <a:gd name="connsiteY66" fmla="*/ 2665791 h 2956077"/>
              <a:gd name="connsiteX67" fmla="*/ 1668552 w 2409290"/>
              <a:gd name="connsiteY67" fmla="*/ 2636763 h 2956077"/>
              <a:gd name="connsiteX68" fmla="*/ 1741123 w 2409290"/>
              <a:gd name="connsiteY68" fmla="*/ 2651277 h 2956077"/>
              <a:gd name="connsiteX69" fmla="*/ 1770152 w 2409290"/>
              <a:gd name="connsiteY69" fmla="*/ 2738363 h 2956077"/>
              <a:gd name="connsiteX70" fmla="*/ 1813695 w 2409290"/>
              <a:gd name="connsiteY70" fmla="*/ 2767391 h 2956077"/>
              <a:gd name="connsiteX71" fmla="*/ 1828209 w 2409290"/>
              <a:gd name="connsiteY71" fmla="*/ 2723848 h 2956077"/>
              <a:gd name="connsiteX72" fmla="*/ 1915295 w 2409290"/>
              <a:gd name="connsiteY72" fmla="*/ 2694820 h 2956077"/>
              <a:gd name="connsiteX73" fmla="*/ 1958837 w 2409290"/>
              <a:gd name="connsiteY73" fmla="*/ 2680305 h 2956077"/>
              <a:gd name="connsiteX74" fmla="*/ 2002380 w 2409290"/>
              <a:gd name="connsiteY74" fmla="*/ 2665791 h 2956077"/>
              <a:gd name="connsiteX75" fmla="*/ 2089466 w 2409290"/>
              <a:gd name="connsiteY75" fmla="*/ 2622248 h 2956077"/>
              <a:gd name="connsiteX76" fmla="*/ 2147523 w 2409290"/>
              <a:gd name="connsiteY76" fmla="*/ 2636763 h 2956077"/>
              <a:gd name="connsiteX77" fmla="*/ 2162037 w 2409290"/>
              <a:gd name="connsiteY77" fmla="*/ 2680305 h 2956077"/>
              <a:gd name="connsiteX78" fmla="*/ 2249123 w 2409290"/>
              <a:gd name="connsiteY78" fmla="*/ 2723848 h 2956077"/>
              <a:gd name="connsiteX79" fmla="*/ 2379752 w 2409290"/>
              <a:gd name="connsiteY79" fmla="*/ 2651277 h 2956077"/>
              <a:gd name="connsiteX80" fmla="*/ 2394266 w 2409290"/>
              <a:gd name="connsiteY80" fmla="*/ 2477105 h 2956077"/>
              <a:gd name="connsiteX81" fmla="*/ 2379752 w 2409290"/>
              <a:gd name="connsiteY81" fmla="*/ 1882020 h 2956077"/>
              <a:gd name="connsiteX82" fmla="*/ 2365237 w 2409290"/>
              <a:gd name="connsiteY82" fmla="*/ 1838477 h 2956077"/>
              <a:gd name="connsiteX83" fmla="*/ 2336209 w 2409290"/>
              <a:gd name="connsiteY83" fmla="*/ 1722363 h 2956077"/>
              <a:gd name="connsiteX84" fmla="*/ 2292666 w 2409290"/>
              <a:gd name="connsiteY84" fmla="*/ 1548191 h 2956077"/>
              <a:gd name="connsiteX85" fmla="*/ 2278152 w 2409290"/>
              <a:gd name="connsiteY85" fmla="*/ 1461105 h 2956077"/>
              <a:gd name="connsiteX86" fmla="*/ 2249123 w 2409290"/>
              <a:gd name="connsiteY86" fmla="*/ 1359505 h 2956077"/>
              <a:gd name="connsiteX87" fmla="*/ 2234609 w 2409290"/>
              <a:gd name="connsiteY87" fmla="*/ 1214363 h 2956077"/>
              <a:gd name="connsiteX88" fmla="*/ 2249123 w 2409290"/>
              <a:gd name="connsiteY88" fmla="*/ 561220 h 2956077"/>
              <a:gd name="connsiteX89" fmla="*/ 2263637 w 2409290"/>
              <a:gd name="connsiteY89" fmla="*/ 488648 h 2956077"/>
              <a:gd name="connsiteX90" fmla="*/ 2292666 w 2409290"/>
              <a:gd name="connsiteY90" fmla="*/ 227391 h 2956077"/>
              <a:gd name="connsiteX91" fmla="*/ 2321695 w 2409290"/>
              <a:gd name="connsiteY91" fmla="*/ 125791 h 2956077"/>
              <a:gd name="connsiteX92" fmla="*/ 2307180 w 2409290"/>
              <a:gd name="connsiteY92" fmla="*/ 9677 h 2956077"/>
              <a:gd name="connsiteX0" fmla="*/ 2307180 w 2409290"/>
              <a:gd name="connsiteY0" fmla="*/ 9677 h 2956077"/>
              <a:gd name="connsiteX1" fmla="*/ 2307180 w 2409290"/>
              <a:gd name="connsiteY1" fmla="*/ 9677 h 2956077"/>
              <a:gd name="connsiteX2" fmla="*/ 2162037 w 2409290"/>
              <a:gd name="connsiteY2" fmla="*/ 227391 h 2956077"/>
              <a:gd name="connsiteX3" fmla="*/ 2103980 w 2409290"/>
              <a:gd name="connsiteY3" fmla="*/ 314477 h 2956077"/>
              <a:gd name="connsiteX4" fmla="*/ 2060437 w 2409290"/>
              <a:gd name="connsiteY4" fmla="*/ 343505 h 2956077"/>
              <a:gd name="connsiteX5" fmla="*/ 2045923 w 2409290"/>
              <a:gd name="connsiteY5" fmla="*/ 387048 h 2956077"/>
              <a:gd name="connsiteX6" fmla="*/ 1987866 w 2409290"/>
              <a:gd name="connsiteY6" fmla="*/ 474134 h 2956077"/>
              <a:gd name="connsiteX7" fmla="*/ 1915295 w 2409290"/>
              <a:gd name="connsiteY7" fmla="*/ 619277 h 2956077"/>
              <a:gd name="connsiteX8" fmla="*/ 1857237 w 2409290"/>
              <a:gd name="connsiteY8" fmla="*/ 706363 h 2956077"/>
              <a:gd name="connsiteX9" fmla="*/ 1842723 w 2409290"/>
              <a:gd name="connsiteY9" fmla="*/ 749905 h 2956077"/>
              <a:gd name="connsiteX10" fmla="*/ 1770152 w 2409290"/>
              <a:gd name="connsiteY10" fmla="*/ 822477 h 2956077"/>
              <a:gd name="connsiteX11" fmla="*/ 1741123 w 2409290"/>
              <a:gd name="connsiteY11" fmla="*/ 909563 h 2956077"/>
              <a:gd name="connsiteX12" fmla="*/ 1726609 w 2409290"/>
              <a:gd name="connsiteY12" fmla="*/ 953105 h 2956077"/>
              <a:gd name="connsiteX13" fmla="*/ 1639523 w 2409290"/>
              <a:gd name="connsiteY13" fmla="*/ 996648 h 2956077"/>
              <a:gd name="connsiteX14" fmla="*/ 1552437 w 2409290"/>
              <a:gd name="connsiteY14" fmla="*/ 1170820 h 2956077"/>
              <a:gd name="connsiteX15" fmla="*/ 1523409 w 2409290"/>
              <a:gd name="connsiteY15" fmla="*/ 1315963 h 2956077"/>
              <a:gd name="connsiteX16" fmla="*/ 1508895 w 2409290"/>
              <a:gd name="connsiteY16" fmla="*/ 1359505 h 2956077"/>
              <a:gd name="connsiteX17" fmla="*/ 1421809 w 2409290"/>
              <a:gd name="connsiteY17" fmla="*/ 1417563 h 2956077"/>
              <a:gd name="connsiteX18" fmla="*/ 1378266 w 2409290"/>
              <a:gd name="connsiteY18" fmla="*/ 1461105 h 2956077"/>
              <a:gd name="connsiteX19" fmla="*/ 1291180 w 2409290"/>
              <a:gd name="connsiteY19" fmla="*/ 1490134 h 2956077"/>
              <a:gd name="connsiteX20" fmla="*/ 1247637 w 2409290"/>
              <a:gd name="connsiteY20" fmla="*/ 1504648 h 2956077"/>
              <a:gd name="connsiteX21" fmla="*/ 1204095 w 2409290"/>
              <a:gd name="connsiteY21" fmla="*/ 1591734 h 2956077"/>
              <a:gd name="connsiteX22" fmla="*/ 1189580 w 2409290"/>
              <a:gd name="connsiteY22" fmla="*/ 1635277 h 2956077"/>
              <a:gd name="connsiteX23" fmla="*/ 1146037 w 2409290"/>
              <a:gd name="connsiteY23" fmla="*/ 1722363 h 2956077"/>
              <a:gd name="connsiteX24" fmla="*/ 1131523 w 2409290"/>
              <a:gd name="connsiteY24" fmla="*/ 1838477 h 2956077"/>
              <a:gd name="connsiteX25" fmla="*/ 1087980 w 2409290"/>
              <a:gd name="connsiteY25" fmla="*/ 1969105 h 2956077"/>
              <a:gd name="connsiteX26" fmla="*/ 1044437 w 2409290"/>
              <a:gd name="connsiteY26" fmla="*/ 1983620 h 2956077"/>
              <a:gd name="connsiteX27" fmla="*/ 1029923 w 2409290"/>
              <a:gd name="connsiteY27" fmla="*/ 2056191 h 2956077"/>
              <a:gd name="connsiteX28" fmla="*/ 986380 w 2409290"/>
              <a:gd name="connsiteY28" fmla="*/ 2070705 h 2956077"/>
              <a:gd name="connsiteX29" fmla="*/ 942837 w 2409290"/>
              <a:gd name="connsiteY29" fmla="*/ 2099734 h 2956077"/>
              <a:gd name="connsiteX30" fmla="*/ 783180 w 2409290"/>
              <a:gd name="connsiteY30" fmla="*/ 2128763 h 2956077"/>
              <a:gd name="connsiteX31" fmla="*/ 768666 w 2409290"/>
              <a:gd name="connsiteY31" fmla="*/ 2172305 h 2956077"/>
              <a:gd name="connsiteX32" fmla="*/ 725123 w 2409290"/>
              <a:gd name="connsiteY32" fmla="*/ 2375505 h 2956077"/>
              <a:gd name="connsiteX33" fmla="*/ 667066 w 2409290"/>
              <a:gd name="connsiteY33" fmla="*/ 2462591 h 2956077"/>
              <a:gd name="connsiteX34" fmla="*/ 623523 w 2409290"/>
              <a:gd name="connsiteY34" fmla="*/ 2477105 h 2956077"/>
              <a:gd name="connsiteX35" fmla="*/ 579980 w 2409290"/>
              <a:gd name="connsiteY35" fmla="*/ 2506134 h 2956077"/>
              <a:gd name="connsiteX36" fmla="*/ 521923 w 2409290"/>
              <a:gd name="connsiteY36" fmla="*/ 2520648 h 2956077"/>
              <a:gd name="connsiteX37" fmla="*/ 478380 w 2409290"/>
              <a:gd name="connsiteY37" fmla="*/ 2535163 h 2956077"/>
              <a:gd name="connsiteX38" fmla="*/ 463866 w 2409290"/>
              <a:gd name="connsiteY38" fmla="*/ 2578705 h 2956077"/>
              <a:gd name="connsiteX39" fmla="*/ 405809 w 2409290"/>
              <a:gd name="connsiteY39" fmla="*/ 2665791 h 2956077"/>
              <a:gd name="connsiteX40" fmla="*/ 391295 w 2409290"/>
              <a:gd name="connsiteY40" fmla="*/ 2709334 h 2956077"/>
              <a:gd name="connsiteX41" fmla="*/ 347752 w 2409290"/>
              <a:gd name="connsiteY41" fmla="*/ 2738363 h 2956077"/>
              <a:gd name="connsiteX42" fmla="*/ 275180 w 2409290"/>
              <a:gd name="connsiteY42" fmla="*/ 2825448 h 2956077"/>
              <a:gd name="connsiteX43" fmla="*/ 115523 w 2409290"/>
              <a:gd name="connsiteY43" fmla="*/ 2854477 h 2956077"/>
              <a:gd name="connsiteX44" fmla="*/ 71980 w 2409290"/>
              <a:gd name="connsiteY44" fmla="*/ 2868991 h 2956077"/>
              <a:gd name="connsiteX45" fmla="*/ 130037 w 2409290"/>
              <a:gd name="connsiteY45" fmla="*/ 2941563 h 2956077"/>
              <a:gd name="connsiteX46" fmla="*/ 188095 w 2409290"/>
              <a:gd name="connsiteY46" fmla="*/ 2956077 h 2956077"/>
              <a:gd name="connsiteX47" fmla="*/ 275180 w 2409290"/>
              <a:gd name="connsiteY47" fmla="*/ 2912534 h 2956077"/>
              <a:gd name="connsiteX48" fmla="*/ 347752 w 2409290"/>
              <a:gd name="connsiteY48" fmla="*/ 2839963 h 2956077"/>
              <a:gd name="connsiteX49" fmla="*/ 420323 w 2409290"/>
              <a:gd name="connsiteY49" fmla="*/ 2767391 h 2956077"/>
              <a:gd name="connsiteX50" fmla="*/ 478380 w 2409290"/>
              <a:gd name="connsiteY50" fmla="*/ 2781905 h 2956077"/>
              <a:gd name="connsiteX51" fmla="*/ 667066 w 2409290"/>
              <a:gd name="connsiteY51" fmla="*/ 2825448 h 2956077"/>
              <a:gd name="connsiteX52" fmla="*/ 739637 w 2409290"/>
              <a:gd name="connsiteY52" fmla="*/ 2767391 h 2956077"/>
              <a:gd name="connsiteX53" fmla="*/ 797695 w 2409290"/>
              <a:gd name="connsiteY53" fmla="*/ 2752877 h 2956077"/>
              <a:gd name="connsiteX54" fmla="*/ 884780 w 2409290"/>
              <a:gd name="connsiteY54" fmla="*/ 2723848 h 2956077"/>
              <a:gd name="connsiteX55" fmla="*/ 913809 w 2409290"/>
              <a:gd name="connsiteY55" fmla="*/ 2767391 h 2956077"/>
              <a:gd name="connsiteX56" fmla="*/ 957352 w 2409290"/>
              <a:gd name="connsiteY56" fmla="*/ 2781905 h 2956077"/>
              <a:gd name="connsiteX57" fmla="*/ 1131523 w 2409290"/>
              <a:gd name="connsiteY57" fmla="*/ 2738363 h 2956077"/>
              <a:gd name="connsiteX58" fmla="*/ 1175066 w 2409290"/>
              <a:gd name="connsiteY58" fmla="*/ 2723848 h 2956077"/>
              <a:gd name="connsiteX59" fmla="*/ 1218609 w 2409290"/>
              <a:gd name="connsiteY59" fmla="*/ 2709334 h 2956077"/>
              <a:gd name="connsiteX60" fmla="*/ 1276666 w 2409290"/>
              <a:gd name="connsiteY60" fmla="*/ 2723848 h 2956077"/>
              <a:gd name="connsiteX61" fmla="*/ 1305695 w 2409290"/>
              <a:gd name="connsiteY61" fmla="*/ 2767391 h 2956077"/>
              <a:gd name="connsiteX62" fmla="*/ 1349237 w 2409290"/>
              <a:gd name="connsiteY62" fmla="*/ 2796420 h 2956077"/>
              <a:gd name="connsiteX63" fmla="*/ 1392780 w 2409290"/>
              <a:gd name="connsiteY63" fmla="*/ 2767391 h 2956077"/>
              <a:gd name="connsiteX64" fmla="*/ 1421809 w 2409290"/>
              <a:gd name="connsiteY64" fmla="*/ 2723848 h 2956077"/>
              <a:gd name="connsiteX65" fmla="*/ 1508895 w 2409290"/>
              <a:gd name="connsiteY65" fmla="*/ 2694820 h 2956077"/>
              <a:gd name="connsiteX66" fmla="*/ 1566952 w 2409290"/>
              <a:gd name="connsiteY66" fmla="*/ 2665791 h 2956077"/>
              <a:gd name="connsiteX67" fmla="*/ 1668552 w 2409290"/>
              <a:gd name="connsiteY67" fmla="*/ 2636763 h 2956077"/>
              <a:gd name="connsiteX68" fmla="*/ 1741123 w 2409290"/>
              <a:gd name="connsiteY68" fmla="*/ 2651277 h 2956077"/>
              <a:gd name="connsiteX69" fmla="*/ 1770152 w 2409290"/>
              <a:gd name="connsiteY69" fmla="*/ 2738363 h 2956077"/>
              <a:gd name="connsiteX70" fmla="*/ 1813695 w 2409290"/>
              <a:gd name="connsiteY70" fmla="*/ 2767391 h 2956077"/>
              <a:gd name="connsiteX71" fmla="*/ 1828209 w 2409290"/>
              <a:gd name="connsiteY71" fmla="*/ 2723848 h 2956077"/>
              <a:gd name="connsiteX72" fmla="*/ 1915295 w 2409290"/>
              <a:gd name="connsiteY72" fmla="*/ 2694820 h 2956077"/>
              <a:gd name="connsiteX73" fmla="*/ 1958837 w 2409290"/>
              <a:gd name="connsiteY73" fmla="*/ 2680305 h 2956077"/>
              <a:gd name="connsiteX74" fmla="*/ 2002380 w 2409290"/>
              <a:gd name="connsiteY74" fmla="*/ 2665791 h 2956077"/>
              <a:gd name="connsiteX75" fmla="*/ 2089466 w 2409290"/>
              <a:gd name="connsiteY75" fmla="*/ 2622248 h 2956077"/>
              <a:gd name="connsiteX76" fmla="*/ 2147523 w 2409290"/>
              <a:gd name="connsiteY76" fmla="*/ 2636763 h 2956077"/>
              <a:gd name="connsiteX77" fmla="*/ 2162037 w 2409290"/>
              <a:gd name="connsiteY77" fmla="*/ 2680305 h 2956077"/>
              <a:gd name="connsiteX78" fmla="*/ 2249123 w 2409290"/>
              <a:gd name="connsiteY78" fmla="*/ 2723848 h 2956077"/>
              <a:gd name="connsiteX79" fmla="*/ 2379752 w 2409290"/>
              <a:gd name="connsiteY79" fmla="*/ 2651277 h 2956077"/>
              <a:gd name="connsiteX80" fmla="*/ 2394266 w 2409290"/>
              <a:gd name="connsiteY80" fmla="*/ 2477105 h 2956077"/>
              <a:gd name="connsiteX81" fmla="*/ 2379752 w 2409290"/>
              <a:gd name="connsiteY81" fmla="*/ 1882020 h 2956077"/>
              <a:gd name="connsiteX82" fmla="*/ 2365237 w 2409290"/>
              <a:gd name="connsiteY82" fmla="*/ 1838477 h 2956077"/>
              <a:gd name="connsiteX83" fmla="*/ 2336209 w 2409290"/>
              <a:gd name="connsiteY83" fmla="*/ 1722363 h 2956077"/>
              <a:gd name="connsiteX84" fmla="*/ 2292666 w 2409290"/>
              <a:gd name="connsiteY84" fmla="*/ 1548191 h 2956077"/>
              <a:gd name="connsiteX85" fmla="*/ 2278152 w 2409290"/>
              <a:gd name="connsiteY85" fmla="*/ 1461105 h 2956077"/>
              <a:gd name="connsiteX86" fmla="*/ 2249123 w 2409290"/>
              <a:gd name="connsiteY86" fmla="*/ 1359505 h 2956077"/>
              <a:gd name="connsiteX87" fmla="*/ 2249123 w 2409290"/>
              <a:gd name="connsiteY87" fmla="*/ 561220 h 2956077"/>
              <a:gd name="connsiteX88" fmla="*/ 2263637 w 2409290"/>
              <a:gd name="connsiteY88" fmla="*/ 488648 h 2956077"/>
              <a:gd name="connsiteX89" fmla="*/ 2292666 w 2409290"/>
              <a:gd name="connsiteY89" fmla="*/ 227391 h 2956077"/>
              <a:gd name="connsiteX90" fmla="*/ 2321695 w 2409290"/>
              <a:gd name="connsiteY90" fmla="*/ 125791 h 2956077"/>
              <a:gd name="connsiteX91" fmla="*/ 2307180 w 2409290"/>
              <a:gd name="connsiteY91" fmla="*/ 9677 h 2956077"/>
              <a:gd name="connsiteX0" fmla="*/ 2307180 w 2409290"/>
              <a:gd name="connsiteY0" fmla="*/ 9677 h 2956077"/>
              <a:gd name="connsiteX1" fmla="*/ 2307180 w 2409290"/>
              <a:gd name="connsiteY1" fmla="*/ 9677 h 2956077"/>
              <a:gd name="connsiteX2" fmla="*/ 2162037 w 2409290"/>
              <a:gd name="connsiteY2" fmla="*/ 227391 h 2956077"/>
              <a:gd name="connsiteX3" fmla="*/ 2103980 w 2409290"/>
              <a:gd name="connsiteY3" fmla="*/ 314477 h 2956077"/>
              <a:gd name="connsiteX4" fmla="*/ 2060437 w 2409290"/>
              <a:gd name="connsiteY4" fmla="*/ 343505 h 2956077"/>
              <a:gd name="connsiteX5" fmla="*/ 2045923 w 2409290"/>
              <a:gd name="connsiteY5" fmla="*/ 387048 h 2956077"/>
              <a:gd name="connsiteX6" fmla="*/ 1987866 w 2409290"/>
              <a:gd name="connsiteY6" fmla="*/ 474134 h 2956077"/>
              <a:gd name="connsiteX7" fmla="*/ 1915295 w 2409290"/>
              <a:gd name="connsiteY7" fmla="*/ 619277 h 2956077"/>
              <a:gd name="connsiteX8" fmla="*/ 1857237 w 2409290"/>
              <a:gd name="connsiteY8" fmla="*/ 706363 h 2956077"/>
              <a:gd name="connsiteX9" fmla="*/ 1842723 w 2409290"/>
              <a:gd name="connsiteY9" fmla="*/ 749905 h 2956077"/>
              <a:gd name="connsiteX10" fmla="*/ 1770152 w 2409290"/>
              <a:gd name="connsiteY10" fmla="*/ 822477 h 2956077"/>
              <a:gd name="connsiteX11" fmla="*/ 1741123 w 2409290"/>
              <a:gd name="connsiteY11" fmla="*/ 909563 h 2956077"/>
              <a:gd name="connsiteX12" fmla="*/ 1726609 w 2409290"/>
              <a:gd name="connsiteY12" fmla="*/ 953105 h 2956077"/>
              <a:gd name="connsiteX13" fmla="*/ 1639523 w 2409290"/>
              <a:gd name="connsiteY13" fmla="*/ 996648 h 2956077"/>
              <a:gd name="connsiteX14" fmla="*/ 1552437 w 2409290"/>
              <a:gd name="connsiteY14" fmla="*/ 1170820 h 2956077"/>
              <a:gd name="connsiteX15" fmla="*/ 1523409 w 2409290"/>
              <a:gd name="connsiteY15" fmla="*/ 1315963 h 2956077"/>
              <a:gd name="connsiteX16" fmla="*/ 1508895 w 2409290"/>
              <a:gd name="connsiteY16" fmla="*/ 1359505 h 2956077"/>
              <a:gd name="connsiteX17" fmla="*/ 1421809 w 2409290"/>
              <a:gd name="connsiteY17" fmla="*/ 1417563 h 2956077"/>
              <a:gd name="connsiteX18" fmla="*/ 1378266 w 2409290"/>
              <a:gd name="connsiteY18" fmla="*/ 1461105 h 2956077"/>
              <a:gd name="connsiteX19" fmla="*/ 1291180 w 2409290"/>
              <a:gd name="connsiteY19" fmla="*/ 1490134 h 2956077"/>
              <a:gd name="connsiteX20" fmla="*/ 1247637 w 2409290"/>
              <a:gd name="connsiteY20" fmla="*/ 1504648 h 2956077"/>
              <a:gd name="connsiteX21" fmla="*/ 1204095 w 2409290"/>
              <a:gd name="connsiteY21" fmla="*/ 1591734 h 2956077"/>
              <a:gd name="connsiteX22" fmla="*/ 1189580 w 2409290"/>
              <a:gd name="connsiteY22" fmla="*/ 1635277 h 2956077"/>
              <a:gd name="connsiteX23" fmla="*/ 1146037 w 2409290"/>
              <a:gd name="connsiteY23" fmla="*/ 1722363 h 2956077"/>
              <a:gd name="connsiteX24" fmla="*/ 1131523 w 2409290"/>
              <a:gd name="connsiteY24" fmla="*/ 1838477 h 2956077"/>
              <a:gd name="connsiteX25" fmla="*/ 1087980 w 2409290"/>
              <a:gd name="connsiteY25" fmla="*/ 1969105 h 2956077"/>
              <a:gd name="connsiteX26" fmla="*/ 1044437 w 2409290"/>
              <a:gd name="connsiteY26" fmla="*/ 1983620 h 2956077"/>
              <a:gd name="connsiteX27" fmla="*/ 1029923 w 2409290"/>
              <a:gd name="connsiteY27" fmla="*/ 2056191 h 2956077"/>
              <a:gd name="connsiteX28" fmla="*/ 986380 w 2409290"/>
              <a:gd name="connsiteY28" fmla="*/ 2070705 h 2956077"/>
              <a:gd name="connsiteX29" fmla="*/ 942837 w 2409290"/>
              <a:gd name="connsiteY29" fmla="*/ 2099734 h 2956077"/>
              <a:gd name="connsiteX30" fmla="*/ 783180 w 2409290"/>
              <a:gd name="connsiteY30" fmla="*/ 2128763 h 2956077"/>
              <a:gd name="connsiteX31" fmla="*/ 768666 w 2409290"/>
              <a:gd name="connsiteY31" fmla="*/ 2172305 h 2956077"/>
              <a:gd name="connsiteX32" fmla="*/ 725123 w 2409290"/>
              <a:gd name="connsiteY32" fmla="*/ 2375505 h 2956077"/>
              <a:gd name="connsiteX33" fmla="*/ 667066 w 2409290"/>
              <a:gd name="connsiteY33" fmla="*/ 2462591 h 2956077"/>
              <a:gd name="connsiteX34" fmla="*/ 623523 w 2409290"/>
              <a:gd name="connsiteY34" fmla="*/ 2477105 h 2956077"/>
              <a:gd name="connsiteX35" fmla="*/ 579980 w 2409290"/>
              <a:gd name="connsiteY35" fmla="*/ 2506134 h 2956077"/>
              <a:gd name="connsiteX36" fmla="*/ 521923 w 2409290"/>
              <a:gd name="connsiteY36" fmla="*/ 2520648 h 2956077"/>
              <a:gd name="connsiteX37" fmla="*/ 478380 w 2409290"/>
              <a:gd name="connsiteY37" fmla="*/ 2535163 h 2956077"/>
              <a:gd name="connsiteX38" fmla="*/ 463866 w 2409290"/>
              <a:gd name="connsiteY38" fmla="*/ 2578705 h 2956077"/>
              <a:gd name="connsiteX39" fmla="*/ 405809 w 2409290"/>
              <a:gd name="connsiteY39" fmla="*/ 2665791 h 2956077"/>
              <a:gd name="connsiteX40" fmla="*/ 391295 w 2409290"/>
              <a:gd name="connsiteY40" fmla="*/ 2709334 h 2956077"/>
              <a:gd name="connsiteX41" fmla="*/ 347752 w 2409290"/>
              <a:gd name="connsiteY41" fmla="*/ 2738363 h 2956077"/>
              <a:gd name="connsiteX42" fmla="*/ 275180 w 2409290"/>
              <a:gd name="connsiteY42" fmla="*/ 2825448 h 2956077"/>
              <a:gd name="connsiteX43" fmla="*/ 115523 w 2409290"/>
              <a:gd name="connsiteY43" fmla="*/ 2854477 h 2956077"/>
              <a:gd name="connsiteX44" fmla="*/ 71980 w 2409290"/>
              <a:gd name="connsiteY44" fmla="*/ 2868991 h 2956077"/>
              <a:gd name="connsiteX45" fmla="*/ 130037 w 2409290"/>
              <a:gd name="connsiteY45" fmla="*/ 2941563 h 2956077"/>
              <a:gd name="connsiteX46" fmla="*/ 188095 w 2409290"/>
              <a:gd name="connsiteY46" fmla="*/ 2956077 h 2956077"/>
              <a:gd name="connsiteX47" fmla="*/ 275180 w 2409290"/>
              <a:gd name="connsiteY47" fmla="*/ 2912534 h 2956077"/>
              <a:gd name="connsiteX48" fmla="*/ 347752 w 2409290"/>
              <a:gd name="connsiteY48" fmla="*/ 2839963 h 2956077"/>
              <a:gd name="connsiteX49" fmla="*/ 420323 w 2409290"/>
              <a:gd name="connsiteY49" fmla="*/ 2767391 h 2956077"/>
              <a:gd name="connsiteX50" fmla="*/ 478380 w 2409290"/>
              <a:gd name="connsiteY50" fmla="*/ 2781905 h 2956077"/>
              <a:gd name="connsiteX51" fmla="*/ 667066 w 2409290"/>
              <a:gd name="connsiteY51" fmla="*/ 2825448 h 2956077"/>
              <a:gd name="connsiteX52" fmla="*/ 739637 w 2409290"/>
              <a:gd name="connsiteY52" fmla="*/ 2767391 h 2956077"/>
              <a:gd name="connsiteX53" fmla="*/ 797695 w 2409290"/>
              <a:gd name="connsiteY53" fmla="*/ 2752877 h 2956077"/>
              <a:gd name="connsiteX54" fmla="*/ 884780 w 2409290"/>
              <a:gd name="connsiteY54" fmla="*/ 2723848 h 2956077"/>
              <a:gd name="connsiteX55" fmla="*/ 913809 w 2409290"/>
              <a:gd name="connsiteY55" fmla="*/ 2767391 h 2956077"/>
              <a:gd name="connsiteX56" fmla="*/ 957352 w 2409290"/>
              <a:gd name="connsiteY56" fmla="*/ 2781905 h 2956077"/>
              <a:gd name="connsiteX57" fmla="*/ 1131523 w 2409290"/>
              <a:gd name="connsiteY57" fmla="*/ 2738363 h 2956077"/>
              <a:gd name="connsiteX58" fmla="*/ 1175066 w 2409290"/>
              <a:gd name="connsiteY58" fmla="*/ 2723848 h 2956077"/>
              <a:gd name="connsiteX59" fmla="*/ 1218609 w 2409290"/>
              <a:gd name="connsiteY59" fmla="*/ 2709334 h 2956077"/>
              <a:gd name="connsiteX60" fmla="*/ 1276666 w 2409290"/>
              <a:gd name="connsiteY60" fmla="*/ 2723848 h 2956077"/>
              <a:gd name="connsiteX61" fmla="*/ 1305695 w 2409290"/>
              <a:gd name="connsiteY61" fmla="*/ 2767391 h 2956077"/>
              <a:gd name="connsiteX62" fmla="*/ 1349237 w 2409290"/>
              <a:gd name="connsiteY62" fmla="*/ 2796420 h 2956077"/>
              <a:gd name="connsiteX63" fmla="*/ 1392780 w 2409290"/>
              <a:gd name="connsiteY63" fmla="*/ 2767391 h 2956077"/>
              <a:gd name="connsiteX64" fmla="*/ 1421809 w 2409290"/>
              <a:gd name="connsiteY64" fmla="*/ 2723848 h 2956077"/>
              <a:gd name="connsiteX65" fmla="*/ 1508895 w 2409290"/>
              <a:gd name="connsiteY65" fmla="*/ 2694820 h 2956077"/>
              <a:gd name="connsiteX66" fmla="*/ 1566952 w 2409290"/>
              <a:gd name="connsiteY66" fmla="*/ 2665791 h 2956077"/>
              <a:gd name="connsiteX67" fmla="*/ 1668552 w 2409290"/>
              <a:gd name="connsiteY67" fmla="*/ 2636763 h 2956077"/>
              <a:gd name="connsiteX68" fmla="*/ 1741123 w 2409290"/>
              <a:gd name="connsiteY68" fmla="*/ 2651277 h 2956077"/>
              <a:gd name="connsiteX69" fmla="*/ 1770152 w 2409290"/>
              <a:gd name="connsiteY69" fmla="*/ 2738363 h 2956077"/>
              <a:gd name="connsiteX70" fmla="*/ 1813695 w 2409290"/>
              <a:gd name="connsiteY70" fmla="*/ 2767391 h 2956077"/>
              <a:gd name="connsiteX71" fmla="*/ 1828209 w 2409290"/>
              <a:gd name="connsiteY71" fmla="*/ 2723848 h 2956077"/>
              <a:gd name="connsiteX72" fmla="*/ 1915295 w 2409290"/>
              <a:gd name="connsiteY72" fmla="*/ 2694820 h 2956077"/>
              <a:gd name="connsiteX73" fmla="*/ 1958837 w 2409290"/>
              <a:gd name="connsiteY73" fmla="*/ 2680305 h 2956077"/>
              <a:gd name="connsiteX74" fmla="*/ 2002380 w 2409290"/>
              <a:gd name="connsiteY74" fmla="*/ 2665791 h 2956077"/>
              <a:gd name="connsiteX75" fmla="*/ 2089466 w 2409290"/>
              <a:gd name="connsiteY75" fmla="*/ 2622248 h 2956077"/>
              <a:gd name="connsiteX76" fmla="*/ 2147523 w 2409290"/>
              <a:gd name="connsiteY76" fmla="*/ 2636763 h 2956077"/>
              <a:gd name="connsiteX77" fmla="*/ 2162037 w 2409290"/>
              <a:gd name="connsiteY77" fmla="*/ 2680305 h 2956077"/>
              <a:gd name="connsiteX78" fmla="*/ 2249123 w 2409290"/>
              <a:gd name="connsiteY78" fmla="*/ 2723848 h 2956077"/>
              <a:gd name="connsiteX79" fmla="*/ 2379752 w 2409290"/>
              <a:gd name="connsiteY79" fmla="*/ 2651277 h 2956077"/>
              <a:gd name="connsiteX80" fmla="*/ 2394266 w 2409290"/>
              <a:gd name="connsiteY80" fmla="*/ 2477105 h 2956077"/>
              <a:gd name="connsiteX81" fmla="*/ 2379752 w 2409290"/>
              <a:gd name="connsiteY81" fmla="*/ 1882020 h 2956077"/>
              <a:gd name="connsiteX82" fmla="*/ 2365237 w 2409290"/>
              <a:gd name="connsiteY82" fmla="*/ 1838477 h 2956077"/>
              <a:gd name="connsiteX83" fmla="*/ 2336209 w 2409290"/>
              <a:gd name="connsiteY83" fmla="*/ 1722363 h 2956077"/>
              <a:gd name="connsiteX84" fmla="*/ 2292666 w 2409290"/>
              <a:gd name="connsiteY84" fmla="*/ 1548191 h 2956077"/>
              <a:gd name="connsiteX85" fmla="*/ 2278152 w 2409290"/>
              <a:gd name="connsiteY85" fmla="*/ 1461105 h 2956077"/>
              <a:gd name="connsiteX86" fmla="*/ 2249123 w 2409290"/>
              <a:gd name="connsiteY86" fmla="*/ 561220 h 2956077"/>
              <a:gd name="connsiteX87" fmla="*/ 2263637 w 2409290"/>
              <a:gd name="connsiteY87" fmla="*/ 488648 h 2956077"/>
              <a:gd name="connsiteX88" fmla="*/ 2292666 w 2409290"/>
              <a:gd name="connsiteY88" fmla="*/ 227391 h 2956077"/>
              <a:gd name="connsiteX89" fmla="*/ 2321695 w 2409290"/>
              <a:gd name="connsiteY89" fmla="*/ 125791 h 2956077"/>
              <a:gd name="connsiteX90" fmla="*/ 2307180 w 2409290"/>
              <a:gd name="connsiteY90" fmla="*/ 9677 h 2956077"/>
              <a:gd name="connsiteX0" fmla="*/ 2307180 w 2409290"/>
              <a:gd name="connsiteY0" fmla="*/ 9677 h 2956077"/>
              <a:gd name="connsiteX1" fmla="*/ 2307180 w 2409290"/>
              <a:gd name="connsiteY1" fmla="*/ 9677 h 2956077"/>
              <a:gd name="connsiteX2" fmla="*/ 2162037 w 2409290"/>
              <a:gd name="connsiteY2" fmla="*/ 227391 h 2956077"/>
              <a:gd name="connsiteX3" fmla="*/ 2103980 w 2409290"/>
              <a:gd name="connsiteY3" fmla="*/ 314477 h 2956077"/>
              <a:gd name="connsiteX4" fmla="*/ 2060437 w 2409290"/>
              <a:gd name="connsiteY4" fmla="*/ 343505 h 2956077"/>
              <a:gd name="connsiteX5" fmla="*/ 2045923 w 2409290"/>
              <a:gd name="connsiteY5" fmla="*/ 387048 h 2956077"/>
              <a:gd name="connsiteX6" fmla="*/ 1987866 w 2409290"/>
              <a:gd name="connsiteY6" fmla="*/ 474134 h 2956077"/>
              <a:gd name="connsiteX7" fmla="*/ 1915295 w 2409290"/>
              <a:gd name="connsiteY7" fmla="*/ 619277 h 2956077"/>
              <a:gd name="connsiteX8" fmla="*/ 1857237 w 2409290"/>
              <a:gd name="connsiteY8" fmla="*/ 706363 h 2956077"/>
              <a:gd name="connsiteX9" fmla="*/ 1842723 w 2409290"/>
              <a:gd name="connsiteY9" fmla="*/ 749905 h 2956077"/>
              <a:gd name="connsiteX10" fmla="*/ 1770152 w 2409290"/>
              <a:gd name="connsiteY10" fmla="*/ 822477 h 2956077"/>
              <a:gd name="connsiteX11" fmla="*/ 1741123 w 2409290"/>
              <a:gd name="connsiteY11" fmla="*/ 909563 h 2956077"/>
              <a:gd name="connsiteX12" fmla="*/ 1726609 w 2409290"/>
              <a:gd name="connsiteY12" fmla="*/ 953105 h 2956077"/>
              <a:gd name="connsiteX13" fmla="*/ 1639523 w 2409290"/>
              <a:gd name="connsiteY13" fmla="*/ 996648 h 2956077"/>
              <a:gd name="connsiteX14" fmla="*/ 1552437 w 2409290"/>
              <a:gd name="connsiteY14" fmla="*/ 1170820 h 2956077"/>
              <a:gd name="connsiteX15" fmla="*/ 1523409 w 2409290"/>
              <a:gd name="connsiteY15" fmla="*/ 1315963 h 2956077"/>
              <a:gd name="connsiteX16" fmla="*/ 1508895 w 2409290"/>
              <a:gd name="connsiteY16" fmla="*/ 1359505 h 2956077"/>
              <a:gd name="connsiteX17" fmla="*/ 1421809 w 2409290"/>
              <a:gd name="connsiteY17" fmla="*/ 1417563 h 2956077"/>
              <a:gd name="connsiteX18" fmla="*/ 1378266 w 2409290"/>
              <a:gd name="connsiteY18" fmla="*/ 1461105 h 2956077"/>
              <a:gd name="connsiteX19" fmla="*/ 1291180 w 2409290"/>
              <a:gd name="connsiteY19" fmla="*/ 1490134 h 2956077"/>
              <a:gd name="connsiteX20" fmla="*/ 1247637 w 2409290"/>
              <a:gd name="connsiteY20" fmla="*/ 1504648 h 2956077"/>
              <a:gd name="connsiteX21" fmla="*/ 1204095 w 2409290"/>
              <a:gd name="connsiteY21" fmla="*/ 1591734 h 2956077"/>
              <a:gd name="connsiteX22" fmla="*/ 1189580 w 2409290"/>
              <a:gd name="connsiteY22" fmla="*/ 1635277 h 2956077"/>
              <a:gd name="connsiteX23" fmla="*/ 1146037 w 2409290"/>
              <a:gd name="connsiteY23" fmla="*/ 1722363 h 2956077"/>
              <a:gd name="connsiteX24" fmla="*/ 1131523 w 2409290"/>
              <a:gd name="connsiteY24" fmla="*/ 1838477 h 2956077"/>
              <a:gd name="connsiteX25" fmla="*/ 1087980 w 2409290"/>
              <a:gd name="connsiteY25" fmla="*/ 1969105 h 2956077"/>
              <a:gd name="connsiteX26" fmla="*/ 1044437 w 2409290"/>
              <a:gd name="connsiteY26" fmla="*/ 1983620 h 2956077"/>
              <a:gd name="connsiteX27" fmla="*/ 1029923 w 2409290"/>
              <a:gd name="connsiteY27" fmla="*/ 2056191 h 2956077"/>
              <a:gd name="connsiteX28" fmla="*/ 986380 w 2409290"/>
              <a:gd name="connsiteY28" fmla="*/ 2070705 h 2956077"/>
              <a:gd name="connsiteX29" fmla="*/ 942837 w 2409290"/>
              <a:gd name="connsiteY29" fmla="*/ 2099734 h 2956077"/>
              <a:gd name="connsiteX30" fmla="*/ 783180 w 2409290"/>
              <a:gd name="connsiteY30" fmla="*/ 2128763 h 2956077"/>
              <a:gd name="connsiteX31" fmla="*/ 768666 w 2409290"/>
              <a:gd name="connsiteY31" fmla="*/ 2172305 h 2956077"/>
              <a:gd name="connsiteX32" fmla="*/ 725123 w 2409290"/>
              <a:gd name="connsiteY32" fmla="*/ 2375505 h 2956077"/>
              <a:gd name="connsiteX33" fmla="*/ 667066 w 2409290"/>
              <a:gd name="connsiteY33" fmla="*/ 2462591 h 2956077"/>
              <a:gd name="connsiteX34" fmla="*/ 623523 w 2409290"/>
              <a:gd name="connsiteY34" fmla="*/ 2477105 h 2956077"/>
              <a:gd name="connsiteX35" fmla="*/ 579980 w 2409290"/>
              <a:gd name="connsiteY35" fmla="*/ 2506134 h 2956077"/>
              <a:gd name="connsiteX36" fmla="*/ 521923 w 2409290"/>
              <a:gd name="connsiteY36" fmla="*/ 2520648 h 2956077"/>
              <a:gd name="connsiteX37" fmla="*/ 478380 w 2409290"/>
              <a:gd name="connsiteY37" fmla="*/ 2535163 h 2956077"/>
              <a:gd name="connsiteX38" fmla="*/ 463866 w 2409290"/>
              <a:gd name="connsiteY38" fmla="*/ 2578705 h 2956077"/>
              <a:gd name="connsiteX39" fmla="*/ 405809 w 2409290"/>
              <a:gd name="connsiteY39" fmla="*/ 2665791 h 2956077"/>
              <a:gd name="connsiteX40" fmla="*/ 391295 w 2409290"/>
              <a:gd name="connsiteY40" fmla="*/ 2709334 h 2956077"/>
              <a:gd name="connsiteX41" fmla="*/ 347752 w 2409290"/>
              <a:gd name="connsiteY41" fmla="*/ 2738363 h 2956077"/>
              <a:gd name="connsiteX42" fmla="*/ 275180 w 2409290"/>
              <a:gd name="connsiteY42" fmla="*/ 2825448 h 2956077"/>
              <a:gd name="connsiteX43" fmla="*/ 115523 w 2409290"/>
              <a:gd name="connsiteY43" fmla="*/ 2854477 h 2956077"/>
              <a:gd name="connsiteX44" fmla="*/ 71980 w 2409290"/>
              <a:gd name="connsiteY44" fmla="*/ 2868991 h 2956077"/>
              <a:gd name="connsiteX45" fmla="*/ 130037 w 2409290"/>
              <a:gd name="connsiteY45" fmla="*/ 2941563 h 2956077"/>
              <a:gd name="connsiteX46" fmla="*/ 188095 w 2409290"/>
              <a:gd name="connsiteY46" fmla="*/ 2956077 h 2956077"/>
              <a:gd name="connsiteX47" fmla="*/ 275180 w 2409290"/>
              <a:gd name="connsiteY47" fmla="*/ 2912534 h 2956077"/>
              <a:gd name="connsiteX48" fmla="*/ 347752 w 2409290"/>
              <a:gd name="connsiteY48" fmla="*/ 2839963 h 2956077"/>
              <a:gd name="connsiteX49" fmla="*/ 420323 w 2409290"/>
              <a:gd name="connsiteY49" fmla="*/ 2767391 h 2956077"/>
              <a:gd name="connsiteX50" fmla="*/ 478380 w 2409290"/>
              <a:gd name="connsiteY50" fmla="*/ 2781905 h 2956077"/>
              <a:gd name="connsiteX51" fmla="*/ 667066 w 2409290"/>
              <a:gd name="connsiteY51" fmla="*/ 2825448 h 2956077"/>
              <a:gd name="connsiteX52" fmla="*/ 739637 w 2409290"/>
              <a:gd name="connsiteY52" fmla="*/ 2767391 h 2956077"/>
              <a:gd name="connsiteX53" fmla="*/ 797695 w 2409290"/>
              <a:gd name="connsiteY53" fmla="*/ 2752877 h 2956077"/>
              <a:gd name="connsiteX54" fmla="*/ 884780 w 2409290"/>
              <a:gd name="connsiteY54" fmla="*/ 2723848 h 2956077"/>
              <a:gd name="connsiteX55" fmla="*/ 913809 w 2409290"/>
              <a:gd name="connsiteY55" fmla="*/ 2767391 h 2956077"/>
              <a:gd name="connsiteX56" fmla="*/ 957352 w 2409290"/>
              <a:gd name="connsiteY56" fmla="*/ 2781905 h 2956077"/>
              <a:gd name="connsiteX57" fmla="*/ 1131523 w 2409290"/>
              <a:gd name="connsiteY57" fmla="*/ 2738363 h 2956077"/>
              <a:gd name="connsiteX58" fmla="*/ 1175066 w 2409290"/>
              <a:gd name="connsiteY58" fmla="*/ 2723848 h 2956077"/>
              <a:gd name="connsiteX59" fmla="*/ 1218609 w 2409290"/>
              <a:gd name="connsiteY59" fmla="*/ 2709334 h 2956077"/>
              <a:gd name="connsiteX60" fmla="*/ 1276666 w 2409290"/>
              <a:gd name="connsiteY60" fmla="*/ 2723848 h 2956077"/>
              <a:gd name="connsiteX61" fmla="*/ 1305695 w 2409290"/>
              <a:gd name="connsiteY61" fmla="*/ 2767391 h 2956077"/>
              <a:gd name="connsiteX62" fmla="*/ 1349237 w 2409290"/>
              <a:gd name="connsiteY62" fmla="*/ 2796420 h 2956077"/>
              <a:gd name="connsiteX63" fmla="*/ 1392780 w 2409290"/>
              <a:gd name="connsiteY63" fmla="*/ 2767391 h 2956077"/>
              <a:gd name="connsiteX64" fmla="*/ 1421809 w 2409290"/>
              <a:gd name="connsiteY64" fmla="*/ 2723848 h 2956077"/>
              <a:gd name="connsiteX65" fmla="*/ 1508895 w 2409290"/>
              <a:gd name="connsiteY65" fmla="*/ 2694820 h 2956077"/>
              <a:gd name="connsiteX66" fmla="*/ 1566952 w 2409290"/>
              <a:gd name="connsiteY66" fmla="*/ 2665791 h 2956077"/>
              <a:gd name="connsiteX67" fmla="*/ 1668552 w 2409290"/>
              <a:gd name="connsiteY67" fmla="*/ 2636763 h 2956077"/>
              <a:gd name="connsiteX68" fmla="*/ 1741123 w 2409290"/>
              <a:gd name="connsiteY68" fmla="*/ 2651277 h 2956077"/>
              <a:gd name="connsiteX69" fmla="*/ 1770152 w 2409290"/>
              <a:gd name="connsiteY69" fmla="*/ 2738363 h 2956077"/>
              <a:gd name="connsiteX70" fmla="*/ 1813695 w 2409290"/>
              <a:gd name="connsiteY70" fmla="*/ 2767391 h 2956077"/>
              <a:gd name="connsiteX71" fmla="*/ 1828209 w 2409290"/>
              <a:gd name="connsiteY71" fmla="*/ 2723848 h 2956077"/>
              <a:gd name="connsiteX72" fmla="*/ 1915295 w 2409290"/>
              <a:gd name="connsiteY72" fmla="*/ 2694820 h 2956077"/>
              <a:gd name="connsiteX73" fmla="*/ 1958837 w 2409290"/>
              <a:gd name="connsiteY73" fmla="*/ 2680305 h 2956077"/>
              <a:gd name="connsiteX74" fmla="*/ 2002380 w 2409290"/>
              <a:gd name="connsiteY74" fmla="*/ 2665791 h 2956077"/>
              <a:gd name="connsiteX75" fmla="*/ 2089466 w 2409290"/>
              <a:gd name="connsiteY75" fmla="*/ 2622248 h 2956077"/>
              <a:gd name="connsiteX76" fmla="*/ 2147523 w 2409290"/>
              <a:gd name="connsiteY76" fmla="*/ 2636763 h 2956077"/>
              <a:gd name="connsiteX77" fmla="*/ 2162037 w 2409290"/>
              <a:gd name="connsiteY77" fmla="*/ 2680305 h 2956077"/>
              <a:gd name="connsiteX78" fmla="*/ 2249123 w 2409290"/>
              <a:gd name="connsiteY78" fmla="*/ 2723848 h 2956077"/>
              <a:gd name="connsiteX79" fmla="*/ 2379752 w 2409290"/>
              <a:gd name="connsiteY79" fmla="*/ 2651277 h 2956077"/>
              <a:gd name="connsiteX80" fmla="*/ 2394266 w 2409290"/>
              <a:gd name="connsiteY80" fmla="*/ 2477105 h 2956077"/>
              <a:gd name="connsiteX81" fmla="*/ 2379752 w 2409290"/>
              <a:gd name="connsiteY81" fmla="*/ 1882020 h 2956077"/>
              <a:gd name="connsiteX82" fmla="*/ 2365237 w 2409290"/>
              <a:gd name="connsiteY82" fmla="*/ 1838477 h 2956077"/>
              <a:gd name="connsiteX83" fmla="*/ 2336209 w 2409290"/>
              <a:gd name="connsiteY83" fmla="*/ 1722363 h 2956077"/>
              <a:gd name="connsiteX84" fmla="*/ 2292666 w 2409290"/>
              <a:gd name="connsiteY84" fmla="*/ 1548191 h 2956077"/>
              <a:gd name="connsiteX85" fmla="*/ 2249123 w 2409290"/>
              <a:gd name="connsiteY85" fmla="*/ 561220 h 2956077"/>
              <a:gd name="connsiteX86" fmla="*/ 2263637 w 2409290"/>
              <a:gd name="connsiteY86" fmla="*/ 488648 h 2956077"/>
              <a:gd name="connsiteX87" fmla="*/ 2292666 w 2409290"/>
              <a:gd name="connsiteY87" fmla="*/ 227391 h 2956077"/>
              <a:gd name="connsiteX88" fmla="*/ 2321695 w 2409290"/>
              <a:gd name="connsiteY88" fmla="*/ 125791 h 2956077"/>
              <a:gd name="connsiteX89" fmla="*/ 2307180 w 2409290"/>
              <a:gd name="connsiteY89" fmla="*/ 9677 h 2956077"/>
              <a:gd name="connsiteX0" fmla="*/ 2307180 w 2409290"/>
              <a:gd name="connsiteY0" fmla="*/ 9677 h 2956077"/>
              <a:gd name="connsiteX1" fmla="*/ 2307180 w 2409290"/>
              <a:gd name="connsiteY1" fmla="*/ 9677 h 2956077"/>
              <a:gd name="connsiteX2" fmla="*/ 2162037 w 2409290"/>
              <a:gd name="connsiteY2" fmla="*/ 227391 h 2956077"/>
              <a:gd name="connsiteX3" fmla="*/ 2103980 w 2409290"/>
              <a:gd name="connsiteY3" fmla="*/ 314477 h 2956077"/>
              <a:gd name="connsiteX4" fmla="*/ 2060437 w 2409290"/>
              <a:gd name="connsiteY4" fmla="*/ 343505 h 2956077"/>
              <a:gd name="connsiteX5" fmla="*/ 2045923 w 2409290"/>
              <a:gd name="connsiteY5" fmla="*/ 387048 h 2956077"/>
              <a:gd name="connsiteX6" fmla="*/ 1987866 w 2409290"/>
              <a:gd name="connsiteY6" fmla="*/ 474134 h 2956077"/>
              <a:gd name="connsiteX7" fmla="*/ 1915295 w 2409290"/>
              <a:gd name="connsiteY7" fmla="*/ 619277 h 2956077"/>
              <a:gd name="connsiteX8" fmla="*/ 1857237 w 2409290"/>
              <a:gd name="connsiteY8" fmla="*/ 706363 h 2956077"/>
              <a:gd name="connsiteX9" fmla="*/ 1842723 w 2409290"/>
              <a:gd name="connsiteY9" fmla="*/ 749905 h 2956077"/>
              <a:gd name="connsiteX10" fmla="*/ 1770152 w 2409290"/>
              <a:gd name="connsiteY10" fmla="*/ 822477 h 2956077"/>
              <a:gd name="connsiteX11" fmla="*/ 1741123 w 2409290"/>
              <a:gd name="connsiteY11" fmla="*/ 909563 h 2956077"/>
              <a:gd name="connsiteX12" fmla="*/ 1726609 w 2409290"/>
              <a:gd name="connsiteY12" fmla="*/ 953105 h 2956077"/>
              <a:gd name="connsiteX13" fmla="*/ 1639523 w 2409290"/>
              <a:gd name="connsiteY13" fmla="*/ 996648 h 2956077"/>
              <a:gd name="connsiteX14" fmla="*/ 1552437 w 2409290"/>
              <a:gd name="connsiteY14" fmla="*/ 1170820 h 2956077"/>
              <a:gd name="connsiteX15" fmla="*/ 1523409 w 2409290"/>
              <a:gd name="connsiteY15" fmla="*/ 1315963 h 2956077"/>
              <a:gd name="connsiteX16" fmla="*/ 1508895 w 2409290"/>
              <a:gd name="connsiteY16" fmla="*/ 1359505 h 2956077"/>
              <a:gd name="connsiteX17" fmla="*/ 1421809 w 2409290"/>
              <a:gd name="connsiteY17" fmla="*/ 1417563 h 2956077"/>
              <a:gd name="connsiteX18" fmla="*/ 1378266 w 2409290"/>
              <a:gd name="connsiteY18" fmla="*/ 1461105 h 2956077"/>
              <a:gd name="connsiteX19" fmla="*/ 1291180 w 2409290"/>
              <a:gd name="connsiteY19" fmla="*/ 1490134 h 2956077"/>
              <a:gd name="connsiteX20" fmla="*/ 1247637 w 2409290"/>
              <a:gd name="connsiteY20" fmla="*/ 1504648 h 2956077"/>
              <a:gd name="connsiteX21" fmla="*/ 1204095 w 2409290"/>
              <a:gd name="connsiteY21" fmla="*/ 1591734 h 2956077"/>
              <a:gd name="connsiteX22" fmla="*/ 1189580 w 2409290"/>
              <a:gd name="connsiteY22" fmla="*/ 1635277 h 2956077"/>
              <a:gd name="connsiteX23" fmla="*/ 1146037 w 2409290"/>
              <a:gd name="connsiteY23" fmla="*/ 1722363 h 2956077"/>
              <a:gd name="connsiteX24" fmla="*/ 1131523 w 2409290"/>
              <a:gd name="connsiteY24" fmla="*/ 1838477 h 2956077"/>
              <a:gd name="connsiteX25" fmla="*/ 1087980 w 2409290"/>
              <a:gd name="connsiteY25" fmla="*/ 1969105 h 2956077"/>
              <a:gd name="connsiteX26" fmla="*/ 1044437 w 2409290"/>
              <a:gd name="connsiteY26" fmla="*/ 1983620 h 2956077"/>
              <a:gd name="connsiteX27" fmla="*/ 1029923 w 2409290"/>
              <a:gd name="connsiteY27" fmla="*/ 2056191 h 2956077"/>
              <a:gd name="connsiteX28" fmla="*/ 986380 w 2409290"/>
              <a:gd name="connsiteY28" fmla="*/ 2070705 h 2956077"/>
              <a:gd name="connsiteX29" fmla="*/ 942837 w 2409290"/>
              <a:gd name="connsiteY29" fmla="*/ 2099734 h 2956077"/>
              <a:gd name="connsiteX30" fmla="*/ 783180 w 2409290"/>
              <a:gd name="connsiteY30" fmla="*/ 2128763 h 2956077"/>
              <a:gd name="connsiteX31" fmla="*/ 768666 w 2409290"/>
              <a:gd name="connsiteY31" fmla="*/ 2172305 h 2956077"/>
              <a:gd name="connsiteX32" fmla="*/ 725123 w 2409290"/>
              <a:gd name="connsiteY32" fmla="*/ 2375505 h 2956077"/>
              <a:gd name="connsiteX33" fmla="*/ 667066 w 2409290"/>
              <a:gd name="connsiteY33" fmla="*/ 2462591 h 2956077"/>
              <a:gd name="connsiteX34" fmla="*/ 623523 w 2409290"/>
              <a:gd name="connsiteY34" fmla="*/ 2477105 h 2956077"/>
              <a:gd name="connsiteX35" fmla="*/ 579980 w 2409290"/>
              <a:gd name="connsiteY35" fmla="*/ 2506134 h 2956077"/>
              <a:gd name="connsiteX36" fmla="*/ 521923 w 2409290"/>
              <a:gd name="connsiteY36" fmla="*/ 2520648 h 2956077"/>
              <a:gd name="connsiteX37" fmla="*/ 478380 w 2409290"/>
              <a:gd name="connsiteY37" fmla="*/ 2535163 h 2956077"/>
              <a:gd name="connsiteX38" fmla="*/ 463866 w 2409290"/>
              <a:gd name="connsiteY38" fmla="*/ 2578705 h 2956077"/>
              <a:gd name="connsiteX39" fmla="*/ 405809 w 2409290"/>
              <a:gd name="connsiteY39" fmla="*/ 2665791 h 2956077"/>
              <a:gd name="connsiteX40" fmla="*/ 391295 w 2409290"/>
              <a:gd name="connsiteY40" fmla="*/ 2709334 h 2956077"/>
              <a:gd name="connsiteX41" fmla="*/ 347752 w 2409290"/>
              <a:gd name="connsiteY41" fmla="*/ 2738363 h 2956077"/>
              <a:gd name="connsiteX42" fmla="*/ 275180 w 2409290"/>
              <a:gd name="connsiteY42" fmla="*/ 2825448 h 2956077"/>
              <a:gd name="connsiteX43" fmla="*/ 115523 w 2409290"/>
              <a:gd name="connsiteY43" fmla="*/ 2854477 h 2956077"/>
              <a:gd name="connsiteX44" fmla="*/ 71980 w 2409290"/>
              <a:gd name="connsiteY44" fmla="*/ 2868991 h 2956077"/>
              <a:gd name="connsiteX45" fmla="*/ 130037 w 2409290"/>
              <a:gd name="connsiteY45" fmla="*/ 2941563 h 2956077"/>
              <a:gd name="connsiteX46" fmla="*/ 188095 w 2409290"/>
              <a:gd name="connsiteY46" fmla="*/ 2956077 h 2956077"/>
              <a:gd name="connsiteX47" fmla="*/ 275180 w 2409290"/>
              <a:gd name="connsiteY47" fmla="*/ 2912534 h 2956077"/>
              <a:gd name="connsiteX48" fmla="*/ 347752 w 2409290"/>
              <a:gd name="connsiteY48" fmla="*/ 2839963 h 2956077"/>
              <a:gd name="connsiteX49" fmla="*/ 420323 w 2409290"/>
              <a:gd name="connsiteY49" fmla="*/ 2767391 h 2956077"/>
              <a:gd name="connsiteX50" fmla="*/ 478380 w 2409290"/>
              <a:gd name="connsiteY50" fmla="*/ 2781905 h 2956077"/>
              <a:gd name="connsiteX51" fmla="*/ 667066 w 2409290"/>
              <a:gd name="connsiteY51" fmla="*/ 2825448 h 2956077"/>
              <a:gd name="connsiteX52" fmla="*/ 739637 w 2409290"/>
              <a:gd name="connsiteY52" fmla="*/ 2767391 h 2956077"/>
              <a:gd name="connsiteX53" fmla="*/ 797695 w 2409290"/>
              <a:gd name="connsiteY53" fmla="*/ 2752877 h 2956077"/>
              <a:gd name="connsiteX54" fmla="*/ 884780 w 2409290"/>
              <a:gd name="connsiteY54" fmla="*/ 2723848 h 2956077"/>
              <a:gd name="connsiteX55" fmla="*/ 913809 w 2409290"/>
              <a:gd name="connsiteY55" fmla="*/ 2767391 h 2956077"/>
              <a:gd name="connsiteX56" fmla="*/ 957352 w 2409290"/>
              <a:gd name="connsiteY56" fmla="*/ 2781905 h 2956077"/>
              <a:gd name="connsiteX57" fmla="*/ 1131523 w 2409290"/>
              <a:gd name="connsiteY57" fmla="*/ 2738363 h 2956077"/>
              <a:gd name="connsiteX58" fmla="*/ 1175066 w 2409290"/>
              <a:gd name="connsiteY58" fmla="*/ 2723848 h 2956077"/>
              <a:gd name="connsiteX59" fmla="*/ 1218609 w 2409290"/>
              <a:gd name="connsiteY59" fmla="*/ 2709334 h 2956077"/>
              <a:gd name="connsiteX60" fmla="*/ 1276666 w 2409290"/>
              <a:gd name="connsiteY60" fmla="*/ 2723848 h 2956077"/>
              <a:gd name="connsiteX61" fmla="*/ 1305695 w 2409290"/>
              <a:gd name="connsiteY61" fmla="*/ 2767391 h 2956077"/>
              <a:gd name="connsiteX62" fmla="*/ 1349237 w 2409290"/>
              <a:gd name="connsiteY62" fmla="*/ 2796420 h 2956077"/>
              <a:gd name="connsiteX63" fmla="*/ 1392780 w 2409290"/>
              <a:gd name="connsiteY63" fmla="*/ 2767391 h 2956077"/>
              <a:gd name="connsiteX64" fmla="*/ 1421809 w 2409290"/>
              <a:gd name="connsiteY64" fmla="*/ 2723848 h 2956077"/>
              <a:gd name="connsiteX65" fmla="*/ 1508895 w 2409290"/>
              <a:gd name="connsiteY65" fmla="*/ 2694820 h 2956077"/>
              <a:gd name="connsiteX66" fmla="*/ 1566952 w 2409290"/>
              <a:gd name="connsiteY66" fmla="*/ 2665791 h 2956077"/>
              <a:gd name="connsiteX67" fmla="*/ 1668552 w 2409290"/>
              <a:gd name="connsiteY67" fmla="*/ 2636763 h 2956077"/>
              <a:gd name="connsiteX68" fmla="*/ 1741123 w 2409290"/>
              <a:gd name="connsiteY68" fmla="*/ 2651277 h 2956077"/>
              <a:gd name="connsiteX69" fmla="*/ 1770152 w 2409290"/>
              <a:gd name="connsiteY69" fmla="*/ 2738363 h 2956077"/>
              <a:gd name="connsiteX70" fmla="*/ 1813695 w 2409290"/>
              <a:gd name="connsiteY70" fmla="*/ 2767391 h 2956077"/>
              <a:gd name="connsiteX71" fmla="*/ 1828209 w 2409290"/>
              <a:gd name="connsiteY71" fmla="*/ 2723848 h 2956077"/>
              <a:gd name="connsiteX72" fmla="*/ 1915295 w 2409290"/>
              <a:gd name="connsiteY72" fmla="*/ 2694820 h 2956077"/>
              <a:gd name="connsiteX73" fmla="*/ 1958837 w 2409290"/>
              <a:gd name="connsiteY73" fmla="*/ 2680305 h 2956077"/>
              <a:gd name="connsiteX74" fmla="*/ 2002380 w 2409290"/>
              <a:gd name="connsiteY74" fmla="*/ 2665791 h 2956077"/>
              <a:gd name="connsiteX75" fmla="*/ 2089466 w 2409290"/>
              <a:gd name="connsiteY75" fmla="*/ 2622248 h 2956077"/>
              <a:gd name="connsiteX76" fmla="*/ 2147523 w 2409290"/>
              <a:gd name="connsiteY76" fmla="*/ 2636763 h 2956077"/>
              <a:gd name="connsiteX77" fmla="*/ 2162037 w 2409290"/>
              <a:gd name="connsiteY77" fmla="*/ 2680305 h 2956077"/>
              <a:gd name="connsiteX78" fmla="*/ 2249123 w 2409290"/>
              <a:gd name="connsiteY78" fmla="*/ 2723848 h 2956077"/>
              <a:gd name="connsiteX79" fmla="*/ 2379752 w 2409290"/>
              <a:gd name="connsiteY79" fmla="*/ 2651277 h 2956077"/>
              <a:gd name="connsiteX80" fmla="*/ 2394266 w 2409290"/>
              <a:gd name="connsiteY80" fmla="*/ 2477105 h 2956077"/>
              <a:gd name="connsiteX81" fmla="*/ 2379752 w 2409290"/>
              <a:gd name="connsiteY81" fmla="*/ 1882020 h 2956077"/>
              <a:gd name="connsiteX82" fmla="*/ 2365237 w 2409290"/>
              <a:gd name="connsiteY82" fmla="*/ 1838477 h 2956077"/>
              <a:gd name="connsiteX83" fmla="*/ 2336209 w 2409290"/>
              <a:gd name="connsiteY83" fmla="*/ 1722363 h 2956077"/>
              <a:gd name="connsiteX84" fmla="*/ 2249123 w 2409290"/>
              <a:gd name="connsiteY84" fmla="*/ 561220 h 2956077"/>
              <a:gd name="connsiteX85" fmla="*/ 2263637 w 2409290"/>
              <a:gd name="connsiteY85" fmla="*/ 488648 h 2956077"/>
              <a:gd name="connsiteX86" fmla="*/ 2292666 w 2409290"/>
              <a:gd name="connsiteY86" fmla="*/ 227391 h 2956077"/>
              <a:gd name="connsiteX87" fmla="*/ 2321695 w 2409290"/>
              <a:gd name="connsiteY87" fmla="*/ 125791 h 2956077"/>
              <a:gd name="connsiteX88" fmla="*/ 2307180 w 2409290"/>
              <a:gd name="connsiteY88" fmla="*/ 9677 h 2956077"/>
              <a:gd name="connsiteX0" fmla="*/ 2307180 w 2401523"/>
              <a:gd name="connsiteY0" fmla="*/ 9677 h 2956077"/>
              <a:gd name="connsiteX1" fmla="*/ 2307180 w 2401523"/>
              <a:gd name="connsiteY1" fmla="*/ 9677 h 2956077"/>
              <a:gd name="connsiteX2" fmla="*/ 2162037 w 2401523"/>
              <a:gd name="connsiteY2" fmla="*/ 227391 h 2956077"/>
              <a:gd name="connsiteX3" fmla="*/ 2103980 w 2401523"/>
              <a:gd name="connsiteY3" fmla="*/ 314477 h 2956077"/>
              <a:gd name="connsiteX4" fmla="*/ 2060437 w 2401523"/>
              <a:gd name="connsiteY4" fmla="*/ 343505 h 2956077"/>
              <a:gd name="connsiteX5" fmla="*/ 2045923 w 2401523"/>
              <a:gd name="connsiteY5" fmla="*/ 387048 h 2956077"/>
              <a:gd name="connsiteX6" fmla="*/ 1987866 w 2401523"/>
              <a:gd name="connsiteY6" fmla="*/ 474134 h 2956077"/>
              <a:gd name="connsiteX7" fmla="*/ 1915295 w 2401523"/>
              <a:gd name="connsiteY7" fmla="*/ 619277 h 2956077"/>
              <a:gd name="connsiteX8" fmla="*/ 1857237 w 2401523"/>
              <a:gd name="connsiteY8" fmla="*/ 706363 h 2956077"/>
              <a:gd name="connsiteX9" fmla="*/ 1842723 w 2401523"/>
              <a:gd name="connsiteY9" fmla="*/ 749905 h 2956077"/>
              <a:gd name="connsiteX10" fmla="*/ 1770152 w 2401523"/>
              <a:gd name="connsiteY10" fmla="*/ 822477 h 2956077"/>
              <a:gd name="connsiteX11" fmla="*/ 1741123 w 2401523"/>
              <a:gd name="connsiteY11" fmla="*/ 909563 h 2956077"/>
              <a:gd name="connsiteX12" fmla="*/ 1726609 w 2401523"/>
              <a:gd name="connsiteY12" fmla="*/ 953105 h 2956077"/>
              <a:gd name="connsiteX13" fmla="*/ 1639523 w 2401523"/>
              <a:gd name="connsiteY13" fmla="*/ 996648 h 2956077"/>
              <a:gd name="connsiteX14" fmla="*/ 1552437 w 2401523"/>
              <a:gd name="connsiteY14" fmla="*/ 1170820 h 2956077"/>
              <a:gd name="connsiteX15" fmla="*/ 1523409 w 2401523"/>
              <a:gd name="connsiteY15" fmla="*/ 1315963 h 2956077"/>
              <a:gd name="connsiteX16" fmla="*/ 1508895 w 2401523"/>
              <a:gd name="connsiteY16" fmla="*/ 1359505 h 2956077"/>
              <a:gd name="connsiteX17" fmla="*/ 1421809 w 2401523"/>
              <a:gd name="connsiteY17" fmla="*/ 1417563 h 2956077"/>
              <a:gd name="connsiteX18" fmla="*/ 1378266 w 2401523"/>
              <a:gd name="connsiteY18" fmla="*/ 1461105 h 2956077"/>
              <a:gd name="connsiteX19" fmla="*/ 1291180 w 2401523"/>
              <a:gd name="connsiteY19" fmla="*/ 1490134 h 2956077"/>
              <a:gd name="connsiteX20" fmla="*/ 1247637 w 2401523"/>
              <a:gd name="connsiteY20" fmla="*/ 1504648 h 2956077"/>
              <a:gd name="connsiteX21" fmla="*/ 1204095 w 2401523"/>
              <a:gd name="connsiteY21" fmla="*/ 1591734 h 2956077"/>
              <a:gd name="connsiteX22" fmla="*/ 1189580 w 2401523"/>
              <a:gd name="connsiteY22" fmla="*/ 1635277 h 2956077"/>
              <a:gd name="connsiteX23" fmla="*/ 1146037 w 2401523"/>
              <a:gd name="connsiteY23" fmla="*/ 1722363 h 2956077"/>
              <a:gd name="connsiteX24" fmla="*/ 1131523 w 2401523"/>
              <a:gd name="connsiteY24" fmla="*/ 1838477 h 2956077"/>
              <a:gd name="connsiteX25" fmla="*/ 1087980 w 2401523"/>
              <a:gd name="connsiteY25" fmla="*/ 1969105 h 2956077"/>
              <a:gd name="connsiteX26" fmla="*/ 1044437 w 2401523"/>
              <a:gd name="connsiteY26" fmla="*/ 1983620 h 2956077"/>
              <a:gd name="connsiteX27" fmla="*/ 1029923 w 2401523"/>
              <a:gd name="connsiteY27" fmla="*/ 2056191 h 2956077"/>
              <a:gd name="connsiteX28" fmla="*/ 986380 w 2401523"/>
              <a:gd name="connsiteY28" fmla="*/ 2070705 h 2956077"/>
              <a:gd name="connsiteX29" fmla="*/ 942837 w 2401523"/>
              <a:gd name="connsiteY29" fmla="*/ 2099734 h 2956077"/>
              <a:gd name="connsiteX30" fmla="*/ 783180 w 2401523"/>
              <a:gd name="connsiteY30" fmla="*/ 2128763 h 2956077"/>
              <a:gd name="connsiteX31" fmla="*/ 768666 w 2401523"/>
              <a:gd name="connsiteY31" fmla="*/ 2172305 h 2956077"/>
              <a:gd name="connsiteX32" fmla="*/ 725123 w 2401523"/>
              <a:gd name="connsiteY32" fmla="*/ 2375505 h 2956077"/>
              <a:gd name="connsiteX33" fmla="*/ 667066 w 2401523"/>
              <a:gd name="connsiteY33" fmla="*/ 2462591 h 2956077"/>
              <a:gd name="connsiteX34" fmla="*/ 623523 w 2401523"/>
              <a:gd name="connsiteY34" fmla="*/ 2477105 h 2956077"/>
              <a:gd name="connsiteX35" fmla="*/ 579980 w 2401523"/>
              <a:gd name="connsiteY35" fmla="*/ 2506134 h 2956077"/>
              <a:gd name="connsiteX36" fmla="*/ 521923 w 2401523"/>
              <a:gd name="connsiteY36" fmla="*/ 2520648 h 2956077"/>
              <a:gd name="connsiteX37" fmla="*/ 478380 w 2401523"/>
              <a:gd name="connsiteY37" fmla="*/ 2535163 h 2956077"/>
              <a:gd name="connsiteX38" fmla="*/ 463866 w 2401523"/>
              <a:gd name="connsiteY38" fmla="*/ 2578705 h 2956077"/>
              <a:gd name="connsiteX39" fmla="*/ 405809 w 2401523"/>
              <a:gd name="connsiteY39" fmla="*/ 2665791 h 2956077"/>
              <a:gd name="connsiteX40" fmla="*/ 391295 w 2401523"/>
              <a:gd name="connsiteY40" fmla="*/ 2709334 h 2956077"/>
              <a:gd name="connsiteX41" fmla="*/ 347752 w 2401523"/>
              <a:gd name="connsiteY41" fmla="*/ 2738363 h 2956077"/>
              <a:gd name="connsiteX42" fmla="*/ 275180 w 2401523"/>
              <a:gd name="connsiteY42" fmla="*/ 2825448 h 2956077"/>
              <a:gd name="connsiteX43" fmla="*/ 115523 w 2401523"/>
              <a:gd name="connsiteY43" fmla="*/ 2854477 h 2956077"/>
              <a:gd name="connsiteX44" fmla="*/ 71980 w 2401523"/>
              <a:gd name="connsiteY44" fmla="*/ 2868991 h 2956077"/>
              <a:gd name="connsiteX45" fmla="*/ 130037 w 2401523"/>
              <a:gd name="connsiteY45" fmla="*/ 2941563 h 2956077"/>
              <a:gd name="connsiteX46" fmla="*/ 188095 w 2401523"/>
              <a:gd name="connsiteY46" fmla="*/ 2956077 h 2956077"/>
              <a:gd name="connsiteX47" fmla="*/ 275180 w 2401523"/>
              <a:gd name="connsiteY47" fmla="*/ 2912534 h 2956077"/>
              <a:gd name="connsiteX48" fmla="*/ 347752 w 2401523"/>
              <a:gd name="connsiteY48" fmla="*/ 2839963 h 2956077"/>
              <a:gd name="connsiteX49" fmla="*/ 420323 w 2401523"/>
              <a:gd name="connsiteY49" fmla="*/ 2767391 h 2956077"/>
              <a:gd name="connsiteX50" fmla="*/ 478380 w 2401523"/>
              <a:gd name="connsiteY50" fmla="*/ 2781905 h 2956077"/>
              <a:gd name="connsiteX51" fmla="*/ 667066 w 2401523"/>
              <a:gd name="connsiteY51" fmla="*/ 2825448 h 2956077"/>
              <a:gd name="connsiteX52" fmla="*/ 739637 w 2401523"/>
              <a:gd name="connsiteY52" fmla="*/ 2767391 h 2956077"/>
              <a:gd name="connsiteX53" fmla="*/ 797695 w 2401523"/>
              <a:gd name="connsiteY53" fmla="*/ 2752877 h 2956077"/>
              <a:gd name="connsiteX54" fmla="*/ 884780 w 2401523"/>
              <a:gd name="connsiteY54" fmla="*/ 2723848 h 2956077"/>
              <a:gd name="connsiteX55" fmla="*/ 913809 w 2401523"/>
              <a:gd name="connsiteY55" fmla="*/ 2767391 h 2956077"/>
              <a:gd name="connsiteX56" fmla="*/ 957352 w 2401523"/>
              <a:gd name="connsiteY56" fmla="*/ 2781905 h 2956077"/>
              <a:gd name="connsiteX57" fmla="*/ 1131523 w 2401523"/>
              <a:gd name="connsiteY57" fmla="*/ 2738363 h 2956077"/>
              <a:gd name="connsiteX58" fmla="*/ 1175066 w 2401523"/>
              <a:gd name="connsiteY58" fmla="*/ 2723848 h 2956077"/>
              <a:gd name="connsiteX59" fmla="*/ 1218609 w 2401523"/>
              <a:gd name="connsiteY59" fmla="*/ 2709334 h 2956077"/>
              <a:gd name="connsiteX60" fmla="*/ 1276666 w 2401523"/>
              <a:gd name="connsiteY60" fmla="*/ 2723848 h 2956077"/>
              <a:gd name="connsiteX61" fmla="*/ 1305695 w 2401523"/>
              <a:gd name="connsiteY61" fmla="*/ 2767391 h 2956077"/>
              <a:gd name="connsiteX62" fmla="*/ 1349237 w 2401523"/>
              <a:gd name="connsiteY62" fmla="*/ 2796420 h 2956077"/>
              <a:gd name="connsiteX63" fmla="*/ 1392780 w 2401523"/>
              <a:gd name="connsiteY63" fmla="*/ 2767391 h 2956077"/>
              <a:gd name="connsiteX64" fmla="*/ 1421809 w 2401523"/>
              <a:gd name="connsiteY64" fmla="*/ 2723848 h 2956077"/>
              <a:gd name="connsiteX65" fmla="*/ 1508895 w 2401523"/>
              <a:gd name="connsiteY65" fmla="*/ 2694820 h 2956077"/>
              <a:gd name="connsiteX66" fmla="*/ 1566952 w 2401523"/>
              <a:gd name="connsiteY66" fmla="*/ 2665791 h 2956077"/>
              <a:gd name="connsiteX67" fmla="*/ 1668552 w 2401523"/>
              <a:gd name="connsiteY67" fmla="*/ 2636763 h 2956077"/>
              <a:gd name="connsiteX68" fmla="*/ 1741123 w 2401523"/>
              <a:gd name="connsiteY68" fmla="*/ 2651277 h 2956077"/>
              <a:gd name="connsiteX69" fmla="*/ 1770152 w 2401523"/>
              <a:gd name="connsiteY69" fmla="*/ 2738363 h 2956077"/>
              <a:gd name="connsiteX70" fmla="*/ 1813695 w 2401523"/>
              <a:gd name="connsiteY70" fmla="*/ 2767391 h 2956077"/>
              <a:gd name="connsiteX71" fmla="*/ 1828209 w 2401523"/>
              <a:gd name="connsiteY71" fmla="*/ 2723848 h 2956077"/>
              <a:gd name="connsiteX72" fmla="*/ 1915295 w 2401523"/>
              <a:gd name="connsiteY72" fmla="*/ 2694820 h 2956077"/>
              <a:gd name="connsiteX73" fmla="*/ 1958837 w 2401523"/>
              <a:gd name="connsiteY73" fmla="*/ 2680305 h 2956077"/>
              <a:gd name="connsiteX74" fmla="*/ 2002380 w 2401523"/>
              <a:gd name="connsiteY74" fmla="*/ 2665791 h 2956077"/>
              <a:gd name="connsiteX75" fmla="*/ 2089466 w 2401523"/>
              <a:gd name="connsiteY75" fmla="*/ 2622248 h 2956077"/>
              <a:gd name="connsiteX76" fmla="*/ 2147523 w 2401523"/>
              <a:gd name="connsiteY76" fmla="*/ 2636763 h 2956077"/>
              <a:gd name="connsiteX77" fmla="*/ 2162037 w 2401523"/>
              <a:gd name="connsiteY77" fmla="*/ 2680305 h 2956077"/>
              <a:gd name="connsiteX78" fmla="*/ 2249123 w 2401523"/>
              <a:gd name="connsiteY78" fmla="*/ 2723848 h 2956077"/>
              <a:gd name="connsiteX79" fmla="*/ 2379752 w 2401523"/>
              <a:gd name="connsiteY79" fmla="*/ 2651277 h 2956077"/>
              <a:gd name="connsiteX80" fmla="*/ 2379752 w 2401523"/>
              <a:gd name="connsiteY80" fmla="*/ 1882020 h 2956077"/>
              <a:gd name="connsiteX81" fmla="*/ 2365237 w 2401523"/>
              <a:gd name="connsiteY81" fmla="*/ 1838477 h 2956077"/>
              <a:gd name="connsiteX82" fmla="*/ 2336209 w 2401523"/>
              <a:gd name="connsiteY82" fmla="*/ 1722363 h 2956077"/>
              <a:gd name="connsiteX83" fmla="*/ 2249123 w 2401523"/>
              <a:gd name="connsiteY83" fmla="*/ 561220 h 2956077"/>
              <a:gd name="connsiteX84" fmla="*/ 2263637 w 2401523"/>
              <a:gd name="connsiteY84" fmla="*/ 488648 h 2956077"/>
              <a:gd name="connsiteX85" fmla="*/ 2292666 w 2401523"/>
              <a:gd name="connsiteY85" fmla="*/ 227391 h 2956077"/>
              <a:gd name="connsiteX86" fmla="*/ 2321695 w 2401523"/>
              <a:gd name="connsiteY86" fmla="*/ 125791 h 2956077"/>
              <a:gd name="connsiteX87" fmla="*/ 2307180 w 2401523"/>
              <a:gd name="connsiteY87" fmla="*/ 9677 h 2956077"/>
              <a:gd name="connsiteX0" fmla="*/ 2307180 w 2401523"/>
              <a:gd name="connsiteY0" fmla="*/ 9677 h 2956077"/>
              <a:gd name="connsiteX1" fmla="*/ 2307180 w 2401523"/>
              <a:gd name="connsiteY1" fmla="*/ 9677 h 2956077"/>
              <a:gd name="connsiteX2" fmla="*/ 2162037 w 2401523"/>
              <a:gd name="connsiteY2" fmla="*/ 227391 h 2956077"/>
              <a:gd name="connsiteX3" fmla="*/ 2103980 w 2401523"/>
              <a:gd name="connsiteY3" fmla="*/ 314477 h 2956077"/>
              <a:gd name="connsiteX4" fmla="*/ 2060437 w 2401523"/>
              <a:gd name="connsiteY4" fmla="*/ 343505 h 2956077"/>
              <a:gd name="connsiteX5" fmla="*/ 2045923 w 2401523"/>
              <a:gd name="connsiteY5" fmla="*/ 387048 h 2956077"/>
              <a:gd name="connsiteX6" fmla="*/ 1987866 w 2401523"/>
              <a:gd name="connsiteY6" fmla="*/ 474134 h 2956077"/>
              <a:gd name="connsiteX7" fmla="*/ 1915295 w 2401523"/>
              <a:gd name="connsiteY7" fmla="*/ 619277 h 2956077"/>
              <a:gd name="connsiteX8" fmla="*/ 1857237 w 2401523"/>
              <a:gd name="connsiteY8" fmla="*/ 706363 h 2956077"/>
              <a:gd name="connsiteX9" fmla="*/ 1842723 w 2401523"/>
              <a:gd name="connsiteY9" fmla="*/ 749905 h 2956077"/>
              <a:gd name="connsiteX10" fmla="*/ 1770152 w 2401523"/>
              <a:gd name="connsiteY10" fmla="*/ 822477 h 2956077"/>
              <a:gd name="connsiteX11" fmla="*/ 1741123 w 2401523"/>
              <a:gd name="connsiteY11" fmla="*/ 909563 h 2956077"/>
              <a:gd name="connsiteX12" fmla="*/ 1726609 w 2401523"/>
              <a:gd name="connsiteY12" fmla="*/ 953105 h 2956077"/>
              <a:gd name="connsiteX13" fmla="*/ 1639523 w 2401523"/>
              <a:gd name="connsiteY13" fmla="*/ 996648 h 2956077"/>
              <a:gd name="connsiteX14" fmla="*/ 1552437 w 2401523"/>
              <a:gd name="connsiteY14" fmla="*/ 1170820 h 2956077"/>
              <a:gd name="connsiteX15" fmla="*/ 1523409 w 2401523"/>
              <a:gd name="connsiteY15" fmla="*/ 1315963 h 2956077"/>
              <a:gd name="connsiteX16" fmla="*/ 1508895 w 2401523"/>
              <a:gd name="connsiteY16" fmla="*/ 1359505 h 2956077"/>
              <a:gd name="connsiteX17" fmla="*/ 1421809 w 2401523"/>
              <a:gd name="connsiteY17" fmla="*/ 1417563 h 2956077"/>
              <a:gd name="connsiteX18" fmla="*/ 1378266 w 2401523"/>
              <a:gd name="connsiteY18" fmla="*/ 1461105 h 2956077"/>
              <a:gd name="connsiteX19" fmla="*/ 1291180 w 2401523"/>
              <a:gd name="connsiteY19" fmla="*/ 1490134 h 2956077"/>
              <a:gd name="connsiteX20" fmla="*/ 1247637 w 2401523"/>
              <a:gd name="connsiteY20" fmla="*/ 1504648 h 2956077"/>
              <a:gd name="connsiteX21" fmla="*/ 1204095 w 2401523"/>
              <a:gd name="connsiteY21" fmla="*/ 1591734 h 2956077"/>
              <a:gd name="connsiteX22" fmla="*/ 1189580 w 2401523"/>
              <a:gd name="connsiteY22" fmla="*/ 1635277 h 2956077"/>
              <a:gd name="connsiteX23" fmla="*/ 1146037 w 2401523"/>
              <a:gd name="connsiteY23" fmla="*/ 1722363 h 2956077"/>
              <a:gd name="connsiteX24" fmla="*/ 1131523 w 2401523"/>
              <a:gd name="connsiteY24" fmla="*/ 1838477 h 2956077"/>
              <a:gd name="connsiteX25" fmla="*/ 1087980 w 2401523"/>
              <a:gd name="connsiteY25" fmla="*/ 1969105 h 2956077"/>
              <a:gd name="connsiteX26" fmla="*/ 1044437 w 2401523"/>
              <a:gd name="connsiteY26" fmla="*/ 1983620 h 2956077"/>
              <a:gd name="connsiteX27" fmla="*/ 1029923 w 2401523"/>
              <a:gd name="connsiteY27" fmla="*/ 2056191 h 2956077"/>
              <a:gd name="connsiteX28" fmla="*/ 986380 w 2401523"/>
              <a:gd name="connsiteY28" fmla="*/ 2070705 h 2956077"/>
              <a:gd name="connsiteX29" fmla="*/ 942837 w 2401523"/>
              <a:gd name="connsiteY29" fmla="*/ 2099734 h 2956077"/>
              <a:gd name="connsiteX30" fmla="*/ 783180 w 2401523"/>
              <a:gd name="connsiteY30" fmla="*/ 2128763 h 2956077"/>
              <a:gd name="connsiteX31" fmla="*/ 768666 w 2401523"/>
              <a:gd name="connsiteY31" fmla="*/ 2172305 h 2956077"/>
              <a:gd name="connsiteX32" fmla="*/ 725123 w 2401523"/>
              <a:gd name="connsiteY32" fmla="*/ 2375505 h 2956077"/>
              <a:gd name="connsiteX33" fmla="*/ 667066 w 2401523"/>
              <a:gd name="connsiteY33" fmla="*/ 2462591 h 2956077"/>
              <a:gd name="connsiteX34" fmla="*/ 623523 w 2401523"/>
              <a:gd name="connsiteY34" fmla="*/ 2477105 h 2956077"/>
              <a:gd name="connsiteX35" fmla="*/ 579980 w 2401523"/>
              <a:gd name="connsiteY35" fmla="*/ 2506134 h 2956077"/>
              <a:gd name="connsiteX36" fmla="*/ 521923 w 2401523"/>
              <a:gd name="connsiteY36" fmla="*/ 2520648 h 2956077"/>
              <a:gd name="connsiteX37" fmla="*/ 478380 w 2401523"/>
              <a:gd name="connsiteY37" fmla="*/ 2535163 h 2956077"/>
              <a:gd name="connsiteX38" fmla="*/ 463866 w 2401523"/>
              <a:gd name="connsiteY38" fmla="*/ 2578705 h 2956077"/>
              <a:gd name="connsiteX39" fmla="*/ 405809 w 2401523"/>
              <a:gd name="connsiteY39" fmla="*/ 2665791 h 2956077"/>
              <a:gd name="connsiteX40" fmla="*/ 391295 w 2401523"/>
              <a:gd name="connsiteY40" fmla="*/ 2709334 h 2956077"/>
              <a:gd name="connsiteX41" fmla="*/ 347752 w 2401523"/>
              <a:gd name="connsiteY41" fmla="*/ 2738363 h 2956077"/>
              <a:gd name="connsiteX42" fmla="*/ 275180 w 2401523"/>
              <a:gd name="connsiteY42" fmla="*/ 2825448 h 2956077"/>
              <a:gd name="connsiteX43" fmla="*/ 115523 w 2401523"/>
              <a:gd name="connsiteY43" fmla="*/ 2854477 h 2956077"/>
              <a:gd name="connsiteX44" fmla="*/ 71980 w 2401523"/>
              <a:gd name="connsiteY44" fmla="*/ 2868991 h 2956077"/>
              <a:gd name="connsiteX45" fmla="*/ 130037 w 2401523"/>
              <a:gd name="connsiteY45" fmla="*/ 2941563 h 2956077"/>
              <a:gd name="connsiteX46" fmla="*/ 188095 w 2401523"/>
              <a:gd name="connsiteY46" fmla="*/ 2956077 h 2956077"/>
              <a:gd name="connsiteX47" fmla="*/ 275180 w 2401523"/>
              <a:gd name="connsiteY47" fmla="*/ 2912534 h 2956077"/>
              <a:gd name="connsiteX48" fmla="*/ 347752 w 2401523"/>
              <a:gd name="connsiteY48" fmla="*/ 2839963 h 2956077"/>
              <a:gd name="connsiteX49" fmla="*/ 420323 w 2401523"/>
              <a:gd name="connsiteY49" fmla="*/ 2767391 h 2956077"/>
              <a:gd name="connsiteX50" fmla="*/ 478380 w 2401523"/>
              <a:gd name="connsiteY50" fmla="*/ 2781905 h 2956077"/>
              <a:gd name="connsiteX51" fmla="*/ 667066 w 2401523"/>
              <a:gd name="connsiteY51" fmla="*/ 2825448 h 2956077"/>
              <a:gd name="connsiteX52" fmla="*/ 739637 w 2401523"/>
              <a:gd name="connsiteY52" fmla="*/ 2767391 h 2956077"/>
              <a:gd name="connsiteX53" fmla="*/ 797695 w 2401523"/>
              <a:gd name="connsiteY53" fmla="*/ 2752877 h 2956077"/>
              <a:gd name="connsiteX54" fmla="*/ 884780 w 2401523"/>
              <a:gd name="connsiteY54" fmla="*/ 2723848 h 2956077"/>
              <a:gd name="connsiteX55" fmla="*/ 913809 w 2401523"/>
              <a:gd name="connsiteY55" fmla="*/ 2767391 h 2956077"/>
              <a:gd name="connsiteX56" fmla="*/ 957352 w 2401523"/>
              <a:gd name="connsiteY56" fmla="*/ 2781905 h 2956077"/>
              <a:gd name="connsiteX57" fmla="*/ 1131523 w 2401523"/>
              <a:gd name="connsiteY57" fmla="*/ 2738363 h 2956077"/>
              <a:gd name="connsiteX58" fmla="*/ 1175066 w 2401523"/>
              <a:gd name="connsiteY58" fmla="*/ 2723848 h 2956077"/>
              <a:gd name="connsiteX59" fmla="*/ 1218609 w 2401523"/>
              <a:gd name="connsiteY59" fmla="*/ 2709334 h 2956077"/>
              <a:gd name="connsiteX60" fmla="*/ 1276666 w 2401523"/>
              <a:gd name="connsiteY60" fmla="*/ 2723848 h 2956077"/>
              <a:gd name="connsiteX61" fmla="*/ 1305695 w 2401523"/>
              <a:gd name="connsiteY61" fmla="*/ 2767391 h 2956077"/>
              <a:gd name="connsiteX62" fmla="*/ 1349237 w 2401523"/>
              <a:gd name="connsiteY62" fmla="*/ 2796420 h 2956077"/>
              <a:gd name="connsiteX63" fmla="*/ 1392780 w 2401523"/>
              <a:gd name="connsiteY63" fmla="*/ 2767391 h 2956077"/>
              <a:gd name="connsiteX64" fmla="*/ 1421809 w 2401523"/>
              <a:gd name="connsiteY64" fmla="*/ 2723848 h 2956077"/>
              <a:gd name="connsiteX65" fmla="*/ 1508895 w 2401523"/>
              <a:gd name="connsiteY65" fmla="*/ 2694820 h 2956077"/>
              <a:gd name="connsiteX66" fmla="*/ 1566952 w 2401523"/>
              <a:gd name="connsiteY66" fmla="*/ 2665791 h 2956077"/>
              <a:gd name="connsiteX67" fmla="*/ 1668552 w 2401523"/>
              <a:gd name="connsiteY67" fmla="*/ 2636763 h 2956077"/>
              <a:gd name="connsiteX68" fmla="*/ 1741123 w 2401523"/>
              <a:gd name="connsiteY68" fmla="*/ 2651277 h 2956077"/>
              <a:gd name="connsiteX69" fmla="*/ 1770152 w 2401523"/>
              <a:gd name="connsiteY69" fmla="*/ 2738363 h 2956077"/>
              <a:gd name="connsiteX70" fmla="*/ 1813695 w 2401523"/>
              <a:gd name="connsiteY70" fmla="*/ 2767391 h 2956077"/>
              <a:gd name="connsiteX71" fmla="*/ 1828209 w 2401523"/>
              <a:gd name="connsiteY71" fmla="*/ 2723848 h 2956077"/>
              <a:gd name="connsiteX72" fmla="*/ 1915295 w 2401523"/>
              <a:gd name="connsiteY72" fmla="*/ 2694820 h 2956077"/>
              <a:gd name="connsiteX73" fmla="*/ 1958837 w 2401523"/>
              <a:gd name="connsiteY73" fmla="*/ 2680305 h 2956077"/>
              <a:gd name="connsiteX74" fmla="*/ 2002380 w 2401523"/>
              <a:gd name="connsiteY74" fmla="*/ 2665791 h 2956077"/>
              <a:gd name="connsiteX75" fmla="*/ 2089466 w 2401523"/>
              <a:gd name="connsiteY75" fmla="*/ 2622248 h 2956077"/>
              <a:gd name="connsiteX76" fmla="*/ 2147523 w 2401523"/>
              <a:gd name="connsiteY76" fmla="*/ 2636763 h 2956077"/>
              <a:gd name="connsiteX77" fmla="*/ 2162037 w 2401523"/>
              <a:gd name="connsiteY77" fmla="*/ 2680305 h 2956077"/>
              <a:gd name="connsiteX78" fmla="*/ 2249123 w 2401523"/>
              <a:gd name="connsiteY78" fmla="*/ 2723848 h 2956077"/>
              <a:gd name="connsiteX79" fmla="*/ 2379752 w 2401523"/>
              <a:gd name="connsiteY79" fmla="*/ 2651277 h 2956077"/>
              <a:gd name="connsiteX80" fmla="*/ 2379752 w 2401523"/>
              <a:gd name="connsiteY80" fmla="*/ 1882020 h 2956077"/>
              <a:gd name="connsiteX81" fmla="*/ 2365237 w 2401523"/>
              <a:gd name="connsiteY81" fmla="*/ 1838477 h 2956077"/>
              <a:gd name="connsiteX82" fmla="*/ 2336209 w 2401523"/>
              <a:gd name="connsiteY82" fmla="*/ 1722363 h 2956077"/>
              <a:gd name="connsiteX83" fmla="*/ 2249123 w 2401523"/>
              <a:gd name="connsiteY83" fmla="*/ 561220 h 2956077"/>
              <a:gd name="connsiteX84" fmla="*/ 2292666 w 2401523"/>
              <a:gd name="connsiteY84" fmla="*/ 227391 h 2956077"/>
              <a:gd name="connsiteX85" fmla="*/ 2321695 w 2401523"/>
              <a:gd name="connsiteY85" fmla="*/ 125791 h 2956077"/>
              <a:gd name="connsiteX86" fmla="*/ 2307180 w 2401523"/>
              <a:gd name="connsiteY86" fmla="*/ 9677 h 2956077"/>
              <a:gd name="connsiteX0" fmla="*/ 2307180 w 2401523"/>
              <a:gd name="connsiteY0" fmla="*/ 9677 h 2956077"/>
              <a:gd name="connsiteX1" fmla="*/ 2307180 w 2401523"/>
              <a:gd name="connsiteY1" fmla="*/ 9677 h 2956077"/>
              <a:gd name="connsiteX2" fmla="*/ 2162037 w 2401523"/>
              <a:gd name="connsiteY2" fmla="*/ 227391 h 2956077"/>
              <a:gd name="connsiteX3" fmla="*/ 2103980 w 2401523"/>
              <a:gd name="connsiteY3" fmla="*/ 314477 h 2956077"/>
              <a:gd name="connsiteX4" fmla="*/ 2060437 w 2401523"/>
              <a:gd name="connsiteY4" fmla="*/ 343505 h 2956077"/>
              <a:gd name="connsiteX5" fmla="*/ 2045923 w 2401523"/>
              <a:gd name="connsiteY5" fmla="*/ 387048 h 2956077"/>
              <a:gd name="connsiteX6" fmla="*/ 1987866 w 2401523"/>
              <a:gd name="connsiteY6" fmla="*/ 474134 h 2956077"/>
              <a:gd name="connsiteX7" fmla="*/ 1915295 w 2401523"/>
              <a:gd name="connsiteY7" fmla="*/ 619277 h 2956077"/>
              <a:gd name="connsiteX8" fmla="*/ 1857237 w 2401523"/>
              <a:gd name="connsiteY8" fmla="*/ 706363 h 2956077"/>
              <a:gd name="connsiteX9" fmla="*/ 1842723 w 2401523"/>
              <a:gd name="connsiteY9" fmla="*/ 749905 h 2956077"/>
              <a:gd name="connsiteX10" fmla="*/ 1770152 w 2401523"/>
              <a:gd name="connsiteY10" fmla="*/ 822477 h 2956077"/>
              <a:gd name="connsiteX11" fmla="*/ 1741123 w 2401523"/>
              <a:gd name="connsiteY11" fmla="*/ 909563 h 2956077"/>
              <a:gd name="connsiteX12" fmla="*/ 1726609 w 2401523"/>
              <a:gd name="connsiteY12" fmla="*/ 953105 h 2956077"/>
              <a:gd name="connsiteX13" fmla="*/ 1639523 w 2401523"/>
              <a:gd name="connsiteY13" fmla="*/ 996648 h 2956077"/>
              <a:gd name="connsiteX14" fmla="*/ 1552437 w 2401523"/>
              <a:gd name="connsiteY14" fmla="*/ 1170820 h 2956077"/>
              <a:gd name="connsiteX15" fmla="*/ 1523409 w 2401523"/>
              <a:gd name="connsiteY15" fmla="*/ 1315963 h 2956077"/>
              <a:gd name="connsiteX16" fmla="*/ 1508895 w 2401523"/>
              <a:gd name="connsiteY16" fmla="*/ 1359505 h 2956077"/>
              <a:gd name="connsiteX17" fmla="*/ 1421809 w 2401523"/>
              <a:gd name="connsiteY17" fmla="*/ 1417563 h 2956077"/>
              <a:gd name="connsiteX18" fmla="*/ 1378266 w 2401523"/>
              <a:gd name="connsiteY18" fmla="*/ 1461105 h 2956077"/>
              <a:gd name="connsiteX19" fmla="*/ 1291180 w 2401523"/>
              <a:gd name="connsiteY19" fmla="*/ 1490134 h 2956077"/>
              <a:gd name="connsiteX20" fmla="*/ 1247637 w 2401523"/>
              <a:gd name="connsiteY20" fmla="*/ 1504648 h 2956077"/>
              <a:gd name="connsiteX21" fmla="*/ 1204095 w 2401523"/>
              <a:gd name="connsiteY21" fmla="*/ 1591734 h 2956077"/>
              <a:gd name="connsiteX22" fmla="*/ 1189580 w 2401523"/>
              <a:gd name="connsiteY22" fmla="*/ 1635277 h 2956077"/>
              <a:gd name="connsiteX23" fmla="*/ 1146037 w 2401523"/>
              <a:gd name="connsiteY23" fmla="*/ 1722363 h 2956077"/>
              <a:gd name="connsiteX24" fmla="*/ 1131523 w 2401523"/>
              <a:gd name="connsiteY24" fmla="*/ 1838477 h 2956077"/>
              <a:gd name="connsiteX25" fmla="*/ 1087980 w 2401523"/>
              <a:gd name="connsiteY25" fmla="*/ 1969105 h 2956077"/>
              <a:gd name="connsiteX26" fmla="*/ 1044437 w 2401523"/>
              <a:gd name="connsiteY26" fmla="*/ 1983620 h 2956077"/>
              <a:gd name="connsiteX27" fmla="*/ 1029923 w 2401523"/>
              <a:gd name="connsiteY27" fmla="*/ 2056191 h 2956077"/>
              <a:gd name="connsiteX28" fmla="*/ 986380 w 2401523"/>
              <a:gd name="connsiteY28" fmla="*/ 2070705 h 2956077"/>
              <a:gd name="connsiteX29" fmla="*/ 942837 w 2401523"/>
              <a:gd name="connsiteY29" fmla="*/ 2099734 h 2956077"/>
              <a:gd name="connsiteX30" fmla="*/ 783180 w 2401523"/>
              <a:gd name="connsiteY30" fmla="*/ 2128763 h 2956077"/>
              <a:gd name="connsiteX31" fmla="*/ 768666 w 2401523"/>
              <a:gd name="connsiteY31" fmla="*/ 2172305 h 2956077"/>
              <a:gd name="connsiteX32" fmla="*/ 725123 w 2401523"/>
              <a:gd name="connsiteY32" fmla="*/ 2375505 h 2956077"/>
              <a:gd name="connsiteX33" fmla="*/ 667066 w 2401523"/>
              <a:gd name="connsiteY33" fmla="*/ 2462591 h 2956077"/>
              <a:gd name="connsiteX34" fmla="*/ 623523 w 2401523"/>
              <a:gd name="connsiteY34" fmla="*/ 2477105 h 2956077"/>
              <a:gd name="connsiteX35" fmla="*/ 579980 w 2401523"/>
              <a:gd name="connsiteY35" fmla="*/ 2506134 h 2956077"/>
              <a:gd name="connsiteX36" fmla="*/ 521923 w 2401523"/>
              <a:gd name="connsiteY36" fmla="*/ 2520648 h 2956077"/>
              <a:gd name="connsiteX37" fmla="*/ 478380 w 2401523"/>
              <a:gd name="connsiteY37" fmla="*/ 2535163 h 2956077"/>
              <a:gd name="connsiteX38" fmla="*/ 463866 w 2401523"/>
              <a:gd name="connsiteY38" fmla="*/ 2578705 h 2956077"/>
              <a:gd name="connsiteX39" fmla="*/ 405809 w 2401523"/>
              <a:gd name="connsiteY39" fmla="*/ 2665791 h 2956077"/>
              <a:gd name="connsiteX40" fmla="*/ 391295 w 2401523"/>
              <a:gd name="connsiteY40" fmla="*/ 2709334 h 2956077"/>
              <a:gd name="connsiteX41" fmla="*/ 347752 w 2401523"/>
              <a:gd name="connsiteY41" fmla="*/ 2738363 h 2956077"/>
              <a:gd name="connsiteX42" fmla="*/ 275180 w 2401523"/>
              <a:gd name="connsiteY42" fmla="*/ 2825448 h 2956077"/>
              <a:gd name="connsiteX43" fmla="*/ 115523 w 2401523"/>
              <a:gd name="connsiteY43" fmla="*/ 2854477 h 2956077"/>
              <a:gd name="connsiteX44" fmla="*/ 71980 w 2401523"/>
              <a:gd name="connsiteY44" fmla="*/ 2868991 h 2956077"/>
              <a:gd name="connsiteX45" fmla="*/ 130037 w 2401523"/>
              <a:gd name="connsiteY45" fmla="*/ 2941563 h 2956077"/>
              <a:gd name="connsiteX46" fmla="*/ 188095 w 2401523"/>
              <a:gd name="connsiteY46" fmla="*/ 2956077 h 2956077"/>
              <a:gd name="connsiteX47" fmla="*/ 275180 w 2401523"/>
              <a:gd name="connsiteY47" fmla="*/ 2912534 h 2956077"/>
              <a:gd name="connsiteX48" fmla="*/ 347752 w 2401523"/>
              <a:gd name="connsiteY48" fmla="*/ 2839963 h 2956077"/>
              <a:gd name="connsiteX49" fmla="*/ 420323 w 2401523"/>
              <a:gd name="connsiteY49" fmla="*/ 2767391 h 2956077"/>
              <a:gd name="connsiteX50" fmla="*/ 478380 w 2401523"/>
              <a:gd name="connsiteY50" fmla="*/ 2781905 h 2956077"/>
              <a:gd name="connsiteX51" fmla="*/ 667066 w 2401523"/>
              <a:gd name="connsiteY51" fmla="*/ 2825448 h 2956077"/>
              <a:gd name="connsiteX52" fmla="*/ 739637 w 2401523"/>
              <a:gd name="connsiteY52" fmla="*/ 2767391 h 2956077"/>
              <a:gd name="connsiteX53" fmla="*/ 797695 w 2401523"/>
              <a:gd name="connsiteY53" fmla="*/ 2752877 h 2956077"/>
              <a:gd name="connsiteX54" fmla="*/ 884780 w 2401523"/>
              <a:gd name="connsiteY54" fmla="*/ 2723848 h 2956077"/>
              <a:gd name="connsiteX55" fmla="*/ 913809 w 2401523"/>
              <a:gd name="connsiteY55" fmla="*/ 2767391 h 2956077"/>
              <a:gd name="connsiteX56" fmla="*/ 957352 w 2401523"/>
              <a:gd name="connsiteY56" fmla="*/ 2781905 h 2956077"/>
              <a:gd name="connsiteX57" fmla="*/ 1131523 w 2401523"/>
              <a:gd name="connsiteY57" fmla="*/ 2738363 h 2956077"/>
              <a:gd name="connsiteX58" fmla="*/ 1175066 w 2401523"/>
              <a:gd name="connsiteY58" fmla="*/ 2723848 h 2956077"/>
              <a:gd name="connsiteX59" fmla="*/ 1218609 w 2401523"/>
              <a:gd name="connsiteY59" fmla="*/ 2709334 h 2956077"/>
              <a:gd name="connsiteX60" fmla="*/ 1276666 w 2401523"/>
              <a:gd name="connsiteY60" fmla="*/ 2723848 h 2956077"/>
              <a:gd name="connsiteX61" fmla="*/ 1305695 w 2401523"/>
              <a:gd name="connsiteY61" fmla="*/ 2767391 h 2956077"/>
              <a:gd name="connsiteX62" fmla="*/ 1349237 w 2401523"/>
              <a:gd name="connsiteY62" fmla="*/ 2796420 h 2956077"/>
              <a:gd name="connsiteX63" fmla="*/ 1392780 w 2401523"/>
              <a:gd name="connsiteY63" fmla="*/ 2767391 h 2956077"/>
              <a:gd name="connsiteX64" fmla="*/ 1421809 w 2401523"/>
              <a:gd name="connsiteY64" fmla="*/ 2723848 h 2956077"/>
              <a:gd name="connsiteX65" fmla="*/ 1508895 w 2401523"/>
              <a:gd name="connsiteY65" fmla="*/ 2694820 h 2956077"/>
              <a:gd name="connsiteX66" fmla="*/ 1566952 w 2401523"/>
              <a:gd name="connsiteY66" fmla="*/ 2665791 h 2956077"/>
              <a:gd name="connsiteX67" fmla="*/ 1668552 w 2401523"/>
              <a:gd name="connsiteY67" fmla="*/ 2636763 h 2956077"/>
              <a:gd name="connsiteX68" fmla="*/ 1741123 w 2401523"/>
              <a:gd name="connsiteY68" fmla="*/ 2651277 h 2956077"/>
              <a:gd name="connsiteX69" fmla="*/ 1770152 w 2401523"/>
              <a:gd name="connsiteY69" fmla="*/ 2738363 h 2956077"/>
              <a:gd name="connsiteX70" fmla="*/ 1813695 w 2401523"/>
              <a:gd name="connsiteY70" fmla="*/ 2767391 h 2956077"/>
              <a:gd name="connsiteX71" fmla="*/ 1828209 w 2401523"/>
              <a:gd name="connsiteY71" fmla="*/ 2723848 h 2956077"/>
              <a:gd name="connsiteX72" fmla="*/ 1915295 w 2401523"/>
              <a:gd name="connsiteY72" fmla="*/ 2694820 h 2956077"/>
              <a:gd name="connsiteX73" fmla="*/ 1958837 w 2401523"/>
              <a:gd name="connsiteY73" fmla="*/ 2680305 h 2956077"/>
              <a:gd name="connsiteX74" fmla="*/ 2002380 w 2401523"/>
              <a:gd name="connsiteY74" fmla="*/ 2665791 h 2956077"/>
              <a:gd name="connsiteX75" fmla="*/ 2089466 w 2401523"/>
              <a:gd name="connsiteY75" fmla="*/ 2622248 h 2956077"/>
              <a:gd name="connsiteX76" fmla="*/ 2147523 w 2401523"/>
              <a:gd name="connsiteY76" fmla="*/ 2636763 h 2956077"/>
              <a:gd name="connsiteX77" fmla="*/ 2162037 w 2401523"/>
              <a:gd name="connsiteY77" fmla="*/ 2680305 h 2956077"/>
              <a:gd name="connsiteX78" fmla="*/ 2249123 w 2401523"/>
              <a:gd name="connsiteY78" fmla="*/ 2723848 h 2956077"/>
              <a:gd name="connsiteX79" fmla="*/ 2379752 w 2401523"/>
              <a:gd name="connsiteY79" fmla="*/ 2651277 h 2956077"/>
              <a:gd name="connsiteX80" fmla="*/ 2379752 w 2401523"/>
              <a:gd name="connsiteY80" fmla="*/ 1882020 h 2956077"/>
              <a:gd name="connsiteX81" fmla="*/ 2365237 w 2401523"/>
              <a:gd name="connsiteY81" fmla="*/ 1838477 h 2956077"/>
              <a:gd name="connsiteX82" fmla="*/ 2336209 w 2401523"/>
              <a:gd name="connsiteY82" fmla="*/ 1722363 h 2956077"/>
              <a:gd name="connsiteX83" fmla="*/ 2292666 w 2401523"/>
              <a:gd name="connsiteY83" fmla="*/ 227391 h 2956077"/>
              <a:gd name="connsiteX84" fmla="*/ 2321695 w 2401523"/>
              <a:gd name="connsiteY84" fmla="*/ 125791 h 2956077"/>
              <a:gd name="connsiteX85" fmla="*/ 2307180 w 2401523"/>
              <a:gd name="connsiteY85" fmla="*/ 9677 h 2956077"/>
              <a:gd name="connsiteX0" fmla="*/ 2307180 w 2401523"/>
              <a:gd name="connsiteY0" fmla="*/ 9677 h 2956077"/>
              <a:gd name="connsiteX1" fmla="*/ 2307180 w 2401523"/>
              <a:gd name="connsiteY1" fmla="*/ 9677 h 2956077"/>
              <a:gd name="connsiteX2" fmla="*/ 2162037 w 2401523"/>
              <a:gd name="connsiteY2" fmla="*/ 227391 h 2956077"/>
              <a:gd name="connsiteX3" fmla="*/ 2103980 w 2401523"/>
              <a:gd name="connsiteY3" fmla="*/ 314477 h 2956077"/>
              <a:gd name="connsiteX4" fmla="*/ 2060437 w 2401523"/>
              <a:gd name="connsiteY4" fmla="*/ 343505 h 2956077"/>
              <a:gd name="connsiteX5" fmla="*/ 2045923 w 2401523"/>
              <a:gd name="connsiteY5" fmla="*/ 387048 h 2956077"/>
              <a:gd name="connsiteX6" fmla="*/ 1987866 w 2401523"/>
              <a:gd name="connsiteY6" fmla="*/ 474134 h 2956077"/>
              <a:gd name="connsiteX7" fmla="*/ 1915295 w 2401523"/>
              <a:gd name="connsiteY7" fmla="*/ 619277 h 2956077"/>
              <a:gd name="connsiteX8" fmla="*/ 1857237 w 2401523"/>
              <a:gd name="connsiteY8" fmla="*/ 706363 h 2956077"/>
              <a:gd name="connsiteX9" fmla="*/ 1842723 w 2401523"/>
              <a:gd name="connsiteY9" fmla="*/ 749905 h 2956077"/>
              <a:gd name="connsiteX10" fmla="*/ 1770152 w 2401523"/>
              <a:gd name="connsiteY10" fmla="*/ 822477 h 2956077"/>
              <a:gd name="connsiteX11" fmla="*/ 1741123 w 2401523"/>
              <a:gd name="connsiteY11" fmla="*/ 909563 h 2956077"/>
              <a:gd name="connsiteX12" fmla="*/ 1726609 w 2401523"/>
              <a:gd name="connsiteY12" fmla="*/ 953105 h 2956077"/>
              <a:gd name="connsiteX13" fmla="*/ 1639523 w 2401523"/>
              <a:gd name="connsiteY13" fmla="*/ 996648 h 2956077"/>
              <a:gd name="connsiteX14" fmla="*/ 1552437 w 2401523"/>
              <a:gd name="connsiteY14" fmla="*/ 1170820 h 2956077"/>
              <a:gd name="connsiteX15" fmla="*/ 1523409 w 2401523"/>
              <a:gd name="connsiteY15" fmla="*/ 1315963 h 2956077"/>
              <a:gd name="connsiteX16" fmla="*/ 1508895 w 2401523"/>
              <a:gd name="connsiteY16" fmla="*/ 1359505 h 2956077"/>
              <a:gd name="connsiteX17" fmla="*/ 1421809 w 2401523"/>
              <a:gd name="connsiteY17" fmla="*/ 1417563 h 2956077"/>
              <a:gd name="connsiteX18" fmla="*/ 1378266 w 2401523"/>
              <a:gd name="connsiteY18" fmla="*/ 1461105 h 2956077"/>
              <a:gd name="connsiteX19" fmla="*/ 1291180 w 2401523"/>
              <a:gd name="connsiteY19" fmla="*/ 1490134 h 2956077"/>
              <a:gd name="connsiteX20" fmla="*/ 1247637 w 2401523"/>
              <a:gd name="connsiteY20" fmla="*/ 1504648 h 2956077"/>
              <a:gd name="connsiteX21" fmla="*/ 1204095 w 2401523"/>
              <a:gd name="connsiteY21" fmla="*/ 1591734 h 2956077"/>
              <a:gd name="connsiteX22" fmla="*/ 1189580 w 2401523"/>
              <a:gd name="connsiteY22" fmla="*/ 1635277 h 2956077"/>
              <a:gd name="connsiteX23" fmla="*/ 1146037 w 2401523"/>
              <a:gd name="connsiteY23" fmla="*/ 1722363 h 2956077"/>
              <a:gd name="connsiteX24" fmla="*/ 1131523 w 2401523"/>
              <a:gd name="connsiteY24" fmla="*/ 1838477 h 2956077"/>
              <a:gd name="connsiteX25" fmla="*/ 1087980 w 2401523"/>
              <a:gd name="connsiteY25" fmla="*/ 1969105 h 2956077"/>
              <a:gd name="connsiteX26" fmla="*/ 1044437 w 2401523"/>
              <a:gd name="connsiteY26" fmla="*/ 1983620 h 2956077"/>
              <a:gd name="connsiteX27" fmla="*/ 1029923 w 2401523"/>
              <a:gd name="connsiteY27" fmla="*/ 2056191 h 2956077"/>
              <a:gd name="connsiteX28" fmla="*/ 986380 w 2401523"/>
              <a:gd name="connsiteY28" fmla="*/ 2070705 h 2956077"/>
              <a:gd name="connsiteX29" fmla="*/ 942837 w 2401523"/>
              <a:gd name="connsiteY29" fmla="*/ 2099734 h 2956077"/>
              <a:gd name="connsiteX30" fmla="*/ 783180 w 2401523"/>
              <a:gd name="connsiteY30" fmla="*/ 2128763 h 2956077"/>
              <a:gd name="connsiteX31" fmla="*/ 768666 w 2401523"/>
              <a:gd name="connsiteY31" fmla="*/ 2172305 h 2956077"/>
              <a:gd name="connsiteX32" fmla="*/ 725123 w 2401523"/>
              <a:gd name="connsiteY32" fmla="*/ 2375505 h 2956077"/>
              <a:gd name="connsiteX33" fmla="*/ 667066 w 2401523"/>
              <a:gd name="connsiteY33" fmla="*/ 2462591 h 2956077"/>
              <a:gd name="connsiteX34" fmla="*/ 623523 w 2401523"/>
              <a:gd name="connsiteY34" fmla="*/ 2477105 h 2956077"/>
              <a:gd name="connsiteX35" fmla="*/ 579980 w 2401523"/>
              <a:gd name="connsiteY35" fmla="*/ 2506134 h 2956077"/>
              <a:gd name="connsiteX36" fmla="*/ 521923 w 2401523"/>
              <a:gd name="connsiteY36" fmla="*/ 2520648 h 2956077"/>
              <a:gd name="connsiteX37" fmla="*/ 478380 w 2401523"/>
              <a:gd name="connsiteY37" fmla="*/ 2535163 h 2956077"/>
              <a:gd name="connsiteX38" fmla="*/ 463866 w 2401523"/>
              <a:gd name="connsiteY38" fmla="*/ 2578705 h 2956077"/>
              <a:gd name="connsiteX39" fmla="*/ 405809 w 2401523"/>
              <a:gd name="connsiteY39" fmla="*/ 2665791 h 2956077"/>
              <a:gd name="connsiteX40" fmla="*/ 391295 w 2401523"/>
              <a:gd name="connsiteY40" fmla="*/ 2709334 h 2956077"/>
              <a:gd name="connsiteX41" fmla="*/ 347752 w 2401523"/>
              <a:gd name="connsiteY41" fmla="*/ 2738363 h 2956077"/>
              <a:gd name="connsiteX42" fmla="*/ 275180 w 2401523"/>
              <a:gd name="connsiteY42" fmla="*/ 2825448 h 2956077"/>
              <a:gd name="connsiteX43" fmla="*/ 115523 w 2401523"/>
              <a:gd name="connsiteY43" fmla="*/ 2854477 h 2956077"/>
              <a:gd name="connsiteX44" fmla="*/ 71980 w 2401523"/>
              <a:gd name="connsiteY44" fmla="*/ 2868991 h 2956077"/>
              <a:gd name="connsiteX45" fmla="*/ 130037 w 2401523"/>
              <a:gd name="connsiteY45" fmla="*/ 2941563 h 2956077"/>
              <a:gd name="connsiteX46" fmla="*/ 188095 w 2401523"/>
              <a:gd name="connsiteY46" fmla="*/ 2956077 h 2956077"/>
              <a:gd name="connsiteX47" fmla="*/ 275180 w 2401523"/>
              <a:gd name="connsiteY47" fmla="*/ 2912534 h 2956077"/>
              <a:gd name="connsiteX48" fmla="*/ 347752 w 2401523"/>
              <a:gd name="connsiteY48" fmla="*/ 2839963 h 2956077"/>
              <a:gd name="connsiteX49" fmla="*/ 420323 w 2401523"/>
              <a:gd name="connsiteY49" fmla="*/ 2767391 h 2956077"/>
              <a:gd name="connsiteX50" fmla="*/ 478380 w 2401523"/>
              <a:gd name="connsiteY50" fmla="*/ 2781905 h 2956077"/>
              <a:gd name="connsiteX51" fmla="*/ 667066 w 2401523"/>
              <a:gd name="connsiteY51" fmla="*/ 2825448 h 2956077"/>
              <a:gd name="connsiteX52" fmla="*/ 739637 w 2401523"/>
              <a:gd name="connsiteY52" fmla="*/ 2767391 h 2956077"/>
              <a:gd name="connsiteX53" fmla="*/ 797695 w 2401523"/>
              <a:gd name="connsiteY53" fmla="*/ 2752877 h 2956077"/>
              <a:gd name="connsiteX54" fmla="*/ 884780 w 2401523"/>
              <a:gd name="connsiteY54" fmla="*/ 2723848 h 2956077"/>
              <a:gd name="connsiteX55" fmla="*/ 913809 w 2401523"/>
              <a:gd name="connsiteY55" fmla="*/ 2767391 h 2956077"/>
              <a:gd name="connsiteX56" fmla="*/ 957352 w 2401523"/>
              <a:gd name="connsiteY56" fmla="*/ 2781905 h 2956077"/>
              <a:gd name="connsiteX57" fmla="*/ 1131523 w 2401523"/>
              <a:gd name="connsiteY57" fmla="*/ 2738363 h 2956077"/>
              <a:gd name="connsiteX58" fmla="*/ 1175066 w 2401523"/>
              <a:gd name="connsiteY58" fmla="*/ 2723848 h 2956077"/>
              <a:gd name="connsiteX59" fmla="*/ 1218609 w 2401523"/>
              <a:gd name="connsiteY59" fmla="*/ 2709334 h 2956077"/>
              <a:gd name="connsiteX60" fmla="*/ 1276666 w 2401523"/>
              <a:gd name="connsiteY60" fmla="*/ 2723848 h 2956077"/>
              <a:gd name="connsiteX61" fmla="*/ 1305695 w 2401523"/>
              <a:gd name="connsiteY61" fmla="*/ 2767391 h 2956077"/>
              <a:gd name="connsiteX62" fmla="*/ 1349237 w 2401523"/>
              <a:gd name="connsiteY62" fmla="*/ 2796420 h 2956077"/>
              <a:gd name="connsiteX63" fmla="*/ 1392780 w 2401523"/>
              <a:gd name="connsiteY63" fmla="*/ 2767391 h 2956077"/>
              <a:gd name="connsiteX64" fmla="*/ 1421809 w 2401523"/>
              <a:gd name="connsiteY64" fmla="*/ 2723848 h 2956077"/>
              <a:gd name="connsiteX65" fmla="*/ 1508895 w 2401523"/>
              <a:gd name="connsiteY65" fmla="*/ 2694820 h 2956077"/>
              <a:gd name="connsiteX66" fmla="*/ 1566952 w 2401523"/>
              <a:gd name="connsiteY66" fmla="*/ 2665791 h 2956077"/>
              <a:gd name="connsiteX67" fmla="*/ 1668552 w 2401523"/>
              <a:gd name="connsiteY67" fmla="*/ 2636763 h 2956077"/>
              <a:gd name="connsiteX68" fmla="*/ 1741123 w 2401523"/>
              <a:gd name="connsiteY68" fmla="*/ 2651277 h 2956077"/>
              <a:gd name="connsiteX69" fmla="*/ 1770152 w 2401523"/>
              <a:gd name="connsiteY69" fmla="*/ 2738363 h 2956077"/>
              <a:gd name="connsiteX70" fmla="*/ 1813695 w 2401523"/>
              <a:gd name="connsiteY70" fmla="*/ 2767391 h 2956077"/>
              <a:gd name="connsiteX71" fmla="*/ 1828209 w 2401523"/>
              <a:gd name="connsiteY71" fmla="*/ 2723848 h 2956077"/>
              <a:gd name="connsiteX72" fmla="*/ 1915295 w 2401523"/>
              <a:gd name="connsiteY72" fmla="*/ 2694820 h 2956077"/>
              <a:gd name="connsiteX73" fmla="*/ 1958837 w 2401523"/>
              <a:gd name="connsiteY73" fmla="*/ 2680305 h 2956077"/>
              <a:gd name="connsiteX74" fmla="*/ 2002380 w 2401523"/>
              <a:gd name="connsiteY74" fmla="*/ 2665791 h 2956077"/>
              <a:gd name="connsiteX75" fmla="*/ 2089466 w 2401523"/>
              <a:gd name="connsiteY75" fmla="*/ 2622248 h 2956077"/>
              <a:gd name="connsiteX76" fmla="*/ 2147523 w 2401523"/>
              <a:gd name="connsiteY76" fmla="*/ 2636763 h 2956077"/>
              <a:gd name="connsiteX77" fmla="*/ 2162037 w 2401523"/>
              <a:gd name="connsiteY77" fmla="*/ 2680305 h 2956077"/>
              <a:gd name="connsiteX78" fmla="*/ 2249123 w 2401523"/>
              <a:gd name="connsiteY78" fmla="*/ 2723848 h 2956077"/>
              <a:gd name="connsiteX79" fmla="*/ 2379752 w 2401523"/>
              <a:gd name="connsiteY79" fmla="*/ 2651277 h 2956077"/>
              <a:gd name="connsiteX80" fmla="*/ 2379752 w 2401523"/>
              <a:gd name="connsiteY80" fmla="*/ 1882020 h 2956077"/>
              <a:gd name="connsiteX81" fmla="*/ 2365237 w 2401523"/>
              <a:gd name="connsiteY81" fmla="*/ 1838477 h 2956077"/>
              <a:gd name="connsiteX82" fmla="*/ 2336209 w 2401523"/>
              <a:gd name="connsiteY82" fmla="*/ 1722363 h 2956077"/>
              <a:gd name="connsiteX83" fmla="*/ 2321695 w 2401523"/>
              <a:gd name="connsiteY83" fmla="*/ 125791 h 2956077"/>
              <a:gd name="connsiteX84" fmla="*/ 2307180 w 2401523"/>
              <a:gd name="connsiteY84" fmla="*/ 9677 h 2956077"/>
              <a:gd name="connsiteX0" fmla="*/ 2307180 w 2382171"/>
              <a:gd name="connsiteY0" fmla="*/ 9677 h 2956077"/>
              <a:gd name="connsiteX1" fmla="*/ 2307180 w 2382171"/>
              <a:gd name="connsiteY1" fmla="*/ 9677 h 2956077"/>
              <a:gd name="connsiteX2" fmla="*/ 2162037 w 2382171"/>
              <a:gd name="connsiteY2" fmla="*/ 227391 h 2956077"/>
              <a:gd name="connsiteX3" fmla="*/ 2103980 w 2382171"/>
              <a:gd name="connsiteY3" fmla="*/ 314477 h 2956077"/>
              <a:gd name="connsiteX4" fmla="*/ 2060437 w 2382171"/>
              <a:gd name="connsiteY4" fmla="*/ 343505 h 2956077"/>
              <a:gd name="connsiteX5" fmla="*/ 2045923 w 2382171"/>
              <a:gd name="connsiteY5" fmla="*/ 387048 h 2956077"/>
              <a:gd name="connsiteX6" fmla="*/ 1987866 w 2382171"/>
              <a:gd name="connsiteY6" fmla="*/ 474134 h 2956077"/>
              <a:gd name="connsiteX7" fmla="*/ 1915295 w 2382171"/>
              <a:gd name="connsiteY7" fmla="*/ 619277 h 2956077"/>
              <a:gd name="connsiteX8" fmla="*/ 1857237 w 2382171"/>
              <a:gd name="connsiteY8" fmla="*/ 706363 h 2956077"/>
              <a:gd name="connsiteX9" fmla="*/ 1842723 w 2382171"/>
              <a:gd name="connsiteY9" fmla="*/ 749905 h 2956077"/>
              <a:gd name="connsiteX10" fmla="*/ 1770152 w 2382171"/>
              <a:gd name="connsiteY10" fmla="*/ 822477 h 2956077"/>
              <a:gd name="connsiteX11" fmla="*/ 1741123 w 2382171"/>
              <a:gd name="connsiteY11" fmla="*/ 909563 h 2956077"/>
              <a:gd name="connsiteX12" fmla="*/ 1726609 w 2382171"/>
              <a:gd name="connsiteY12" fmla="*/ 953105 h 2956077"/>
              <a:gd name="connsiteX13" fmla="*/ 1639523 w 2382171"/>
              <a:gd name="connsiteY13" fmla="*/ 996648 h 2956077"/>
              <a:gd name="connsiteX14" fmla="*/ 1552437 w 2382171"/>
              <a:gd name="connsiteY14" fmla="*/ 1170820 h 2956077"/>
              <a:gd name="connsiteX15" fmla="*/ 1523409 w 2382171"/>
              <a:gd name="connsiteY15" fmla="*/ 1315963 h 2956077"/>
              <a:gd name="connsiteX16" fmla="*/ 1508895 w 2382171"/>
              <a:gd name="connsiteY16" fmla="*/ 1359505 h 2956077"/>
              <a:gd name="connsiteX17" fmla="*/ 1421809 w 2382171"/>
              <a:gd name="connsiteY17" fmla="*/ 1417563 h 2956077"/>
              <a:gd name="connsiteX18" fmla="*/ 1378266 w 2382171"/>
              <a:gd name="connsiteY18" fmla="*/ 1461105 h 2956077"/>
              <a:gd name="connsiteX19" fmla="*/ 1291180 w 2382171"/>
              <a:gd name="connsiteY19" fmla="*/ 1490134 h 2956077"/>
              <a:gd name="connsiteX20" fmla="*/ 1247637 w 2382171"/>
              <a:gd name="connsiteY20" fmla="*/ 1504648 h 2956077"/>
              <a:gd name="connsiteX21" fmla="*/ 1204095 w 2382171"/>
              <a:gd name="connsiteY21" fmla="*/ 1591734 h 2956077"/>
              <a:gd name="connsiteX22" fmla="*/ 1189580 w 2382171"/>
              <a:gd name="connsiteY22" fmla="*/ 1635277 h 2956077"/>
              <a:gd name="connsiteX23" fmla="*/ 1146037 w 2382171"/>
              <a:gd name="connsiteY23" fmla="*/ 1722363 h 2956077"/>
              <a:gd name="connsiteX24" fmla="*/ 1131523 w 2382171"/>
              <a:gd name="connsiteY24" fmla="*/ 1838477 h 2956077"/>
              <a:gd name="connsiteX25" fmla="*/ 1087980 w 2382171"/>
              <a:gd name="connsiteY25" fmla="*/ 1969105 h 2956077"/>
              <a:gd name="connsiteX26" fmla="*/ 1044437 w 2382171"/>
              <a:gd name="connsiteY26" fmla="*/ 1983620 h 2956077"/>
              <a:gd name="connsiteX27" fmla="*/ 1029923 w 2382171"/>
              <a:gd name="connsiteY27" fmla="*/ 2056191 h 2956077"/>
              <a:gd name="connsiteX28" fmla="*/ 986380 w 2382171"/>
              <a:gd name="connsiteY28" fmla="*/ 2070705 h 2956077"/>
              <a:gd name="connsiteX29" fmla="*/ 942837 w 2382171"/>
              <a:gd name="connsiteY29" fmla="*/ 2099734 h 2956077"/>
              <a:gd name="connsiteX30" fmla="*/ 783180 w 2382171"/>
              <a:gd name="connsiteY30" fmla="*/ 2128763 h 2956077"/>
              <a:gd name="connsiteX31" fmla="*/ 768666 w 2382171"/>
              <a:gd name="connsiteY31" fmla="*/ 2172305 h 2956077"/>
              <a:gd name="connsiteX32" fmla="*/ 725123 w 2382171"/>
              <a:gd name="connsiteY32" fmla="*/ 2375505 h 2956077"/>
              <a:gd name="connsiteX33" fmla="*/ 667066 w 2382171"/>
              <a:gd name="connsiteY33" fmla="*/ 2462591 h 2956077"/>
              <a:gd name="connsiteX34" fmla="*/ 623523 w 2382171"/>
              <a:gd name="connsiteY34" fmla="*/ 2477105 h 2956077"/>
              <a:gd name="connsiteX35" fmla="*/ 579980 w 2382171"/>
              <a:gd name="connsiteY35" fmla="*/ 2506134 h 2956077"/>
              <a:gd name="connsiteX36" fmla="*/ 521923 w 2382171"/>
              <a:gd name="connsiteY36" fmla="*/ 2520648 h 2956077"/>
              <a:gd name="connsiteX37" fmla="*/ 478380 w 2382171"/>
              <a:gd name="connsiteY37" fmla="*/ 2535163 h 2956077"/>
              <a:gd name="connsiteX38" fmla="*/ 463866 w 2382171"/>
              <a:gd name="connsiteY38" fmla="*/ 2578705 h 2956077"/>
              <a:gd name="connsiteX39" fmla="*/ 405809 w 2382171"/>
              <a:gd name="connsiteY39" fmla="*/ 2665791 h 2956077"/>
              <a:gd name="connsiteX40" fmla="*/ 391295 w 2382171"/>
              <a:gd name="connsiteY40" fmla="*/ 2709334 h 2956077"/>
              <a:gd name="connsiteX41" fmla="*/ 347752 w 2382171"/>
              <a:gd name="connsiteY41" fmla="*/ 2738363 h 2956077"/>
              <a:gd name="connsiteX42" fmla="*/ 275180 w 2382171"/>
              <a:gd name="connsiteY42" fmla="*/ 2825448 h 2956077"/>
              <a:gd name="connsiteX43" fmla="*/ 115523 w 2382171"/>
              <a:gd name="connsiteY43" fmla="*/ 2854477 h 2956077"/>
              <a:gd name="connsiteX44" fmla="*/ 71980 w 2382171"/>
              <a:gd name="connsiteY44" fmla="*/ 2868991 h 2956077"/>
              <a:gd name="connsiteX45" fmla="*/ 130037 w 2382171"/>
              <a:gd name="connsiteY45" fmla="*/ 2941563 h 2956077"/>
              <a:gd name="connsiteX46" fmla="*/ 188095 w 2382171"/>
              <a:gd name="connsiteY46" fmla="*/ 2956077 h 2956077"/>
              <a:gd name="connsiteX47" fmla="*/ 275180 w 2382171"/>
              <a:gd name="connsiteY47" fmla="*/ 2912534 h 2956077"/>
              <a:gd name="connsiteX48" fmla="*/ 347752 w 2382171"/>
              <a:gd name="connsiteY48" fmla="*/ 2839963 h 2956077"/>
              <a:gd name="connsiteX49" fmla="*/ 420323 w 2382171"/>
              <a:gd name="connsiteY49" fmla="*/ 2767391 h 2956077"/>
              <a:gd name="connsiteX50" fmla="*/ 478380 w 2382171"/>
              <a:gd name="connsiteY50" fmla="*/ 2781905 h 2956077"/>
              <a:gd name="connsiteX51" fmla="*/ 667066 w 2382171"/>
              <a:gd name="connsiteY51" fmla="*/ 2825448 h 2956077"/>
              <a:gd name="connsiteX52" fmla="*/ 739637 w 2382171"/>
              <a:gd name="connsiteY52" fmla="*/ 2767391 h 2956077"/>
              <a:gd name="connsiteX53" fmla="*/ 797695 w 2382171"/>
              <a:gd name="connsiteY53" fmla="*/ 2752877 h 2956077"/>
              <a:gd name="connsiteX54" fmla="*/ 884780 w 2382171"/>
              <a:gd name="connsiteY54" fmla="*/ 2723848 h 2956077"/>
              <a:gd name="connsiteX55" fmla="*/ 913809 w 2382171"/>
              <a:gd name="connsiteY55" fmla="*/ 2767391 h 2956077"/>
              <a:gd name="connsiteX56" fmla="*/ 957352 w 2382171"/>
              <a:gd name="connsiteY56" fmla="*/ 2781905 h 2956077"/>
              <a:gd name="connsiteX57" fmla="*/ 1131523 w 2382171"/>
              <a:gd name="connsiteY57" fmla="*/ 2738363 h 2956077"/>
              <a:gd name="connsiteX58" fmla="*/ 1175066 w 2382171"/>
              <a:gd name="connsiteY58" fmla="*/ 2723848 h 2956077"/>
              <a:gd name="connsiteX59" fmla="*/ 1218609 w 2382171"/>
              <a:gd name="connsiteY59" fmla="*/ 2709334 h 2956077"/>
              <a:gd name="connsiteX60" fmla="*/ 1276666 w 2382171"/>
              <a:gd name="connsiteY60" fmla="*/ 2723848 h 2956077"/>
              <a:gd name="connsiteX61" fmla="*/ 1305695 w 2382171"/>
              <a:gd name="connsiteY61" fmla="*/ 2767391 h 2956077"/>
              <a:gd name="connsiteX62" fmla="*/ 1349237 w 2382171"/>
              <a:gd name="connsiteY62" fmla="*/ 2796420 h 2956077"/>
              <a:gd name="connsiteX63" fmla="*/ 1392780 w 2382171"/>
              <a:gd name="connsiteY63" fmla="*/ 2767391 h 2956077"/>
              <a:gd name="connsiteX64" fmla="*/ 1421809 w 2382171"/>
              <a:gd name="connsiteY64" fmla="*/ 2723848 h 2956077"/>
              <a:gd name="connsiteX65" fmla="*/ 1508895 w 2382171"/>
              <a:gd name="connsiteY65" fmla="*/ 2694820 h 2956077"/>
              <a:gd name="connsiteX66" fmla="*/ 1566952 w 2382171"/>
              <a:gd name="connsiteY66" fmla="*/ 2665791 h 2956077"/>
              <a:gd name="connsiteX67" fmla="*/ 1668552 w 2382171"/>
              <a:gd name="connsiteY67" fmla="*/ 2636763 h 2956077"/>
              <a:gd name="connsiteX68" fmla="*/ 1741123 w 2382171"/>
              <a:gd name="connsiteY68" fmla="*/ 2651277 h 2956077"/>
              <a:gd name="connsiteX69" fmla="*/ 1770152 w 2382171"/>
              <a:gd name="connsiteY69" fmla="*/ 2738363 h 2956077"/>
              <a:gd name="connsiteX70" fmla="*/ 1813695 w 2382171"/>
              <a:gd name="connsiteY70" fmla="*/ 2767391 h 2956077"/>
              <a:gd name="connsiteX71" fmla="*/ 1828209 w 2382171"/>
              <a:gd name="connsiteY71" fmla="*/ 2723848 h 2956077"/>
              <a:gd name="connsiteX72" fmla="*/ 1915295 w 2382171"/>
              <a:gd name="connsiteY72" fmla="*/ 2694820 h 2956077"/>
              <a:gd name="connsiteX73" fmla="*/ 1958837 w 2382171"/>
              <a:gd name="connsiteY73" fmla="*/ 2680305 h 2956077"/>
              <a:gd name="connsiteX74" fmla="*/ 2002380 w 2382171"/>
              <a:gd name="connsiteY74" fmla="*/ 2665791 h 2956077"/>
              <a:gd name="connsiteX75" fmla="*/ 2089466 w 2382171"/>
              <a:gd name="connsiteY75" fmla="*/ 2622248 h 2956077"/>
              <a:gd name="connsiteX76" fmla="*/ 2147523 w 2382171"/>
              <a:gd name="connsiteY76" fmla="*/ 2636763 h 2956077"/>
              <a:gd name="connsiteX77" fmla="*/ 2162037 w 2382171"/>
              <a:gd name="connsiteY77" fmla="*/ 2680305 h 2956077"/>
              <a:gd name="connsiteX78" fmla="*/ 2249123 w 2382171"/>
              <a:gd name="connsiteY78" fmla="*/ 2723848 h 2956077"/>
              <a:gd name="connsiteX79" fmla="*/ 2310141 w 2382171"/>
              <a:gd name="connsiteY79" fmla="*/ 2626790 h 2956077"/>
              <a:gd name="connsiteX80" fmla="*/ 2379752 w 2382171"/>
              <a:gd name="connsiteY80" fmla="*/ 1882020 h 2956077"/>
              <a:gd name="connsiteX81" fmla="*/ 2365237 w 2382171"/>
              <a:gd name="connsiteY81" fmla="*/ 1838477 h 2956077"/>
              <a:gd name="connsiteX82" fmla="*/ 2336209 w 2382171"/>
              <a:gd name="connsiteY82" fmla="*/ 1722363 h 2956077"/>
              <a:gd name="connsiteX83" fmla="*/ 2321695 w 2382171"/>
              <a:gd name="connsiteY83" fmla="*/ 125791 h 2956077"/>
              <a:gd name="connsiteX84" fmla="*/ 2307180 w 2382171"/>
              <a:gd name="connsiteY84" fmla="*/ 9677 h 2956077"/>
              <a:gd name="connsiteX0" fmla="*/ 2307180 w 2382171"/>
              <a:gd name="connsiteY0" fmla="*/ 9677 h 2956077"/>
              <a:gd name="connsiteX1" fmla="*/ 2307180 w 2382171"/>
              <a:gd name="connsiteY1" fmla="*/ 9677 h 2956077"/>
              <a:gd name="connsiteX2" fmla="*/ 2162037 w 2382171"/>
              <a:gd name="connsiteY2" fmla="*/ 227391 h 2956077"/>
              <a:gd name="connsiteX3" fmla="*/ 2103980 w 2382171"/>
              <a:gd name="connsiteY3" fmla="*/ 314477 h 2956077"/>
              <a:gd name="connsiteX4" fmla="*/ 2060437 w 2382171"/>
              <a:gd name="connsiteY4" fmla="*/ 343505 h 2956077"/>
              <a:gd name="connsiteX5" fmla="*/ 2045923 w 2382171"/>
              <a:gd name="connsiteY5" fmla="*/ 387048 h 2956077"/>
              <a:gd name="connsiteX6" fmla="*/ 1987866 w 2382171"/>
              <a:gd name="connsiteY6" fmla="*/ 474134 h 2956077"/>
              <a:gd name="connsiteX7" fmla="*/ 1915295 w 2382171"/>
              <a:gd name="connsiteY7" fmla="*/ 619277 h 2956077"/>
              <a:gd name="connsiteX8" fmla="*/ 1857237 w 2382171"/>
              <a:gd name="connsiteY8" fmla="*/ 706363 h 2956077"/>
              <a:gd name="connsiteX9" fmla="*/ 1842723 w 2382171"/>
              <a:gd name="connsiteY9" fmla="*/ 749905 h 2956077"/>
              <a:gd name="connsiteX10" fmla="*/ 1770152 w 2382171"/>
              <a:gd name="connsiteY10" fmla="*/ 822477 h 2956077"/>
              <a:gd name="connsiteX11" fmla="*/ 1741123 w 2382171"/>
              <a:gd name="connsiteY11" fmla="*/ 909563 h 2956077"/>
              <a:gd name="connsiteX12" fmla="*/ 1726609 w 2382171"/>
              <a:gd name="connsiteY12" fmla="*/ 953105 h 2956077"/>
              <a:gd name="connsiteX13" fmla="*/ 1639523 w 2382171"/>
              <a:gd name="connsiteY13" fmla="*/ 996648 h 2956077"/>
              <a:gd name="connsiteX14" fmla="*/ 1552437 w 2382171"/>
              <a:gd name="connsiteY14" fmla="*/ 1170820 h 2956077"/>
              <a:gd name="connsiteX15" fmla="*/ 1523409 w 2382171"/>
              <a:gd name="connsiteY15" fmla="*/ 1315963 h 2956077"/>
              <a:gd name="connsiteX16" fmla="*/ 1508895 w 2382171"/>
              <a:gd name="connsiteY16" fmla="*/ 1359505 h 2956077"/>
              <a:gd name="connsiteX17" fmla="*/ 1421809 w 2382171"/>
              <a:gd name="connsiteY17" fmla="*/ 1417563 h 2956077"/>
              <a:gd name="connsiteX18" fmla="*/ 1378266 w 2382171"/>
              <a:gd name="connsiteY18" fmla="*/ 1461105 h 2956077"/>
              <a:gd name="connsiteX19" fmla="*/ 1291180 w 2382171"/>
              <a:gd name="connsiteY19" fmla="*/ 1490134 h 2956077"/>
              <a:gd name="connsiteX20" fmla="*/ 1247637 w 2382171"/>
              <a:gd name="connsiteY20" fmla="*/ 1504648 h 2956077"/>
              <a:gd name="connsiteX21" fmla="*/ 1204095 w 2382171"/>
              <a:gd name="connsiteY21" fmla="*/ 1591734 h 2956077"/>
              <a:gd name="connsiteX22" fmla="*/ 1189580 w 2382171"/>
              <a:gd name="connsiteY22" fmla="*/ 1635277 h 2956077"/>
              <a:gd name="connsiteX23" fmla="*/ 1146037 w 2382171"/>
              <a:gd name="connsiteY23" fmla="*/ 1722363 h 2956077"/>
              <a:gd name="connsiteX24" fmla="*/ 1131523 w 2382171"/>
              <a:gd name="connsiteY24" fmla="*/ 1838477 h 2956077"/>
              <a:gd name="connsiteX25" fmla="*/ 1087980 w 2382171"/>
              <a:gd name="connsiteY25" fmla="*/ 1969105 h 2956077"/>
              <a:gd name="connsiteX26" fmla="*/ 1044437 w 2382171"/>
              <a:gd name="connsiteY26" fmla="*/ 1983620 h 2956077"/>
              <a:gd name="connsiteX27" fmla="*/ 1029923 w 2382171"/>
              <a:gd name="connsiteY27" fmla="*/ 2056191 h 2956077"/>
              <a:gd name="connsiteX28" fmla="*/ 986380 w 2382171"/>
              <a:gd name="connsiteY28" fmla="*/ 2070705 h 2956077"/>
              <a:gd name="connsiteX29" fmla="*/ 942837 w 2382171"/>
              <a:gd name="connsiteY29" fmla="*/ 2099734 h 2956077"/>
              <a:gd name="connsiteX30" fmla="*/ 783180 w 2382171"/>
              <a:gd name="connsiteY30" fmla="*/ 2128763 h 2956077"/>
              <a:gd name="connsiteX31" fmla="*/ 768666 w 2382171"/>
              <a:gd name="connsiteY31" fmla="*/ 2172305 h 2956077"/>
              <a:gd name="connsiteX32" fmla="*/ 725123 w 2382171"/>
              <a:gd name="connsiteY32" fmla="*/ 2375505 h 2956077"/>
              <a:gd name="connsiteX33" fmla="*/ 667066 w 2382171"/>
              <a:gd name="connsiteY33" fmla="*/ 2462591 h 2956077"/>
              <a:gd name="connsiteX34" fmla="*/ 623523 w 2382171"/>
              <a:gd name="connsiteY34" fmla="*/ 2477105 h 2956077"/>
              <a:gd name="connsiteX35" fmla="*/ 579980 w 2382171"/>
              <a:gd name="connsiteY35" fmla="*/ 2506134 h 2956077"/>
              <a:gd name="connsiteX36" fmla="*/ 521923 w 2382171"/>
              <a:gd name="connsiteY36" fmla="*/ 2520648 h 2956077"/>
              <a:gd name="connsiteX37" fmla="*/ 478380 w 2382171"/>
              <a:gd name="connsiteY37" fmla="*/ 2535163 h 2956077"/>
              <a:gd name="connsiteX38" fmla="*/ 463866 w 2382171"/>
              <a:gd name="connsiteY38" fmla="*/ 2578705 h 2956077"/>
              <a:gd name="connsiteX39" fmla="*/ 405809 w 2382171"/>
              <a:gd name="connsiteY39" fmla="*/ 2665791 h 2956077"/>
              <a:gd name="connsiteX40" fmla="*/ 391295 w 2382171"/>
              <a:gd name="connsiteY40" fmla="*/ 2709334 h 2956077"/>
              <a:gd name="connsiteX41" fmla="*/ 347752 w 2382171"/>
              <a:gd name="connsiteY41" fmla="*/ 2738363 h 2956077"/>
              <a:gd name="connsiteX42" fmla="*/ 275180 w 2382171"/>
              <a:gd name="connsiteY42" fmla="*/ 2825448 h 2956077"/>
              <a:gd name="connsiteX43" fmla="*/ 115523 w 2382171"/>
              <a:gd name="connsiteY43" fmla="*/ 2854477 h 2956077"/>
              <a:gd name="connsiteX44" fmla="*/ 71980 w 2382171"/>
              <a:gd name="connsiteY44" fmla="*/ 2868991 h 2956077"/>
              <a:gd name="connsiteX45" fmla="*/ 130037 w 2382171"/>
              <a:gd name="connsiteY45" fmla="*/ 2941563 h 2956077"/>
              <a:gd name="connsiteX46" fmla="*/ 188095 w 2382171"/>
              <a:gd name="connsiteY46" fmla="*/ 2956077 h 2956077"/>
              <a:gd name="connsiteX47" fmla="*/ 275180 w 2382171"/>
              <a:gd name="connsiteY47" fmla="*/ 2912534 h 2956077"/>
              <a:gd name="connsiteX48" fmla="*/ 347752 w 2382171"/>
              <a:gd name="connsiteY48" fmla="*/ 2839963 h 2956077"/>
              <a:gd name="connsiteX49" fmla="*/ 420323 w 2382171"/>
              <a:gd name="connsiteY49" fmla="*/ 2767391 h 2956077"/>
              <a:gd name="connsiteX50" fmla="*/ 478380 w 2382171"/>
              <a:gd name="connsiteY50" fmla="*/ 2781905 h 2956077"/>
              <a:gd name="connsiteX51" fmla="*/ 667066 w 2382171"/>
              <a:gd name="connsiteY51" fmla="*/ 2825448 h 2956077"/>
              <a:gd name="connsiteX52" fmla="*/ 739637 w 2382171"/>
              <a:gd name="connsiteY52" fmla="*/ 2767391 h 2956077"/>
              <a:gd name="connsiteX53" fmla="*/ 797695 w 2382171"/>
              <a:gd name="connsiteY53" fmla="*/ 2752877 h 2956077"/>
              <a:gd name="connsiteX54" fmla="*/ 884780 w 2382171"/>
              <a:gd name="connsiteY54" fmla="*/ 2723848 h 2956077"/>
              <a:gd name="connsiteX55" fmla="*/ 913809 w 2382171"/>
              <a:gd name="connsiteY55" fmla="*/ 2767391 h 2956077"/>
              <a:gd name="connsiteX56" fmla="*/ 957352 w 2382171"/>
              <a:gd name="connsiteY56" fmla="*/ 2781905 h 2956077"/>
              <a:gd name="connsiteX57" fmla="*/ 1131523 w 2382171"/>
              <a:gd name="connsiteY57" fmla="*/ 2738363 h 2956077"/>
              <a:gd name="connsiteX58" fmla="*/ 1175066 w 2382171"/>
              <a:gd name="connsiteY58" fmla="*/ 2723848 h 2956077"/>
              <a:gd name="connsiteX59" fmla="*/ 1218609 w 2382171"/>
              <a:gd name="connsiteY59" fmla="*/ 2709334 h 2956077"/>
              <a:gd name="connsiteX60" fmla="*/ 1276666 w 2382171"/>
              <a:gd name="connsiteY60" fmla="*/ 2723848 h 2956077"/>
              <a:gd name="connsiteX61" fmla="*/ 1305695 w 2382171"/>
              <a:gd name="connsiteY61" fmla="*/ 2767391 h 2956077"/>
              <a:gd name="connsiteX62" fmla="*/ 1349237 w 2382171"/>
              <a:gd name="connsiteY62" fmla="*/ 2796420 h 2956077"/>
              <a:gd name="connsiteX63" fmla="*/ 1392780 w 2382171"/>
              <a:gd name="connsiteY63" fmla="*/ 2767391 h 2956077"/>
              <a:gd name="connsiteX64" fmla="*/ 1421809 w 2382171"/>
              <a:gd name="connsiteY64" fmla="*/ 2723848 h 2956077"/>
              <a:gd name="connsiteX65" fmla="*/ 1508895 w 2382171"/>
              <a:gd name="connsiteY65" fmla="*/ 2694820 h 2956077"/>
              <a:gd name="connsiteX66" fmla="*/ 1566952 w 2382171"/>
              <a:gd name="connsiteY66" fmla="*/ 2665791 h 2956077"/>
              <a:gd name="connsiteX67" fmla="*/ 1668552 w 2382171"/>
              <a:gd name="connsiteY67" fmla="*/ 2636763 h 2956077"/>
              <a:gd name="connsiteX68" fmla="*/ 1741123 w 2382171"/>
              <a:gd name="connsiteY68" fmla="*/ 2651277 h 2956077"/>
              <a:gd name="connsiteX69" fmla="*/ 1770152 w 2382171"/>
              <a:gd name="connsiteY69" fmla="*/ 2738363 h 2956077"/>
              <a:gd name="connsiteX70" fmla="*/ 1813695 w 2382171"/>
              <a:gd name="connsiteY70" fmla="*/ 2767391 h 2956077"/>
              <a:gd name="connsiteX71" fmla="*/ 1828209 w 2382171"/>
              <a:gd name="connsiteY71" fmla="*/ 2723848 h 2956077"/>
              <a:gd name="connsiteX72" fmla="*/ 1915295 w 2382171"/>
              <a:gd name="connsiteY72" fmla="*/ 2694820 h 2956077"/>
              <a:gd name="connsiteX73" fmla="*/ 1958837 w 2382171"/>
              <a:gd name="connsiteY73" fmla="*/ 2680305 h 2956077"/>
              <a:gd name="connsiteX74" fmla="*/ 2002380 w 2382171"/>
              <a:gd name="connsiteY74" fmla="*/ 2665791 h 2956077"/>
              <a:gd name="connsiteX75" fmla="*/ 2089466 w 2382171"/>
              <a:gd name="connsiteY75" fmla="*/ 2622248 h 2956077"/>
              <a:gd name="connsiteX76" fmla="*/ 2147523 w 2382171"/>
              <a:gd name="connsiteY76" fmla="*/ 2636763 h 2956077"/>
              <a:gd name="connsiteX77" fmla="*/ 2162037 w 2382171"/>
              <a:gd name="connsiteY77" fmla="*/ 2680305 h 2956077"/>
              <a:gd name="connsiteX78" fmla="*/ 2249123 w 2382171"/>
              <a:gd name="connsiteY78" fmla="*/ 2723848 h 2956077"/>
              <a:gd name="connsiteX79" fmla="*/ 2310141 w 2382171"/>
              <a:gd name="connsiteY79" fmla="*/ 2698228 h 2956077"/>
              <a:gd name="connsiteX80" fmla="*/ 2379752 w 2382171"/>
              <a:gd name="connsiteY80" fmla="*/ 1882020 h 2956077"/>
              <a:gd name="connsiteX81" fmla="*/ 2365237 w 2382171"/>
              <a:gd name="connsiteY81" fmla="*/ 1838477 h 2956077"/>
              <a:gd name="connsiteX82" fmla="*/ 2336209 w 2382171"/>
              <a:gd name="connsiteY82" fmla="*/ 1722363 h 2956077"/>
              <a:gd name="connsiteX83" fmla="*/ 2321695 w 2382171"/>
              <a:gd name="connsiteY83" fmla="*/ 125791 h 2956077"/>
              <a:gd name="connsiteX84" fmla="*/ 2307180 w 2382171"/>
              <a:gd name="connsiteY84" fmla="*/ 9677 h 2956077"/>
              <a:gd name="connsiteX0" fmla="*/ 2307180 w 2384097"/>
              <a:gd name="connsiteY0" fmla="*/ 9677 h 2956077"/>
              <a:gd name="connsiteX1" fmla="*/ 2307180 w 2384097"/>
              <a:gd name="connsiteY1" fmla="*/ 9677 h 2956077"/>
              <a:gd name="connsiteX2" fmla="*/ 2162037 w 2384097"/>
              <a:gd name="connsiteY2" fmla="*/ 227391 h 2956077"/>
              <a:gd name="connsiteX3" fmla="*/ 2103980 w 2384097"/>
              <a:gd name="connsiteY3" fmla="*/ 314477 h 2956077"/>
              <a:gd name="connsiteX4" fmla="*/ 2060437 w 2384097"/>
              <a:gd name="connsiteY4" fmla="*/ 343505 h 2956077"/>
              <a:gd name="connsiteX5" fmla="*/ 2045923 w 2384097"/>
              <a:gd name="connsiteY5" fmla="*/ 387048 h 2956077"/>
              <a:gd name="connsiteX6" fmla="*/ 1987866 w 2384097"/>
              <a:gd name="connsiteY6" fmla="*/ 474134 h 2956077"/>
              <a:gd name="connsiteX7" fmla="*/ 1915295 w 2384097"/>
              <a:gd name="connsiteY7" fmla="*/ 619277 h 2956077"/>
              <a:gd name="connsiteX8" fmla="*/ 1857237 w 2384097"/>
              <a:gd name="connsiteY8" fmla="*/ 706363 h 2956077"/>
              <a:gd name="connsiteX9" fmla="*/ 1842723 w 2384097"/>
              <a:gd name="connsiteY9" fmla="*/ 749905 h 2956077"/>
              <a:gd name="connsiteX10" fmla="*/ 1770152 w 2384097"/>
              <a:gd name="connsiteY10" fmla="*/ 822477 h 2956077"/>
              <a:gd name="connsiteX11" fmla="*/ 1741123 w 2384097"/>
              <a:gd name="connsiteY11" fmla="*/ 909563 h 2956077"/>
              <a:gd name="connsiteX12" fmla="*/ 1726609 w 2384097"/>
              <a:gd name="connsiteY12" fmla="*/ 953105 h 2956077"/>
              <a:gd name="connsiteX13" fmla="*/ 1639523 w 2384097"/>
              <a:gd name="connsiteY13" fmla="*/ 996648 h 2956077"/>
              <a:gd name="connsiteX14" fmla="*/ 1552437 w 2384097"/>
              <a:gd name="connsiteY14" fmla="*/ 1170820 h 2956077"/>
              <a:gd name="connsiteX15" fmla="*/ 1523409 w 2384097"/>
              <a:gd name="connsiteY15" fmla="*/ 1315963 h 2956077"/>
              <a:gd name="connsiteX16" fmla="*/ 1508895 w 2384097"/>
              <a:gd name="connsiteY16" fmla="*/ 1359505 h 2956077"/>
              <a:gd name="connsiteX17" fmla="*/ 1421809 w 2384097"/>
              <a:gd name="connsiteY17" fmla="*/ 1417563 h 2956077"/>
              <a:gd name="connsiteX18" fmla="*/ 1378266 w 2384097"/>
              <a:gd name="connsiteY18" fmla="*/ 1461105 h 2956077"/>
              <a:gd name="connsiteX19" fmla="*/ 1291180 w 2384097"/>
              <a:gd name="connsiteY19" fmla="*/ 1490134 h 2956077"/>
              <a:gd name="connsiteX20" fmla="*/ 1247637 w 2384097"/>
              <a:gd name="connsiteY20" fmla="*/ 1504648 h 2956077"/>
              <a:gd name="connsiteX21" fmla="*/ 1204095 w 2384097"/>
              <a:gd name="connsiteY21" fmla="*/ 1591734 h 2956077"/>
              <a:gd name="connsiteX22" fmla="*/ 1189580 w 2384097"/>
              <a:gd name="connsiteY22" fmla="*/ 1635277 h 2956077"/>
              <a:gd name="connsiteX23" fmla="*/ 1146037 w 2384097"/>
              <a:gd name="connsiteY23" fmla="*/ 1722363 h 2956077"/>
              <a:gd name="connsiteX24" fmla="*/ 1131523 w 2384097"/>
              <a:gd name="connsiteY24" fmla="*/ 1838477 h 2956077"/>
              <a:gd name="connsiteX25" fmla="*/ 1087980 w 2384097"/>
              <a:gd name="connsiteY25" fmla="*/ 1969105 h 2956077"/>
              <a:gd name="connsiteX26" fmla="*/ 1044437 w 2384097"/>
              <a:gd name="connsiteY26" fmla="*/ 1983620 h 2956077"/>
              <a:gd name="connsiteX27" fmla="*/ 1029923 w 2384097"/>
              <a:gd name="connsiteY27" fmla="*/ 2056191 h 2956077"/>
              <a:gd name="connsiteX28" fmla="*/ 986380 w 2384097"/>
              <a:gd name="connsiteY28" fmla="*/ 2070705 h 2956077"/>
              <a:gd name="connsiteX29" fmla="*/ 942837 w 2384097"/>
              <a:gd name="connsiteY29" fmla="*/ 2099734 h 2956077"/>
              <a:gd name="connsiteX30" fmla="*/ 783180 w 2384097"/>
              <a:gd name="connsiteY30" fmla="*/ 2128763 h 2956077"/>
              <a:gd name="connsiteX31" fmla="*/ 768666 w 2384097"/>
              <a:gd name="connsiteY31" fmla="*/ 2172305 h 2956077"/>
              <a:gd name="connsiteX32" fmla="*/ 725123 w 2384097"/>
              <a:gd name="connsiteY32" fmla="*/ 2375505 h 2956077"/>
              <a:gd name="connsiteX33" fmla="*/ 667066 w 2384097"/>
              <a:gd name="connsiteY33" fmla="*/ 2462591 h 2956077"/>
              <a:gd name="connsiteX34" fmla="*/ 623523 w 2384097"/>
              <a:gd name="connsiteY34" fmla="*/ 2477105 h 2956077"/>
              <a:gd name="connsiteX35" fmla="*/ 579980 w 2384097"/>
              <a:gd name="connsiteY35" fmla="*/ 2506134 h 2956077"/>
              <a:gd name="connsiteX36" fmla="*/ 521923 w 2384097"/>
              <a:gd name="connsiteY36" fmla="*/ 2520648 h 2956077"/>
              <a:gd name="connsiteX37" fmla="*/ 478380 w 2384097"/>
              <a:gd name="connsiteY37" fmla="*/ 2535163 h 2956077"/>
              <a:gd name="connsiteX38" fmla="*/ 463866 w 2384097"/>
              <a:gd name="connsiteY38" fmla="*/ 2578705 h 2956077"/>
              <a:gd name="connsiteX39" fmla="*/ 405809 w 2384097"/>
              <a:gd name="connsiteY39" fmla="*/ 2665791 h 2956077"/>
              <a:gd name="connsiteX40" fmla="*/ 391295 w 2384097"/>
              <a:gd name="connsiteY40" fmla="*/ 2709334 h 2956077"/>
              <a:gd name="connsiteX41" fmla="*/ 347752 w 2384097"/>
              <a:gd name="connsiteY41" fmla="*/ 2738363 h 2956077"/>
              <a:gd name="connsiteX42" fmla="*/ 275180 w 2384097"/>
              <a:gd name="connsiteY42" fmla="*/ 2825448 h 2956077"/>
              <a:gd name="connsiteX43" fmla="*/ 115523 w 2384097"/>
              <a:gd name="connsiteY43" fmla="*/ 2854477 h 2956077"/>
              <a:gd name="connsiteX44" fmla="*/ 71980 w 2384097"/>
              <a:gd name="connsiteY44" fmla="*/ 2868991 h 2956077"/>
              <a:gd name="connsiteX45" fmla="*/ 130037 w 2384097"/>
              <a:gd name="connsiteY45" fmla="*/ 2941563 h 2956077"/>
              <a:gd name="connsiteX46" fmla="*/ 188095 w 2384097"/>
              <a:gd name="connsiteY46" fmla="*/ 2956077 h 2956077"/>
              <a:gd name="connsiteX47" fmla="*/ 275180 w 2384097"/>
              <a:gd name="connsiteY47" fmla="*/ 2912534 h 2956077"/>
              <a:gd name="connsiteX48" fmla="*/ 347752 w 2384097"/>
              <a:gd name="connsiteY48" fmla="*/ 2839963 h 2956077"/>
              <a:gd name="connsiteX49" fmla="*/ 420323 w 2384097"/>
              <a:gd name="connsiteY49" fmla="*/ 2767391 h 2956077"/>
              <a:gd name="connsiteX50" fmla="*/ 478380 w 2384097"/>
              <a:gd name="connsiteY50" fmla="*/ 2781905 h 2956077"/>
              <a:gd name="connsiteX51" fmla="*/ 667066 w 2384097"/>
              <a:gd name="connsiteY51" fmla="*/ 2825448 h 2956077"/>
              <a:gd name="connsiteX52" fmla="*/ 739637 w 2384097"/>
              <a:gd name="connsiteY52" fmla="*/ 2767391 h 2956077"/>
              <a:gd name="connsiteX53" fmla="*/ 797695 w 2384097"/>
              <a:gd name="connsiteY53" fmla="*/ 2752877 h 2956077"/>
              <a:gd name="connsiteX54" fmla="*/ 884780 w 2384097"/>
              <a:gd name="connsiteY54" fmla="*/ 2723848 h 2956077"/>
              <a:gd name="connsiteX55" fmla="*/ 913809 w 2384097"/>
              <a:gd name="connsiteY55" fmla="*/ 2767391 h 2956077"/>
              <a:gd name="connsiteX56" fmla="*/ 957352 w 2384097"/>
              <a:gd name="connsiteY56" fmla="*/ 2781905 h 2956077"/>
              <a:gd name="connsiteX57" fmla="*/ 1131523 w 2384097"/>
              <a:gd name="connsiteY57" fmla="*/ 2738363 h 2956077"/>
              <a:gd name="connsiteX58" fmla="*/ 1175066 w 2384097"/>
              <a:gd name="connsiteY58" fmla="*/ 2723848 h 2956077"/>
              <a:gd name="connsiteX59" fmla="*/ 1218609 w 2384097"/>
              <a:gd name="connsiteY59" fmla="*/ 2709334 h 2956077"/>
              <a:gd name="connsiteX60" fmla="*/ 1276666 w 2384097"/>
              <a:gd name="connsiteY60" fmla="*/ 2723848 h 2956077"/>
              <a:gd name="connsiteX61" fmla="*/ 1305695 w 2384097"/>
              <a:gd name="connsiteY61" fmla="*/ 2767391 h 2956077"/>
              <a:gd name="connsiteX62" fmla="*/ 1349237 w 2384097"/>
              <a:gd name="connsiteY62" fmla="*/ 2796420 h 2956077"/>
              <a:gd name="connsiteX63" fmla="*/ 1392780 w 2384097"/>
              <a:gd name="connsiteY63" fmla="*/ 2767391 h 2956077"/>
              <a:gd name="connsiteX64" fmla="*/ 1421809 w 2384097"/>
              <a:gd name="connsiteY64" fmla="*/ 2723848 h 2956077"/>
              <a:gd name="connsiteX65" fmla="*/ 1508895 w 2384097"/>
              <a:gd name="connsiteY65" fmla="*/ 2694820 h 2956077"/>
              <a:gd name="connsiteX66" fmla="*/ 1566952 w 2384097"/>
              <a:gd name="connsiteY66" fmla="*/ 2665791 h 2956077"/>
              <a:gd name="connsiteX67" fmla="*/ 1668552 w 2384097"/>
              <a:gd name="connsiteY67" fmla="*/ 2636763 h 2956077"/>
              <a:gd name="connsiteX68" fmla="*/ 1741123 w 2384097"/>
              <a:gd name="connsiteY68" fmla="*/ 2651277 h 2956077"/>
              <a:gd name="connsiteX69" fmla="*/ 1770152 w 2384097"/>
              <a:gd name="connsiteY69" fmla="*/ 2738363 h 2956077"/>
              <a:gd name="connsiteX70" fmla="*/ 1813695 w 2384097"/>
              <a:gd name="connsiteY70" fmla="*/ 2767391 h 2956077"/>
              <a:gd name="connsiteX71" fmla="*/ 1828209 w 2384097"/>
              <a:gd name="connsiteY71" fmla="*/ 2723848 h 2956077"/>
              <a:gd name="connsiteX72" fmla="*/ 1915295 w 2384097"/>
              <a:gd name="connsiteY72" fmla="*/ 2694820 h 2956077"/>
              <a:gd name="connsiteX73" fmla="*/ 1958837 w 2384097"/>
              <a:gd name="connsiteY73" fmla="*/ 2680305 h 2956077"/>
              <a:gd name="connsiteX74" fmla="*/ 2002380 w 2384097"/>
              <a:gd name="connsiteY74" fmla="*/ 2665791 h 2956077"/>
              <a:gd name="connsiteX75" fmla="*/ 2089466 w 2384097"/>
              <a:gd name="connsiteY75" fmla="*/ 2622248 h 2956077"/>
              <a:gd name="connsiteX76" fmla="*/ 2147523 w 2384097"/>
              <a:gd name="connsiteY76" fmla="*/ 2636763 h 2956077"/>
              <a:gd name="connsiteX77" fmla="*/ 2162037 w 2384097"/>
              <a:gd name="connsiteY77" fmla="*/ 2680305 h 2956077"/>
              <a:gd name="connsiteX78" fmla="*/ 2249123 w 2384097"/>
              <a:gd name="connsiteY78" fmla="*/ 2723848 h 2956077"/>
              <a:gd name="connsiteX79" fmla="*/ 2310141 w 2384097"/>
              <a:gd name="connsiteY79" fmla="*/ 2698228 h 2956077"/>
              <a:gd name="connsiteX80" fmla="*/ 2379752 w 2384097"/>
              <a:gd name="connsiteY80" fmla="*/ 1882020 h 2956077"/>
              <a:gd name="connsiteX81" fmla="*/ 2336209 w 2384097"/>
              <a:gd name="connsiteY81" fmla="*/ 1722363 h 2956077"/>
              <a:gd name="connsiteX82" fmla="*/ 2321695 w 2384097"/>
              <a:gd name="connsiteY82" fmla="*/ 125791 h 2956077"/>
              <a:gd name="connsiteX83" fmla="*/ 2307180 w 2384097"/>
              <a:gd name="connsiteY83" fmla="*/ 9677 h 2956077"/>
              <a:gd name="connsiteX0" fmla="*/ 2307180 w 2336209"/>
              <a:gd name="connsiteY0" fmla="*/ 9677 h 2956077"/>
              <a:gd name="connsiteX1" fmla="*/ 2307180 w 2336209"/>
              <a:gd name="connsiteY1" fmla="*/ 9677 h 2956077"/>
              <a:gd name="connsiteX2" fmla="*/ 2162037 w 2336209"/>
              <a:gd name="connsiteY2" fmla="*/ 227391 h 2956077"/>
              <a:gd name="connsiteX3" fmla="*/ 2103980 w 2336209"/>
              <a:gd name="connsiteY3" fmla="*/ 314477 h 2956077"/>
              <a:gd name="connsiteX4" fmla="*/ 2060437 w 2336209"/>
              <a:gd name="connsiteY4" fmla="*/ 343505 h 2956077"/>
              <a:gd name="connsiteX5" fmla="*/ 2045923 w 2336209"/>
              <a:gd name="connsiteY5" fmla="*/ 387048 h 2956077"/>
              <a:gd name="connsiteX6" fmla="*/ 1987866 w 2336209"/>
              <a:gd name="connsiteY6" fmla="*/ 474134 h 2956077"/>
              <a:gd name="connsiteX7" fmla="*/ 1915295 w 2336209"/>
              <a:gd name="connsiteY7" fmla="*/ 619277 h 2956077"/>
              <a:gd name="connsiteX8" fmla="*/ 1857237 w 2336209"/>
              <a:gd name="connsiteY8" fmla="*/ 706363 h 2956077"/>
              <a:gd name="connsiteX9" fmla="*/ 1842723 w 2336209"/>
              <a:gd name="connsiteY9" fmla="*/ 749905 h 2956077"/>
              <a:gd name="connsiteX10" fmla="*/ 1770152 w 2336209"/>
              <a:gd name="connsiteY10" fmla="*/ 822477 h 2956077"/>
              <a:gd name="connsiteX11" fmla="*/ 1741123 w 2336209"/>
              <a:gd name="connsiteY11" fmla="*/ 909563 h 2956077"/>
              <a:gd name="connsiteX12" fmla="*/ 1726609 w 2336209"/>
              <a:gd name="connsiteY12" fmla="*/ 953105 h 2956077"/>
              <a:gd name="connsiteX13" fmla="*/ 1639523 w 2336209"/>
              <a:gd name="connsiteY13" fmla="*/ 996648 h 2956077"/>
              <a:gd name="connsiteX14" fmla="*/ 1552437 w 2336209"/>
              <a:gd name="connsiteY14" fmla="*/ 1170820 h 2956077"/>
              <a:gd name="connsiteX15" fmla="*/ 1523409 w 2336209"/>
              <a:gd name="connsiteY15" fmla="*/ 1315963 h 2956077"/>
              <a:gd name="connsiteX16" fmla="*/ 1508895 w 2336209"/>
              <a:gd name="connsiteY16" fmla="*/ 1359505 h 2956077"/>
              <a:gd name="connsiteX17" fmla="*/ 1421809 w 2336209"/>
              <a:gd name="connsiteY17" fmla="*/ 1417563 h 2956077"/>
              <a:gd name="connsiteX18" fmla="*/ 1378266 w 2336209"/>
              <a:gd name="connsiteY18" fmla="*/ 1461105 h 2956077"/>
              <a:gd name="connsiteX19" fmla="*/ 1291180 w 2336209"/>
              <a:gd name="connsiteY19" fmla="*/ 1490134 h 2956077"/>
              <a:gd name="connsiteX20" fmla="*/ 1247637 w 2336209"/>
              <a:gd name="connsiteY20" fmla="*/ 1504648 h 2956077"/>
              <a:gd name="connsiteX21" fmla="*/ 1204095 w 2336209"/>
              <a:gd name="connsiteY21" fmla="*/ 1591734 h 2956077"/>
              <a:gd name="connsiteX22" fmla="*/ 1189580 w 2336209"/>
              <a:gd name="connsiteY22" fmla="*/ 1635277 h 2956077"/>
              <a:gd name="connsiteX23" fmla="*/ 1146037 w 2336209"/>
              <a:gd name="connsiteY23" fmla="*/ 1722363 h 2956077"/>
              <a:gd name="connsiteX24" fmla="*/ 1131523 w 2336209"/>
              <a:gd name="connsiteY24" fmla="*/ 1838477 h 2956077"/>
              <a:gd name="connsiteX25" fmla="*/ 1087980 w 2336209"/>
              <a:gd name="connsiteY25" fmla="*/ 1969105 h 2956077"/>
              <a:gd name="connsiteX26" fmla="*/ 1044437 w 2336209"/>
              <a:gd name="connsiteY26" fmla="*/ 1983620 h 2956077"/>
              <a:gd name="connsiteX27" fmla="*/ 1029923 w 2336209"/>
              <a:gd name="connsiteY27" fmla="*/ 2056191 h 2956077"/>
              <a:gd name="connsiteX28" fmla="*/ 986380 w 2336209"/>
              <a:gd name="connsiteY28" fmla="*/ 2070705 h 2956077"/>
              <a:gd name="connsiteX29" fmla="*/ 942837 w 2336209"/>
              <a:gd name="connsiteY29" fmla="*/ 2099734 h 2956077"/>
              <a:gd name="connsiteX30" fmla="*/ 783180 w 2336209"/>
              <a:gd name="connsiteY30" fmla="*/ 2128763 h 2956077"/>
              <a:gd name="connsiteX31" fmla="*/ 768666 w 2336209"/>
              <a:gd name="connsiteY31" fmla="*/ 2172305 h 2956077"/>
              <a:gd name="connsiteX32" fmla="*/ 725123 w 2336209"/>
              <a:gd name="connsiteY32" fmla="*/ 2375505 h 2956077"/>
              <a:gd name="connsiteX33" fmla="*/ 667066 w 2336209"/>
              <a:gd name="connsiteY33" fmla="*/ 2462591 h 2956077"/>
              <a:gd name="connsiteX34" fmla="*/ 623523 w 2336209"/>
              <a:gd name="connsiteY34" fmla="*/ 2477105 h 2956077"/>
              <a:gd name="connsiteX35" fmla="*/ 579980 w 2336209"/>
              <a:gd name="connsiteY35" fmla="*/ 2506134 h 2956077"/>
              <a:gd name="connsiteX36" fmla="*/ 521923 w 2336209"/>
              <a:gd name="connsiteY36" fmla="*/ 2520648 h 2956077"/>
              <a:gd name="connsiteX37" fmla="*/ 478380 w 2336209"/>
              <a:gd name="connsiteY37" fmla="*/ 2535163 h 2956077"/>
              <a:gd name="connsiteX38" fmla="*/ 463866 w 2336209"/>
              <a:gd name="connsiteY38" fmla="*/ 2578705 h 2956077"/>
              <a:gd name="connsiteX39" fmla="*/ 405809 w 2336209"/>
              <a:gd name="connsiteY39" fmla="*/ 2665791 h 2956077"/>
              <a:gd name="connsiteX40" fmla="*/ 391295 w 2336209"/>
              <a:gd name="connsiteY40" fmla="*/ 2709334 h 2956077"/>
              <a:gd name="connsiteX41" fmla="*/ 347752 w 2336209"/>
              <a:gd name="connsiteY41" fmla="*/ 2738363 h 2956077"/>
              <a:gd name="connsiteX42" fmla="*/ 275180 w 2336209"/>
              <a:gd name="connsiteY42" fmla="*/ 2825448 h 2956077"/>
              <a:gd name="connsiteX43" fmla="*/ 115523 w 2336209"/>
              <a:gd name="connsiteY43" fmla="*/ 2854477 h 2956077"/>
              <a:gd name="connsiteX44" fmla="*/ 71980 w 2336209"/>
              <a:gd name="connsiteY44" fmla="*/ 2868991 h 2956077"/>
              <a:gd name="connsiteX45" fmla="*/ 130037 w 2336209"/>
              <a:gd name="connsiteY45" fmla="*/ 2941563 h 2956077"/>
              <a:gd name="connsiteX46" fmla="*/ 188095 w 2336209"/>
              <a:gd name="connsiteY46" fmla="*/ 2956077 h 2956077"/>
              <a:gd name="connsiteX47" fmla="*/ 275180 w 2336209"/>
              <a:gd name="connsiteY47" fmla="*/ 2912534 h 2956077"/>
              <a:gd name="connsiteX48" fmla="*/ 347752 w 2336209"/>
              <a:gd name="connsiteY48" fmla="*/ 2839963 h 2956077"/>
              <a:gd name="connsiteX49" fmla="*/ 420323 w 2336209"/>
              <a:gd name="connsiteY49" fmla="*/ 2767391 h 2956077"/>
              <a:gd name="connsiteX50" fmla="*/ 478380 w 2336209"/>
              <a:gd name="connsiteY50" fmla="*/ 2781905 h 2956077"/>
              <a:gd name="connsiteX51" fmla="*/ 667066 w 2336209"/>
              <a:gd name="connsiteY51" fmla="*/ 2825448 h 2956077"/>
              <a:gd name="connsiteX52" fmla="*/ 739637 w 2336209"/>
              <a:gd name="connsiteY52" fmla="*/ 2767391 h 2956077"/>
              <a:gd name="connsiteX53" fmla="*/ 797695 w 2336209"/>
              <a:gd name="connsiteY53" fmla="*/ 2752877 h 2956077"/>
              <a:gd name="connsiteX54" fmla="*/ 884780 w 2336209"/>
              <a:gd name="connsiteY54" fmla="*/ 2723848 h 2956077"/>
              <a:gd name="connsiteX55" fmla="*/ 913809 w 2336209"/>
              <a:gd name="connsiteY55" fmla="*/ 2767391 h 2956077"/>
              <a:gd name="connsiteX56" fmla="*/ 957352 w 2336209"/>
              <a:gd name="connsiteY56" fmla="*/ 2781905 h 2956077"/>
              <a:gd name="connsiteX57" fmla="*/ 1131523 w 2336209"/>
              <a:gd name="connsiteY57" fmla="*/ 2738363 h 2956077"/>
              <a:gd name="connsiteX58" fmla="*/ 1175066 w 2336209"/>
              <a:gd name="connsiteY58" fmla="*/ 2723848 h 2956077"/>
              <a:gd name="connsiteX59" fmla="*/ 1218609 w 2336209"/>
              <a:gd name="connsiteY59" fmla="*/ 2709334 h 2956077"/>
              <a:gd name="connsiteX60" fmla="*/ 1276666 w 2336209"/>
              <a:gd name="connsiteY60" fmla="*/ 2723848 h 2956077"/>
              <a:gd name="connsiteX61" fmla="*/ 1305695 w 2336209"/>
              <a:gd name="connsiteY61" fmla="*/ 2767391 h 2956077"/>
              <a:gd name="connsiteX62" fmla="*/ 1349237 w 2336209"/>
              <a:gd name="connsiteY62" fmla="*/ 2796420 h 2956077"/>
              <a:gd name="connsiteX63" fmla="*/ 1392780 w 2336209"/>
              <a:gd name="connsiteY63" fmla="*/ 2767391 h 2956077"/>
              <a:gd name="connsiteX64" fmla="*/ 1421809 w 2336209"/>
              <a:gd name="connsiteY64" fmla="*/ 2723848 h 2956077"/>
              <a:gd name="connsiteX65" fmla="*/ 1508895 w 2336209"/>
              <a:gd name="connsiteY65" fmla="*/ 2694820 h 2956077"/>
              <a:gd name="connsiteX66" fmla="*/ 1566952 w 2336209"/>
              <a:gd name="connsiteY66" fmla="*/ 2665791 h 2956077"/>
              <a:gd name="connsiteX67" fmla="*/ 1668552 w 2336209"/>
              <a:gd name="connsiteY67" fmla="*/ 2636763 h 2956077"/>
              <a:gd name="connsiteX68" fmla="*/ 1741123 w 2336209"/>
              <a:gd name="connsiteY68" fmla="*/ 2651277 h 2956077"/>
              <a:gd name="connsiteX69" fmla="*/ 1770152 w 2336209"/>
              <a:gd name="connsiteY69" fmla="*/ 2738363 h 2956077"/>
              <a:gd name="connsiteX70" fmla="*/ 1813695 w 2336209"/>
              <a:gd name="connsiteY70" fmla="*/ 2767391 h 2956077"/>
              <a:gd name="connsiteX71" fmla="*/ 1828209 w 2336209"/>
              <a:gd name="connsiteY71" fmla="*/ 2723848 h 2956077"/>
              <a:gd name="connsiteX72" fmla="*/ 1915295 w 2336209"/>
              <a:gd name="connsiteY72" fmla="*/ 2694820 h 2956077"/>
              <a:gd name="connsiteX73" fmla="*/ 1958837 w 2336209"/>
              <a:gd name="connsiteY73" fmla="*/ 2680305 h 2956077"/>
              <a:gd name="connsiteX74" fmla="*/ 2002380 w 2336209"/>
              <a:gd name="connsiteY74" fmla="*/ 2665791 h 2956077"/>
              <a:gd name="connsiteX75" fmla="*/ 2089466 w 2336209"/>
              <a:gd name="connsiteY75" fmla="*/ 2622248 h 2956077"/>
              <a:gd name="connsiteX76" fmla="*/ 2147523 w 2336209"/>
              <a:gd name="connsiteY76" fmla="*/ 2636763 h 2956077"/>
              <a:gd name="connsiteX77" fmla="*/ 2162037 w 2336209"/>
              <a:gd name="connsiteY77" fmla="*/ 2680305 h 2956077"/>
              <a:gd name="connsiteX78" fmla="*/ 2249123 w 2336209"/>
              <a:gd name="connsiteY78" fmla="*/ 2723848 h 2956077"/>
              <a:gd name="connsiteX79" fmla="*/ 2310141 w 2336209"/>
              <a:gd name="connsiteY79" fmla="*/ 2698228 h 2956077"/>
              <a:gd name="connsiteX80" fmla="*/ 2336209 w 2336209"/>
              <a:gd name="connsiteY80" fmla="*/ 1722363 h 2956077"/>
              <a:gd name="connsiteX81" fmla="*/ 2321695 w 2336209"/>
              <a:gd name="connsiteY81" fmla="*/ 125791 h 2956077"/>
              <a:gd name="connsiteX82" fmla="*/ 2307180 w 2336209"/>
              <a:gd name="connsiteY82" fmla="*/ 9677 h 2956077"/>
              <a:gd name="connsiteX0" fmla="*/ 2307180 w 2336209"/>
              <a:gd name="connsiteY0" fmla="*/ 0 h 2946400"/>
              <a:gd name="connsiteX1" fmla="*/ 2307180 w 2336209"/>
              <a:gd name="connsiteY1" fmla="*/ 0 h 2946400"/>
              <a:gd name="connsiteX2" fmla="*/ 2162037 w 2336209"/>
              <a:gd name="connsiteY2" fmla="*/ 217714 h 2946400"/>
              <a:gd name="connsiteX3" fmla="*/ 2103980 w 2336209"/>
              <a:gd name="connsiteY3" fmla="*/ 304800 h 2946400"/>
              <a:gd name="connsiteX4" fmla="*/ 2060437 w 2336209"/>
              <a:gd name="connsiteY4" fmla="*/ 333828 h 2946400"/>
              <a:gd name="connsiteX5" fmla="*/ 2045923 w 2336209"/>
              <a:gd name="connsiteY5" fmla="*/ 377371 h 2946400"/>
              <a:gd name="connsiteX6" fmla="*/ 1987866 w 2336209"/>
              <a:gd name="connsiteY6" fmla="*/ 464457 h 2946400"/>
              <a:gd name="connsiteX7" fmla="*/ 1915295 w 2336209"/>
              <a:gd name="connsiteY7" fmla="*/ 609600 h 2946400"/>
              <a:gd name="connsiteX8" fmla="*/ 1857237 w 2336209"/>
              <a:gd name="connsiteY8" fmla="*/ 696686 h 2946400"/>
              <a:gd name="connsiteX9" fmla="*/ 1842723 w 2336209"/>
              <a:gd name="connsiteY9" fmla="*/ 740228 h 2946400"/>
              <a:gd name="connsiteX10" fmla="*/ 1770152 w 2336209"/>
              <a:gd name="connsiteY10" fmla="*/ 812800 h 2946400"/>
              <a:gd name="connsiteX11" fmla="*/ 1741123 w 2336209"/>
              <a:gd name="connsiteY11" fmla="*/ 899886 h 2946400"/>
              <a:gd name="connsiteX12" fmla="*/ 1726609 w 2336209"/>
              <a:gd name="connsiteY12" fmla="*/ 943428 h 2946400"/>
              <a:gd name="connsiteX13" fmla="*/ 1639523 w 2336209"/>
              <a:gd name="connsiteY13" fmla="*/ 986971 h 2946400"/>
              <a:gd name="connsiteX14" fmla="*/ 1552437 w 2336209"/>
              <a:gd name="connsiteY14" fmla="*/ 1161143 h 2946400"/>
              <a:gd name="connsiteX15" fmla="*/ 1523409 w 2336209"/>
              <a:gd name="connsiteY15" fmla="*/ 1306286 h 2946400"/>
              <a:gd name="connsiteX16" fmla="*/ 1508895 w 2336209"/>
              <a:gd name="connsiteY16" fmla="*/ 1349828 h 2946400"/>
              <a:gd name="connsiteX17" fmla="*/ 1421809 w 2336209"/>
              <a:gd name="connsiteY17" fmla="*/ 1407886 h 2946400"/>
              <a:gd name="connsiteX18" fmla="*/ 1378266 w 2336209"/>
              <a:gd name="connsiteY18" fmla="*/ 1451428 h 2946400"/>
              <a:gd name="connsiteX19" fmla="*/ 1291180 w 2336209"/>
              <a:gd name="connsiteY19" fmla="*/ 1480457 h 2946400"/>
              <a:gd name="connsiteX20" fmla="*/ 1247637 w 2336209"/>
              <a:gd name="connsiteY20" fmla="*/ 1494971 h 2946400"/>
              <a:gd name="connsiteX21" fmla="*/ 1204095 w 2336209"/>
              <a:gd name="connsiteY21" fmla="*/ 1582057 h 2946400"/>
              <a:gd name="connsiteX22" fmla="*/ 1189580 w 2336209"/>
              <a:gd name="connsiteY22" fmla="*/ 1625600 h 2946400"/>
              <a:gd name="connsiteX23" fmla="*/ 1146037 w 2336209"/>
              <a:gd name="connsiteY23" fmla="*/ 1712686 h 2946400"/>
              <a:gd name="connsiteX24" fmla="*/ 1131523 w 2336209"/>
              <a:gd name="connsiteY24" fmla="*/ 1828800 h 2946400"/>
              <a:gd name="connsiteX25" fmla="*/ 1087980 w 2336209"/>
              <a:gd name="connsiteY25" fmla="*/ 1959428 h 2946400"/>
              <a:gd name="connsiteX26" fmla="*/ 1044437 w 2336209"/>
              <a:gd name="connsiteY26" fmla="*/ 1973943 h 2946400"/>
              <a:gd name="connsiteX27" fmla="*/ 1029923 w 2336209"/>
              <a:gd name="connsiteY27" fmla="*/ 2046514 h 2946400"/>
              <a:gd name="connsiteX28" fmla="*/ 986380 w 2336209"/>
              <a:gd name="connsiteY28" fmla="*/ 2061028 h 2946400"/>
              <a:gd name="connsiteX29" fmla="*/ 942837 w 2336209"/>
              <a:gd name="connsiteY29" fmla="*/ 2090057 h 2946400"/>
              <a:gd name="connsiteX30" fmla="*/ 783180 w 2336209"/>
              <a:gd name="connsiteY30" fmla="*/ 2119086 h 2946400"/>
              <a:gd name="connsiteX31" fmla="*/ 768666 w 2336209"/>
              <a:gd name="connsiteY31" fmla="*/ 2162628 h 2946400"/>
              <a:gd name="connsiteX32" fmla="*/ 725123 w 2336209"/>
              <a:gd name="connsiteY32" fmla="*/ 2365828 h 2946400"/>
              <a:gd name="connsiteX33" fmla="*/ 667066 w 2336209"/>
              <a:gd name="connsiteY33" fmla="*/ 2452914 h 2946400"/>
              <a:gd name="connsiteX34" fmla="*/ 623523 w 2336209"/>
              <a:gd name="connsiteY34" fmla="*/ 2467428 h 2946400"/>
              <a:gd name="connsiteX35" fmla="*/ 579980 w 2336209"/>
              <a:gd name="connsiteY35" fmla="*/ 2496457 h 2946400"/>
              <a:gd name="connsiteX36" fmla="*/ 521923 w 2336209"/>
              <a:gd name="connsiteY36" fmla="*/ 2510971 h 2946400"/>
              <a:gd name="connsiteX37" fmla="*/ 478380 w 2336209"/>
              <a:gd name="connsiteY37" fmla="*/ 2525486 h 2946400"/>
              <a:gd name="connsiteX38" fmla="*/ 463866 w 2336209"/>
              <a:gd name="connsiteY38" fmla="*/ 2569028 h 2946400"/>
              <a:gd name="connsiteX39" fmla="*/ 405809 w 2336209"/>
              <a:gd name="connsiteY39" fmla="*/ 2656114 h 2946400"/>
              <a:gd name="connsiteX40" fmla="*/ 391295 w 2336209"/>
              <a:gd name="connsiteY40" fmla="*/ 2699657 h 2946400"/>
              <a:gd name="connsiteX41" fmla="*/ 347752 w 2336209"/>
              <a:gd name="connsiteY41" fmla="*/ 2728686 h 2946400"/>
              <a:gd name="connsiteX42" fmla="*/ 275180 w 2336209"/>
              <a:gd name="connsiteY42" fmla="*/ 2815771 h 2946400"/>
              <a:gd name="connsiteX43" fmla="*/ 115523 w 2336209"/>
              <a:gd name="connsiteY43" fmla="*/ 2844800 h 2946400"/>
              <a:gd name="connsiteX44" fmla="*/ 71980 w 2336209"/>
              <a:gd name="connsiteY44" fmla="*/ 2859314 h 2946400"/>
              <a:gd name="connsiteX45" fmla="*/ 130037 w 2336209"/>
              <a:gd name="connsiteY45" fmla="*/ 2931886 h 2946400"/>
              <a:gd name="connsiteX46" fmla="*/ 188095 w 2336209"/>
              <a:gd name="connsiteY46" fmla="*/ 2946400 h 2946400"/>
              <a:gd name="connsiteX47" fmla="*/ 275180 w 2336209"/>
              <a:gd name="connsiteY47" fmla="*/ 2902857 h 2946400"/>
              <a:gd name="connsiteX48" fmla="*/ 347752 w 2336209"/>
              <a:gd name="connsiteY48" fmla="*/ 2830286 h 2946400"/>
              <a:gd name="connsiteX49" fmla="*/ 420323 w 2336209"/>
              <a:gd name="connsiteY49" fmla="*/ 2757714 h 2946400"/>
              <a:gd name="connsiteX50" fmla="*/ 478380 w 2336209"/>
              <a:gd name="connsiteY50" fmla="*/ 2772228 h 2946400"/>
              <a:gd name="connsiteX51" fmla="*/ 667066 w 2336209"/>
              <a:gd name="connsiteY51" fmla="*/ 2815771 h 2946400"/>
              <a:gd name="connsiteX52" fmla="*/ 739637 w 2336209"/>
              <a:gd name="connsiteY52" fmla="*/ 2757714 h 2946400"/>
              <a:gd name="connsiteX53" fmla="*/ 797695 w 2336209"/>
              <a:gd name="connsiteY53" fmla="*/ 2743200 h 2946400"/>
              <a:gd name="connsiteX54" fmla="*/ 884780 w 2336209"/>
              <a:gd name="connsiteY54" fmla="*/ 2714171 h 2946400"/>
              <a:gd name="connsiteX55" fmla="*/ 913809 w 2336209"/>
              <a:gd name="connsiteY55" fmla="*/ 2757714 h 2946400"/>
              <a:gd name="connsiteX56" fmla="*/ 957352 w 2336209"/>
              <a:gd name="connsiteY56" fmla="*/ 2772228 h 2946400"/>
              <a:gd name="connsiteX57" fmla="*/ 1131523 w 2336209"/>
              <a:gd name="connsiteY57" fmla="*/ 2728686 h 2946400"/>
              <a:gd name="connsiteX58" fmla="*/ 1175066 w 2336209"/>
              <a:gd name="connsiteY58" fmla="*/ 2714171 h 2946400"/>
              <a:gd name="connsiteX59" fmla="*/ 1218609 w 2336209"/>
              <a:gd name="connsiteY59" fmla="*/ 2699657 h 2946400"/>
              <a:gd name="connsiteX60" fmla="*/ 1276666 w 2336209"/>
              <a:gd name="connsiteY60" fmla="*/ 2714171 h 2946400"/>
              <a:gd name="connsiteX61" fmla="*/ 1305695 w 2336209"/>
              <a:gd name="connsiteY61" fmla="*/ 2757714 h 2946400"/>
              <a:gd name="connsiteX62" fmla="*/ 1349237 w 2336209"/>
              <a:gd name="connsiteY62" fmla="*/ 2786743 h 2946400"/>
              <a:gd name="connsiteX63" fmla="*/ 1392780 w 2336209"/>
              <a:gd name="connsiteY63" fmla="*/ 2757714 h 2946400"/>
              <a:gd name="connsiteX64" fmla="*/ 1421809 w 2336209"/>
              <a:gd name="connsiteY64" fmla="*/ 2714171 h 2946400"/>
              <a:gd name="connsiteX65" fmla="*/ 1508895 w 2336209"/>
              <a:gd name="connsiteY65" fmla="*/ 2685143 h 2946400"/>
              <a:gd name="connsiteX66" fmla="*/ 1566952 w 2336209"/>
              <a:gd name="connsiteY66" fmla="*/ 2656114 h 2946400"/>
              <a:gd name="connsiteX67" fmla="*/ 1668552 w 2336209"/>
              <a:gd name="connsiteY67" fmla="*/ 2627086 h 2946400"/>
              <a:gd name="connsiteX68" fmla="*/ 1741123 w 2336209"/>
              <a:gd name="connsiteY68" fmla="*/ 2641600 h 2946400"/>
              <a:gd name="connsiteX69" fmla="*/ 1770152 w 2336209"/>
              <a:gd name="connsiteY69" fmla="*/ 2728686 h 2946400"/>
              <a:gd name="connsiteX70" fmla="*/ 1813695 w 2336209"/>
              <a:gd name="connsiteY70" fmla="*/ 2757714 h 2946400"/>
              <a:gd name="connsiteX71" fmla="*/ 1828209 w 2336209"/>
              <a:gd name="connsiteY71" fmla="*/ 2714171 h 2946400"/>
              <a:gd name="connsiteX72" fmla="*/ 1915295 w 2336209"/>
              <a:gd name="connsiteY72" fmla="*/ 2685143 h 2946400"/>
              <a:gd name="connsiteX73" fmla="*/ 1958837 w 2336209"/>
              <a:gd name="connsiteY73" fmla="*/ 2670628 h 2946400"/>
              <a:gd name="connsiteX74" fmla="*/ 2002380 w 2336209"/>
              <a:gd name="connsiteY74" fmla="*/ 2656114 h 2946400"/>
              <a:gd name="connsiteX75" fmla="*/ 2089466 w 2336209"/>
              <a:gd name="connsiteY75" fmla="*/ 2612571 h 2946400"/>
              <a:gd name="connsiteX76" fmla="*/ 2147523 w 2336209"/>
              <a:gd name="connsiteY76" fmla="*/ 2627086 h 2946400"/>
              <a:gd name="connsiteX77" fmla="*/ 2162037 w 2336209"/>
              <a:gd name="connsiteY77" fmla="*/ 2670628 h 2946400"/>
              <a:gd name="connsiteX78" fmla="*/ 2249123 w 2336209"/>
              <a:gd name="connsiteY78" fmla="*/ 2714171 h 2946400"/>
              <a:gd name="connsiteX79" fmla="*/ 2310141 w 2336209"/>
              <a:gd name="connsiteY79" fmla="*/ 2688551 h 2946400"/>
              <a:gd name="connsiteX80" fmla="*/ 2336209 w 2336209"/>
              <a:gd name="connsiteY80" fmla="*/ 1712686 h 2946400"/>
              <a:gd name="connsiteX81" fmla="*/ 2307180 w 2336209"/>
              <a:gd name="connsiteY81" fmla="*/ 0 h 2946400"/>
              <a:gd name="connsiteX0" fmla="*/ 2381579 w 2386417"/>
              <a:gd name="connsiteY0" fmla="*/ 0 h 2972494"/>
              <a:gd name="connsiteX1" fmla="*/ 2307180 w 2386417"/>
              <a:gd name="connsiteY1" fmla="*/ 26094 h 2972494"/>
              <a:gd name="connsiteX2" fmla="*/ 2162037 w 2386417"/>
              <a:gd name="connsiteY2" fmla="*/ 243808 h 2972494"/>
              <a:gd name="connsiteX3" fmla="*/ 2103980 w 2386417"/>
              <a:gd name="connsiteY3" fmla="*/ 330894 h 2972494"/>
              <a:gd name="connsiteX4" fmla="*/ 2060437 w 2386417"/>
              <a:gd name="connsiteY4" fmla="*/ 359922 h 2972494"/>
              <a:gd name="connsiteX5" fmla="*/ 2045923 w 2386417"/>
              <a:gd name="connsiteY5" fmla="*/ 403465 h 2972494"/>
              <a:gd name="connsiteX6" fmla="*/ 1987866 w 2386417"/>
              <a:gd name="connsiteY6" fmla="*/ 490551 h 2972494"/>
              <a:gd name="connsiteX7" fmla="*/ 1915295 w 2386417"/>
              <a:gd name="connsiteY7" fmla="*/ 635694 h 2972494"/>
              <a:gd name="connsiteX8" fmla="*/ 1857237 w 2386417"/>
              <a:gd name="connsiteY8" fmla="*/ 722780 h 2972494"/>
              <a:gd name="connsiteX9" fmla="*/ 1842723 w 2386417"/>
              <a:gd name="connsiteY9" fmla="*/ 766322 h 2972494"/>
              <a:gd name="connsiteX10" fmla="*/ 1770152 w 2386417"/>
              <a:gd name="connsiteY10" fmla="*/ 838894 h 2972494"/>
              <a:gd name="connsiteX11" fmla="*/ 1741123 w 2386417"/>
              <a:gd name="connsiteY11" fmla="*/ 925980 h 2972494"/>
              <a:gd name="connsiteX12" fmla="*/ 1726609 w 2386417"/>
              <a:gd name="connsiteY12" fmla="*/ 969522 h 2972494"/>
              <a:gd name="connsiteX13" fmla="*/ 1639523 w 2386417"/>
              <a:gd name="connsiteY13" fmla="*/ 1013065 h 2972494"/>
              <a:gd name="connsiteX14" fmla="*/ 1552437 w 2386417"/>
              <a:gd name="connsiteY14" fmla="*/ 1187237 h 2972494"/>
              <a:gd name="connsiteX15" fmla="*/ 1523409 w 2386417"/>
              <a:gd name="connsiteY15" fmla="*/ 1332380 h 2972494"/>
              <a:gd name="connsiteX16" fmla="*/ 1508895 w 2386417"/>
              <a:gd name="connsiteY16" fmla="*/ 1375922 h 2972494"/>
              <a:gd name="connsiteX17" fmla="*/ 1421809 w 2386417"/>
              <a:gd name="connsiteY17" fmla="*/ 1433980 h 2972494"/>
              <a:gd name="connsiteX18" fmla="*/ 1378266 w 2386417"/>
              <a:gd name="connsiteY18" fmla="*/ 1477522 h 2972494"/>
              <a:gd name="connsiteX19" fmla="*/ 1291180 w 2386417"/>
              <a:gd name="connsiteY19" fmla="*/ 1506551 h 2972494"/>
              <a:gd name="connsiteX20" fmla="*/ 1247637 w 2386417"/>
              <a:gd name="connsiteY20" fmla="*/ 1521065 h 2972494"/>
              <a:gd name="connsiteX21" fmla="*/ 1204095 w 2386417"/>
              <a:gd name="connsiteY21" fmla="*/ 1608151 h 2972494"/>
              <a:gd name="connsiteX22" fmla="*/ 1189580 w 2386417"/>
              <a:gd name="connsiteY22" fmla="*/ 1651694 h 2972494"/>
              <a:gd name="connsiteX23" fmla="*/ 1146037 w 2386417"/>
              <a:gd name="connsiteY23" fmla="*/ 1738780 h 2972494"/>
              <a:gd name="connsiteX24" fmla="*/ 1131523 w 2386417"/>
              <a:gd name="connsiteY24" fmla="*/ 1854894 h 2972494"/>
              <a:gd name="connsiteX25" fmla="*/ 1087980 w 2386417"/>
              <a:gd name="connsiteY25" fmla="*/ 1985522 h 2972494"/>
              <a:gd name="connsiteX26" fmla="*/ 1044437 w 2386417"/>
              <a:gd name="connsiteY26" fmla="*/ 2000037 h 2972494"/>
              <a:gd name="connsiteX27" fmla="*/ 1029923 w 2386417"/>
              <a:gd name="connsiteY27" fmla="*/ 2072608 h 2972494"/>
              <a:gd name="connsiteX28" fmla="*/ 986380 w 2386417"/>
              <a:gd name="connsiteY28" fmla="*/ 2087122 h 2972494"/>
              <a:gd name="connsiteX29" fmla="*/ 942837 w 2386417"/>
              <a:gd name="connsiteY29" fmla="*/ 2116151 h 2972494"/>
              <a:gd name="connsiteX30" fmla="*/ 783180 w 2386417"/>
              <a:gd name="connsiteY30" fmla="*/ 2145180 h 2972494"/>
              <a:gd name="connsiteX31" fmla="*/ 768666 w 2386417"/>
              <a:gd name="connsiteY31" fmla="*/ 2188722 h 2972494"/>
              <a:gd name="connsiteX32" fmla="*/ 725123 w 2386417"/>
              <a:gd name="connsiteY32" fmla="*/ 2391922 h 2972494"/>
              <a:gd name="connsiteX33" fmla="*/ 667066 w 2386417"/>
              <a:gd name="connsiteY33" fmla="*/ 2479008 h 2972494"/>
              <a:gd name="connsiteX34" fmla="*/ 623523 w 2386417"/>
              <a:gd name="connsiteY34" fmla="*/ 2493522 h 2972494"/>
              <a:gd name="connsiteX35" fmla="*/ 579980 w 2386417"/>
              <a:gd name="connsiteY35" fmla="*/ 2522551 h 2972494"/>
              <a:gd name="connsiteX36" fmla="*/ 521923 w 2386417"/>
              <a:gd name="connsiteY36" fmla="*/ 2537065 h 2972494"/>
              <a:gd name="connsiteX37" fmla="*/ 478380 w 2386417"/>
              <a:gd name="connsiteY37" fmla="*/ 2551580 h 2972494"/>
              <a:gd name="connsiteX38" fmla="*/ 463866 w 2386417"/>
              <a:gd name="connsiteY38" fmla="*/ 2595122 h 2972494"/>
              <a:gd name="connsiteX39" fmla="*/ 405809 w 2386417"/>
              <a:gd name="connsiteY39" fmla="*/ 2682208 h 2972494"/>
              <a:gd name="connsiteX40" fmla="*/ 391295 w 2386417"/>
              <a:gd name="connsiteY40" fmla="*/ 2725751 h 2972494"/>
              <a:gd name="connsiteX41" fmla="*/ 347752 w 2386417"/>
              <a:gd name="connsiteY41" fmla="*/ 2754780 h 2972494"/>
              <a:gd name="connsiteX42" fmla="*/ 275180 w 2386417"/>
              <a:gd name="connsiteY42" fmla="*/ 2841865 h 2972494"/>
              <a:gd name="connsiteX43" fmla="*/ 115523 w 2386417"/>
              <a:gd name="connsiteY43" fmla="*/ 2870894 h 2972494"/>
              <a:gd name="connsiteX44" fmla="*/ 71980 w 2386417"/>
              <a:gd name="connsiteY44" fmla="*/ 2885408 h 2972494"/>
              <a:gd name="connsiteX45" fmla="*/ 130037 w 2386417"/>
              <a:gd name="connsiteY45" fmla="*/ 2957980 h 2972494"/>
              <a:gd name="connsiteX46" fmla="*/ 188095 w 2386417"/>
              <a:gd name="connsiteY46" fmla="*/ 2972494 h 2972494"/>
              <a:gd name="connsiteX47" fmla="*/ 275180 w 2386417"/>
              <a:gd name="connsiteY47" fmla="*/ 2928951 h 2972494"/>
              <a:gd name="connsiteX48" fmla="*/ 347752 w 2386417"/>
              <a:gd name="connsiteY48" fmla="*/ 2856380 h 2972494"/>
              <a:gd name="connsiteX49" fmla="*/ 420323 w 2386417"/>
              <a:gd name="connsiteY49" fmla="*/ 2783808 h 2972494"/>
              <a:gd name="connsiteX50" fmla="*/ 478380 w 2386417"/>
              <a:gd name="connsiteY50" fmla="*/ 2798322 h 2972494"/>
              <a:gd name="connsiteX51" fmla="*/ 667066 w 2386417"/>
              <a:gd name="connsiteY51" fmla="*/ 2841865 h 2972494"/>
              <a:gd name="connsiteX52" fmla="*/ 739637 w 2386417"/>
              <a:gd name="connsiteY52" fmla="*/ 2783808 h 2972494"/>
              <a:gd name="connsiteX53" fmla="*/ 797695 w 2386417"/>
              <a:gd name="connsiteY53" fmla="*/ 2769294 h 2972494"/>
              <a:gd name="connsiteX54" fmla="*/ 884780 w 2386417"/>
              <a:gd name="connsiteY54" fmla="*/ 2740265 h 2972494"/>
              <a:gd name="connsiteX55" fmla="*/ 913809 w 2386417"/>
              <a:gd name="connsiteY55" fmla="*/ 2783808 h 2972494"/>
              <a:gd name="connsiteX56" fmla="*/ 957352 w 2386417"/>
              <a:gd name="connsiteY56" fmla="*/ 2798322 h 2972494"/>
              <a:gd name="connsiteX57" fmla="*/ 1131523 w 2386417"/>
              <a:gd name="connsiteY57" fmla="*/ 2754780 h 2972494"/>
              <a:gd name="connsiteX58" fmla="*/ 1175066 w 2386417"/>
              <a:gd name="connsiteY58" fmla="*/ 2740265 h 2972494"/>
              <a:gd name="connsiteX59" fmla="*/ 1218609 w 2386417"/>
              <a:gd name="connsiteY59" fmla="*/ 2725751 h 2972494"/>
              <a:gd name="connsiteX60" fmla="*/ 1276666 w 2386417"/>
              <a:gd name="connsiteY60" fmla="*/ 2740265 h 2972494"/>
              <a:gd name="connsiteX61" fmla="*/ 1305695 w 2386417"/>
              <a:gd name="connsiteY61" fmla="*/ 2783808 h 2972494"/>
              <a:gd name="connsiteX62" fmla="*/ 1349237 w 2386417"/>
              <a:gd name="connsiteY62" fmla="*/ 2812837 h 2972494"/>
              <a:gd name="connsiteX63" fmla="*/ 1392780 w 2386417"/>
              <a:gd name="connsiteY63" fmla="*/ 2783808 h 2972494"/>
              <a:gd name="connsiteX64" fmla="*/ 1421809 w 2386417"/>
              <a:gd name="connsiteY64" fmla="*/ 2740265 h 2972494"/>
              <a:gd name="connsiteX65" fmla="*/ 1508895 w 2386417"/>
              <a:gd name="connsiteY65" fmla="*/ 2711237 h 2972494"/>
              <a:gd name="connsiteX66" fmla="*/ 1566952 w 2386417"/>
              <a:gd name="connsiteY66" fmla="*/ 2682208 h 2972494"/>
              <a:gd name="connsiteX67" fmla="*/ 1668552 w 2386417"/>
              <a:gd name="connsiteY67" fmla="*/ 2653180 h 2972494"/>
              <a:gd name="connsiteX68" fmla="*/ 1741123 w 2386417"/>
              <a:gd name="connsiteY68" fmla="*/ 2667694 h 2972494"/>
              <a:gd name="connsiteX69" fmla="*/ 1770152 w 2386417"/>
              <a:gd name="connsiteY69" fmla="*/ 2754780 h 2972494"/>
              <a:gd name="connsiteX70" fmla="*/ 1813695 w 2386417"/>
              <a:gd name="connsiteY70" fmla="*/ 2783808 h 2972494"/>
              <a:gd name="connsiteX71" fmla="*/ 1828209 w 2386417"/>
              <a:gd name="connsiteY71" fmla="*/ 2740265 h 2972494"/>
              <a:gd name="connsiteX72" fmla="*/ 1915295 w 2386417"/>
              <a:gd name="connsiteY72" fmla="*/ 2711237 h 2972494"/>
              <a:gd name="connsiteX73" fmla="*/ 1958837 w 2386417"/>
              <a:gd name="connsiteY73" fmla="*/ 2696722 h 2972494"/>
              <a:gd name="connsiteX74" fmla="*/ 2002380 w 2386417"/>
              <a:gd name="connsiteY74" fmla="*/ 2682208 h 2972494"/>
              <a:gd name="connsiteX75" fmla="*/ 2089466 w 2386417"/>
              <a:gd name="connsiteY75" fmla="*/ 2638665 h 2972494"/>
              <a:gd name="connsiteX76" fmla="*/ 2147523 w 2386417"/>
              <a:gd name="connsiteY76" fmla="*/ 2653180 h 2972494"/>
              <a:gd name="connsiteX77" fmla="*/ 2162037 w 2386417"/>
              <a:gd name="connsiteY77" fmla="*/ 2696722 h 2972494"/>
              <a:gd name="connsiteX78" fmla="*/ 2249123 w 2386417"/>
              <a:gd name="connsiteY78" fmla="*/ 2740265 h 2972494"/>
              <a:gd name="connsiteX79" fmla="*/ 2310141 w 2386417"/>
              <a:gd name="connsiteY79" fmla="*/ 2714645 h 2972494"/>
              <a:gd name="connsiteX80" fmla="*/ 2336209 w 2386417"/>
              <a:gd name="connsiteY80" fmla="*/ 1738780 h 2972494"/>
              <a:gd name="connsiteX81" fmla="*/ 2381579 w 2386417"/>
              <a:gd name="connsiteY81" fmla="*/ 0 h 2972494"/>
              <a:gd name="connsiteX0" fmla="*/ 2381579 w 2381579"/>
              <a:gd name="connsiteY0" fmla="*/ 0 h 2972494"/>
              <a:gd name="connsiteX1" fmla="*/ 2307180 w 2381579"/>
              <a:gd name="connsiteY1" fmla="*/ 26094 h 2972494"/>
              <a:gd name="connsiteX2" fmla="*/ 2162037 w 2381579"/>
              <a:gd name="connsiteY2" fmla="*/ 243808 h 2972494"/>
              <a:gd name="connsiteX3" fmla="*/ 2103980 w 2381579"/>
              <a:gd name="connsiteY3" fmla="*/ 330894 h 2972494"/>
              <a:gd name="connsiteX4" fmla="*/ 2060437 w 2381579"/>
              <a:gd name="connsiteY4" fmla="*/ 359922 h 2972494"/>
              <a:gd name="connsiteX5" fmla="*/ 2045923 w 2381579"/>
              <a:gd name="connsiteY5" fmla="*/ 403465 h 2972494"/>
              <a:gd name="connsiteX6" fmla="*/ 1987866 w 2381579"/>
              <a:gd name="connsiteY6" fmla="*/ 490551 h 2972494"/>
              <a:gd name="connsiteX7" fmla="*/ 1915295 w 2381579"/>
              <a:gd name="connsiteY7" fmla="*/ 635694 h 2972494"/>
              <a:gd name="connsiteX8" fmla="*/ 1857237 w 2381579"/>
              <a:gd name="connsiteY8" fmla="*/ 722780 h 2972494"/>
              <a:gd name="connsiteX9" fmla="*/ 1842723 w 2381579"/>
              <a:gd name="connsiteY9" fmla="*/ 766322 h 2972494"/>
              <a:gd name="connsiteX10" fmla="*/ 1770152 w 2381579"/>
              <a:gd name="connsiteY10" fmla="*/ 838894 h 2972494"/>
              <a:gd name="connsiteX11" fmla="*/ 1741123 w 2381579"/>
              <a:gd name="connsiteY11" fmla="*/ 925980 h 2972494"/>
              <a:gd name="connsiteX12" fmla="*/ 1726609 w 2381579"/>
              <a:gd name="connsiteY12" fmla="*/ 969522 h 2972494"/>
              <a:gd name="connsiteX13" fmla="*/ 1639523 w 2381579"/>
              <a:gd name="connsiteY13" fmla="*/ 1013065 h 2972494"/>
              <a:gd name="connsiteX14" fmla="*/ 1552437 w 2381579"/>
              <a:gd name="connsiteY14" fmla="*/ 1187237 h 2972494"/>
              <a:gd name="connsiteX15" fmla="*/ 1523409 w 2381579"/>
              <a:gd name="connsiteY15" fmla="*/ 1332380 h 2972494"/>
              <a:gd name="connsiteX16" fmla="*/ 1508895 w 2381579"/>
              <a:gd name="connsiteY16" fmla="*/ 1375922 h 2972494"/>
              <a:gd name="connsiteX17" fmla="*/ 1421809 w 2381579"/>
              <a:gd name="connsiteY17" fmla="*/ 1433980 h 2972494"/>
              <a:gd name="connsiteX18" fmla="*/ 1378266 w 2381579"/>
              <a:gd name="connsiteY18" fmla="*/ 1477522 h 2972494"/>
              <a:gd name="connsiteX19" fmla="*/ 1291180 w 2381579"/>
              <a:gd name="connsiteY19" fmla="*/ 1506551 h 2972494"/>
              <a:gd name="connsiteX20" fmla="*/ 1247637 w 2381579"/>
              <a:gd name="connsiteY20" fmla="*/ 1521065 h 2972494"/>
              <a:gd name="connsiteX21" fmla="*/ 1204095 w 2381579"/>
              <a:gd name="connsiteY21" fmla="*/ 1608151 h 2972494"/>
              <a:gd name="connsiteX22" fmla="*/ 1189580 w 2381579"/>
              <a:gd name="connsiteY22" fmla="*/ 1651694 h 2972494"/>
              <a:gd name="connsiteX23" fmla="*/ 1146037 w 2381579"/>
              <a:gd name="connsiteY23" fmla="*/ 1738780 h 2972494"/>
              <a:gd name="connsiteX24" fmla="*/ 1131523 w 2381579"/>
              <a:gd name="connsiteY24" fmla="*/ 1854894 h 2972494"/>
              <a:gd name="connsiteX25" fmla="*/ 1087980 w 2381579"/>
              <a:gd name="connsiteY25" fmla="*/ 1985522 h 2972494"/>
              <a:gd name="connsiteX26" fmla="*/ 1044437 w 2381579"/>
              <a:gd name="connsiteY26" fmla="*/ 2000037 h 2972494"/>
              <a:gd name="connsiteX27" fmla="*/ 1029923 w 2381579"/>
              <a:gd name="connsiteY27" fmla="*/ 2072608 h 2972494"/>
              <a:gd name="connsiteX28" fmla="*/ 986380 w 2381579"/>
              <a:gd name="connsiteY28" fmla="*/ 2087122 h 2972494"/>
              <a:gd name="connsiteX29" fmla="*/ 942837 w 2381579"/>
              <a:gd name="connsiteY29" fmla="*/ 2116151 h 2972494"/>
              <a:gd name="connsiteX30" fmla="*/ 783180 w 2381579"/>
              <a:gd name="connsiteY30" fmla="*/ 2145180 h 2972494"/>
              <a:gd name="connsiteX31" fmla="*/ 768666 w 2381579"/>
              <a:gd name="connsiteY31" fmla="*/ 2188722 h 2972494"/>
              <a:gd name="connsiteX32" fmla="*/ 725123 w 2381579"/>
              <a:gd name="connsiteY32" fmla="*/ 2391922 h 2972494"/>
              <a:gd name="connsiteX33" fmla="*/ 667066 w 2381579"/>
              <a:gd name="connsiteY33" fmla="*/ 2479008 h 2972494"/>
              <a:gd name="connsiteX34" fmla="*/ 623523 w 2381579"/>
              <a:gd name="connsiteY34" fmla="*/ 2493522 h 2972494"/>
              <a:gd name="connsiteX35" fmla="*/ 579980 w 2381579"/>
              <a:gd name="connsiteY35" fmla="*/ 2522551 h 2972494"/>
              <a:gd name="connsiteX36" fmla="*/ 521923 w 2381579"/>
              <a:gd name="connsiteY36" fmla="*/ 2537065 h 2972494"/>
              <a:gd name="connsiteX37" fmla="*/ 478380 w 2381579"/>
              <a:gd name="connsiteY37" fmla="*/ 2551580 h 2972494"/>
              <a:gd name="connsiteX38" fmla="*/ 463866 w 2381579"/>
              <a:gd name="connsiteY38" fmla="*/ 2595122 h 2972494"/>
              <a:gd name="connsiteX39" fmla="*/ 405809 w 2381579"/>
              <a:gd name="connsiteY39" fmla="*/ 2682208 h 2972494"/>
              <a:gd name="connsiteX40" fmla="*/ 391295 w 2381579"/>
              <a:gd name="connsiteY40" fmla="*/ 2725751 h 2972494"/>
              <a:gd name="connsiteX41" fmla="*/ 347752 w 2381579"/>
              <a:gd name="connsiteY41" fmla="*/ 2754780 h 2972494"/>
              <a:gd name="connsiteX42" fmla="*/ 275180 w 2381579"/>
              <a:gd name="connsiteY42" fmla="*/ 2841865 h 2972494"/>
              <a:gd name="connsiteX43" fmla="*/ 115523 w 2381579"/>
              <a:gd name="connsiteY43" fmla="*/ 2870894 h 2972494"/>
              <a:gd name="connsiteX44" fmla="*/ 71980 w 2381579"/>
              <a:gd name="connsiteY44" fmla="*/ 2885408 h 2972494"/>
              <a:gd name="connsiteX45" fmla="*/ 130037 w 2381579"/>
              <a:gd name="connsiteY45" fmla="*/ 2957980 h 2972494"/>
              <a:gd name="connsiteX46" fmla="*/ 188095 w 2381579"/>
              <a:gd name="connsiteY46" fmla="*/ 2972494 h 2972494"/>
              <a:gd name="connsiteX47" fmla="*/ 275180 w 2381579"/>
              <a:gd name="connsiteY47" fmla="*/ 2928951 h 2972494"/>
              <a:gd name="connsiteX48" fmla="*/ 347752 w 2381579"/>
              <a:gd name="connsiteY48" fmla="*/ 2856380 h 2972494"/>
              <a:gd name="connsiteX49" fmla="*/ 420323 w 2381579"/>
              <a:gd name="connsiteY49" fmla="*/ 2783808 h 2972494"/>
              <a:gd name="connsiteX50" fmla="*/ 478380 w 2381579"/>
              <a:gd name="connsiteY50" fmla="*/ 2798322 h 2972494"/>
              <a:gd name="connsiteX51" fmla="*/ 667066 w 2381579"/>
              <a:gd name="connsiteY51" fmla="*/ 2841865 h 2972494"/>
              <a:gd name="connsiteX52" fmla="*/ 739637 w 2381579"/>
              <a:gd name="connsiteY52" fmla="*/ 2783808 h 2972494"/>
              <a:gd name="connsiteX53" fmla="*/ 797695 w 2381579"/>
              <a:gd name="connsiteY53" fmla="*/ 2769294 h 2972494"/>
              <a:gd name="connsiteX54" fmla="*/ 884780 w 2381579"/>
              <a:gd name="connsiteY54" fmla="*/ 2740265 h 2972494"/>
              <a:gd name="connsiteX55" fmla="*/ 913809 w 2381579"/>
              <a:gd name="connsiteY55" fmla="*/ 2783808 h 2972494"/>
              <a:gd name="connsiteX56" fmla="*/ 957352 w 2381579"/>
              <a:gd name="connsiteY56" fmla="*/ 2798322 h 2972494"/>
              <a:gd name="connsiteX57" fmla="*/ 1131523 w 2381579"/>
              <a:gd name="connsiteY57" fmla="*/ 2754780 h 2972494"/>
              <a:gd name="connsiteX58" fmla="*/ 1175066 w 2381579"/>
              <a:gd name="connsiteY58" fmla="*/ 2740265 h 2972494"/>
              <a:gd name="connsiteX59" fmla="*/ 1218609 w 2381579"/>
              <a:gd name="connsiteY59" fmla="*/ 2725751 h 2972494"/>
              <a:gd name="connsiteX60" fmla="*/ 1276666 w 2381579"/>
              <a:gd name="connsiteY60" fmla="*/ 2740265 h 2972494"/>
              <a:gd name="connsiteX61" fmla="*/ 1305695 w 2381579"/>
              <a:gd name="connsiteY61" fmla="*/ 2783808 h 2972494"/>
              <a:gd name="connsiteX62" fmla="*/ 1349237 w 2381579"/>
              <a:gd name="connsiteY62" fmla="*/ 2812837 h 2972494"/>
              <a:gd name="connsiteX63" fmla="*/ 1392780 w 2381579"/>
              <a:gd name="connsiteY63" fmla="*/ 2783808 h 2972494"/>
              <a:gd name="connsiteX64" fmla="*/ 1421809 w 2381579"/>
              <a:gd name="connsiteY64" fmla="*/ 2740265 h 2972494"/>
              <a:gd name="connsiteX65" fmla="*/ 1508895 w 2381579"/>
              <a:gd name="connsiteY65" fmla="*/ 2711237 h 2972494"/>
              <a:gd name="connsiteX66" fmla="*/ 1566952 w 2381579"/>
              <a:gd name="connsiteY66" fmla="*/ 2682208 h 2972494"/>
              <a:gd name="connsiteX67" fmla="*/ 1668552 w 2381579"/>
              <a:gd name="connsiteY67" fmla="*/ 2653180 h 2972494"/>
              <a:gd name="connsiteX68" fmla="*/ 1741123 w 2381579"/>
              <a:gd name="connsiteY68" fmla="*/ 2667694 h 2972494"/>
              <a:gd name="connsiteX69" fmla="*/ 1770152 w 2381579"/>
              <a:gd name="connsiteY69" fmla="*/ 2754780 h 2972494"/>
              <a:gd name="connsiteX70" fmla="*/ 1813695 w 2381579"/>
              <a:gd name="connsiteY70" fmla="*/ 2783808 h 2972494"/>
              <a:gd name="connsiteX71" fmla="*/ 1828209 w 2381579"/>
              <a:gd name="connsiteY71" fmla="*/ 2740265 h 2972494"/>
              <a:gd name="connsiteX72" fmla="*/ 1915295 w 2381579"/>
              <a:gd name="connsiteY72" fmla="*/ 2711237 h 2972494"/>
              <a:gd name="connsiteX73" fmla="*/ 1958837 w 2381579"/>
              <a:gd name="connsiteY73" fmla="*/ 2696722 h 2972494"/>
              <a:gd name="connsiteX74" fmla="*/ 2002380 w 2381579"/>
              <a:gd name="connsiteY74" fmla="*/ 2682208 h 2972494"/>
              <a:gd name="connsiteX75" fmla="*/ 2089466 w 2381579"/>
              <a:gd name="connsiteY75" fmla="*/ 2638665 h 2972494"/>
              <a:gd name="connsiteX76" fmla="*/ 2147523 w 2381579"/>
              <a:gd name="connsiteY76" fmla="*/ 2653180 h 2972494"/>
              <a:gd name="connsiteX77" fmla="*/ 2162037 w 2381579"/>
              <a:gd name="connsiteY77" fmla="*/ 2696722 h 2972494"/>
              <a:gd name="connsiteX78" fmla="*/ 2249123 w 2381579"/>
              <a:gd name="connsiteY78" fmla="*/ 2740265 h 2972494"/>
              <a:gd name="connsiteX79" fmla="*/ 2310141 w 2381579"/>
              <a:gd name="connsiteY79" fmla="*/ 2714645 h 2972494"/>
              <a:gd name="connsiteX80" fmla="*/ 2336209 w 2381579"/>
              <a:gd name="connsiteY80" fmla="*/ 1738780 h 2972494"/>
              <a:gd name="connsiteX81" fmla="*/ 2381579 w 2381579"/>
              <a:gd name="connsiteY81" fmla="*/ 0 h 2972494"/>
              <a:gd name="connsiteX0" fmla="*/ 2381579 w 2381579"/>
              <a:gd name="connsiteY0" fmla="*/ 0 h 2972494"/>
              <a:gd name="connsiteX1" fmla="*/ 2307180 w 2381579"/>
              <a:gd name="connsiteY1" fmla="*/ 26094 h 2972494"/>
              <a:gd name="connsiteX2" fmla="*/ 2162037 w 2381579"/>
              <a:gd name="connsiteY2" fmla="*/ 243808 h 2972494"/>
              <a:gd name="connsiteX3" fmla="*/ 2103980 w 2381579"/>
              <a:gd name="connsiteY3" fmla="*/ 330894 h 2972494"/>
              <a:gd name="connsiteX4" fmla="*/ 2060437 w 2381579"/>
              <a:gd name="connsiteY4" fmla="*/ 359922 h 2972494"/>
              <a:gd name="connsiteX5" fmla="*/ 2045923 w 2381579"/>
              <a:gd name="connsiteY5" fmla="*/ 403465 h 2972494"/>
              <a:gd name="connsiteX6" fmla="*/ 1987866 w 2381579"/>
              <a:gd name="connsiteY6" fmla="*/ 490551 h 2972494"/>
              <a:gd name="connsiteX7" fmla="*/ 1915295 w 2381579"/>
              <a:gd name="connsiteY7" fmla="*/ 635694 h 2972494"/>
              <a:gd name="connsiteX8" fmla="*/ 1857237 w 2381579"/>
              <a:gd name="connsiteY8" fmla="*/ 722780 h 2972494"/>
              <a:gd name="connsiteX9" fmla="*/ 1842723 w 2381579"/>
              <a:gd name="connsiteY9" fmla="*/ 766322 h 2972494"/>
              <a:gd name="connsiteX10" fmla="*/ 1770152 w 2381579"/>
              <a:gd name="connsiteY10" fmla="*/ 838894 h 2972494"/>
              <a:gd name="connsiteX11" fmla="*/ 1741123 w 2381579"/>
              <a:gd name="connsiteY11" fmla="*/ 925980 h 2972494"/>
              <a:gd name="connsiteX12" fmla="*/ 1726609 w 2381579"/>
              <a:gd name="connsiteY12" fmla="*/ 969522 h 2972494"/>
              <a:gd name="connsiteX13" fmla="*/ 1639523 w 2381579"/>
              <a:gd name="connsiteY13" fmla="*/ 1013065 h 2972494"/>
              <a:gd name="connsiteX14" fmla="*/ 1552437 w 2381579"/>
              <a:gd name="connsiteY14" fmla="*/ 1187237 h 2972494"/>
              <a:gd name="connsiteX15" fmla="*/ 1523409 w 2381579"/>
              <a:gd name="connsiteY15" fmla="*/ 1332380 h 2972494"/>
              <a:gd name="connsiteX16" fmla="*/ 1508895 w 2381579"/>
              <a:gd name="connsiteY16" fmla="*/ 1375922 h 2972494"/>
              <a:gd name="connsiteX17" fmla="*/ 1421809 w 2381579"/>
              <a:gd name="connsiteY17" fmla="*/ 1433980 h 2972494"/>
              <a:gd name="connsiteX18" fmla="*/ 1378266 w 2381579"/>
              <a:gd name="connsiteY18" fmla="*/ 1477522 h 2972494"/>
              <a:gd name="connsiteX19" fmla="*/ 1291180 w 2381579"/>
              <a:gd name="connsiteY19" fmla="*/ 1506551 h 2972494"/>
              <a:gd name="connsiteX20" fmla="*/ 1247637 w 2381579"/>
              <a:gd name="connsiteY20" fmla="*/ 1521065 h 2972494"/>
              <a:gd name="connsiteX21" fmla="*/ 1204095 w 2381579"/>
              <a:gd name="connsiteY21" fmla="*/ 1608151 h 2972494"/>
              <a:gd name="connsiteX22" fmla="*/ 1189580 w 2381579"/>
              <a:gd name="connsiteY22" fmla="*/ 1651694 h 2972494"/>
              <a:gd name="connsiteX23" fmla="*/ 1146037 w 2381579"/>
              <a:gd name="connsiteY23" fmla="*/ 1738780 h 2972494"/>
              <a:gd name="connsiteX24" fmla="*/ 1131523 w 2381579"/>
              <a:gd name="connsiteY24" fmla="*/ 1854894 h 2972494"/>
              <a:gd name="connsiteX25" fmla="*/ 1087980 w 2381579"/>
              <a:gd name="connsiteY25" fmla="*/ 1985522 h 2972494"/>
              <a:gd name="connsiteX26" fmla="*/ 1044437 w 2381579"/>
              <a:gd name="connsiteY26" fmla="*/ 2000037 h 2972494"/>
              <a:gd name="connsiteX27" fmla="*/ 1029923 w 2381579"/>
              <a:gd name="connsiteY27" fmla="*/ 2072608 h 2972494"/>
              <a:gd name="connsiteX28" fmla="*/ 986380 w 2381579"/>
              <a:gd name="connsiteY28" fmla="*/ 2087122 h 2972494"/>
              <a:gd name="connsiteX29" fmla="*/ 942837 w 2381579"/>
              <a:gd name="connsiteY29" fmla="*/ 2116151 h 2972494"/>
              <a:gd name="connsiteX30" fmla="*/ 783180 w 2381579"/>
              <a:gd name="connsiteY30" fmla="*/ 2145180 h 2972494"/>
              <a:gd name="connsiteX31" fmla="*/ 768666 w 2381579"/>
              <a:gd name="connsiteY31" fmla="*/ 2188722 h 2972494"/>
              <a:gd name="connsiteX32" fmla="*/ 725123 w 2381579"/>
              <a:gd name="connsiteY32" fmla="*/ 2391922 h 2972494"/>
              <a:gd name="connsiteX33" fmla="*/ 667066 w 2381579"/>
              <a:gd name="connsiteY33" fmla="*/ 2479008 h 2972494"/>
              <a:gd name="connsiteX34" fmla="*/ 623523 w 2381579"/>
              <a:gd name="connsiteY34" fmla="*/ 2493522 h 2972494"/>
              <a:gd name="connsiteX35" fmla="*/ 579980 w 2381579"/>
              <a:gd name="connsiteY35" fmla="*/ 2522551 h 2972494"/>
              <a:gd name="connsiteX36" fmla="*/ 521923 w 2381579"/>
              <a:gd name="connsiteY36" fmla="*/ 2537065 h 2972494"/>
              <a:gd name="connsiteX37" fmla="*/ 478380 w 2381579"/>
              <a:gd name="connsiteY37" fmla="*/ 2551580 h 2972494"/>
              <a:gd name="connsiteX38" fmla="*/ 463866 w 2381579"/>
              <a:gd name="connsiteY38" fmla="*/ 2595122 h 2972494"/>
              <a:gd name="connsiteX39" fmla="*/ 405809 w 2381579"/>
              <a:gd name="connsiteY39" fmla="*/ 2682208 h 2972494"/>
              <a:gd name="connsiteX40" fmla="*/ 391295 w 2381579"/>
              <a:gd name="connsiteY40" fmla="*/ 2725751 h 2972494"/>
              <a:gd name="connsiteX41" fmla="*/ 347752 w 2381579"/>
              <a:gd name="connsiteY41" fmla="*/ 2754780 h 2972494"/>
              <a:gd name="connsiteX42" fmla="*/ 275180 w 2381579"/>
              <a:gd name="connsiteY42" fmla="*/ 2841865 h 2972494"/>
              <a:gd name="connsiteX43" fmla="*/ 115523 w 2381579"/>
              <a:gd name="connsiteY43" fmla="*/ 2870894 h 2972494"/>
              <a:gd name="connsiteX44" fmla="*/ 71980 w 2381579"/>
              <a:gd name="connsiteY44" fmla="*/ 2885408 h 2972494"/>
              <a:gd name="connsiteX45" fmla="*/ 130037 w 2381579"/>
              <a:gd name="connsiteY45" fmla="*/ 2957980 h 2972494"/>
              <a:gd name="connsiteX46" fmla="*/ 188095 w 2381579"/>
              <a:gd name="connsiteY46" fmla="*/ 2972494 h 2972494"/>
              <a:gd name="connsiteX47" fmla="*/ 275180 w 2381579"/>
              <a:gd name="connsiteY47" fmla="*/ 2928951 h 2972494"/>
              <a:gd name="connsiteX48" fmla="*/ 347752 w 2381579"/>
              <a:gd name="connsiteY48" fmla="*/ 2856380 h 2972494"/>
              <a:gd name="connsiteX49" fmla="*/ 420323 w 2381579"/>
              <a:gd name="connsiteY49" fmla="*/ 2783808 h 2972494"/>
              <a:gd name="connsiteX50" fmla="*/ 478380 w 2381579"/>
              <a:gd name="connsiteY50" fmla="*/ 2798322 h 2972494"/>
              <a:gd name="connsiteX51" fmla="*/ 667066 w 2381579"/>
              <a:gd name="connsiteY51" fmla="*/ 2841865 h 2972494"/>
              <a:gd name="connsiteX52" fmla="*/ 739637 w 2381579"/>
              <a:gd name="connsiteY52" fmla="*/ 2783808 h 2972494"/>
              <a:gd name="connsiteX53" fmla="*/ 797695 w 2381579"/>
              <a:gd name="connsiteY53" fmla="*/ 2769294 h 2972494"/>
              <a:gd name="connsiteX54" fmla="*/ 884780 w 2381579"/>
              <a:gd name="connsiteY54" fmla="*/ 2740265 h 2972494"/>
              <a:gd name="connsiteX55" fmla="*/ 913809 w 2381579"/>
              <a:gd name="connsiteY55" fmla="*/ 2783808 h 2972494"/>
              <a:gd name="connsiteX56" fmla="*/ 957352 w 2381579"/>
              <a:gd name="connsiteY56" fmla="*/ 2798322 h 2972494"/>
              <a:gd name="connsiteX57" fmla="*/ 1131523 w 2381579"/>
              <a:gd name="connsiteY57" fmla="*/ 2754780 h 2972494"/>
              <a:gd name="connsiteX58" fmla="*/ 1175066 w 2381579"/>
              <a:gd name="connsiteY58" fmla="*/ 2740265 h 2972494"/>
              <a:gd name="connsiteX59" fmla="*/ 1218609 w 2381579"/>
              <a:gd name="connsiteY59" fmla="*/ 2725751 h 2972494"/>
              <a:gd name="connsiteX60" fmla="*/ 1276666 w 2381579"/>
              <a:gd name="connsiteY60" fmla="*/ 2740265 h 2972494"/>
              <a:gd name="connsiteX61" fmla="*/ 1305695 w 2381579"/>
              <a:gd name="connsiteY61" fmla="*/ 2783808 h 2972494"/>
              <a:gd name="connsiteX62" fmla="*/ 1349237 w 2381579"/>
              <a:gd name="connsiteY62" fmla="*/ 2812837 h 2972494"/>
              <a:gd name="connsiteX63" fmla="*/ 1392780 w 2381579"/>
              <a:gd name="connsiteY63" fmla="*/ 2783808 h 2972494"/>
              <a:gd name="connsiteX64" fmla="*/ 1421809 w 2381579"/>
              <a:gd name="connsiteY64" fmla="*/ 2740265 h 2972494"/>
              <a:gd name="connsiteX65" fmla="*/ 1508895 w 2381579"/>
              <a:gd name="connsiteY65" fmla="*/ 2711237 h 2972494"/>
              <a:gd name="connsiteX66" fmla="*/ 1566952 w 2381579"/>
              <a:gd name="connsiteY66" fmla="*/ 2682208 h 2972494"/>
              <a:gd name="connsiteX67" fmla="*/ 1668552 w 2381579"/>
              <a:gd name="connsiteY67" fmla="*/ 2653180 h 2972494"/>
              <a:gd name="connsiteX68" fmla="*/ 1741123 w 2381579"/>
              <a:gd name="connsiteY68" fmla="*/ 2667694 h 2972494"/>
              <a:gd name="connsiteX69" fmla="*/ 1770152 w 2381579"/>
              <a:gd name="connsiteY69" fmla="*/ 2754780 h 2972494"/>
              <a:gd name="connsiteX70" fmla="*/ 1813695 w 2381579"/>
              <a:gd name="connsiteY70" fmla="*/ 2783808 h 2972494"/>
              <a:gd name="connsiteX71" fmla="*/ 1881513 w 2381579"/>
              <a:gd name="connsiteY71" fmla="*/ 2786082 h 2972494"/>
              <a:gd name="connsiteX72" fmla="*/ 1915295 w 2381579"/>
              <a:gd name="connsiteY72" fmla="*/ 2711237 h 2972494"/>
              <a:gd name="connsiteX73" fmla="*/ 1958837 w 2381579"/>
              <a:gd name="connsiteY73" fmla="*/ 2696722 h 2972494"/>
              <a:gd name="connsiteX74" fmla="*/ 2002380 w 2381579"/>
              <a:gd name="connsiteY74" fmla="*/ 2682208 h 2972494"/>
              <a:gd name="connsiteX75" fmla="*/ 2089466 w 2381579"/>
              <a:gd name="connsiteY75" fmla="*/ 2638665 h 2972494"/>
              <a:gd name="connsiteX76" fmla="*/ 2147523 w 2381579"/>
              <a:gd name="connsiteY76" fmla="*/ 2653180 h 2972494"/>
              <a:gd name="connsiteX77" fmla="*/ 2162037 w 2381579"/>
              <a:gd name="connsiteY77" fmla="*/ 2696722 h 2972494"/>
              <a:gd name="connsiteX78" fmla="*/ 2249123 w 2381579"/>
              <a:gd name="connsiteY78" fmla="*/ 2740265 h 2972494"/>
              <a:gd name="connsiteX79" fmla="*/ 2310141 w 2381579"/>
              <a:gd name="connsiteY79" fmla="*/ 2714645 h 2972494"/>
              <a:gd name="connsiteX80" fmla="*/ 2336209 w 2381579"/>
              <a:gd name="connsiteY80" fmla="*/ 1738780 h 2972494"/>
              <a:gd name="connsiteX81" fmla="*/ 2381579 w 2381579"/>
              <a:gd name="connsiteY81" fmla="*/ 0 h 2972494"/>
              <a:gd name="connsiteX0" fmla="*/ 2381579 w 2381579"/>
              <a:gd name="connsiteY0" fmla="*/ 0 h 2972494"/>
              <a:gd name="connsiteX1" fmla="*/ 2307180 w 2381579"/>
              <a:gd name="connsiteY1" fmla="*/ 26094 h 2972494"/>
              <a:gd name="connsiteX2" fmla="*/ 2162037 w 2381579"/>
              <a:gd name="connsiteY2" fmla="*/ 243808 h 2972494"/>
              <a:gd name="connsiteX3" fmla="*/ 2103980 w 2381579"/>
              <a:gd name="connsiteY3" fmla="*/ 330894 h 2972494"/>
              <a:gd name="connsiteX4" fmla="*/ 2060437 w 2381579"/>
              <a:gd name="connsiteY4" fmla="*/ 359922 h 2972494"/>
              <a:gd name="connsiteX5" fmla="*/ 2045923 w 2381579"/>
              <a:gd name="connsiteY5" fmla="*/ 403465 h 2972494"/>
              <a:gd name="connsiteX6" fmla="*/ 1987866 w 2381579"/>
              <a:gd name="connsiteY6" fmla="*/ 490551 h 2972494"/>
              <a:gd name="connsiteX7" fmla="*/ 1915295 w 2381579"/>
              <a:gd name="connsiteY7" fmla="*/ 635694 h 2972494"/>
              <a:gd name="connsiteX8" fmla="*/ 1857237 w 2381579"/>
              <a:gd name="connsiteY8" fmla="*/ 722780 h 2972494"/>
              <a:gd name="connsiteX9" fmla="*/ 1842723 w 2381579"/>
              <a:gd name="connsiteY9" fmla="*/ 766322 h 2972494"/>
              <a:gd name="connsiteX10" fmla="*/ 1770152 w 2381579"/>
              <a:gd name="connsiteY10" fmla="*/ 838894 h 2972494"/>
              <a:gd name="connsiteX11" fmla="*/ 1741123 w 2381579"/>
              <a:gd name="connsiteY11" fmla="*/ 925980 h 2972494"/>
              <a:gd name="connsiteX12" fmla="*/ 1726609 w 2381579"/>
              <a:gd name="connsiteY12" fmla="*/ 969522 h 2972494"/>
              <a:gd name="connsiteX13" fmla="*/ 1639523 w 2381579"/>
              <a:gd name="connsiteY13" fmla="*/ 1013065 h 2972494"/>
              <a:gd name="connsiteX14" fmla="*/ 1552437 w 2381579"/>
              <a:gd name="connsiteY14" fmla="*/ 1187237 h 2972494"/>
              <a:gd name="connsiteX15" fmla="*/ 1523409 w 2381579"/>
              <a:gd name="connsiteY15" fmla="*/ 1332380 h 2972494"/>
              <a:gd name="connsiteX16" fmla="*/ 1508895 w 2381579"/>
              <a:gd name="connsiteY16" fmla="*/ 1375922 h 2972494"/>
              <a:gd name="connsiteX17" fmla="*/ 1421809 w 2381579"/>
              <a:gd name="connsiteY17" fmla="*/ 1433980 h 2972494"/>
              <a:gd name="connsiteX18" fmla="*/ 1378266 w 2381579"/>
              <a:gd name="connsiteY18" fmla="*/ 1477522 h 2972494"/>
              <a:gd name="connsiteX19" fmla="*/ 1291180 w 2381579"/>
              <a:gd name="connsiteY19" fmla="*/ 1506551 h 2972494"/>
              <a:gd name="connsiteX20" fmla="*/ 1247637 w 2381579"/>
              <a:gd name="connsiteY20" fmla="*/ 1521065 h 2972494"/>
              <a:gd name="connsiteX21" fmla="*/ 1204095 w 2381579"/>
              <a:gd name="connsiteY21" fmla="*/ 1608151 h 2972494"/>
              <a:gd name="connsiteX22" fmla="*/ 1189580 w 2381579"/>
              <a:gd name="connsiteY22" fmla="*/ 1651694 h 2972494"/>
              <a:gd name="connsiteX23" fmla="*/ 1146037 w 2381579"/>
              <a:gd name="connsiteY23" fmla="*/ 1738780 h 2972494"/>
              <a:gd name="connsiteX24" fmla="*/ 1131523 w 2381579"/>
              <a:gd name="connsiteY24" fmla="*/ 1854894 h 2972494"/>
              <a:gd name="connsiteX25" fmla="*/ 1087980 w 2381579"/>
              <a:gd name="connsiteY25" fmla="*/ 1985522 h 2972494"/>
              <a:gd name="connsiteX26" fmla="*/ 1044437 w 2381579"/>
              <a:gd name="connsiteY26" fmla="*/ 2000037 h 2972494"/>
              <a:gd name="connsiteX27" fmla="*/ 1029923 w 2381579"/>
              <a:gd name="connsiteY27" fmla="*/ 2072608 h 2972494"/>
              <a:gd name="connsiteX28" fmla="*/ 986380 w 2381579"/>
              <a:gd name="connsiteY28" fmla="*/ 2087122 h 2972494"/>
              <a:gd name="connsiteX29" fmla="*/ 942837 w 2381579"/>
              <a:gd name="connsiteY29" fmla="*/ 2116151 h 2972494"/>
              <a:gd name="connsiteX30" fmla="*/ 783180 w 2381579"/>
              <a:gd name="connsiteY30" fmla="*/ 2145180 h 2972494"/>
              <a:gd name="connsiteX31" fmla="*/ 768666 w 2381579"/>
              <a:gd name="connsiteY31" fmla="*/ 2188722 h 2972494"/>
              <a:gd name="connsiteX32" fmla="*/ 725123 w 2381579"/>
              <a:gd name="connsiteY32" fmla="*/ 2391922 h 2972494"/>
              <a:gd name="connsiteX33" fmla="*/ 667066 w 2381579"/>
              <a:gd name="connsiteY33" fmla="*/ 2479008 h 2972494"/>
              <a:gd name="connsiteX34" fmla="*/ 623523 w 2381579"/>
              <a:gd name="connsiteY34" fmla="*/ 2493522 h 2972494"/>
              <a:gd name="connsiteX35" fmla="*/ 579980 w 2381579"/>
              <a:gd name="connsiteY35" fmla="*/ 2522551 h 2972494"/>
              <a:gd name="connsiteX36" fmla="*/ 521923 w 2381579"/>
              <a:gd name="connsiteY36" fmla="*/ 2537065 h 2972494"/>
              <a:gd name="connsiteX37" fmla="*/ 478380 w 2381579"/>
              <a:gd name="connsiteY37" fmla="*/ 2551580 h 2972494"/>
              <a:gd name="connsiteX38" fmla="*/ 463866 w 2381579"/>
              <a:gd name="connsiteY38" fmla="*/ 2595122 h 2972494"/>
              <a:gd name="connsiteX39" fmla="*/ 405809 w 2381579"/>
              <a:gd name="connsiteY39" fmla="*/ 2682208 h 2972494"/>
              <a:gd name="connsiteX40" fmla="*/ 391295 w 2381579"/>
              <a:gd name="connsiteY40" fmla="*/ 2725751 h 2972494"/>
              <a:gd name="connsiteX41" fmla="*/ 347752 w 2381579"/>
              <a:gd name="connsiteY41" fmla="*/ 2754780 h 2972494"/>
              <a:gd name="connsiteX42" fmla="*/ 275180 w 2381579"/>
              <a:gd name="connsiteY42" fmla="*/ 2841865 h 2972494"/>
              <a:gd name="connsiteX43" fmla="*/ 115523 w 2381579"/>
              <a:gd name="connsiteY43" fmla="*/ 2870894 h 2972494"/>
              <a:gd name="connsiteX44" fmla="*/ 71980 w 2381579"/>
              <a:gd name="connsiteY44" fmla="*/ 2885408 h 2972494"/>
              <a:gd name="connsiteX45" fmla="*/ 130037 w 2381579"/>
              <a:gd name="connsiteY45" fmla="*/ 2957980 h 2972494"/>
              <a:gd name="connsiteX46" fmla="*/ 188095 w 2381579"/>
              <a:gd name="connsiteY46" fmla="*/ 2972494 h 2972494"/>
              <a:gd name="connsiteX47" fmla="*/ 275180 w 2381579"/>
              <a:gd name="connsiteY47" fmla="*/ 2928951 h 2972494"/>
              <a:gd name="connsiteX48" fmla="*/ 347752 w 2381579"/>
              <a:gd name="connsiteY48" fmla="*/ 2856380 h 2972494"/>
              <a:gd name="connsiteX49" fmla="*/ 420323 w 2381579"/>
              <a:gd name="connsiteY49" fmla="*/ 2783808 h 2972494"/>
              <a:gd name="connsiteX50" fmla="*/ 478380 w 2381579"/>
              <a:gd name="connsiteY50" fmla="*/ 2798322 h 2972494"/>
              <a:gd name="connsiteX51" fmla="*/ 667066 w 2381579"/>
              <a:gd name="connsiteY51" fmla="*/ 2841865 h 2972494"/>
              <a:gd name="connsiteX52" fmla="*/ 739637 w 2381579"/>
              <a:gd name="connsiteY52" fmla="*/ 2783808 h 2972494"/>
              <a:gd name="connsiteX53" fmla="*/ 797695 w 2381579"/>
              <a:gd name="connsiteY53" fmla="*/ 2769294 h 2972494"/>
              <a:gd name="connsiteX54" fmla="*/ 884780 w 2381579"/>
              <a:gd name="connsiteY54" fmla="*/ 2740265 h 2972494"/>
              <a:gd name="connsiteX55" fmla="*/ 913809 w 2381579"/>
              <a:gd name="connsiteY55" fmla="*/ 2783808 h 2972494"/>
              <a:gd name="connsiteX56" fmla="*/ 957352 w 2381579"/>
              <a:gd name="connsiteY56" fmla="*/ 2798322 h 2972494"/>
              <a:gd name="connsiteX57" fmla="*/ 1131523 w 2381579"/>
              <a:gd name="connsiteY57" fmla="*/ 2754780 h 2972494"/>
              <a:gd name="connsiteX58" fmla="*/ 1175066 w 2381579"/>
              <a:gd name="connsiteY58" fmla="*/ 2740265 h 2972494"/>
              <a:gd name="connsiteX59" fmla="*/ 1218609 w 2381579"/>
              <a:gd name="connsiteY59" fmla="*/ 2725751 h 2972494"/>
              <a:gd name="connsiteX60" fmla="*/ 1276666 w 2381579"/>
              <a:gd name="connsiteY60" fmla="*/ 2740265 h 2972494"/>
              <a:gd name="connsiteX61" fmla="*/ 1305695 w 2381579"/>
              <a:gd name="connsiteY61" fmla="*/ 2783808 h 2972494"/>
              <a:gd name="connsiteX62" fmla="*/ 1349237 w 2381579"/>
              <a:gd name="connsiteY62" fmla="*/ 2812837 h 2972494"/>
              <a:gd name="connsiteX63" fmla="*/ 1392780 w 2381579"/>
              <a:gd name="connsiteY63" fmla="*/ 2783808 h 2972494"/>
              <a:gd name="connsiteX64" fmla="*/ 1508895 w 2381579"/>
              <a:gd name="connsiteY64" fmla="*/ 2711237 h 2972494"/>
              <a:gd name="connsiteX65" fmla="*/ 1566952 w 2381579"/>
              <a:gd name="connsiteY65" fmla="*/ 2682208 h 2972494"/>
              <a:gd name="connsiteX66" fmla="*/ 1668552 w 2381579"/>
              <a:gd name="connsiteY66" fmla="*/ 2653180 h 2972494"/>
              <a:gd name="connsiteX67" fmla="*/ 1741123 w 2381579"/>
              <a:gd name="connsiteY67" fmla="*/ 2667694 h 2972494"/>
              <a:gd name="connsiteX68" fmla="*/ 1770152 w 2381579"/>
              <a:gd name="connsiteY68" fmla="*/ 2754780 h 2972494"/>
              <a:gd name="connsiteX69" fmla="*/ 1813695 w 2381579"/>
              <a:gd name="connsiteY69" fmla="*/ 2783808 h 2972494"/>
              <a:gd name="connsiteX70" fmla="*/ 1881513 w 2381579"/>
              <a:gd name="connsiteY70" fmla="*/ 2786082 h 2972494"/>
              <a:gd name="connsiteX71" fmla="*/ 1915295 w 2381579"/>
              <a:gd name="connsiteY71" fmla="*/ 2711237 h 2972494"/>
              <a:gd name="connsiteX72" fmla="*/ 1958837 w 2381579"/>
              <a:gd name="connsiteY72" fmla="*/ 2696722 h 2972494"/>
              <a:gd name="connsiteX73" fmla="*/ 2002380 w 2381579"/>
              <a:gd name="connsiteY73" fmla="*/ 2682208 h 2972494"/>
              <a:gd name="connsiteX74" fmla="*/ 2089466 w 2381579"/>
              <a:gd name="connsiteY74" fmla="*/ 2638665 h 2972494"/>
              <a:gd name="connsiteX75" fmla="*/ 2147523 w 2381579"/>
              <a:gd name="connsiteY75" fmla="*/ 2653180 h 2972494"/>
              <a:gd name="connsiteX76" fmla="*/ 2162037 w 2381579"/>
              <a:gd name="connsiteY76" fmla="*/ 2696722 h 2972494"/>
              <a:gd name="connsiteX77" fmla="*/ 2249123 w 2381579"/>
              <a:gd name="connsiteY77" fmla="*/ 2740265 h 2972494"/>
              <a:gd name="connsiteX78" fmla="*/ 2310141 w 2381579"/>
              <a:gd name="connsiteY78" fmla="*/ 2714645 h 2972494"/>
              <a:gd name="connsiteX79" fmla="*/ 2336209 w 2381579"/>
              <a:gd name="connsiteY79" fmla="*/ 1738780 h 2972494"/>
              <a:gd name="connsiteX80" fmla="*/ 2381579 w 2381579"/>
              <a:gd name="connsiteY80" fmla="*/ 0 h 2972494"/>
              <a:gd name="connsiteX0" fmla="*/ 2381579 w 2381579"/>
              <a:gd name="connsiteY0" fmla="*/ 0 h 2972494"/>
              <a:gd name="connsiteX1" fmla="*/ 2307180 w 2381579"/>
              <a:gd name="connsiteY1" fmla="*/ 26094 h 2972494"/>
              <a:gd name="connsiteX2" fmla="*/ 2162037 w 2381579"/>
              <a:gd name="connsiteY2" fmla="*/ 243808 h 2972494"/>
              <a:gd name="connsiteX3" fmla="*/ 2103980 w 2381579"/>
              <a:gd name="connsiteY3" fmla="*/ 330894 h 2972494"/>
              <a:gd name="connsiteX4" fmla="*/ 2060437 w 2381579"/>
              <a:gd name="connsiteY4" fmla="*/ 359922 h 2972494"/>
              <a:gd name="connsiteX5" fmla="*/ 2045923 w 2381579"/>
              <a:gd name="connsiteY5" fmla="*/ 403465 h 2972494"/>
              <a:gd name="connsiteX6" fmla="*/ 1987866 w 2381579"/>
              <a:gd name="connsiteY6" fmla="*/ 490551 h 2972494"/>
              <a:gd name="connsiteX7" fmla="*/ 1915295 w 2381579"/>
              <a:gd name="connsiteY7" fmla="*/ 635694 h 2972494"/>
              <a:gd name="connsiteX8" fmla="*/ 1857237 w 2381579"/>
              <a:gd name="connsiteY8" fmla="*/ 722780 h 2972494"/>
              <a:gd name="connsiteX9" fmla="*/ 1842723 w 2381579"/>
              <a:gd name="connsiteY9" fmla="*/ 766322 h 2972494"/>
              <a:gd name="connsiteX10" fmla="*/ 1770152 w 2381579"/>
              <a:gd name="connsiteY10" fmla="*/ 838894 h 2972494"/>
              <a:gd name="connsiteX11" fmla="*/ 1741123 w 2381579"/>
              <a:gd name="connsiteY11" fmla="*/ 925980 h 2972494"/>
              <a:gd name="connsiteX12" fmla="*/ 1726609 w 2381579"/>
              <a:gd name="connsiteY12" fmla="*/ 969522 h 2972494"/>
              <a:gd name="connsiteX13" fmla="*/ 1639523 w 2381579"/>
              <a:gd name="connsiteY13" fmla="*/ 1013065 h 2972494"/>
              <a:gd name="connsiteX14" fmla="*/ 1552437 w 2381579"/>
              <a:gd name="connsiteY14" fmla="*/ 1187237 h 2972494"/>
              <a:gd name="connsiteX15" fmla="*/ 1523409 w 2381579"/>
              <a:gd name="connsiteY15" fmla="*/ 1332380 h 2972494"/>
              <a:gd name="connsiteX16" fmla="*/ 1508895 w 2381579"/>
              <a:gd name="connsiteY16" fmla="*/ 1375922 h 2972494"/>
              <a:gd name="connsiteX17" fmla="*/ 1421809 w 2381579"/>
              <a:gd name="connsiteY17" fmla="*/ 1433980 h 2972494"/>
              <a:gd name="connsiteX18" fmla="*/ 1378266 w 2381579"/>
              <a:gd name="connsiteY18" fmla="*/ 1477522 h 2972494"/>
              <a:gd name="connsiteX19" fmla="*/ 1291180 w 2381579"/>
              <a:gd name="connsiteY19" fmla="*/ 1506551 h 2972494"/>
              <a:gd name="connsiteX20" fmla="*/ 1247637 w 2381579"/>
              <a:gd name="connsiteY20" fmla="*/ 1521065 h 2972494"/>
              <a:gd name="connsiteX21" fmla="*/ 1204095 w 2381579"/>
              <a:gd name="connsiteY21" fmla="*/ 1608151 h 2972494"/>
              <a:gd name="connsiteX22" fmla="*/ 1189580 w 2381579"/>
              <a:gd name="connsiteY22" fmla="*/ 1651694 h 2972494"/>
              <a:gd name="connsiteX23" fmla="*/ 1146037 w 2381579"/>
              <a:gd name="connsiteY23" fmla="*/ 1738780 h 2972494"/>
              <a:gd name="connsiteX24" fmla="*/ 1131523 w 2381579"/>
              <a:gd name="connsiteY24" fmla="*/ 1854894 h 2972494"/>
              <a:gd name="connsiteX25" fmla="*/ 1087980 w 2381579"/>
              <a:gd name="connsiteY25" fmla="*/ 1985522 h 2972494"/>
              <a:gd name="connsiteX26" fmla="*/ 1044437 w 2381579"/>
              <a:gd name="connsiteY26" fmla="*/ 2000037 h 2972494"/>
              <a:gd name="connsiteX27" fmla="*/ 1029923 w 2381579"/>
              <a:gd name="connsiteY27" fmla="*/ 2072608 h 2972494"/>
              <a:gd name="connsiteX28" fmla="*/ 986380 w 2381579"/>
              <a:gd name="connsiteY28" fmla="*/ 2087122 h 2972494"/>
              <a:gd name="connsiteX29" fmla="*/ 942837 w 2381579"/>
              <a:gd name="connsiteY29" fmla="*/ 2116151 h 2972494"/>
              <a:gd name="connsiteX30" fmla="*/ 783180 w 2381579"/>
              <a:gd name="connsiteY30" fmla="*/ 2145180 h 2972494"/>
              <a:gd name="connsiteX31" fmla="*/ 809943 w 2381579"/>
              <a:gd name="connsiteY31" fmla="*/ 2143140 h 2972494"/>
              <a:gd name="connsiteX32" fmla="*/ 725123 w 2381579"/>
              <a:gd name="connsiteY32" fmla="*/ 2391922 h 2972494"/>
              <a:gd name="connsiteX33" fmla="*/ 667066 w 2381579"/>
              <a:gd name="connsiteY33" fmla="*/ 2479008 h 2972494"/>
              <a:gd name="connsiteX34" fmla="*/ 623523 w 2381579"/>
              <a:gd name="connsiteY34" fmla="*/ 2493522 h 2972494"/>
              <a:gd name="connsiteX35" fmla="*/ 579980 w 2381579"/>
              <a:gd name="connsiteY35" fmla="*/ 2522551 h 2972494"/>
              <a:gd name="connsiteX36" fmla="*/ 521923 w 2381579"/>
              <a:gd name="connsiteY36" fmla="*/ 2537065 h 2972494"/>
              <a:gd name="connsiteX37" fmla="*/ 478380 w 2381579"/>
              <a:gd name="connsiteY37" fmla="*/ 2551580 h 2972494"/>
              <a:gd name="connsiteX38" fmla="*/ 463866 w 2381579"/>
              <a:gd name="connsiteY38" fmla="*/ 2595122 h 2972494"/>
              <a:gd name="connsiteX39" fmla="*/ 405809 w 2381579"/>
              <a:gd name="connsiteY39" fmla="*/ 2682208 h 2972494"/>
              <a:gd name="connsiteX40" fmla="*/ 391295 w 2381579"/>
              <a:gd name="connsiteY40" fmla="*/ 2725751 h 2972494"/>
              <a:gd name="connsiteX41" fmla="*/ 347752 w 2381579"/>
              <a:gd name="connsiteY41" fmla="*/ 2754780 h 2972494"/>
              <a:gd name="connsiteX42" fmla="*/ 275180 w 2381579"/>
              <a:gd name="connsiteY42" fmla="*/ 2841865 h 2972494"/>
              <a:gd name="connsiteX43" fmla="*/ 115523 w 2381579"/>
              <a:gd name="connsiteY43" fmla="*/ 2870894 h 2972494"/>
              <a:gd name="connsiteX44" fmla="*/ 71980 w 2381579"/>
              <a:gd name="connsiteY44" fmla="*/ 2885408 h 2972494"/>
              <a:gd name="connsiteX45" fmla="*/ 130037 w 2381579"/>
              <a:gd name="connsiteY45" fmla="*/ 2957980 h 2972494"/>
              <a:gd name="connsiteX46" fmla="*/ 188095 w 2381579"/>
              <a:gd name="connsiteY46" fmla="*/ 2972494 h 2972494"/>
              <a:gd name="connsiteX47" fmla="*/ 275180 w 2381579"/>
              <a:gd name="connsiteY47" fmla="*/ 2928951 h 2972494"/>
              <a:gd name="connsiteX48" fmla="*/ 347752 w 2381579"/>
              <a:gd name="connsiteY48" fmla="*/ 2856380 h 2972494"/>
              <a:gd name="connsiteX49" fmla="*/ 420323 w 2381579"/>
              <a:gd name="connsiteY49" fmla="*/ 2783808 h 2972494"/>
              <a:gd name="connsiteX50" fmla="*/ 478380 w 2381579"/>
              <a:gd name="connsiteY50" fmla="*/ 2798322 h 2972494"/>
              <a:gd name="connsiteX51" fmla="*/ 667066 w 2381579"/>
              <a:gd name="connsiteY51" fmla="*/ 2841865 h 2972494"/>
              <a:gd name="connsiteX52" fmla="*/ 739637 w 2381579"/>
              <a:gd name="connsiteY52" fmla="*/ 2783808 h 2972494"/>
              <a:gd name="connsiteX53" fmla="*/ 797695 w 2381579"/>
              <a:gd name="connsiteY53" fmla="*/ 2769294 h 2972494"/>
              <a:gd name="connsiteX54" fmla="*/ 884780 w 2381579"/>
              <a:gd name="connsiteY54" fmla="*/ 2740265 h 2972494"/>
              <a:gd name="connsiteX55" fmla="*/ 913809 w 2381579"/>
              <a:gd name="connsiteY55" fmla="*/ 2783808 h 2972494"/>
              <a:gd name="connsiteX56" fmla="*/ 957352 w 2381579"/>
              <a:gd name="connsiteY56" fmla="*/ 2798322 h 2972494"/>
              <a:gd name="connsiteX57" fmla="*/ 1131523 w 2381579"/>
              <a:gd name="connsiteY57" fmla="*/ 2754780 h 2972494"/>
              <a:gd name="connsiteX58" fmla="*/ 1175066 w 2381579"/>
              <a:gd name="connsiteY58" fmla="*/ 2740265 h 2972494"/>
              <a:gd name="connsiteX59" fmla="*/ 1218609 w 2381579"/>
              <a:gd name="connsiteY59" fmla="*/ 2725751 h 2972494"/>
              <a:gd name="connsiteX60" fmla="*/ 1276666 w 2381579"/>
              <a:gd name="connsiteY60" fmla="*/ 2740265 h 2972494"/>
              <a:gd name="connsiteX61" fmla="*/ 1305695 w 2381579"/>
              <a:gd name="connsiteY61" fmla="*/ 2783808 h 2972494"/>
              <a:gd name="connsiteX62" fmla="*/ 1349237 w 2381579"/>
              <a:gd name="connsiteY62" fmla="*/ 2812837 h 2972494"/>
              <a:gd name="connsiteX63" fmla="*/ 1392780 w 2381579"/>
              <a:gd name="connsiteY63" fmla="*/ 2783808 h 2972494"/>
              <a:gd name="connsiteX64" fmla="*/ 1508895 w 2381579"/>
              <a:gd name="connsiteY64" fmla="*/ 2711237 h 2972494"/>
              <a:gd name="connsiteX65" fmla="*/ 1566952 w 2381579"/>
              <a:gd name="connsiteY65" fmla="*/ 2682208 h 2972494"/>
              <a:gd name="connsiteX66" fmla="*/ 1668552 w 2381579"/>
              <a:gd name="connsiteY66" fmla="*/ 2653180 h 2972494"/>
              <a:gd name="connsiteX67" fmla="*/ 1741123 w 2381579"/>
              <a:gd name="connsiteY67" fmla="*/ 2667694 h 2972494"/>
              <a:gd name="connsiteX68" fmla="*/ 1770152 w 2381579"/>
              <a:gd name="connsiteY68" fmla="*/ 2754780 h 2972494"/>
              <a:gd name="connsiteX69" fmla="*/ 1813695 w 2381579"/>
              <a:gd name="connsiteY69" fmla="*/ 2783808 h 2972494"/>
              <a:gd name="connsiteX70" fmla="*/ 1881513 w 2381579"/>
              <a:gd name="connsiteY70" fmla="*/ 2786082 h 2972494"/>
              <a:gd name="connsiteX71" fmla="*/ 1915295 w 2381579"/>
              <a:gd name="connsiteY71" fmla="*/ 2711237 h 2972494"/>
              <a:gd name="connsiteX72" fmla="*/ 1958837 w 2381579"/>
              <a:gd name="connsiteY72" fmla="*/ 2696722 h 2972494"/>
              <a:gd name="connsiteX73" fmla="*/ 2002380 w 2381579"/>
              <a:gd name="connsiteY73" fmla="*/ 2682208 h 2972494"/>
              <a:gd name="connsiteX74" fmla="*/ 2089466 w 2381579"/>
              <a:gd name="connsiteY74" fmla="*/ 2638665 h 2972494"/>
              <a:gd name="connsiteX75" fmla="*/ 2147523 w 2381579"/>
              <a:gd name="connsiteY75" fmla="*/ 2653180 h 2972494"/>
              <a:gd name="connsiteX76" fmla="*/ 2162037 w 2381579"/>
              <a:gd name="connsiteY76" fmla="*/ 2696722 h 2972494"/>
              <a:gd name="connsiteX77" fmla="*/ 2249123 w 2381579"/>
              <a:gd name="connsiteY77" fmla="*/ 2740265 h 2972494"/>
              <a:gd name="connsiteX78" fmla="*/ 2310141 w 2381579"/>
              <a:gd name="connsiteY78" fmla="*/ 2714645 h 2972494"/>
              <a:gd name="connsiteX79" fmla="*/ 2336209 w 2381579"/>
              <a:gd name="connsiteY79" fmla="*/ 1738780 h 2972494"/>
              <a:gd name="connsiteX80" fmla="*/ 2381579 w 2381579"/>
              <a:gd name="connsiteY80" fmla="*/ 0 h 2972494"/>
              <a:gd name="connsiteX0" fmla="*/ 2381579 w 2381579"/>
              <a:gd name="connsiteY0" fmla="*/ 0 h 2972494"/>
              <a:gd name="connsiteX1" fmla="*/ 2307180 w 2381579"/>
              <a:gd name="connsiteY1" fmla="*/ 26094 h 2972494"/>
              <a:gd name="connsiteX2" fmla="*/ 2162037 w 2381579"/>
              <a:gd name="connsiteY2" fmla="*/ 243808 h 2972494"/>
              <a:gd name="connsiteX3" fmla="*/ 2103980 w 2381579"/>
              <a:gd name="connsiteY3" fmla="*/ 330894 h 2972494"/>
              <a:gd name="connsiteX4" fmla="*/ 2060437 w 2381579"/>
              <a:gd name="connsiteY4" fmla="*/ 359922 h 2972494"/>
              <a:gd name="connsiteX5" fmla="*/ 2045923 w 2381579"/>
              <a:gd name="connsiteY5" fmla="*/ 403465 h 2972494"/>
              <a:gd name="connsiteX6" fmla="*/ 1987866 w 2381579"/>
              <a:gd name="connsiteY6" fmla="*/ 490551 h 2972494"/>
              <a:gd name="connsiteX7" fmla="*/ 1915295 w 2381579"/>
              <a:gd name="connsiteY7" fmla="*/ 635694 h 2972494"/>
              <a:gd name="connsiteX8" fmla="*/ 1857237 w 2381579"/>
              <a:gd name="connsiteY8" fmla="*/ 722780 h 2972494"/>
              <a:gd name="connsiteX9" fmla="*/ 1842723 w 2381579"/>
              <a:gd name="connsiteY9" fmla="*/ 766322 h 2972494"/>
              <a:gd name="connsiteX10" fmla="*/ 1770152 w 2381579"/>
              <a:gd name="connsiteY10" fmla="*/ 838894 h 2972494"/>
              <a:gd name="connsiteX11" fmla="*/ 1741123 w 2381579"/>
              <a:gd name="connsiteY11" fmla="*/ 925980 h 2972494"/>
              <a:gd name="connsiteX12" fmla="*/ 1726609 w 2381579"/>
              <a:gd name="connsiteY12" fmla="*/ 969522 h 2972494"/>
              <a:gd name="connsiteX13" fmla="*/ 1639523 w 2381579"/>
              <a:gd name="connsiteY13" fmla="*/ 1013065 h 2972494"/>
              <a:gd name="connsiteX14" fmla="*/ 1552437 w 2381579"/>
              <a:gd name="connsiteY14" fmla="*/ 1187237 h 2972494"/>
              <a:gd name="connsiteX15" fmla="*/ 1523409 w 2381579"/>
              <a:gd name="connsiteY15" fmla="*/ 1332380 h 2972494"/>
              <a:gd name="connsiteX16" fmla="*/ 1508895 w 2381579"/>
              <a:gd name="connsiteY16" fmla="*/ 1375922 h 2972494"/>
              <a:gd name="connsiteX17" fmla="*/ 1421809 w 2381579"/>
              <a:gd name="connsiteY17" fmla="*/ 1433980 h 2972494"/>
              <a:gd name="connsiteX18" fmla="*/ 1378266 w 2381579"/>
              <a:gd name="connsiteY18" fmla="*/ 1477522 h 2972494"/>
              <a:gd name="connsiteX19" fmla="*/ 1291180 w 2381579"/>
              <a:gd name="connsiteY19" fmla="*/ 1506551 h 2972494"/>
              <a:gd name="connsiteX20" fmla="*/ 1247637 w 2381579"/>
              <a:gd name="connsiteY20" fmla="*/ 1521065 h 2972494"/>
              <a:gd name="connsiteX21" fmla="*/ 1204095 w 2381579"/>
              <a:gd name="connsiteY21" fmla="*/ 1608151 h 2972494"/>
              <a:gd name="connsiteX22" fmla="*/ 1189580 w 2381579"/>
              <a:gd name="connsiteY22" fmla="*/ 1651694 h 2972494"/>
              <a:gd name="connsiteX23" fmla="*/ 1146037 w 2381579"/>
              <a:gd name="connsiteY23" fmla="*/ 1738780 h 2972494"/>
              <a:gd name="connsiteX24" fmla="*/ 1131523 w 2381579"/>
              <a:gd name="connsiteY24" fmla="*/ 1854894 h 2972494"/>
              <a:gd name="connsiteX25" fmla="*/ 1087980 w 2381579"/>
              <a:gd name="connsiteY25" fmla="*/ 1985522 h 2972494"/>
              <a:gd name="connsiteX26" fmla="*/ 1044437 w 2381579"/>
              <a:gd name="connsiteY26" fmla="*/ 2000037 h 2972494"/>
              <a:gd name="connsiteX27" fmla="*/ 1029923 w 2381579"/>
              <a:gd name="connsiteY27" fmla="*/ 2072608 h 2972494"/>
              <a:gd name="connsiteX28" fmla="*/ 986380 w 2381579"/>
              <a:gd name="connsiteY28" fmla="*/ 2087122 h 2972494"/>
              <a:gd name="connsiteX29" fmla="*/ 942837 w 2381579"/>
              <a:gd name="connsiteY29" fmla="*/ 2116151 h 2972494"/>
              <a:gd name="connsiteX30" fmla="*/ 783180 w 2381579"/>
              <a:gd name="connsiteY30" fmla="*/ 2145180 h 2972494"/>
              <a:gd name="connsiteX31" fmla="*/ 809943 w 2381579"/>
              <a:gd name="connsiteY31" fmla="*/ 2143140 h 2972494"/>
              <a:gd name="connsiteX32" fmla="*/ 725123 w 2381579"/>
              <a:gd name="connsiteY32" fmla="*/ 2391922 h 2972494"/>
              <a:gd name="connsiteX33" fmla="*/ 667066 w 2381579"/>
              <a:gd name="connsiteY33" fmla="*/ 2479008 h 2972494"/>
              <a:gd name="connsiteX34" fmla="*/ 623523 w 2381579"/>
              <a:gd name="connsiteY34" fmla="*/ 2493522 h 2972494"/>
              <a:gd name="connsiteX35" fmla="*/ 579980 w 2381579"/>
              <a:gd name="connsiteY35" fmla="*/ 2522551 h 2972494"/>
              <a:gd name="connsiteX36" fmla="*/ 521923 w 2381579"/>
              <a:gd name="connsiteY36" fmla="*/ 2537065 h 2972494"/>
              <a:gd name="connsiteX37" fmla="*/ 478380 w 2381579"/>
              <a:gd name="connsiteY37" fmla="*/ 2551580 h 2972494"/>
              <a:gd name="connsiteX38" fmla="*/ 463866 w 2381579"/>
              <a:gd name="connsiteY38" fmla="*/ 2595122 h 2972494"/>
              <a:gd name="connsiteX39" fmla="*/ 405809 w 2381579"/>
              <a:gd name="connsiteY39" fmla="*/ 2682208 h 2972494"/>
              <a:gd name="connsiteX40" fmla="*/ 391295 w 2381579"/>
              <a:gd name="connsiteY40" fmla="*/ 2725751 h 2972494"/>
              <a:gd name="connsiteX41" fmla="*/ 347752 w 2381579"/>
              <a:gd name="connsiteY41" fmla="*/ 2754780 h 2972494"/>
              <a:gd name="connsiteX42" fmla="*/ 275180 w 2381579"/>
              <a:gd name="connsiteY42" fmla="*/ 2841865 h 2972494"/>
              <a:gd name="connsiteX43" fmla="*/ 115523 w 2381579"/>
              <a:gd name="connsiteY43" fmla="*/ 2870894 h 2972494"/>
              <a:gd name="connsiteX44" fmla="*/ 71980 w 2381579"/>
              <a:gd name="connsiteY44" fmla="*/ 2885408 h 2972494"/>
              <a:gd name="connsiteX45" fmla="*/ 130037 w 2381579"/>
              <a:gd name="connsiteY45" fmla="*/ 2957980 h 2972494"/>
              <a:gd name="connsiteX46" fmla="*/ 188095 w 2381579"/>
              <a:gd name="connsiteY46" fmla="*/ 2972494 h 2972494"/>
              <a:gd name="connsiteX47" fmla="*/ 275180 w 2381579"/>
              <a:gd name="connsiteY47" fmla="*/ 2928951 h 2972494"/>
              <a:gd name="connsiteX48" fmla="*/ 347752 w 2381579"/>
              <a:gd name="connsiteY48" fmla="*/ 2856380 h 2972494"/>
              <a:gd name="connsiteX49" fmla="*/ 420323 w 2381579"/>
              <a:gd name="connsiteY49" fmla="*/ 2783808 h 2972494"/>
              <a:gd name="connsiteX50" fmla="*/ 478380 w 2381579"/>
              <a:gd name="connsiteY50" fmla="*/ 2798322 h 2972494"/>
              <a:gd name="connsiteX51" fmla="*/ 667066 w 2381579"/>
              <a:gd name="connsiteY51" fmla="*/ 2841865 h 2972494"/>
              <a:gd name="connsiteX52" fmla="*/ 739637 w 2381579"/>
              <a:gd name="connsiteY52" fmla="*/ 2783808 h 2972494"/>
              <a:gd name="connsiteX53" fmla="*/ 797695 w 2381579"/>
              <a:gd name="connsiteY53" fmla="*/ 2769294 h 2972494"/>
              <a:gd name="connsiteX54" fmla="*/ 884780 w 2381579"/>
              <a:gd name="connsiteY54" fmla="*/ 2740265 h 2972494"/>
              <a:gd name="connsiteX55" fmla="*/ 913809 w 2381579"/>
              <a:gd name="connsiteY55" fmla="*/ 2783808 h 2972494"/>
              <a:gd name="connsiteX56" fmla="*/ 957352 w 2381579"/>
              <a:gd name="connsiteY56" fmla="*/ 2798322 h 2972494"/>
              <a:gd name="connsiteX57" fmla="*/ 1131523 w 2381579"/>
              <a:gd name="connsiteY57" fmla="*/ 2754780 h 2972494"/>
              <a:gd name="connsiteX58" fmla="*/ 1175066 w 2381579"/>
              <a:gd name="connsiteY58" fmla="*/ 2740265 h 2972494"/>
              <a:gd name="connsiteX59" fmla="*/ 1218609 w 2381579"/>
              <a:gd name="connsiteY59" fmla="*/ 2725751 h 2972494"/>
              <a:gd name="connsiteX60" fmla="*/ 1276666 w 2381579"/>
              <a:gd name="connsiteY60" fmla="*/ 2740265 h 2972494"/>
              <a:gd name="connsiteX61" fmla="*/ 1305695 w 2381579"/>
              <a:gd name="connsiteY61" fmla="*/ 2783808 h 2972494"/>
              <a:gd name="connsiteX62" fmla="*/ 1349237 w 2381579"/>
              <a:gd name="connsiteY62" fmla="*/ 2812837 h 2972494"/>
              <a:gd name="connsiteX63" fmla="*/ 1392780 w 2381579"/>
              <a:gd name="connsiteY63" fmla="*/ 2783808 h 2972494"/>
              <a:gd name="connsiteX64" fmla="*/ 1508895 w 2381579"/>
              <a:gd name="connsiteY64" fmla="*/ 2711237 h 2972494"/>
              <a:gd name="connsiteX65" fmla="*/ 1566952 w 2381579"/>
              <a:gd name="connsiteY65" fmla="*/ 2682208 h 2972494"/>
              <a:gd name="connsiteX66" fmla="*/ 1668552 w 2381579"/>
              <a:gd name="connsiteY66" fmla="*/ 2653180 h 2972494"/>
              <a:gd name="connsiteX67" fmla="*/ 1741123 w 2381579"/>
              <a:gd name="connsiteY67" fmla="*/ 2667694 h 2972494"/>
              <a:gd name="connsiteX68" fmla="*/ 1770152 w 2381579"/>
              <a:gd name="connsiteY68" fmla="*/ 2754780 h 2972494"/>
              <a:gd name="connsiteX69" fmla="*/ 1813695 w 2381579"/>
              <a:gd name="connsiteY69" fmla="*/ 2783808 h 2972494"/>
              <a:gd name="connsiteX70" fmla="*/ 1881513 w 2381579"/>
              <a:gd name="connsiteY70" fmla="*/ 2786082 h 2972494"/>
              <a:gd name="connsiteX71" fmla="*/ 1915295 w 2381579"/>
              <a:gd name="connsiteY71" fmla="*/ 2711237 h 2972494"/>
              <a:gd name="connsiteX72" fmla="*/ 1958837 w 2381579"/>
              <a:gd name="connsiteY72" fmla="*/ 2696722 h 2972494"/>
              <a:gd name="connsiteX73" fmla="*/ 2002380 w 2381579"/>
              <a:gd name="connsiteY73" fmla="*/ 2682208 h 2972494"/>
              <a:gd name="connsiteX74" fmla="*/ 2089466 w 2381579"/>
              <a:gd name="connsiteY74" fmla="*/ 2638665 h 2972494"/>
              <a:gd name="connsiteX75" fmla="*/ 2147523 w 2381579"/>
              <a:gd name="connsiteY75" fmla="*/ 2653180 h 2972494"/>
              <a:gd name="connsiteX76" fmla="*/ 2162037 w 2381579"/>
              <a:gd name="connsiteY76" fmla="*/ 2696722 h 2972494"/>
              <a:gd name="connsiteX77" fmla="*/ 2249123 w 2381579"/>
              <a:gd name="connsiteY77" fmla="*/ 2740265 h 2972494"/>
              <a:gd name="connsiteX78" fmla="*/ 2310141 w 2381579"/>
              <a:gd name="connsiteY78" fmla="*/ 2786082 h 2972494"/>
              <a:gd name="connsiteX79" fmla="*/ 2336209 w 2381579"/>
              <a:gd name="connsiteY79" fmla="*/ 1738780 h 2972494"/>
              <a:gd name="connsiteX80" fmla="*/ 2381579 w 2381579"/>
              <a:gd name="connsiteY80" fmla="*/ 0 h 2972494"/>
              <a:gd name="connsiteX0" fmla="*/ 2381579 w 2381579"/>
              <a:gd name="connsiteY0" fmla="*/ 0 h 2972494"/>
              <a:gd name="connsiteX1" fmla="*/ 2307180 w 2381579"/>
              <a:gd name="connsiteY1" fmla="*/ 26094 h 2972494"/>
              <a:gd name="connsiteX2" fmla="*/ 2162037 w 2381579"/>
              <a:gd name="connsiteY2" fmla="*/ 243808 h 2972494"/>
              <a:gd name="connsiteX3" fmla="*/ 2103980 w 2381579"/>
              <a:gd name="connsiteY3" fmla="*/ 330894 h 2972494"/>
              <a:gd name="connsiteX4" fmla="*/ 2060437 w 2381579"/>
              <a:gd name="connsiteY4" fmla="*/ 359922 h 2972494"/>
              <a:gd name="connsiteX5" fmla="*/ 2045923 w 2381579"/>
              <a:gd name="connsiteY5" fmla="*/ 403465 h 2972494"/>
              <a:gd name="connsiteX6" fmla="*/ 1987866 w 2381579"/>
              <a:gd name="connsiteY6" fmla="*/ 490551 h 2972494"/>
              <a:gd name="connsiteX7" fmla="*/ 1915295 w 2381579"/>
              <a:gd name="connsiteY7" fmla="*/ 635694 h 2972494"/>
              <a:gd name="connsiteX8" fmla="*/ 1857237 w 2381579"/>
              <a:gd name="connsiteY8" fmla="*/ 722780 h 2972494"/>
              <a:gd name="connsiteX9" fmla="*/ 1842723 w 2381579"/>
              <a:gd name="connsiteY9" fmla="*/ 766322 h 2972494"/>
              <a:gd name="connsiteX10" fmla="*/ 1770152 w 2381579"/>
              <a:gd name="connsiteY10" fmla="*/ 838894 h 2972494"/>
              <a:gd name="connsiteX11" fmla="*/ 1741123 w 2381579"/>
              <a:gd name="connsiteY11" fmla="*/ 925980 h 2972494"/>
              <a:gd name="connsiteX12" fmla="*/ 1726609 w 2381579"/>
              <a:gd name="connsiteY12" fmla="*/ 969522 h 2972494"/>
              <a:gd name="connsiteX13" fmla="*/ 1639523 w 2381579"/>
              <a:gd name="connsiteY13" fmla="*/ 1013065 h 2972494"/>
              <a:gd name="connsiteX14" fmla="*/ 1552437 w 2381579"/>
              <a:gd name="connsiteY14" fmla="*/ 1187237 h 2972494"/>
              <a:gd name="connsiteX15" fmla="*/ 1523409 w 2381579"/>
              <a:gd name="connsiteY15" fmla="*/ 1332380 h 2972494"/>
              <a:gd name="connsiteX16" fmla="*/ 1508895 w 2381579"/>
              <a:gd name="connsiteY16" fmla="*/ 1375922 h 2972494"/>
              <a:gd name="connsiteX17" fmla="*/ 1421809 w 2381579"/>
              <a:gd name="connsiteY17" fmla="*/ 1433980 h 2972494"/>
              <a:gd name="connsiteX18" fmla="*/ 1378266 w 2381579"/>
              <a:gd name="connsiteY18" fmla="*/ 1477522 h 2972494"/>
              <a:gd name="connsiteX19" fmla="*/ 1291180 w 2381579"/>
              <a:gd name="connsiteY19" fmla="*/ 1506551 h 2972494"/>
              <a:gd name="connsiteX20" fmla="*/ 1247637 w 2381579"/>
              <a:gd name="connsiteY20" fmla="*/ 1521065 h 2972494"/>
              <a:gd name="connsiteX21" fmla="*/ 1204095 w 2381579"/>
              <a:gd name="connsiteY21" fmla="*/ 1608151 h 2972494"/>
              <a:gd name="connsiteX22" fmla="*/ 1189580 w 2381579"/>
              <a:gd name="connsiteY22" fmla="*/ 1651694 h 2972494"/>
              <a:gd name="connsiteX23" fmla="*/ 1146037 w 2381579"/>
              <a:gd name="connsiteY23" fmla="*/ 1738780 h 2972494"/>
              <a:gd name="connsiteX24" fmla="*/ 1131523 w 2381579"/>
              <a:gd name="connsiteY24" fmla="*/ 1854894 h 2972494"/>
              <a:gd name="connsiteX25" fmla="*/ 1087980 w 2381579"/>
              <a:gd name="connsiteY25" fmla="*/ 1985522 h 2972494"/>
              <a:gd name="connsiteX26" fmla="*/ 1044437 w 2381579"/>
              <a:gd name="connsiteY26" fmla="*/ 2000037 h 2972494"/>
              <a:gd name="connsiteX27" fmla="*/ 1029923 w 2381579"/>
              <a:gd name="connsiteY27" fmla="*/ 2072608 h 2972494"/>
              <a:gd name="connsiteX28" fmla="*/ 986380 w 2381579"/>
              <a:gd name="connsiteY28" fmla="*/ 2087122 h 2972494"/>
              <a:gd name="connsiteX29" fmla="*/ 942837 w 2381579"/>
              <a:gd name="connsiteY29" fmla="*/ 2116151 h 2972494"/>
              <a:gd name="connsiteX30" fmla="*/ 783180 w 2381579"/>
              <a:gd name="connsiteY30" fmla="*/ 2145180 h 2972494"/>
              <a:gd name="connsiteX31" fmla="*/ 809943 w 2381579"/>
              <a:gd name="connsiteY31" fmla="*/ 2143140 h 2972494"/>
              <a:gd name="connsiteX32" fmla="*/ 725123 w 2381579"/>
              <a:gd name="connsiteY32" fmla="*/ 2391922 h 2972494"/>
              <a:gd name="connsiteX33" fmla="*/ 667066 w 2381579"/>
              <a:gd name="connsiteY33" fmla="*/ 2479008 h 2972494"/>
              <a:gd name="connsiteX34" fmla="*/ 623523 w 2381579"/>
              <a:gd name="connsiteY34" fmla="*/ 2493522 h 2972494"/>
              <a:gd name="connsiteX35" fmla="*/ 579980 w 2381579"/>
              <a:gd name="connsiteY35" fmla="*/ 2522551 h 2972494"/>
              <a:gd name="connsiteX36" fmla="*/ 521923 w 2381579"/>
              <a:gd name="connsiteY36" fmla="*/ 2537065 h 2972494"/>
              <a:gd name="connsiteX37" fmla="*/ 478380 w 2381579"/>
              <a:gd name="connsiteY37" fmla="*/ 2551580 h 2972494"/>
              <a:gd name="connsiteX38" fmla="*/ 463866 w 2381579"/>
              <a:gd name="connsiteY38" fmla="*/ 2595122 h 2972494"/>
              <a:gd name="connsiteX39" fmla="*/ 405809 w 2381579"/>
              <a:gd name="connsiteY39" fmla="*/ 2682208 h 2972494"/>
              <a:gd name="connsiteX40" fmla="*/ 391295 w 2381579"/>
              <a:gd name="connsiteY40" fmla="*/ 2725751 h 2972494"/>
              <a:gd name="connsiteX41" fmla="*/ 347752 w 2381579"/>
              <a:gd name="connsiteY41" fmla="*/ 2754780 h 2972494"/>
              <a:gd name="connsiteX42" fmla="*/ 275180 w 2381579"/>
              <a:gd name="connsiteY42" fmla="*/ 2841865 h 2972494"/>
              <a:gd name="connsiteX43" fmla="*/ 115523 w 2381579"/>
              <a:gd name="connsiteY43" fmla="*/ 2870894 h 2972494"/>
              <a:gd name="connsiteX44" fmla="*/ 71980 w 2381579"/>
              <a:gd name="connsiteY44" fmla="*/ 2885408 h 2972494"/>
              <a:gd name="connsiteX45" fmla="*/ 130037 w 2381579"/>
              <a:gd name="connsiteY45" fmla="*/ 2957980 h 2972494"/>
              <a:gd name="connsiteX46" fmla="*/ 188095 w 2381579"/>
              <a:gd name="connsiteY46" fmla="*/ 2972494 h 2972494"/>
              <a:gd name="connsiteX47" fmla="*/ 275180 w 2381579"/>
              <a:gd name="connsiteY47" fmla="*/ 2928951 h 2972494"/>
              <a:gd name="connsiteX48" fmla="*/ 347752 w 2381579"/>
              <a:gd name="connsiteY48" fmla="*/ 2856380 h 2972494"/>
              <a:gd name="connsiteX49" fmla="*/ 420323 w 2381579"/>
              <a:gd name="connsiteY49" fmla="*/ 2783808 h 2972494"/>
              <a:gd name="connsiteX50" fmla="*/ 478380 w 2381579"/>
              <a:gd name="connsiteY50" fmla="*/ 2798322 h 2972494"/>
              <a:gd name="connsiteX51" fmla="*/ 667066 w 2381579"/>
              <a:gd name="connsiteY51" fmla="*/ 2841865 h 2972494"/>
              <a:gd name="connsiteX52" fmla="*/ 739637 w 2381579"/>
              <a:gd name="connsiteY52" fmla="*/ 2783808 h 2972494"/>
              <a:gd name="connsiteX53" fmla="*/ 797695 w 2381579"/>
              <a:gd name="connsiteY53" fmla="*/ 2769294 h 2972494"/>
              <a:gd name="connsiteX54" fmla="*/ 884780 w 2381579"/>
              <a:gd name="connsiteY54" fmla="*/ 2740265 h 2972494"/>
              <a:gd name="connsiteX55" fmla="*/ 913809 w 2381579"/>
              <a:gd name="connsiteY55" fmla="*/ 2783808 h 2972494"/>
              <a:gd name="connsiteX56" fmla="*/ 957352 w 2381579"/>
              <a:gd name="connsiteY56" fmla="*/ 2798322 h 2972494"/>
              <a:gd name="connsiteX57" fmla="*/ 1131523 w 2381579"/>
              <a:gd name="connsiteY57" fmla="*/ 2754780 h 2972494"/>
              <a:gd name="connsiteX58" fmla="*/ 1175066 w 2381579"/>
              <a:gd name="connsiteY58" fmla="*/ 2740265 h 2972494"/>
              <a:gd name="connsiteX59" fmla="*/ 1218609 w 2381579"/>
              <a:gd name="connsiteY59" fmla="*/ 2725751 h 2972494"/>
              <a:gd name="connsiteX60" fmla="*/ 1276666 w 2381579"/>
              <a:gd name="connsiteY60" fmla="*/ 2740265 h 2972494"/>
              <a:gd name="connsiteX61" fmla="*/ 1305695 w 2381579"/>
              <a:gd name="connsiteY61" fmla="*/ 2783808 h 2972494"/>
              <a:gd name="connsiteX62" fmla="*/ 1349237 w 2381579"/>
              <a:gd name="connsiteY62" fmla="*/ 2812837 h 2972494"/>
              <a:gd name="connsiteX63" fmla="*/ 1392780 w 2381579"/>
              <a:gd name="connsiteY63" fmla="*/ 2783808 h 2972494"/>
              <a:gd name="connsiteX64" fmla="*/ 1508895 w 2381579"/>
              <a:gd name="connsiteY64" fmla="*/ 2711237 h 2972494"/>
              <a:gd name="connsiteX65" fmla="*/ 1566952 w 2381579"/>
              <a:gd name="connsiteY65" fmla="*/ 2682208 h 2972494"/>
              <a:gd name="connsiteX66" fmla="*/ 1668552 w 2381579"/>
              <a:gd name="connsiteY66" fmla="*/ 2653180 h 2972494"/>
              <a:gd name="connsiteX67" fmla="*/ 1741123 w 2381579"/>
              <a:gd name="connsiteY67" fmla="*/ 2667694 h 2972494"/>
              <a:gd name="connsiteX68" fmla="*/ 1770152 w 2381579"/>
              <a:gd name="connsiteY68" fmla="*/ 2754780 h 2972494"/>
              <a:gd name="connsiteX69" fmla="*/ 1813695 w 2381579"/>
              <a:gd name="connsiteY69" fmla="*/ 2783808 h 2972494"/>
              <a:gd name="connsiteX70" fmla="*/ 1881513 w 2381579"/>
              <a:gd name="connsiteY70" fmla="*/ 2786082 h 2972494"/>
              <a:gd name="connsiteX71" fmla="*/ 1915295 w 2381579"/>
              <a:gd name="connsiteY71" fmla="*/ 2711237 h 2972494"/>
              <a:gd name="connsiteX72" fmla="*/ 1958837 w 2381579"/>
              <a:gd name="connsiteY72" fmla="*/ 2696722 h 2972494"/>
              <a:gd name="connsiteX73" fmla="*/ 2002380 w 2381579"/>
              <a:gd name="connsiteY73" fmla="*/ 2682208 h 2972494"/>
              <a:gd name="connsiteX74" fmla="*/ 2089466 w 2381579"/>
              <a:gd name="connsiteY74" fmla="*/ 2638665 h 2972494"/>
              <a:gd name="connsiteX75" fmla="*/ 2147523 w 2381579"/>
              <a:gd name="connsiteY75" fmla="*/ 2653180 h 2972494"/>
              <a:gd name="connsiteX76" fmla="*/ 2162037 w 2381579"/>
              <a:gd name="connsiteY76" fmla="*/ 2696722 h 2972494"/>
              <a:gd name="connsiteX77" fmla="*/ 2249123 w 2381579"/>
              <a:gd name="connsiteY77" fmla="*/ 2740265 h 2972494"/>
              <a:gd name="connsiteX78" fmla="*/ 2310141 w 2381579"/>
              <a:gd name="connsiteY78" fmla="*/ 2714644 h 2972494"/>
              <a:gd name="connsiteX79" fmla="*/ 2336209 w 2381579"/>
              <a:gd name="connsiteY79" fmla="*/ 1738780 h 2972494"/>
              <a:gd name="connsiteX80" fmla="*/ 2381579 w 2381579"/>
              <a:gd name="connsiteY80" fmla="*/ 0 h 2972494"/>
              <a:gd name="connsiteX0" fmla="*/ 2381579 w 2381579"/>
              <a:gd name="connsiteY0" fmla="*/ 0 h 2972494"/>
              <a:gd name="connsiteX1" fmla="*/ 2307180 w 2381579"/>
              <a:gd name="connsiteY1" fmla="*/ 26094 h 2972494"/>
              <a:gd name="connsiteX2" fmla="*/ 2162037 w 2381579"/>
              <a:gd name="connsiteY2" fmla="*/ 243808 h 2972494"/>
              <a:gd name="connsiteX3" fmla="*/ 2103980 w 2381579"/>
              <a:gd name="connsiteY3" fmla="*/ 330894 h 2972494"/>
              <a:gd name="connsiteX4" fmla="*/ 2060437 w 2381579"/>
              <a:gd name="connsiteY4" fmla="*/ 359922 h 2972494"/>
              <a:gd name="connsiteX5" fmla="*/ 2045923 w 2381579"/>
              <a:gd name="connsiteY5" fmla="*/ 403465 h 2972494"/>
              <a:gd name="connsiteX6" fmla="*/ 1987866 w 2381579"/>
              <a:gd name="connsiteY6" fmla="*/ 490551 h 2972494"/>
              <a:gd name="connsiteX7" fmla="*/ 1915295 w 2381579"/>
              <a:gd name="connsiteY7" fmla="*/ 635694 h 2972494"/>
              <a:gd name="connsiteX8" fmla="*/ 1857237 w 2381579"/>
              <a:gd name="connsiteY8" fmla="*/ 722780 h 2972494"/>
              <a:gd name="connsiteX9" fmla="*/ 1842723 w 2381579"/>
              <a:gd name="connsiteY9" fmla="*/ 766322 h 2972494"/>
              <a:gd name="connsiteX10" fmla="*/ 1770152 w 2381579"/>
              <a:gd name="connsiteY10" fmla="*/ 838894 h 2972494"/>
              <a:gd name="connsiteX11" fmla="*/ 1741123 w 2381579"/>
              <a:gd name="connsiteY11" fmla="*/ 925980 h 2972494"/>
              <a:gd name="connsiteX12" fmla="*/ 1726609 w 2381579"/>
              <a:gd name="connsiteY12" fmla="*/ 969522 h 2972494"/>
              <a:gd name="connsiteX13" fmla="*/ 1639523 w 2381579"/>
              <a:gd name="connsiteY13" fmla="*/ 1013065 h 2972494"/>
              <a:gd name="connsiteX14" fmla="*/ 1552437 w 2381579"/>
              <a:gd name="connsiteY14" fmla="*/ 1187237 h 2972494"/>
              <a:gd name="connsiteX15" fmla="*/ 1523409 w 2381579"/>
              <a:gd name="connsiteY15" fmla="*/ 1332380 h 2972494"/>
              <a:gd name="connsiteX16" fmla="*/ 1508895 w 2381579"/>
              <a:gd name="connsiteY16" fmla="*/ 1375922 h 2972494"/>
              <a:gd name="connsiteX17" fmla="*/ 1421809 w 2381579"/>
              <a:gd name="connsiteY17" fmla="*/ 1433980 h 2972494"/>
              <a:gd name="connsiteX18" fmla="*/ 1378266 w 2381579"/>
              <a:gd name="connsiteY18" fmla="*/ 1477522 h 2972494"/>
              <a:gd name="connsiteX19" fmla="*/ 1291180 w 2381579"/>
              <a:gd name="connsiteY19" fmla="*/ 1506551 h 2972494"/>
              <a:gd name="connsiteX20" fmla="*/ 1247637 w 2381579"/>
              <a:gd name="connsiteY20" fmla="*/ 1521065 h 2972494"/>
              <a:gd name="connsiteX21" fmla="*/ 1204095 w 2381579"/>
              <a:gd name="connsiteY21" fmla="*/ 1608151 h 2972494"/>
              <a:gd name="connsiteX22" fmla="*/ 1189580 w 2381579"/>
              <a:gd name="connsiteY22" fmla="*/ 1651694 h 2972494"/>
              <a:gd name="connsiteX23" fmla="*/ 1146037 w 2381579"/>
              <a:gd name="connsiteY23" fmla="*/ 1738780 h 2972494"/>
              <a:gd name="connsiteX24" fmla="*/ 1131523 w 2381579"/>
              <a:gd name="connsiteY24" fmla="*/ 1854894 h 2972494"/>
              <a:gd name="connsiteX25" fmla="*/ 1087980 w 2381579"/>
              <a:gd name="connsiteY25" fmla="*/ 1985522 h 2972494"/>
              <a:gd name="connsiteX26" fmla="*/ 1044437 w 2381579"/>
              <a:gd name="connsiteY26" fmla="*/ 2000037 h 2972494"/>
              <a:gd name="connsiteX27" fmla="*/ 1029923 w 2381579"/>
              <a:gd name="connsiteY27" fmla="*/ 2072608 h 2972494"/>
              <a:gd name="connsiteX28" fmla="*/ 986380 w 2381579"/>
              <a:gd name="connsiteY28" fmla="*/ 2087122 h 2972494"/>
              <a:gd name="connsiteX29" fmla="*/ 942837 w 2381579"/>
              <a:gd name="connsiteY29" fmla="*/ 2116151 h 2972494"/>
              <a:gd name="connsiteX30" fmla="*/ 783180 w 2381579"/>
              <a:gd name="connsiteY30" fmla="*/ 2145180 h 2972494"/>
              <a:gd name="connsiteX31" fmla="*/ 809943 w 2381579"/>
              <a:gd name="connsiteY31" fmla="*/ 2143140 h 2972494"/>
              <a:gd name="connsiteX32" fmla="*/ 725123 w 2381579"/>
              <a:gd name="connsiteY32" fmla="*/ 2391922 h 2972494"/>
              <a:gd name="connsiteX33" fmla="*/ 667066 w 2381579"/>
              <a:gd name="connsiteY33" fmla="*/ 2479008 h 2972494"/>
              <a:gd name="connsiteX34" fmla="*/ 623523 w 2381579"/>
              <a:gd name="connsiteY34" fmla="*/ 2493522 h 2972494"/>
              <a:gd name="connsiteX35" fmla="*/ 579980 w 2381579"/>
              <a:gd name="connsiteY35" fmla="*/ 2522551 h 2972494"/>
              <a:gd name="connsiteX36" fmla="*/ 521923 w 2381579"/>
              <a:gd name="connsiteY36" fmla="*/ 2537065 h 2972494"/>
              <a:gd name="connsiteX37" fmla="*/ 478380 w 2381579"/>
              <a:gd name="connsiteY37" fmla="*/ 2551580 h 2972494"/>
              <a:gd name="connsiteX38" fmla="*/ 463866 w 2381579"/>
              <a:gd name="connsiteY38" fmla="*/ 2595122 h 2972494"/>
              <a:gd name="connsiteX39" fmla="*/ 405809 w 2381579"/>
              <a:gd name="connsiteY39" fmla="*/ 2682208 h 2972494"/>
              <a:gd name="connsiteX40" fmla="*/ 391295 w 2381579"/>
              <a:gd name="connsiteY40" fmla="*/ 2725751 h 2972494"/>
              <a:gd name="connsiteX41" fmla="*/ 347752 w 2381579"/>
              <a:gd name="connsiteY41" fmla="*/ 2754780 h 2972494"/>
              <a:gd name="connsiteX42" fmla="*/ 275180 w 2381579"/>
              <a:gd name="connsiteY42" fmla="*/ 2841865 h 2972494"/>
              <a:gd name="connsiteX43" fmla="*/ 115523 w 2381579"/>
              <a:gd name="connsiteY43" fmla="*/ 2870894 h 2972494"/>
              <a:gd name="connsiteX44" fmla="*/ 71980 w 2381579"/>
              <a:gd name="connsiteY44" fmla="*/ 2885408 h 2972494"/>
              <a:gd name="connsiteX45" fmla="*/ 130037 w 2381579"/>
              <a:gd name="connsiteY45" fmla="*/ 2957980 h 2972494"/>
              <a:gd name="connsiteX46" fmla="*/ 188095 w 2381579"/>
              <a:gd name="connsiteY46" fmla="*/ 2972494 h 2972494"/>
              <a:gd name="connsiteX47" fmla="*/ 275180 w 2381579"/>
              <a:gd name="connsiteY47" fmla="*/ 2928951 h 2972494"/>
              <a:gd name="connsiteX48" fmla="*/ 347752 w 2381579"/>
              <a:gd name="connsiteY48" fmla="*/ 2856380 h 2972494"/>
              <a:gd name="connsiteX49" fmla="*/ 420323 w 2381579"/>
              <a:gd name="connsiteY49" fmla="*/ 2783808 h 2972494"/>
              <a:gd name="connsiteX50" fmla="*/ 478380 w 2381579"/>
              <a:gd name="connsiteY50" fmla="*/ 2798322 h 2972494"/>
              <a:gd name="connsiteX51" fmla="*/ 667066 w 2381579"/>
              <a:gd name="connsiteY51" fmla="*/ 2841865 h 2972494"/>
              <a:gd name="connsiteX52" fmla="*/ 739637 w 2381579"/>
              <a:gd name="connsiteY52" fmla="*/ 2783808 h 2972494"/>
              <a:gd name="connsiteX53" fmla="*/ 797695 w 2381579"/>
              <a:gd name="connsiteY53" fmla="*/ 2769294 h 2972494"/>
              <a:gd name="connsiteX54" fmla="*/ 884780 w 2381579"/>
              <a:gd name="connsiteY54" fmla="*/ 2740265 h 2972494"/>
              <a:gd name="connsiteX55" fmla="*/ 913809 w 2381579"/>
              <a:gd name="connsiteY55" fmla="*/ 2783808 h 2972494"/>
              <a:gd name="connsiteX56" fmla="*/ 957352 w 2381579"/>
              <a:gd name="connsiteY56" fmla="*/ 2798322 h 2972494"/>
              <a:gd name="connsiteX57" fmla="*/ 1131523 w 2381579"/>
              <a:gd name="connsiteY57" fmla="*/ 2754780 h 2972494"/>
              <a:gd name="connsiteX58" fmla="*/ 1175066 w 2381579"/>
              <a:gd name="connsiteY58" fmla="*/ 2740265 h 2972494"/>
              <a:gd name="connsiteX59" fmla="*/ 1218609 w 2381579"/>
              <a:gd name="connsiteY59" fmla="*/ 2725751 h 2972494"/>
              <a:gd name="connsiteX60" fmla="*/ 1276666 w 2381579"/>
              <a:gd name="connsiteY60" fmla="*/ 2740265 h 2972494"/>
              <a:gd name="connsiteX61" fmla="*/ 1305695 w 2381579"/>
              <a:gd name="connsiteY61" fmla="*/ 2783808 h 2972494"/>
              <a:gd name="connsiteX62" fmla="*/ 1349237 w 2381579"/>
              <a:gd name="connsiteY62" fmla="*/ 2812837 h 2972494"/>
              <a:gd name="connsiteX63" fmla="*/ 1392780 w 2381579"/>
              <a:gd name="connsiteY63" fmla="*/ 2783808 h 2972494"/>
              <a:gd name="connsiteX64" fmla="*/ 1508895 w 2381579"/>
              <a:gd name="connsiteY64" fmla="*/ 2711237 h 2972494"/>
              <a:gd name="connsiteX65" fmla="*/ 1566952 w 2381579"/>
              <a:gd name="connsiteY65" fmla="*/ 2682208 h 2972494"/>
              <a:gd name="connsiteX66" fmla="*/ 1668552 w 2381579"/>
              <a:gd name="connsiteY66" fmla="*/ 2653180 h 2972494"/>
              <a:gd name="connsiteX67" fmla="*/ 1741123 w 2381579"/>
              <a:gd name="connsiteY67" fmla="*/ 2667694 h 2972494"/>
              <a:gd name="connsiteX68" fmla="*/ 1770152 w 2381579"/>
              <a:gd name="connsiteY68" fmla="*/ 2754780 h 2972494"/>
              <a:gd name="connsiteX69" fmla="*/ 1813695 w 2381579"/>
              <a:gd name="connsiteY69" fmla="*/ 2783808 h 2972494"/>
              <a:gd name="connsiteX70" fmla="*/ 1881513 w 2381579"/>
              <a:gd name="connsiteY70" fmla="*/ 2786082 h 2972494"/>
              <a:gd name="connsiteX71" fmla="*/ 1915295 w 2381579"/>
              <a:gd name="connsiteY71" fmla="*/ 2711237 h 2972494"/>
              <a:gd name="connsiteX72" fmla="*/ 1958837 w 2381579"/>
              <a:gd name="connsiteY72" fmla="*/ 2696722 h 2972494"/>
              <a:gd name="connsiteX73" fmla="*/ 2002380 w 2381579"/>
              <a:gd name="connsiteY73" fmla="*/ 2682208 h 2972494"/>
              <a:gd name="connsiteX74" fmla="*/ 2089466 w 2381579"/>
              <a:gd name="connsiteY74" fmla="*/ 2638665 h 2972494"/>
              <a:gd name="connsiteX75" fmla="*/ 2147523 w 2381579"/>
              <a:gd name="connsiteY75" fmla="*/ 2653180 h 2972494"/>
              <a:gd name="connsiteX76" fmla="*/ 2162037 w 2381579"/>
              <a:gd name="connsiteY76" fmla="*/ 2696722 h 2972494"/>
              <a:gd name="connsiteX77" fmla="*/ 2249123 w 2381579"/>
              <a:gd name="connsiteY77" fmla="*/ 2740265 h 2972494"/>
              <a:gd name="connsiteX78" fmla="*/ 2310141 w 2381579"/>
              <a:gd name="connsiteY78" fmla="*/ 2714644 h 2972494"/>
              <a:gd name="connsiteX79" fmla="*/ 2336209 w 2381579"/>
              <a:gd name="connsiteY79" fmla="*/ 1738780 h 2972494"/>
              <a:gd name="connsiteX80" fmla="*/ 2381579 w 2381579"/>
              <a:gd name="connsiteY80" fmla="*/ 0 h 2972494"/>
              <a:gd name="connsiteX0" fmla="*/ 2381579 w 2381579"/>
              <a:gd name="connsiteY0" fmla="*/ 0 h 2972494"/>
              <a:gd name="connsiteX1" fmla="*/ 2307180 w 2381579"/>
              <a:gd name="connsiteY1" fmla="*/ 26094 h 2972494"/>
              <a:gd name="connsiteX2" fmla="*/ 2162037 w 2381579"/>
              <a:gd name="connsiteY2" fmla="*/ 243808 h 2972494"/>
              <a:gd name="connsiteX3" fmla="*/ 2103980 w 2381579"/>
              <a:gd name="connsiteY3" fmla="*/ 330894 h 2972494"/>
              <a:gd name="connsiteX4" fmla="*/ 2060437 w 2381579"/>
              <a:gd name="connsiteY4" fmla="*/ 359922 h 2972494"/>
              <a:gd name="connsiteX5" fmla="*/ 2045923 w 2381579"/>
              <a:gd name="connsiteY5" fmla="*/ 403465 h 2972494"/>
              <a:gd name="connsiteX6" fmla="*/ 1987866 w 2381579"/>
              <a:gd name="connsiteY6" fmla="*/ 490551 h 2972494"/>
              <a:gd name="connsiteX7" fmla="*/ 1915295 w 2381579"/>
              <a:gd name="connsiteY7" fmla="*/ 635694 h 2972494"/>
              <a:gd name="connsiteX8" fmla="*/ 1857237 w 2381579"/>
              <a:gd name="connsiteY8" fmla="*/ 722780 h 2972494"/>
              <a:gd name="connsiteX9" fmla="*/ 1842723 w 2381579"/>
              <a:gd name="connsiteY9" fmla="*/ 766322 h 2972494"/>
              <a:gd name="connsiteX10" fmla="*/ 1770152 w 2381579"/>
              <a:gd name="connsiteY10" fmla="*/ 838894 h 2972494"/>
              <a:gd name="connsiteX11" fmla="*/ 1741123 w 2381579"/>
              <a:gd name="connsiteY11" fmla="*/ 925980 h 2972494"/>
              <a:gd name="connsiteX12" fmla="*/ 1726609 w 2381579"/>
              <a:gd name="connsiteY12" fmla="*/ 969522 h 2972494"/>
              <a:gd name="connsiteX13" fmla="*/ 1639523 w 2381579"/>
              <a:gd name="connsiteY13" fmla="*/ 1013065 h 2972494"/>
              <a:gd name="connsiteX14" fmla="*/ 1552437 w 2381579"/>
              <a:gd name="connsiteY14" fmla="*/ 1187237 h 2972494"/>
              <a:gd name="connsiteX15" fmla="*/ 1523409 w 2381579"/>
              <a:gd name="connsiteY15" fmla="*/ 1332380 h 2972494"/>
              <a:gd name="connsiteX16" fmla="*/ 1508895 w 2381579"/>
              <a:gd name="connsiteY16" fmla="*/ 1375922 h 2972494"/>
              <a:gd name="connsiteX17" fmla="*/ 1421809 w 2381579"/>
              <a:gd name="connsiteY17" fmla="*/ 1433980 h 2972494"/>
              <a:gd name="connsiteX18" fmla="*/ 1378266 w 2381579"/>
              <a:gd name="connsiteY18" fmla="*/ 1477522 h 2972494"/>
              <a:gd name="connsiteX19" fmla="*/ 1291180 w 2381579"/>
              <a:gd name="connsiteY19" fmla="*/ 1506551 h 2972494"/>
              <a:gd name="connsiteX20" fmla="*/ 1247637 w 2381579"/>
              <a:gd name="connsiteY20" fmla="*/ 1521065 h 2972494"/>
              <a:gd name="connsiteX21" fmla="*/ 1204095 w 2381579"/>
              <a:gd name="connsiteY21" fmla="*/ 1608151 h 2972494"/>
              <a:gd name="connsiteX22" fmla="*/ 1189580 w 2381579"/>
              <a:gd name="connsiteY22" fmla="*/ 1651694 h 2972494"/>
              <a:gd name="connsiteX23" fmla="*/ 1146037 w 2381579"/>
              <a:gd name="connsiteY23" fmla="*/ 1738780 h 2972494"/>
              <a:gd name="connsiteX24" fmla="*/ 1131523 w 2381579"/>
              <a:gd name="connsiteY24" fmla="*/ 1854894 h 2972494"/>
              <a:gd name="connsiteX25" fmla="*/ 1087980 w 2381579"/>
              <a:gd name="connsiteY25" fmla="*/ 1985522 h 2972494"/>
              <a:gd name="connsiteX26" fmla="*/ 1044437 w 2381579"/>
              <a:gd name="connsiteY26" fmla="*/ 2000037 h 2972494"/>
              <a:gd name="connsiteX27" fmla="*/ 1029923 w 2381579"/>
              <a:gd name="connsiteY27" fmla="*/ 2072608 h 2972494"/>
              <a:gd name="connsiteX28" fmla="*/ 986380 w 2381579"/>
              <a:gd name="connsiteY28" fmla="*/ 2087122 h 2972494"/>
              <a:gd name="connsiteX29" fmla="*/ 942837 w 2381579"/>
              <a:gd name="connsiteY29" fmla="*/ 2116151 h 2972494"/>
              <a:gd name="connsiteX30" fmla="*/ 783180 w 2381579"/>
              <a:gd name="connsiteY30" fmla="*/ 2145180 h 2972494"/>
              <a:gd name="connsiteX31" fmla="*/ 809943 w 2381579"/>
              <a:gd name="connsiteY31" fmla="*/ 2143140 h 2972494"/>
              <a:gd name="connsiteX32" fmla="*/ 725123 w 2381579"/>
              <a:gd name="connsiteY32" fmla="*/ 2391922 h 2972494"/>
              <a:gd name="connsiteX33" fmla="*/ 667066 w 2381579"/>
              <a:gd name="connsiteY33" fmla="*/ 2479008 h 2972494"/>
              <a:gd name="connsiteX34" fmla="*/ 623523 w 2381579"/>
              <a:gd name="connsiteY34" fmla="*/ 2493522 h 2972494"/>
              <a:gd name="connsiteX35" fmla="*/ 579980 w 2381579"/>
              <a:gd name="connsiteY35" fmla="*/ 2522551 h 2972494"/>
              <a:gd name="connsiteX36" fmla="*/ 521923 w 2381579"/>
              <a:gd name="connsiteY36" fmla="*/ 2537065 h 2972494"/>
              <a:gd name="connsiteX37" fmla="*/ 478380 w 2381579"/>
              <a:gd name="connsiteY37" fmla="*/ 2551580 h 2972494"/>
              <a:gd name="connsiteX38" fmla="*/ 463866 w 2381579"/>
              <a:gd name="connsiteY38" fmla="*/ 2595122 h 2972494"/>
              <a:gd name="connsiteX39" fmla="*/ 405809 w 2381579"/>
              <a:gd name="connsiteY39" fmla="*/ 2682208 h 2972494"/>
              <a:gd name="connsiteX40" fmla="*/ 391295 w 2381579"/>
              <a:gd name="connsiteY40" fmla="*/ 2725751 h 2972494"/>
              <a:gd name="connsiteX41" fmla="*/ 347752 w 2381579"/>
              <a:gd name="connsiteY41" fmla="*/ 2754780 h 2972494"/>
              <a:gd name="connsiteX42" fmla="*/ 275180 w 2381579"/>
              <a:gd name="connsiteY42" fmla="*/ 2841865 h 2972494"/>
              <a:gd name="connsiteX43" fmla="*/ 115523 w 2381579"/>
              <a:gd name="connsiteY43" fmla="*/ 2870894 h 2972494"/>
              <a:gd name="connsiteX44" fmla="*/ 71980 w 2381579"/>
              <a:gd name="connsiteY44" fmla="*/ 2885408 h 2972494"/>
              <a:gd name="connsiteX45" fmla="*/ 130037 w 2381579"/>
              <a:gd name="connsiteY45" fmla="*/ 2957980 h 2972494"/>
              <a:gd name="connsiteX46" fmla="*/ 188095 w 2381579"/>
              <a:gd name="connsiteY46" fmla="*/ 2972494 h 2972494"/>
              <a:gd name="connsiteX47" fmla="*/ 275180 w 2381579"/>
              <a:gd name="connsiteY47" fmla="*/ 2928951 h 2972494"/>
              <a:gd name="connsiteX48" fmla="*/ 347752 w 2381579"/>
              <a:gd name="connsiteY48" fmla="*/ 2856380 h 2972494"/>
              <a:gd name="connsiteX49" fmla="*/ 420323 w 2381579"/>
              <a:gd name="connsiteY49" fmla="*/ 2783808 h 2972494"/>
              <a:gd name="connsiteX50" fmla="*/ 478380 w 2381579"/>
              <a:gd name="connsiteY50" fmla="*/ 2798322 h 2972494"/>
              <a:gd name="connsiteX51" fmla="*/ 667066 w 2381579"/>
              <a:gd name="connsiteY51" fmla="*/ 2841865 h 2972494"/>
              <a:gd name="connsiteX52" fmla="*/ 739637 w 2381579"/>
              <a:gd name="connsiteY52" fmla="*/ 2783808 h 2972494"/>
              <a:gd name="connsiteX53" fmla="*/ 797695 w 2381579"/>
              <a:gd name="connsiteY53" fmla="*/ 2769294 h 2972494"/>
              <a:gd name="connsiteX54" fmla="*/ 884780 w 2381579"/>
              <a:gd name="connsiteY54" fmla="*/ 2740265 h 2972494"/>
              <a:gd name="connsiteX55" fmla="*/ 913809 w 2381579"/>
              <a:gd name="connsiteY55" fmla="*/ 2783808 h 2972494"/>
              <a:gd name="connsiteX56" fmla="*/ 957352 w 2381579"/>
              <a:gd name="connsiteY56" fmla="*/ 2798322 h 2972494"/>
              <a:gd name="connsiteX57" fmla="*/ 1131523 w 2381579"/>
              <a:gd name="connsiteY57" fmla="*/ 2754780 h 2972494"/>
              <a:gd name="connsiteX58" fmla="*/ 1175066 w 2381579"/>
              <a:gd name="connsiteY58" fmla="*/ 2740265 h 2972494"/>
              <a:gd name="connsiteX59" fmla="*/ 1218609 w 2381579"/>
              <a:gd name="connsiteY59" fmla="*/ 2725751 h 2972494"/>
              <a:gd name="connsiteX60" fmla="*/ 1276666 w 2381579"/>
              <a:gd name="connsiteY60" fmla="*/ 2740265 h 2972494"/>
              <a:gd name="connsiteX61" fmla="*/ 1305695 w 2381579"/>
              <a:gd name="connsiteY61" fmla="*/ 2783808 h 2972494"/>
              <a:gd name="connsiteX62" fmla="*/ 1349237 w 2381579"/>
              <a:gd name="connsiteY62" fmla="*/ 2812837 h 2972494"/>
              <a:gd name="connsiteX63" fmla="*/ 1392780 w 2381579"/>
              <a:gd name="connsiteY63" fmla="*/ 2783808 h 2972494"/>
              <a:gd name="connsiteX64" fmla="*/ 1508895 w 2381579"/>
              <a:gd name="connsiteY64" fmla="*/ 2711237 h 2972494"/>
              <a:gd name="connsiteX65" fmla="*/ 1566952 w 2381579"/>
              <a:gd name="connsiteY65" fmla="*/ 2682208 h 2972494"/>
              <a:gd name="connsiteX66" fmla="*/ 1668552 w 2381579"/>
              <a:gd name="connsiteY66" fmla="*/ 2653180 h 2972494"/>
              <a:gd name="connsiteX67" fmla="*/ 1741123 w 2381579"/>
              <a:gd name="connsiteY67" fmla="*/ 2667694 h 2972494"/>
              <a:gd name="connsiteX68" fmla="*/ 1770152 w 2381579"/>
              <a:gd name="connsiteY68" fmla="*/ 2754780 h 2972494"/>
              <a:gd name="connsiteX69" fmla="*/ 1813695 w 2381579"/>
              <a:gd name="connsiteY69" fmla="*/ 2783808 h 2972494"/>
              <a:gd name="connsiteX70" fmla="*/ 1881513 w 2381579"/>
              <a:gd name="connsiteY70" fmla="*/ 2786082 h 2972494"/>
              <a:gd name="connsiteX71" fmla="*/ 1915295 w 2381579"/>
              <a:gd name="connsiteY71" fmla="*/ 2711237 h 2972494"/>
              <a:gd name="connsiteX72" fmla="*/ 1958837 w 2381579"/>
              <a:gd name="connsiteY72" fmla="*/ 2696722 h 2972494"/>
              <a:gd name="connsiteX73" fmla="*/ 2002380 w 2381579"/>
              <a:gd name="connsiteY73" fmla="*/ 2682208 h 2972494"/>
              <a:gd name="connsiteX74" fmla="*/ 2089466 w 2381579"/>
              <a:gd name="connsiteY74" fmla="*/ 2638665 h 2972494"/>
              <a:gd name="connsiteX75" fmla="*/ 2147523 w 2381579"/>
              <a:gd name="connsiteY75" fmla="*/ 2653180 h 2972494"/>
              <a:gd name="connsiteX76" fmla="*/ 2162037 w 2381579"/>
              <a:gd name="connsiteY76" fmla="*/ 2696722 h 2972494"/>
              <a:gd name="connsiteX77" fmla="*/ 2310141 w 2381579"/>
              <a:gd name="connsiteY77" fmla="*/ 2786082 h 2972494"/>
              <a:gd name="connsiteX78" fmla="*/ 2310141 w 2381579"/>
              <a:gd name="connsiteY78" fmla="*/ 2714644 h 2972494"/>
              <a:gd name="connsiteX79" fmla="*/ 2336209 w 2381579"/>
              <a:gd name="connsiteY79" fmla="*/ 1738780 h 2972494"/>
              <a:gd name="connsiteX80" fmla="*/ 2381579 w 2381579"/>
              <a:gd name="connsiteY80" fmla="*/ 0 h 2972494"/>
              <a:gd name="connsiteX0" fmla="*/ 2381579 w 2381579"/>
              <a:gd name="connsiteY0" fmla="*/ 0 h 2972494"/>
              <a:gd name="connsiteX1" fmla="*/ 2307180 w 2381579"/>
              <a:gd name="connsiteY1" fmla="*/ 26094 h 2972494"/>
              <a:gd name="connsiteX2" fmla="*/ 2162037 w 2381579"/>
              <a:gd name="connsiteY2" fmla="*/ 243808 h 2972494"/>
              <a:gd name="connsiteX3" fmla="*/ 2103980 w 2381579"/>
              <a:gd name="connsiteY3" fmla="*/ 330894 h 2972494"/>
              <a:gd name="connsiteX4" fmla="*/ 2060437 w 2381579"/>
              <a:gd name="connsiteY4" fmla="*/ 359922 h 2972494"/>
              <a:gd name="connsiteX5" fmla="*/ 2045923 w 2381579"/>
              <a:gd name="connsiteY5" fmla="*/ 403465 h 2972494"/>
              <a:gd name="connsiteX6" fmla="*/ 1987866 w 2381579"/>
              <a:gd name="connsiteY6" fmla="*/ 490551 h 2972494"/>
              <a:gd name="connsiteX7" fmla="*/ 1915295 w 2381579"/>
              <a:gd name="connsiteY7" fmla="*/ 635694 h 2972494"/>
              <a:gd name="connsiteX8" fmla="*/ 1857237 w 2381579"/>
              <a:gd name="connsiteY8" fmla="*/ 722780 h 2972494"/>
              <a:gd name="connsiteX9" fmla="*/ 1842723 w 2381579"/>
              <a:gd name="connsiteY9" fmla="*/ 766322 h 2972494"/>
              <a:gd name="connsiteX10" fmla="*/ 1770152 w 2381579"/>
              <a:gd name="connsiteY10" fmla="*/ 838894 h 2972494"/>
              <a:gd name="connsiteX11" fmla="*/ 1741123 w 2381579"/>
              <a:gd name="connsiteY11" fmla="*/ 925980 h 2972494"/>
              <a:gd name="connsiteX12" fmla="*/ 1726609 w 2381579"/>
              <a:gd name="connsiteY12" fmla="*/ 969522 h 2972494"/>
              <a:gd name="connsiteX13" fmla="*/ 1639523 w 2381579"/>
              <a:gd name="connsiteY13" fmla="*/ 1013065 h 2972494"/>
              <a:gd name="connsiteX14" fmla="*/ 1552437 w 2381579"/>
              <a:gd name="connsiteY14" fmla="*/ 1187237 h 2972494"/>
              <a:gd name="connsiteX15" fmla="*/ 1523409 w 2381579"/>
              <a:gd name="connsiteY15" fmla="*/ 1332380 h 2972494"/>
              <a:gd name="connsiteX16" fmla="*/ 1508895 w 2381579"/>
              <a:gd name="connsiteY16" fmla="*/ 1375922 h 2972494"/>
              <a:gd name="connsiteX17" fmla="*/ 1421809 w 2381579"/>
              <a:gd name="connsiteY17" fmla="*/ 1433980 h 2972494"/>
              <a:gd name="connsiteX18" fmla="*/ 1378266 w 2381579"/>
              <a:gd name="connsiteY18" fmla="*/ 1477522 h 2972494"/>
              <a:gd name="connsiteX19" fmla="*/ 1291180 w 2381579"/>
              <a:gd name="connsiteY19" fmla="*/ 1506551 h 2972494"/>
              <a:gd name="connsiteX20" fmla="*/ 1247637 w 2381579"/>
              <a:gd name="connsiteY20" fmla="*/ 1521065 h 2972494"/>
              <a:gd name="connsiteX21" fmla="*/ 1204095 w 2381579"/>
              <a:gd name="connsiteY21" fmla="*/ 1608151 h 2972494"/>
              <a:gd name="connsiteX22" fmla="*/ 1189580 w 2381579"/>
              <a:gd name="connsiteY22" fmla="*/ 1651694 h 2972494"/>
              <a:gd name="connsiteX23" fmla="*/ 1146037 w 2381579"/>
              <a:gd name="connsiteY23" fmla="*/ 1738780 h 2972494"/>
              <a:gd name="connsiteX24" fmla="*/ 1131523 w 2381579"/>
              <a:gd name="connsiteY24" fmla="*/ 1854894 h 2972494"/>
              <a:gd name="connsiteX25" fmla="*/ 1087980 w 2381579"/>
              <a:gd name="connsiteY25" fmla="*/ 1985522 h 2972494"/>
              <a:gd name="connsiteX26" fmla="*/ 1044437 w 2381579"/>
              <a:gd name="connsiteY26" fmla="*/ 2000037 h 2972494"/>
              <a:gd name="connsiteX27" fmla="*/ 1029923 w 2381579"/>
              <a:gd name="connsiteY27" fmla="*/ 2072608 h 2972494"/>
              <a:gd name="connsiteX28" fmla="*/ 986380 w 2381579"/>
              <a:gd name="connsiteY28" fmla="*/ 2087122 h 2972494"/>
              <a:gd name="connsiteX29" fmla="*/ 942837 w 2381579"/>
              <a:gd name="connsiteY29" fmla="*/ 2116151 h 2972494"/>
              <a:gd name="connsiteX30" fmla="*/ 783180 w 2381579"/>
              <a:gd name="connsiteY30" fmla="*/ 2145180 h 2972494"/>
              <a:gd name="connsiteX31" fmla="*/ 809943 w 2381579"/>
              <a:gd name="connsiteY31" fmla="*/ 2143140 h 2972494"/>
              <a:gd name="connsiteX32" fmla="*/ 725123 w 2381579"/>
              <a:gd name="connsiteY32" fmla="*/ 2391922 h 2972494"/>
              <a:gd name="connsiteX33" fmla="*/ 667066 w 2381579"/>
              <a:gd name="connsiteY33" fmla="*/ 2479008 h 2972494"/>
              <a:gd name="connsiteX34" fmla="*/ 623523 w 2381579"/>
              <a:gd name="connsiteY34" fmla="*/ 2493522 h 2972494"/>
              <a:gd name="connsiteX35" fmla="*/ 579980 w 2381579"/>
              <a:gd name="connsiteY35" fmla="*/ 2522551 h 2972494"/>
              <a:gd name="connsiteX36" fmla="*/ 521923 w 2381579"/>
              <a:gd name="connsiteY36" fmla="*/ 2537065 h 2972494"/>
              <a:gd name="connsiteX37" fmla="*/ 478380 w 2381579"/>
              <a:gd name="connsiteY37" fmla="*/ 2551580 h 2972494"/>
              <a:gd name="connsiteX38" fmla="*/ 463866 w 2381579"/>
              <a:gd name="connsiteY38" fmla="*/ 2595122 h 2972494"/>
              <a:gd name="connsiteX39" fmla="*/ 405809 w 2381579"/>
              <a:gd name="connsiteY39" fmla="*/ 2682208 h 2972494"/>
              <a:gd name="connsiteX40" fmla="*/ 391295 w 2381579"/>
              <a:gd name="connsiteY40" fmla="*/ 2725751 h 2972494"/>
              <a:gd name="connsiteX41" fmla="*/ 347752 w 2381579"/>
              <a:gd name="connsiteY41" fmla="*/ 2754780 h 2972494"/>
              <a:gd name="connsiteX42" fmla="*/ 275180 w 2381579"/>
              <a:gd name="connsiteY42" fmla="*/ 2841865 h 2972494"/>
              <a:gd name="connsiteX43" fmla="*/ 115523 w 2381579"/>
              <a:gd name="connsiteY43" fmla="*/ 2870894 h 2972494"/>
              <a:gd name="connsiteX44" fmla="*/ 71980 w 2381579"/>
              <a:gd name="connsiteY44" fmla="*/ 2885408 h 2972494"/>
              <a:gd name="connsiteX45" fmla="*/ 130037 w 2381579"/>
              <a:gd name="connsiteY45" fmla="*/ 2957980 h 2972494"/>
              <a:gd name="connsiteX46" fmla="*/ 188095 w 2381579"/>
              <a:gd name="connsiteY46" fmla="*/ 2972494 h 2972494"/>
              <a:gd name="connsiteX47" fmla="*/ 275180 w 2381579"/>
              <a:gd name="connsiteY47" fmla="*/ 2928951 h 2972494"/>
              <a:gd name="connsiteX48" fmla="*/ 347752 w 2381579"/>
              <a:gd name="connsiteY48" fmla="*/ 2856380 h 2972494"/>
              <a:gd name="connsiteX49" fmla="*/ 420323 w 2381579"/>
              <a:gd name="connsiteY49" fmla="*/ 2783808 h 2972494"/>
              <a:gd name="connsiteX50" fmla="*/ 478380 w 2381579"/>
              <a:gd name="connsiteY50" fmla="*/ 2798322 h 2972494"/>
              <a:gd name="connsiteX51" fmla="*/ 667066 w 2381579"/>
              <a:gd name="connsiteY51" fmla="*/ 2841865 h 2972494"/>
              <a:gd name="connsiteX52" fmla="*/ 739637 w 2381579"/>
              <a:gd name="connsiteY52" fmla="*/ 2783808 h 2972494"/>
              <a:gd name="connsiteX53" fmla="*/ 797695 w 2381579"/>
              <a:gd name="connsiteY53" fmla="*/ 2769294 h 2972494"/>
              <a:gd name="connsiteX54" fmla="*/ 884780 w 2381579"/>
              <a:gd name="connsiteY54" fmla="*/ 2740265 h 2972494"/>
              <a:gd name="connsiteX55" fmla="*/ 913809 w 2381579"/>
              <a:gd name="connsiteY55" fmla="*/ 2783808 h 2972494"/>
              <a:gd name="connsiteX56" fmla="*/ 957352 w 2381579"/>
              <a:gd name="connsiteY56" fmla="*/ 2798322 h 2972494"/>
              <a:gd name="connsiteX57" fmla="*/ 1131523 w 2381579"/>
              <a:gd name="connsiteY57" fmla="*/ 2754780 h 2972494"/>
              <a:gd name="connsiteX58" fmla="*/ 1175066 w 2381579"/>
              <a:gd name="connsiteY58" fmla="*/ 2740265 h 2972494"/>
              <a:gd name="connsiteX59" fmla="*/ 1218609 w 2381579"/>
              <a:gd name="connsiteY59" fmla="*/ 2725751 h 2972494"/>
              <a:gd name="connsiteX60" fmla="*/ 1276666 w 2381579"/>
              <a:gd name="connsiteY60" fmla="*/ 2740265 h 2972494"/>
              <a:gd name="connsiteX61" fmla="*/ 1305695 w 2381579"/>
              <a:gd name="connsiteY61" fmla="*/ 2783808 h 2972494"/>
              <a:gd name="connsiteX62" fmla="*/ 1349237 w 2381579"/>
              <a:gd name="connsiteY62" fmla="*/ 2812837 h 2972494"/>
              <a:gd name="connsiteX63" fmla="*/ 1392780 w 2381579"/>
              <a:gd name="connsiteY63" fmla="*/ 2783808 h 2972494"/>
              <a:gd name="connsiteX64" fmla="*/ 1508895 w 2381579"/>
              <a:gd name="connsiteY64" fmla="*/ 2711237 h 2972494"/>
              <a:gd name="connsiteX65" fmla="*/ 1566952 w 2381579"/>
              <a:gd name="connsiteY65" fmla="*/ 2682208 h 2972494"/>
              <a:gd name="connsiteX66" fmla="*/ 1668552 w 2381579"/>
              <a:gd name="connsiteY66" fmla="*/ 2653180 h 2972494"/>
              <a:gd name="connsiteX67" fmla="*/ 1741123 w 2381579"/>
              <a:gd name="connsiteY67" fmla="*/ 2667694 h 2972494"/>
              <a:gd name="connsiteX68" fmla="*/ 1770152 w 2381579"/>
              <a:gd name="connsiteY68" fmla="*/ 2754780 h 2972494"/>
              <a:gd name="connsiteX69" fmla="*/ 1813695 w 2381579"/>
              <a:gd name="connsiteY69" fmla="*/ 2783808 h 2972494"/>
              <a:gd name="connsiteX70" fmla="*/ 1881513 w 2381579"/>
              <a:gd name="connsiteY70" fmla="*/ 2786082 h 2972494"/>
              <a:gd name="connsiteX71" fmla="*/ 1915295 w 2381579"/>
              <a:gd name="connsiteY71" fmla="*/ 2711237 h 2972494"/>
              <a:gd name="connsiteX72" fmla="*/ 1958837 w 2381579"/>
              <a:gd name="connsiteY72" fmla="*/ 2696722 h 2972494"/>
              <a:gd name="connsiteX73" fmla="*/ 2002380 w 2381579"/>
              <a:gd name="connsiteY73" fmla="*/ 2682208 h 2972494"/>
              <a:gd name="connsiteX74" fmla="*/ 2089466 w 2381579"/>
              <a:gd name="connsiteY74" fmla="*/ 2638665 h 2972494"/>
              <a:gd name="connsiteX75" fmla="*/ 2147523 w 2381579"/>
              <a:gd name="connsiteY75" fmla="*/ 2653180 h 2972494"/>
              <a:gd name="connsiteX76" fmla="*/ 2162037 w 2381579"/>
              <a:gd name="connsiteY76" fmla="*/ 2696722 h 2972494"/>
              <a:gd name="connsiteX77" fmla="*/ 2310141 w 2381579"/>
              <a:gd name="connsiteY77" fmla="*/ 2786082 h 2972494"/>
              <a:gd name="connsiteX78" fmla="*/ 2310141 w 2381579"/>
              <a:gd name="connsiteY78" fmla="*/ 2714644 h 2972494"/>
              <a:gd name="connsiteX79" fmla="*/ 2336209 w 2381579"/>
              <a:gd name="connsiteY79" fmla="*/ 1738780 h 2972494"/>
              <a:gd name="connsiteX80" fmla="*/ 2381579 w 2381579"/>
              <a:gd name="connsiteY80" fmla="*/ 0 h 2972494"/>
              <a:gd name="connsiteX0" fmla="*/ 2381579 w 2381579"/>
              <a:gd name="connsiteY0" fmla="*/ 0 h 2972494"/>
              <a:gd name="connsiteX1" fmla="*/ 2307180 w 2381579"/>
              <a:gd name="connsiteY1" fmla="*/ 26094 h 2972494"/>
              <a:gd name="connsiteX2" fmla="*/ 2162037 w 2381579"/>
              <a:gd name="connsiteY2" fmla="*/ 243808 h 2972494"/>
              <a:gd name="connsiteX3" fmla="*/ 2103980 w 2381579"/>
              <a:gd name="connsiteY3" fmla="*/ 330894 h 2972494"/>
              <a:gd name="connsiteX4" fmla="*/ 2060437 w 2381579"/>
              <a:gd name="connsiteY4" fmla="*/ 359922 h 2972494"/>
              <a:gd name="connsiteX5" fmla="*/ 2045923 w 2381579"/>
              <a:gd name="connsiteY5" fmla="*/ 403465 h 2972494"/>
              <a:gd name="connsiteX6" fmla="*/ 1987866 w 2381579"/>
              <a:gd name="connsiteY6" fmla="*/ 490551 h 2972494"/>
              <a:gd name="connsiteX7" fmla="*/ 1915295 w 2381579"/>
              <a:gd name="connsiteY7" fmla="*/ 635694 h 2972494"/>
              <a:gd name="connsiteX8" fmla="*/ 1857237 w 2381579"/>
              <a:gd name="connsiteY8" fmla="*/ 722780 h 2972494"/>
              <a:gd name="connsiteX9" fmla="*/ 1842723 w 2381579"/>
              <a:gd name="connsiteY9" fmla="*/ 766322 h 2972494"/>
              <a:gd name="connsiteX10" fmla="*/ 1770152 w 2381579"/>
              <a:gd name="connsiteY10" fmla="*/ 838894 h 2972494"/>
              <a:gd name="connsiteX11" fmla="*/ 1741123 w 2381579"/>
              <a:gd name="connsiteY11" fmla="*/ 925980 h 2972494"/>
              <a:gd name="connsiteX12" fmla="*/ 1726609 w 2381579"/>
              <a:gd name="connsiteY12" fmla="*/ 969522 h 2972494"/>
              <a:gd name="connsiteX13" fmla="*/ 1639523 w 2381579"/>
              <a:gd name="connsiteY13" fmla="*/ 1013065 h 2972494"/>
              <a:gd name="connsiteX14" fmla="*/ 1552437 w 2381579"/>
              <a:gd name="connsiteY14" fmla="*/ 1187237 h 2972494"/>
              <a:gd name="connsiteX15" fmla="*/ 1523409 w 2381579"/>
              <a:gd name="connsiteY15" fmla="*/ 1332380 h 2972494"/>
              <a:gd name="connsiteX16" fmla="*/ 1508895 w 2381579"/>
              <a:gd name="connsiteY16" fmla="*/ 1375922 h 2972494"/>
              <a:gd name="connsiteX17" fmla="*/ 1421809 w 2381579"/>
              <a:gd name="connsiteY17" fmla="*/ 1433980 h 2972494"/>
              <a:gd name="connsiteX18" fmla="*/ 1378266 w 2381579"/>
              <a:gd name="connsiteY18" fmla="*/ 1477522 h 2972494"/>
              <a:gd name="connsiteX19" fmla="*/ 1291180 w 2381579"/>
              <a:gd name="connsiteY19" fmla="*/ 1506551 h 2972494"/>
              <a:gd name="connsiteX20" fmla="*/ 1247637 w 2381579"/>
              <a:gd name="connsiteY20" fmla="*/ 1521065 h 2972494"/>
              <a:gd name="connsiteX21" fmla="*/ 1204095 w 2381579"/>
              <a:gd name="connsiteY21" fmla="*/ 1608151 h 2972494"/>
              <a:gd name="connsiteX22" fmla="*/ 1189580 w 2381579"/>
              <a:gd name="connsiteY22" fmla="*/ 1651694 h 2972494"/>
              <a:gd name="connsiteX23" fmla="*/ 1146037 w 2381579"/>
              <a:gd name="connsiteY23" fmla="*/ 1738780 h 2972494"/>
              <a:gd name="connsiteX24" fmla="*/ 1131523 w 2381579"/>
              <a:gd name="connsiteY24" fmla="*/ 1854894 h 2972494"/>
              <a:gd name="connsiteX25" fmla="*/ 1087980 w 2381579"/>
              <a:gd name="connsiteY25" fmla="*/ 1985522 h 2972494"/>
              <a:gd name="connsiteX26" fmla="*/ 1044437 w 2381579"/>
              <a:gd name="connsiteY26" fmla="*/ 2000037 h 2972494"/>
              <a:gd name="connsiteX27" fmla="*/ 1029923 w 2381579"/>
              <a:gd name="connsiteY27" fmla="*/ 2072608 h 2972494"/>
              <a:gd name="connsiteX28" fmla="*/ 986380 w 2381579"/>
              <a:gd name="connsiteY28" fmla="*/ 2087122 h 2972494"/>
              <a:gd name="connsiteX29" fmla="*/ 942837 w 2381579"/>
              <a:gd name="connsiteY29" fmla="*/ 2116151 h 2972494"/>
              <a:gd name="connsiteX30" fmla="*/ 783180 w 2381579"/>
              <a:gd name="connsiteY30" fmla="*/ 2145180 h 2972494"/>
              <a:gd name="connsiteX31" fmla="*/ 809943 w 2381579"/>
              <a:gd name="connsiteY31" fmla="*/ 2143140 h 2972494"/>
              <a:gd name="connsiteX32" fmla="*/ 725123 w 2381579"/>
              <a:gd name="connsiteY32" fmla="*/ 2391922 h 2972494"/>
              <a:gd name="connsiteX33" fmla="*/ 667066 w 2381579"/>
              <a:gd name="connsiteY33" fmla="*/ 2479008 h 2972494"/>
              <a:gd name="connsiteX34" fmla="*/ 623523 w 2381579"/>
              <a:gd name="connsiteY34" fmla="*/ 2493522 h 2972494"/>
              <a:gd name="connsiteX35" fmla="*/ 579980 w 2381579"/>
              <a:gd name="connsiteY35" fmla="*/ 2522551 h 2972494"/>
              <a:gd name="connsiteX36" fmla="*/ 521923 w 2381579"/>
              <a:gd name="connsiteY36" fmla="*/ 2537065 h 2972494"/>
              <a:gd name="connsiteX37" fmla="*/ 478380 w 2381579"/>
              <a:gd name="connsiteY37" fmla="*/ 2551580 h 2972494"/>
              <a:gd name="connsiteX38" fmla="*/ 463866 w 2381579"/>
              <a:gd name="connsiteY38" fmla="*/ 2595122 h 2972494"/>
              <a:gd name="connsiteX39" fmla="*/ 405809 w 2381579"/>
              <a:gd name="connsiteY39" fmla="*/ 2682208 h 2972494"/>
              <a:gd name="connsiteX40" fmla="*/ 391295 w 2381579"/>
              <a:gd name="connsiteY40" fmla="*/ 2725751 h 2972494"/>
              <a:gd name="connsiteX41" fmla="*/ 347752 w 2381579"/>
              <a:gd name="connsiteY41" fmla="*/ 2754780 h 2972494"/>
              <a:gd name="connsiteX42" fmla="*/ 275180 w 2381579"/>
              <a:gd name="connsiteY42" fmla="*/ 2841865 h 2972494"/>
              <a:gd name="connsiteX43" fmla="*/ 115523 w 2381579"/>
              <a:gd name="connsiteY43" fmla="*/ 2870894 h 2972494"/>
              <a:gd name="connsiteX44" fmla="*/ 71980 w 2381579"/>
              <a:gd name="connsiteY44" fmla="*/ 2885408 h 2972494"/>
              <a:gd name="connsiteX45" fmla="*/ 130037 w 2381579"/>
              <a:gd name="connsiteY45" fmla="*/ 2957980 h 2972494"/>
              <a:gd name="connsiteX46" fmla="*/ 188095 w 2381579"/>
              <a:gd name="connsiteY46" fmla="*/ 2972494 h 2972494"/>
              <a:gd name="connsiteX47" fmla="*/ 275180 w 2381579"/>
              <a:gd name="connsiteY47" fmla="*/ 2928951 h 2972494"/>
              <a:gd name="connsiteX48" fmla="*/ 347752 w 2381579"/>
              <a:gd name="connsiteY48" fmla="*/ 2856380 h 2972494"/>
              <a:gd name="connsiteX49" fmla="*/ 420323 w 2381579"/>
              <a:gd name="connsiteY49" fmla="*/ 2783808 h 2972494"/>
              <a:gd name="connsiteX50" fmla="*/ 478380 w 2381579"/>
              <a:gd name="connsiteY50" fmla="*/ 2798322 h 2972494"/>
              <a:gd name="connsiteX51" fmla="*/ 667066 w 2381579"/>
              <a:gd name="connsiteY51" fmla="*/ 2841865 h 2972494"/>
              <a:gd name="connsiteX52" fmla="*/ 739637 w 2381579"/>
              <a:gd name="connsiteY52" fmla="*/ 2783808 h 2972494"/>
              <a:gd name="connsiteX53" fmla="*/ 797695 w 2381579"/>
              <a:gd name="connsiteY53" fmla="*/ 2769294 h 2972494"/>
              <a:gd name="connsiteX54" fmla="*/ 884780 w 2381579"/>
              <a:gd name="connsiteY54" fmla="*/ 2740265 h 2972494"/>
              <a:gd name="connsiteX55" fmla="*/ 913809 w 2381579"/>
              <a:gd name="connsiteY55" fmla="*/ 2783808 h 2972494"/>
              <a:gd name="connsiteX56" fmla="*/ 957352 w 2381579"/>
              <a:gd name="connsiteY56" fmla="*/ 2798322 h 2972494"/>
              <a:gd name="connsiteX57" fmla="*/ 1131523 w 2381579"/>
              <a:gd name="connsiteY57" fmla="*/ 2754780 h 2972494"/>
              <a:gd name="connsiteX58" fmla="*/ 1175066 w 2381579"/>
              <a:gd name="connsiteY58" fmla="*/ 2740265 h 2972494"/>
              <a:gd name="connsiteX59" fmla="*/ 1218609 w 2381579"/>
              <a:gd name="connsiteY59" fmla="*/ 2725751 h 2972494"/>
              <a:gd name="connsiteX60" fmla="*/ 1276666 w 2381579"/>
              <a:gd name="connsiteY60" fmla="*/ 2740265 h 2972494"/>
              <a:gd name="connsiteX61" fmla="*/ 1305695 w 2381579"/>
              <a:gd name="connsiteY61" fmla="*/ 2783808 h 2972494"/>
              <a:gd name="connsiteX62" fmla="*/ 1349237 w 2381579"/>
              <a:gd name="connsiteY62" fmla="*/ 2812837 h 2972494"/>
              <a:gd name="connsiteX63" fmla="*/ 1392780 w 2381579"/>
              <a:gd name="connsiteY63" fmla="*/ 2783808 h 2972494"/>
              <a:gd name="connsiteX64" fmla="*/ 1508895 w 2381579"/>
              <a:gd name="connsiteY64" fmla="*/ 2711237 h 2972494"/>
              <a:gd name="connsiteX65" fmla="*/ 1566952 w 2381579"/>
              <a:gd name="connsiteY65" fmla="*/ 2682208 h 2972494"/>
              <a:gd name="connsiteX66" fmla="*/ 1668552 w 2381579"/>
              <a:gd name="connsiteY66" fmla="*/ 2653180 h 2972494"/>
              <a:gd name="connsiteX67" fmla="*/ 1741123 w 2381579"/>
              <a:gd name="connsiteY67" fmla="*/ 2667694 h 2972494"/>
              <a:gd name="connsiteX68" fmla="*/ 1770152 w 2381579"/>
              <a:gd name="connsiteY68" fmla="*/ 2754780 h 2972494"/>
              <a:gd name="connsiteX69" fmla="*/ 1813695 w 2381579"/>
              <a:gd name="connsiteY69" fmla="*/ 2783808 h 2972494"/>
              <a:gd name="connsiteX70" fmla="*/ 1881513 w 2381579"/>
              <a:gd name="connsiteY70" fmla="*/ 2786082 h 2972494"/>
              <a:gd name="connsiteX71" fmla="*/ 1915295 w 2381579"/>
              <a:gd name="connsiteY71" fmla="*/ 2711237 h 2972494"/>
              <a:gd name="connsiteX72" fmla="*/ 1958837 w 2381579"/>
              <a:gd name="connsiteY72" fmla="*/ 2696722 h 2972494"/>
              <a:gd name="connsiteX73" fmla="*/ 2002380 w 2381579"/>
              <a:gd name="connsiteY73" fmla="*/ 2682208 h 2972494"/>
              <a:gd name="connsiteX74" fmla="*/ 2089466 w 2381579"/>
              <a:gd name="connsiteY74" fmla="*/ 2638665 h 2972494"/>
              <a:gd name="connsiteX75" fmla="*/ 2147523 w 2381579"/>
              <a:gd name="connsiteY75" fmla="*/ 2653180 h 2972494"/>
              <a:gd name="connsiteX76" fmla="*/ 2162037 w 2381579"/>
              <a:gd name="connsiteY76" fmla="*/ 2696722 h 2972494"/>
              <a:gd name="connsiteX77" fmla="*/ 2310141 w 2381579"/>
              <a:gd name="connsiteY77" fmla="*/ 2786082 h 2972494"/>
              <a:gd name="connsiteX78" fmla="*/ 2336209 w 2381579"/>
              <a:gd name="connsiteY78" fmla="*/ 1738780 h 2972494"/>
              <a:gd name="connsiteX79" fmla="*/ 2381579 w 2381579"/>
              <a:gd name="connsiteY79" fmla="*/ 0 h 2972494"/>
              <a:gd name="connsiteX0" fmla="*/ 2381579 w 2381579"/>
              <a:gd name="connsiteY0" fmla="*/ 0 h 2972494"/>
              <a:gd name="connsiteX1" fmla="*/ 2307180 w 2381579"/>
              <a:gd name="connsiteY1" fmla="*/ 26094 h 2972494"/>
              <a:gd name="connsiteX2" fmla="*/ 2162037 w 2381579"/>
              <a:gd name="connsiteY2" fmla="*/ 243808 h 2972494"/>
              <a:gd name="connsiteX3" fmla="*/ 2103980 w 2381579"/>
              <a:gd name="connsiteY3" fmla="*/ 330894 h 2972494"/>
              <a:gd name="connsiteX4" fmla="*/ 2060437 w 2381579"/>
              <a:gd name="connsiteY4" fmla="*/ 359922 h 2972494"/>
              <a:gd name="connsiteX5" fmla="*/ 2045923 w 2381579"/>
              <a:gd name="connsiteY5" fmla="*/ 403465 h 2972494"/>
              <a:gd name="connsiteX6" fmla="*/ 1987866 w 2381579"/>
              <a:gd name="connsiteY6" fmla="*/ 490551 h 2972494"/>
              <a:gd name="connsiteX7" fmla="*/ 1915295 w 2381579"/>
              <a:gd name="connsiteY7" fmla="*/ 635694 h 2972494"/>
              <a:gd name="connsiteX8" fmla="*/ 1857237 w 2381579"/>
              <a:gd name="connsiteY8" fmla="*/ 722780 h 2972494"/>
              <a:gd name="connsiteX9" fmla="*/ 1842723 w 2381579"/>
              <a:gd name="connsiteY9" fmla="*/ 766322 h 2972494"/>
              <a:gd name="connsiteX10" fmla="*/ 1770152 w 2381579"/>
              <a:gd name="connsiteY10" fmla="*/ 838894 h 2972494"/>
              <a:gd name="connsiteX11" fmla="*/ 1741123 w 2381579"/>
              <a:gd name="connsiteY11" fmla="*/ 925980 h 2972494"/>
              <a:gd name="connsiteX12" fmla="*/ 1726609 w 2381579"/>
              <a:gd name="connsiteY12" fmla="*/ 969522 h 2972494"/>
              <a:gd name="connsiteX13" fmla="*/ 1639523 w 2381579"/>
              <a:gd name="connsiteY13" fmla="*/ 1013065 h 2972494"/>
              <a:gd name="connsiteX14" fmla="*/ 1552437 w 2381579"/>
              <a:gd name="connsiteY14" fmla="*/ 1187237 h 2972494"/>
              <a:gd name="connsiteX15" fmla="*/ 1523409 w 2381579"/>
              <a:gd name="connsiteY15" fmla="*/ 1332380 h 2972494"/>
              <a:gd name="connsiteX16" fmla="*/ 1508895 w 2381579"/>
              <a:gd name="connsiteY16" fmla="*/ 1375922 h 2972494"/>
              <a:gd name="connsiteX17" fmla="*/ 1421809 w 2381579"/>
              <a:gd name="connsiteY17" fmla="*/ 1433980 h 2972494"/>
              <a:gd name="connsiteX18" fmla="*/ 1378266 w 2381579"/>
              <a:gd name="connsiteY18" fmla="*/ 1477522 h 2972494"/>
              <a:gd name="connsiteX19" fmla="*/ 1291180 w 2381579"/>
              <a:gd name="connsiteY19" fmla="*/ 1506551 h 2972494"/>
              <a:gd name="connsiteX20" fmla="*/ 1247637 w 2381579"/>
              <a:gd name="connsiteY20" fmla="*/ 1521065 h 2972494"/>
              <a:gd name="connsiteX21" fmla="*/ 1204095 w 2381579"/>
              <a:gd name="connsiteY21" fmla="*/ 1608151 h 2972494"/>
              <a:gd name="connsiteX22" fmla="*/ 1189580 w 2381579"/>
              <a:gd name="connsiteY22" fmla="*/ 1651694 h 2972494"/>
              <a:gd name="connsiteX23" fmla="*/ 1146037 w 2381579"/>
              <a:gd name="connsiteY23" fmla="*/ 1738780 h 2972494"/>
              <a:gd name="connsiteX24" fmla="*/ 1131523 w 2381579"/>
              <a:gd name="connsiteY24" fmla="*/ 1854894 h 2972494"/>
              <a:gd name="connsiteX25" fmla="*/ 1087980 w 2381579"/>
              <a:gd name="connsiteY25" fmla="*/ 1985522 h 2972494"/>
              <a:gd name="connsiteX26" fmla="*/ 1044437 w 2381579"/>
              <a:gd name="connsiteY26" fmla="*/ 2000037 h 2972494"/>
              <a:gd name="connsiteX27" fmla="*/ 1029923 w 2381579"/>
              <a:gd name="connsiteY27" fmla="*/ 2072608 h 2972494"/>
              <a:gd name="connsiteX28" fmla="*/ 986380 w 2381579"/>
              <a:gd name="connsiteY28" fmla="*/ 2087122 h 2972494"/>
              <a:gd name="connsiteX29" fmla="*/ 942837 w 2381579"/>
              <a:gd name="connsiteY29" fmla="*/ 2116151 h 2972494"/>
              <a:gd name="connsiteX30" fmla="*/ 783180 w 2381579"/>
              <a:gd name="connsiteY30" fmla="*/ 2145180 h 2972494"/>
              <a:gd name="connsiteX31" fmla="*/ 809943 w 2381579"/>
              <a:gd name="connsiteY31" fmla="*/ 2143140 h 2972494"/>
              <a:gd name="connsiteX32" fmla="*/ 725123 w 2381579"/>
              <a:gd name="connsiteY32" fmla="*/ 2391922 h 2972494"/>
              <a:gd name="connsiteX33" fmla="*/ 667066 w 2381579"/>
              <a:gd name="connsiteY33" fmla="*/ 2479008 h 2972494"/>
              <a:gd name="connsiteX34" fmla="*/ 623523 w 2381579"/>
              <a:gd name="connsiteY34" fmla="*/ 2493522 h 2972494"/>
              <a:gd name="connsiteX35" fmla="*/ 579980 w 2381579"/>
              <a:gd name="connsiteY35" fmla="*/ 2522551 h 2972494"/>
              <a:gd name="connsiteX36" fmla="*/ 521923 w 2381579"/>
              <a:gd name="connsiteY36" fmla="*/ 2537065 h 2972494"/>
              <a:gd name="connsiteX37" fmla="*/ 478380 w 2381579"/>
              <a:gd name="connsiteY37" fmla="*/ 2551580 h 2972494"/>
              <a:gd name="connsiteX38" fmla="*/ 463866 w 2381579"/>
              <a:gd name="connsiteY38" fmla="*/ 2595122 h 2972494"/>
              <a:gd name="connsiteX39" fmla="*/ 405809 w 2381579"/>
              <a:gd name="connsiteY39" fmla="*/ 2682208 h 2972494"/>
              <a:gd name="connsiteX40" fmla="*/ 391295 w 2381579"/>
              <a:gd name="connsiteY40" fmla="*/ 2725751 h 2972494"/>
              <a:gd name="connsiteX41" fmla="*/ 347752 w 2381579"/>
              <a:gd name="connsiteY41" fmla="*/ 2754780 h 2972494"/>
              <a:gd name="connsiteX42" fmla="*/ 275180 w 2381579"/>
              <a:gd name="connsiteY42" fmla="*/ 2841865 h 2972494"/>
              <a:gd name="connsiteX43" fmla="*/ 115523 w 2381579"/>
              <a:gd name="connsiteY43" fmla="*/ 2870894 h 2972494"/>
              <a:gd name="connsiteX44" fmla="*/ 71980 w 2381579"/>
              <a:gd name="connsiteY44" fmla="*/ 2885408 h 2972494"/>
              <a:gd name="connsiteX45" fmla="*/ 130037 w 2381579"/>
              <a:gd name="connsiteY45" fmla="*/ 2957980 h 2972494"/>
              <a:gd name="connsiteX46" fmla="*/ 188095 w 2381579"/>
              <a:gd name="connsiteY46" fmla="*/ 2972494 h 2972494"/>
              <a:gd name="connsiteX47" fmla="*/ 275180 w 2381579"/>
              <a:gd name="connsiteY47" fmla="*/ 2928951 h 2972494"/>
              <a:gd name="connsiteX48" fmla="*/ 347752 w 2381579"/>
              <a:gd name="connsiteY48" fmla="*/ 2856380 h 2972494"/>
              <a:gd name="connsiteX49" fmla="*/ 420323 w 2381579"/>
              <a:gd name="connsiteY49" fmla="*/ 2783808 h 2972494"/>
              <a:gd name="connsiteX50" fmla="*/ 478380 w 2381579"/>
              <a:gd name="connsiteY50" fmla="*/ 2798322 h 2972494"/>
              <a:gd name="connsiteX51" fmla="*/ 667066 w 2381579"/>
              <a:gd name="connsiteY51" fmla="*/ 2841865 h 2972494"/>
              <a:gd name="connsiteX52" fmla="*/ 739637 w 2381579"/>
              <a:gd name="connsiteY52" fmla="*/ 2783808 h 2972494"/>
              <a:gd name="connsiteX53" fmla="*/ 797695 w 2381579"/>
              <a:gd name="connsiteY53" fmla="*/ 2769294 h 2972494"/>
              <a:gd name="connsiteX54" fmla="*/ 884780 w 2381579"/>
              <a:gd name="connsiteY54" fmla="*/ 2740265 h 2972494"/>
              <a:gd name="connsiteX55" fmla="*/ 913809 w 2381579"/>
              <a:gd name="connsiteY55" fmla="*/ 2783808 h 2972494"/>
              <a:gd name="connsiteX56" fmla="*/ 957352 w 2381579"/>
              <a:gd name="connsiteY56" fmla="*/ 2798322 h 2972494"/>
              <a:gd name="connsiteX57" fmla="*/ 1131523 w 2381579"/>
              <a:gd name="connsiteY57" fmla="*/ 2754780 h 2972494"/>
              <a:gd name="connsiteX58" fmla="*/ 1175066 w 2381579"/>
              <a:gd name="connsiteY58" fmla="*/ 2740265 h 2972494"/>
              <a:gd name="connsiteX59" fmla="*/ 1218609 w 2381579"/>
              <a:gd name="connsiteY59" fmla="*/ 2725751 h 2972494"/>
              <a:gd name="connsiteX60" fmla="*/ 1276666 w 2381579"/>
              <a:gd name="connsiteY60" fmla="*/ 2740265 h 2972494"/>
              <a:gd name="connsiteX61" fmla="*/ 1305695 w 2381579"/>
              <a:gd name="connsiteY61" fmla="*/ 2783808 h 2972494"/>
              <a:gd name="connsiteX62" fmla="*/ 1349237 w 2381579"/>
              <a:gd name="connsiteY62" fmla="*/ 2812837 h 2972494"/>
              <a:gd name="connsiteX63" fmla="*/ 1392780 w 2381579"/>
              <a:gd name="connsiteY63" fmla="*/ 2783808 h 2972494"/>
              <a:gd name="connsiteX64" fmla="*/ 1508895 w 2381579"/>
              <a:gd name="connsiteY64" fmla="*/ 2711237 h 2972494"/>
              <a:gd name="connsiteX65" fmla="*/ 1566952 w 2381579"/>
              <a:gd name="connsiteY65" fmla="*/ 2682208 h 2972494"/>
              <a:gd name="connsiteX66" fmla="*/ 1668552 w 2381579"/>
              <a:gd name="connsiteY66" fmla="*/ 2653180 h 2972494"/>
              <a:gd name="connsiteX67" fmla="*/ 1741123 w 2381579"/>
              <a:gd name="connsiteY67" fmla="*/ 2667694 h 2972494"/>
              <a:gd name="connsiteX68" fmla="*/ 1770152 w 2381579"/>
              <a:gd name="connsiteY68" fmla="*/ 2754780 h 2972494"/>
              <a:gd name="connsiteX69" fmla="*/ 1813695 w 2381579"/>
              <a:gd name="connsiteY69" fmla="*/ 2783808 h 2972494"/>
              <a:gd name="connsiteX70" fmla="*/ 1881513 w 2381579"/>
              <a:gd name="connsiteY70" fmla="*/ 2786082 h 2972494"/>
              <a:gd name="connsiteX71" fmla="*/ 1915295 w 2381579"/>
              <a:gd name="connsiteY71" fmla="*/ 2711237 h 2972494"/>
              <a:gd name="connsiteX72" fmla="*/ 1958837 w 2381579"/>
              <a:gd name="connsiteY72" fmla="*/ 2696722 h 2972494"/>
              <a:gd name="connsiteX73" fmla="*/ 2002380 w 2381579"/>
              <a:gd name="connsiteY73" fmla="*/ 2682208 h 2972494"/>
              <a:gd name="connsiteX74" fmla="*/ 2089466 w 2381579"/>
              <a:gd name="connsiteY74" fmla="*/ 2638665 h 2972494"/>
              <a:gd name="connsiteX75" fmla="*/ 2147523 w 2381579"/>
              <a:gd name="connsiteY75" fmla="*/ 2653180 h 2972494"/>
              <a:gd name="connsiteX76" fmla="*/ 2162037 w 2381579"/>
              <a:gd name="connsiteY76" fmla="*/ 2696722 h 2972494"/>
              <a:gd name="connsiteX77" fmla="*/ 2310141 w 2381579"/>
              <a:gd name="connsiteY77" fmla="*/ 2714644 h 2972494"/>
              <a:gd name="connsiteX78" fmla="*/ 2336209 w 2381579"/>
              <a:gd name="connsiteY78" fmla="*/ 1738780 h 2972494"/>
              <a:gd name="connsiteX79" fmla="*/ 2381579 w 2381579"/>
              <a:gd name="connsiteY79" fmla="*/ 0 h 2972494"/>
              <a:gd name="connsiteX0" fmla="*/ 2381579 w 2381579"/>
              <a:gd name="connsiteY0" fmla="*/ 0 h 2972494"/>
              <a:gd name="connsiteX1" fmla="*/ 2307180 w 2381579"/>
              <a:gd name="connsiteY1" fmla="*/ 26094 h 2972494"/>
              <a:gd name="connsiteX2" fmla="*/ 2162037 w 2381579"/>
              <a:gd name="connsiteY2" fmla="*/ 243808 h 2972494"/>
              <a:gd name="connsiteX3" fmla="*/ 2103980 w 2381579"/>
              <a:gd name="connsiteY3" fmla="*/ 330894 h 2972494"/>
              <a:gd name="connsiteX4" fmla="*/ 2060437 w 2381579"/>
              <a:gd name="connsiteY4" fmla="*/ 359922 h 2972494"/>
              <a:gd name="connsiteX5" fmla="*/ 2045923 w 2381579"/>
              <a:gd name="connsiteY5" fmla="*/ 403465 h 2972494"/>
              <a:gd name="connsiteX6" fmla="*/ 1987866 w 2381579"/>
              <a:gd name="connsiteY6" fmla="*/ 490551 h 2972494"/>
              <a:gd name="connsiteX7" fmla="*/ 1915295 w 2381579"/>
              <a:gd name="connsiteY7" fmla="*/ 635694 h 2972494"/>
              <a:gd name="connsiteX8" fmla="*/ 1857237 w 2381579"/>
              <a:gd name="connsiteY8" fmla="*/ 722780 h 2972494"/>
              <a:gd name="connsiteX9" fmla="*/ 1842723 w 2381579"/>
              <a:gd name="connsiteY9" fmla="*/ 766322 h 2972494"/>
              <a:gd name="connsiteX10" fmla="*/ 1770152 w 2381579"/>
              <a:gd name="connsiteY10" fmla="*/ 838894 h 2972494"/>
              <a:gd name="connsiteX11" fmla="*/ 1741123 w 2381579"/>
              <a:gd name="connsiteY11" fmla="*/ 925980 h 2972494"/>
              <a:gd name="connsiteX12" fmla="*/ 1726609 w 2381579"/>
              <a:gd name="connsiteY12" fmla="*/ 969522 h 2972494"/>
              <a:gd name="connsiteX13" fmla="*/ 1639523 w 2381579"/>
              <a:gd name="connsiteY13" fmla="*/ 1013065 h 2972494"/>
              <a:gd name="connsiteX14" fmla="*/ 1552437 w 2381579"/>
              <a:gd name="connsiteY14" fmla="*/ 1187237 h 2972494"/>
              <a:gd name="connsiteX15" fmla="*/ 1523409 w 2381579"/>
              <a:gd name="connsiteY15" fmla="*/ 1332380 h 2972494"/>
              <a:gd name="connsiteX16" fmla="*/ 1508895 w 2381579"/>
              <a:gd name="connsiteY16" fmla="*/ 1375922 h 2972494"/>
              <a:gd name="connsiteX17" fmla="*/ 1421809 w 2381579"/>
              <a:gd name="connsiteY17" fmla="*/ 1433980 h 2972494"/>
              <a:gd name="connsiteX18" fmla="*/ 1378266 w 2381579"/>
              <a:gd name="connsiteY18" fmla="*/ 1477522 h 2972494"/>
              <a:gd name="connsiteX19" fmla="*/ 1291180 w 2381579"/>
              <a:gd name="connsiteY19" fmla="*/ 1506551 h 2972494"/>
              <a:gd name="connsiteX20" fmla="*/ 1247637 w 2381579"/>
              <a:gd name="connsiteY20" fmla="*/ 1521065 h 2972494"/>
              <a:gd name="connsiteX21" fmla="*/ 1204095 w 2381579"/>
              <a:gd name="connsiteY21" fmla="*/ 1608151 h 2972494"/>
              <a:gd name="connsiteX22" fmla="*/ 1189580 w 2381579"/>
              <a:gd name="connsiteY22" fmla="*/ 1651694 h 2972494"/>
              <a:gd name="connsiteX23" fmla="*/ 1146037 w 2381579"/>
              <a:gd name="connsiteY23" fmla="*/ 1738780 h 2972494"/>
              <a:gd name="connsiteX24" fmla="*/ 1131523 w 2381579"/>
              <a:gd name="connsiteY24" fmla="*/ 1854894 h 2972494"/>
              <a:gd name="connsiteX25" fmla="*/ 1087980 w 2381579"/>
              <a:gd name="connsiteY25" fmla="*/ 1985522 h 2972494"/>
              <a:gd name="connsiteX26" fmla="*/ 1044437 w 2381579"/>
              <a:gd name="connsiteY26" fmla="*/ 2000037 h 2972494"/>
              <a:gd name="connsiteX27" fmla="*/ 1029923 w 2381579"/>
              <a:gd name="connsiteY27" fmla="*/ 2072608 h 2972494"/>
              <a:gd name="connsiteX28" fmla="*/ 986380 w 2381579"/>
              <a:gd name="connsiteY28" fmla="*/ 2087122 h 2972494"/>
              <a:gd name="connsiteX29" fmla="*/ 942837 w 2381579"/>
              <a:gd name="connsiteY29" fmla="*/ 2116151 h 2972494"/>
              <a:gd name="connsiteX30" fmla="*/ 783180 w 2381579"/>
              <a:gd name="connsiteY30" fmla="*/ 2145180 h 2972494"/>
              <a:gd name="connsiteX31" fmla="*/ 809943 w 2381579"/>
              <a:gd name="connsiteY31" fmla="*/ 2143140 h 2972494"/>
              <a:gd name="connsiteX32" fmla="*/ 725123 w 2381579"/>
              <a:gd name="connsiteY32" fmla="*/ 2391922 h 2972494"/>
              <a:gd name="connsiteX33" fmla="*/ 667066 w 2381579"/>
              <a:gd name="connsiteY33" fmla="*/ 2479008 h 2972494"/>
              <a:gd name="connsiteX34" fmla="*/ 623523 w 2381579"/>
              <a:gd name="connsiteY34" fmla="*/ 2493522 h 2972494"/>
              <a:gd name="connsiteX35" fmla="*/ 579980 w 2381579"/>
              <a:gd name="connsiteY35" fmla="*/ 2522551 h 2972494"/>
              <a:gd name="connsiteX36" fmla="*/ 521923 w 2381579"/>
              <a:gd name="connsiteY36" fmla="*/ 2537065 h 2972494"/>
              <a:gd name="connsiteX37" fmla="*/ 478380 w 2381579"/>
              <a:gd name="connsiteY37" fmla="*/ 2551580 h 2972494"/>
              <a:gd name="connsiteX38" fmla="*/ 463866 w 2381579"/>
              <a:gd name="connsiteY38" fmla="*/ 2595122 h 2972494"/>
              <a:gd name="connsiteX39" fmla="*/ 405809 w 2381579"/>
              <a:gd name="connsiteY39" fmla="*/ 2682208 h 2972494"/>
              <a:gd name="connsiteX40" fmla="*/ 391295 w 2381579"/>
              <a:gd name="connsiteY40" fmla="*/ 2725751 h 2972494"/>
              <a:gd name="connsiteX41" fmla="*/ 347752 w 2381579"/>
              <a:gd name="connsiteY41" fmla="*/ 2754780 h 2972494"/>
              <a:gd name="connsiteX42" fmla="*/ 275180 w 2381579"/>
              <a:gd name="connsiteY42" fmla="*/ 2841865 h 2972494"/>
              <a:gd name="connsiteX43" fmla="*/ 115523 w 2381579"/>
              <a:gd name="connsiteY43" fmla="*/ 2870894 h 2972494"/>
              <a:gd name="connsiteX44" fmla="*/ 71980 w 2381579"/>
              <a:gd name="connsiteY44" fmla="*/ 2885408 h 2972494"/>
              <a:gd name="connsiteX45" fmla="*/ 130037 w 2381579"/>
              <a:gd name="connsiteY45" fmla="*/ 2957980 h 2972494"/>
              <a:gd name="connsiteX46" fmla="*/ 188095 w 2381579"/>
              <a:gd name="connsiteY46" fmla="*/ 2972494 h 2972494"/>
              <a:gd name="connsiteX47" fmla="*/ 275180 w 2381579"/>
              <a:gd name="connsiteY47" fmla="*/ 2928951 h 2972494"/>
              <a:gd name="connsiteX48" fmla="*/ 347752 w 2381579"/>
              <a:gd name="connsiteY48" fmla="*/ 2856380 h 2972494"/>
              <a:gd name="connsiteX49" fmla="*/ 420323 w 2381579"/>
              <a:gd name="connsiteY49" fmla="*/ 2783808 h 2972494"/>
              <a:gd name="connsiteX50" fmla="*/ 478380 w 2381579"/>
              <a:gd name="connsiteY50" fmla="*/ 2798322 h 2972494"/>
              <a:gd name="connsiteX51" fmla="*/ 667066 w 2381579"/>
              <a:gd name="connsiteY51" fmla="*/ 2841865 h 2972494"/>
              <a:gd name="connsiteX52" fmla="*/ 739637 w 2381579"/>
              <a:gd name="connsiteY52" fmla="*/ 2783808 h 2972494"/>
              <a:gd name="connsiteX53" fmla="*/ 797695 w 2381579"/>
              <a:gd name="connsiteY53" fmla="*/ 2769294 h 2972494"/>
              <a:gd name="connsiteX54" fmla="*/ 884780 w 2381579"/>
              <a:gd name="connsiteY54" fmla="*/ 2740265 h 2972494"/>
              <a:gd name="connsiteX55" fmla="*/ 913809 w 2381579"/>
              <a:gd name="connsiteY55" fmla="*/ 2783808 h 2972494"/>
              <a:gd name="connsiteX56" fmla="*/ 957352 w 2381579"/>
              <a:gd name="connsiteY56" fmla="*/ 2798322 h 2972494"/>
              <a:gd name="connsiteX57" fmla="*/ 1131523 w 2381579"/>
              <a:gd name="connsiteY57" fmla="*/ 2754780 h 2972494"/>
              <a:gd name="connsiteX58" fmla="*/ 1175066 w 2381579"/>
              <a:gd name="connsiteY58" fmla="*/ 2740265 h 2972494"/>
              <a:gd name="connsiteX59" fmla="*/ 1218609 w 2381579"/>
              <a:gd name="connsiteY59" fmla="*/ 2725751 h 2972494"/>
              <a:gd name="connsiteX60" fmla="*/ 1276666 w 2381579"/>
              <a:gd name="connsiteY60" fmla="*/ 2740265 h 2972494"/>
              <a:gd name="connsiteX61" fmla="*/ 1305695 w 2381579"/>
              <a:gd name="connsiteY61" fmla="*/ 2783808 h 2972494"/>
              <a:gd name="connsiteX62" fmla="*/ 1349237 w 2381579"/>
              <a:gd name="connsiteY62" fmla="*/ 2812837 h 2972494"/>
              <a:gd name="connsiteX63" fmla="*/ 1392780 w 2381579"/>
              <a:gd name="connsiteY63" fmla="*/ 2783808 h 2972494"/>
              <a:gd name="connsiteX64" fmla="*/ 1508895 w 2381579"/>
              <a:gd name="connsiteY64" fmla="*/ 2711237 h 2972494"/>
              <a:gd name="connsiteX65" fmla="*/ 1566952 w 2381579"/>
              <a:gd name="connsiteY65" fmla="*/ 2682208 h 2972494"/>
              <a:gd name="connsiteX66" fmla="*/ 1668552 w 2381579"/>
              <a:gd name="connsiteY66" fmla="*/ 2653180 h 2972494"/>
              <a:gd name="connsiteX67" fmla="*/ 1741123 w 2381579"/>
              <a:gd name="connsiteY67" fmla="*/ 2667694 h 2972494"/>
              <a:gd name="connsiteX68" fmla="*/ 1770152 w 2381579"/>
              <a:gd name="connsiteY68" fmla="*/ 2754780 h 2972494"/>
              <a:gd name="connsiteX69" fmla="*/ 1813695 w 2381579"/>
              <a:gd name="connsiteY69" fmla="*/ 2783808 h 2972494"/>
              <a:gd name="connsiteX70" fmla="*/ 1881513 w 2381579"/>
              <a:gd name="connsiteY70" fmla="*/ 2786082 h 2972494"/>
              <a:gd name="connsiteX71" fmla="*/ 1915295 w 2381579"/>
              <a:gd name="connsiteY71" fmla="*/ 2711237 h 2972494"/>
              <a:gd name="connsiteX72" fmla="*/ 1958837 w 2381579"/>
              <a:gd name="connsiteY72" fmla="*/ 2696722 h 2972494"/>
              <a:gd name="connsiteX73" fmla="*/ 2002380 w 2381579"/>
              <a:gd name="connsiteY73" fmla="*/ 2682208 h 2972494"/>
              <a:gd name="connsiteX74" fmla="*/ 2089466 w 2381579"/>
              <a:gd name="connsiteY74" fmla="*/ 2638665 h 2972494"/>
              <a:gd name="connsiteX75" fmla="*/ 2147523 w 2381579"/>
              <a:gd name="connsiteY75" fmla="*/ 2653180 h 2972494"/>
              <a:gd name="connsiteX76" fmla="*/ 2162037 w 2381579"/>
              <a:gd name="connsiteY76" fmla="*/ 2696722 h 2972494"/>
              <a:gd name="connsiteX77" fmla="*/ 2310141 w 2381579"/>
              <a:gd name="connsiteY77" fmla="*/ 2714644 h 2972494"/>
              <a:gd name="connsiteX78" fmla="*/ 2310141 w 2381579"/>
              <a:gd name="connsiteY78" fmla="*/ 2714644 h 2972494"/>
              <a:gd name="connsiteX79" fmla="*/ 2336209 w 2381579"/>
              <a:gd name="connsiteY79" fmla="*/ 1738780 h 2972494"/>
              <a:gd name="connsiteX80" fmla="*/ 2381579 w 2381579"/>
              <a:gd name="connsiteY80" fmla="*/ 0 h 2972494"/>
              <a:gd name="connsiteX0" fmla="*/ 2381579 w 2385924"/>
              <a:gd name="connsiteY0" fmla="*/ 0 h 2972494"/>
              <a:gd name="connsiteX1" fmla="*/ 2307180 w 2385924"/>
              <a:gd name="connsiteY1" fmla="*/ 26094 h 2972494"/>
              <a:gd name="connsiteX2" fmla="*/ 2162037 w 2385924"/>
              <a:gd name="connsiteY2" fmla="*/ 243808 h 2972494"/>
              <a:gd name="connsiteX3" fmla="*/ 2103980 w 2385924"/>
              <a:gd name="connsiteY3" fmla="*/ 330894 h 2972494"/>
              <a:gd name="connsiteX4" fmla="*/ 2060437 w 2385924"/>
              <a:gd name="connsiteY4" fmla="*/ 359922 h 2972494"/>
              <a:gd name="connsiteX5" fmla="*/ 2045923 w 2385924"/>
              <a:gd name="connsiteY5" fmla="*/ 403465 h 2972494"/>
              <a:gd name="connsiteX6" fmla="*/ 1987866 w 2385924"/>
              <a:gd name="connsiteY6" fmla="*/ 490551 h 2972494"/>
              <a:gd name="connsiteX7" fmla="*/ 1915295 w 2385924"/>
              <a:gd name="connsiteY7" fmla="*/ 635694 h 2972494"/>
              <a:gd name="connsiteX8" fmla="*/ 1857237 w 2385924"/>
              <a:gd name="connsiteY8" fmla="*/ 722780 h 2972494"/>
              <a:gd name="connsiteX9" fmla="*/ 1842723 w 2385924"/>
              <a:gd name="connsiteY9" fmla="*/ 766322 h 2972494"/>
              <a:gd name="connsiteX10" fmla="*/ 1770152 w 2385924"/>
              <a:gd name="connsiteY10" fmla="*/ 838894 h 2972494"/>
              <a:gd name="connsiteX11" fmla="*/ 1741123 w 2385924"/>
              <a:gd name="connsiteY11" fmla="*/ 925980 h 2972494"/>
              <a:gd name="connsiteX12" fmla="*/ 1726609 w 2385924"/>
              <a:gd name="connsiteY12" fmla="*/ 969522 h 2972494"/>
              <a:gd name="connsiteX13" fmla="*/ 1639523 w 2385924"/>
              <a:gd name="connsiteY13" fmla="*/ 1013065 h 2972494"/>
              <a:gd name="connsiteX14" fmla="*/ 1552437 w 2385924"/>
              <a:gd name="connsiteY14" fmla="*/ 1187237 h 2972494"/>
              <a:gd name="connsiteX15" fmla="*/ 1523409 w 2385924"/>
              <a:gd name="connsiteY15" fmla="*/ 1332380 h 2972494"/>
              <a:gd name="connsiteX16" fmla="*/ 1508895 w 2385924"/>
              <a:gd name="connsiteY16" fmla="*/ 1375922 h 2972494"/>
              <a:gd name="connsiteX17" fmla="*/ 1421809 w 2385924"/>
              <a:gd name="connsiteY17" fmla="*/ 1433980 h 2972494"/>
              <a:gd name="connsiteX18" fmla="*/ 1378266 w 2385924"/>
              <a:gd name="connsiteY18" fmla="*/ 1477522 h 2972494"/>
              <a:gd name="connsiteX19" fmla="*/ 1291180 w 2385924"/>
              <a:gd name="connsiteY19" fmla="*/ 1506551 h 2972494"/>
              <a:gd name="connsiteX20" fmla="*/ 1247637 w 2385924"/>
              <a:gd name="connsiteY20" fmla="*/ 1521065 h 2972494"/>
              <a:gd name="connsiteX21" fmla="*/ 1204095 w 2385924"/>
              <a:gd name="connsiteY21" fmla="*/ 1608151 h 2972494"/>
              <a:gd name="connsiteX22" fmla="*/ 1189580 w 2385924"/>
              <a:gd name="connsiteY22" fmla="*/ 1651694 h 2972494"/>
              <a:gd name="connsiteX23" fmla="*/ 1146037 w 2385924"/>
              <a:gd name="connsiteY23" fmla="*/ 1738780 h 2972494"/>
              <a:gd name="connsiteX24" fmla="*/ 1131523 w 2385924"/>
              <a:gd name="connsiteY24" fmla="*/ 1854894 h 2972494"/>
              <a:gd name="connsiteX25" fmla="*/ 1087980 w 2385924"/>
              <a:gd name="connsiteY25" fmla="*/ 1985522 h 2972494"/>
              <a:gd name="connsiteX26" fmla="*/ 1044437 w 2385924"/>
              <a:gd name="connsiteY26" fmla="*/ 2000037 h 2972494"/>
              <a:gd name="connsiteX27" fmla="*/ 1029923 w 2385924"/>
              <a:gd name="connsiteY27" fmla="*/ 2072608 h 2972494"/>
              <a:gd name="connsiteX28" fmla="*/ 986380 w 2385924"/>
              <a:gd name="connsiteY28" fmla="*/ 2087122 h 2972494"/>
              <a:gd name="connsiteX29" fmla="*/ 942837 w 2385924"/>
              <a:gd name="connsiteY29" fmla="*/ 2116151 h 2972494"/>
              <a:gd name="connsiteX30" fmla="*/ 783180 w 2385924"/>
              <a:gd name="connsiteY30" fmla="*/ 2145180 h 2972494"/>
              <a:gd name="connsiteX31" fmla="*/ 809943 w 2385924"/>
              <a:gd name="connsiteY31" fmla="*/ 2143140 h 2972494"/>
              <a:gd name="connsiteX32" fmla="*/ 725123 w 2385924"/>
              <a:gd name="connsiteY32" fmla="*/ 2391922 h 2972494"/>
              <a:gd name="connsiteX33" fmla="*/ 667066 w 2385924"/>
              <a:gd name="connsiteY33" fmla="*/ 2479008 h 2972494"/>
              <a:gd name="connsiteX34" fmla="*/ 623523 w 2385924"/>
              <a:gd name="connsiteY34" fmla="*/ 2493522 h 2972494"/>
              <a:gd name="connsiteX35" fmla="*/ 579980 w 2385924"/>
              <a:gd name="connsiteY35" fmla="*/ 2522551 h 2972494"/>
              <a:gd name="connsiteX36" fmla="*/ 521923 w 2385924"/>
              <a:gd name="connsiteY36" fmla="*/ 2537065 h 2972494"/>
              <a:gd name="connsiteX37" fmla="*/ 478380 w 2385924"/>
              <a:gd name="connsiteY37" fmla="*/ 2551580 h 2972494"/>
              <a:gd name="connsiteX38" fmla="*/ 463866 w 2385924"/>
              <a:gd name="connsiteY38" fmla="*/ 2595122 h 2972494"/>
              <a:gd name="connsiteX39" fmla="*/ 405809 w 2385924"/>
              <a:gd name="connsiteY39" fmla="*/ 2682208 h 2972494"/>
              <a:gd name="connsiteX40" fmla="*/ 391295 w 2385924"/>
              <a:gd name="connsiteY40" fmla="*/ 2725751 h 2972494"/>
              <a:gd name="connsiteX41" fmla="*/ 347752 w 2385924"/>
              <a:gd name="connsiteY41" fmla="*/ 2754780 h 2972494"/>
              <a:gd name="connsiteX42" fmla="*/ 275180 w 2385924"/>
              <a:gd name="connsiteY42" fmla="*/ 2841865 h 2972494"/>
              <a:gd name="connsiteX43" fmla="*/ 115523 w 2385924"/>
              <a:gd name="connsiteY43" fmla="*/ 2870894 h 2972494"/>
              <a:gd name="connsiteX44" fmla="*/ 71980 w 2385924"/>
              <a:gd name="connsiteY44" fmla="*/ 2885408 h 2972494"/>
              <a:gd name="connsiteX45" fmla="*/ 130037 w 2385924"/>
              <a:gd name="connsiteY45" fmla="*/ 2957980 h 2972494"/>
              <a:gd name="connsiteX46" fmla="*/ 188095 w 2385924"/>
              <a:gd name="connsiteY46" fmla="*/ 2972494 h 2972494"/>
              <a:gd name="connsiteX47" fmla="*/ 275180 w 2385924"/>
              <a:gd name="connsiteY47" fmla="*/ 2928951 h 2972494"/>
              <a:gd name="connsiteX48" fmla="*/ 347752 w 2385924"/>
              <a:gd name="connsiteY48" fmla="*/ 2856380 h 2972494"/>
              <a:gd name="connsiteX49" fmla="*/ 420323 w 2385924"/>
              <a:gd name="connsiteY49" fmla="*/ 2783808 h 2972494"/>
              <a:gd name="connsiteX50" fmla="*/ 478380 w 2385924"/>
              <a:gd name="connsiteY50" fmla="*/ 2798322 h 2972494"/>
              <a:gd name="connsiteX51" fmla="*/ 667066 w 2385924"/>
              <a:gd name="connsiteY51" fmla="*/ 2841865 h 2972494"/>
              <a:gd name="connsiteX52" fmla="*/ 739637 w 2385924"/>
              <a:gd name="connsiteY52" fmla="*/ 2783808 h 2972494"/>
              <a:gd name="connsiteX53" fmla="*/ 797695 w 2385924"/>
              <a:gd name="connsiteY53" fmla="*/ 2769294 h 2972494"/>
              <a:gd name="connsiteX54" fmla="*/ 884780 w 2385924"/>
              <a:gd name="connsiteY54" fmla="*/ 2740265 h 2972494"/>
              <a:gd name="connsiteX55" fmla="*/ 913809 w 2385924"/>
              <a:gd name="connsiteY55" fmla="*/ 2783808 h 2972494"/>
              <a:gd name="connsiteX56" fmla="*/ 957352 w 2385924"/>
              <a:gd name="connsiteY56" fmla="*/ 2798322 h 2972494"/>
              <a:gd name="connsiteX57" fmla="*/ 1131523 w 2385924"/>
              <a:gd name="connsiteY57" fmla="*/ 2754780 h 2972494"/>
              <a:gd name="connsiteX58" fmla="*/ 1175066 w 2385924"/>
              <a:gd name="connsiteY58" fmla="*/ 2740265 h 2972494"/>
              <a:gd name="connsiteX59" fmla="*/ 1218609 w 2385924"/>
              <a:gd name="connsiteY59" fmla="*/ 2725751 h 2972494"/>
              <a:gd name="connsiteX60" fmla="*/ 1276666 w 2385924"/>
              <a:gd name="connsiteY60" fmla="*/ 2740265 h 2972494"/>
              <a:gd name="connsiteX61" fmla="*/ 1305695 w 2385924"/>
              <a:gd name="connsiteY61" fmla="*/ 2783808 h 2972494"/>
              <a:gd name="connsiteX62" fmla="*/ 1349237 w 2385924"/>
              <a:gd name="connsiteY62" fmla="*/ 2812837 h 2972494"/>
              <a:gd name="connsiteX63" fmla="*/ 1392780 w 2385924"/>
              <a:gd name="connsiteY63" fmla="*/ 2783808 h 2972494"/>
              <a:gd name="connsiteX64" fmla="*/ 1508895 w 2385924"/>
              <a:gd name="connsiteY64" fmla="*/ 2711237 h 2972494"/>
              <a:gd name="connsiteX65" fmla="*/ 1566952 w 2385924"/>
              <a:gd name="connsiteY65" fmla="*/ 2682208 h 2972494"/>
              <a:gd name="connsiteX66" fmla="*/ 1668552 w 2385924"/>
              <a:gd name="connsiteY66" fmla="*/ 2653180 h 2972494"/>
              <a:gd name="connsiteX67" fmla="*/ 1741123 w 2385924"/>
              <a:gd name="connsiteY67" fmla="*/ 2667694 h 2972494"/>
              <a:gd name="connsiteX68" fmla="*/ 1770152 w 2385924"/>
              <a:gd name="connsiteY68" fmla="*/ 2754780 h 2972494"/>
              <a:gd name="connsiteX69" fmla="*/ 1813695 w 2385924"/>
              <a:gd name="connsiteY69" fmla="*/ 2783808 h 2972494"/>
              <a:gd name="connsiteX70" fmla="*/ 1881513 w 2385924"/>
              <a:gd name="connsiteY70" fmla="*/ 2786082 h 2972494"/>
              <a:gd name="connsiteX71" fmla="*/ 1915295 w 2385924"/>
              <a:gd name="connsiteY71" fmla="*/ 2711237 h 2972494"/>
              <a:gd name="connsiteX72" fmla="*/ 1958837 w 2385924"/>
              <a:gd name="connsiteY72" fmla="*/ 2696722 h 2972494"/>
              <a:gd name="connsiteX73" fmla="*/ 2002380 w 2385924"/>
              <a:gd name="connsiteY73" fmla="*/ 2682208 h 2972494"/>
              <a:gd name="connsiteX74" fmla="*/ 2089466 w 2385924"/>
              <a:gd name="connsiteY74" fmla="*/ 2638665 h 2972494"/>
              <a:gd name="connsiteX75" fmla="*/ 2147523 w 2385924"/>
              <a:gd name="connsiteY75" fmla="*/ 2653180 h 2972494"/>
              <a:gd name="connsiteX76" fmla="*/ 2162037 w 2385924"/>
              <a:gd name="connsiteY76" fmla="*/ 2696722 h 2972494"/>
              <a:gd name="connsiteX77" fmla="*/ 2310141 w 2385924"/>
              <a:gd name="connsiteY77" fmla="*/ 2714644 h 2972494"/>
              <a:gd name="connsiteX78" fmla="*/ 2381579 w 2385924"/>
              <a:gd name="connsiteY78" fmla="*/ 2786082 h 2972494"/>
              <a:gd name="connsiteX79" fmla="*/ 2336209 w 2385924"/>
              <a:gd name="connsiteY79" fmla="*/ 1738780 h 2972494"/>
              <a:gd name="connsiteX80" fmla="*/ 2381579 w 2385924"/>
              <a:gd name="connsiteY80" fmla="*/ 0 h 2972494"/>
              <a:gd name="connsiteX0" fmla="*/ 2381579 w 2385924"/>
              <a:gd name="connsiteY0" fmla="*/ 0 h 2972494"/>
              <a:gd name="connsiteX1" fmla="*/ 2307180 w 2385924"/>
              <a:gd name="connsiteY1" fmla="*/ 26094 h 2972494"/>
              <a:gd name="connsiteX2" fmla="*/ 2162037 w 2385924"/>
              <a:gd name="connsiteY2" fmla="*/ 243808 h 2972494"/>
              <a:gd name="connsiteX3" fmla="*/ 2103980 w 2385924"/>
              <a:gd name="connsiteY3" fmla="*/ 330894 h 2972494"/>
              <a:gd name="connsiteX4" fmla="*/ 2060437 w 2385924"/>
              <a:gd name="connsiteY4" fmla="*/ 359922 h 2972494"/>
              <a:gd name="connsiteX5" fmla="*/ 2045923 w 2385924"/>
              <a:gd name="connsiteY5" fmla="*/ 403465 h 2972494"/>
              <a:gd name="connsiteX6" fmla="*/ 1987866 w 2385924"/>
              <a:gd name="connsiteY6" fmla="*/ 490551 h 2972494"/>
              <a:gd name="connsiteX7" fmla="*/ 1915295 w 2385924"/>
              <a:gd name="connsiteY7" fmla="*/ 635694 h 2972494"/>
              <a:gd name="connsiteX8" fmla="*/ 1857237 w 2385924"/>
              <a:gd name="connsiteY8" fmla="*/ 722780 h 2972494"/>
              <a:gd name="connsiteX9" fmla="*/ 1842723 w 2385924"/>
              <a:gd name="connsiteY9" fmla="*/ 766322 h 2972494"/>
              <a:gd name="connsiteX10" fmla="*/ 1770152 w 2385924"/>
              <a:gd name="connsiteY10" fmla="*/ 838894 h 2972494"/>
              <a:gd name="connsiteX11" fmla="*/ 1741123 w 2385924"/>
              <a:gd name="connsiteY11" fmla="*/ 925980 h 2972494"/>
              <a:gd name="connsiteX12" fmla="*/ 1726609 w 2385924"/>
              <a:gd name="connsiteY12" fmla="*/ 969522 h 2972494"/>
              <a:gd name="connsiteX13" fmla="*/ 1639523 w 2385924"/>
              <a:gd name="connsiteY13" fmla="*/ 1013065 h 2972494"/>
              <a:gd name="connsiteX14" fmla="*/ 1552437 w 2385924"/>
              <a:gd name="connsiteY14" fmla="*/ 1187237 h 2972494"/>
              <a:gd name="connsiteX15" fmla="*/ 1523409 w 2385924"/>
              <a:gd name="connsiteY15" fmla="*/ 1332380 h 2972494"/>
              <a:gd name="connsiteX16" fmla="*/ 1508895 w 2385924"/>
              <a:gd name="connsiteY16" fmla="*/ 1375922 h 2972494"/>
              <a:gd name="connsiteX17" fmla="*/ 1421809 w 2385924"/>
              <a:gd name="connsiteY17" fmla="*/ 1433980 h 2972494"/>
              <a:gd name="connsiteX18" fmla="*/ 1378266 w 2385924"/>
              <a:gd name="connsiteY18" fmla="*/ 1477522 h 2972494"/>
              <a:gd name="connsiteX19" fmla="*/ 1291180 w 2385924"/>
              <a:gd name="connsiteY19" fmla="*/ 1506551 h 2972494"/>
              <a:gd name="connsiteX20" fmla="*/ 1247637 w 2385924"/>
              <a:gd name="connsiteY20" fmla="*/ 1521065 h 2972494"/>
              <a:gd name="connsiteX21" fmla="*/ 1204095 w 2385924"/>
              <a:gd name="connsiteY21" fmla="*/ 1608151 h 2972494"/>
              <a:gd name="connsiteX22" fmla="*/ 1189580 w 2385924"/>
              <a:gd name="connsiteY22" fmla="*/ 1651694 h 2972494"/>
              <a:gd name="connsiteX23" fmla="*/ 1146037 w 2385924"/>
              <a:gd name="connsiteY23" fmla="*/ 1738780 h 2972494"/>
              <a:gd name="connsiteX24" fmla="*/ 1131523 w 2385924"/>
              <a:gd name="connsiteY24" fmla="*/ 1854894 h 2972494"/>
              <a:gd name="connsiteX25" fmla="*/ 1087980 w 2385924"/>
              <a:gd name="connsiteY25" fmla="*/ 1985522 h 2972494"/>
              <a:gd name="connsiteX26" fmla="*/ 1044437 w 2385924"/>
              <a:gd name="connsiteY26" fmla="*/ 2000037 h 2972494"/>
              <a:gd name="connsiteX27" fmla="*/ 1029923 w 2385924"/>
              <a:gd name="connsiteY27" fmla="*/ 2072608 h 2972494"/>
              <a:gd name="connsiteX28" fmla="*/ 986380 w 2385924"/>
              <a:gd name="connsiteY28" fmla="*/ 2087122 h 2972494"/>
              <a:gd name="connsiteX29" fmla="*/ 942837 w 2385924"/>
              <a:gd name="connsiteY29" fmla="*/ 2116151 h 2972494"/>
              <a:gd name="connsiteX30" fmla="*/ 783180 w 2385924"/>
              <a:gd name="connsiteY30" fmla="*/ 2145180 h 2972494"/>
              <a:gd name="connsiteX31" fmla="*/ 809943 w 2385924"/>
              <a:gd name="connsiteY31" fmla="*/ 2143140 h 2972494"/>
              <a:gd name="connsiteX32" fmla="*/ 725123 w 2385924"/>
              <a:gd name="connsiteY32" fmla="*/ 2391922 h 2972494"/>
              <a:gd name="connsiteX33" fmla="*/ 667066 w 2385924"/>
              <a:gd name="connsiteY33" fmla="*/ 2479008 h 2972494"/>
              <a:gd name="connsiteX34" fmla="*/ 623523 w 2385924"/>
              <a:gd name="connsiteY34" fmla="*/ 2493522 h 2972494"/>
              <a:gd name="connsiteX35" fmla="*/ 579980 w 2385924"/>
              <a:gd name="connsiteY35" fmla="*/ 2522551 h 2972494"/>
              <a:gd name="connsiteX36" fmla="*/ 521923 w 2385924"/>
              <a:gd name="connsiteY36" fmla="*/ 2537065 h 2972494"/>
              <a:gd name="connsiteX37" fmla="*/ 478380 w 2385924"/>
              <a:gd name="connsiteY37" fmla="*/ 2551580 h 2972494"/>
              <a:gd name="connsiteX38" fmla="*/ 463866 w 2385924"/>
              <a:gd name="connsiteY38" fmla="*/ 2595122 h 2972494"/>
              <a:gd name="connsiteX39" fmla="*/ 405809 w 2385924"/>
              <a:gd name="connsiteY39" fmla="*/ 2682208 h 2972494"/>
              <a:gd name="connsiteX40" fmla="*/ 391295 w 2385924"/>
              <a:gd name="connsiteY40" fmla="*/ 2725751 h 2972494"/>
              <a:gd name="connsiteX41" fmla="*/ 347752 w 2385924"/>
              <a:gd name="connsiteY41" fmla="*/ 2754780 h 2972494"/>
              <a:gd name="connsiteX42" fmla="*/ 275180 w 2385924"/>
              <a:gd name="connsiteY42" fmla="*/ 2841865 h 2972494"/>
              <a:gd name="connsiteX43" fmla="*/ 115523 w 2385924"/>
              <a:gd name="connsiteY43" fmla="*/ 2870894 h 2972494"/>
              <a:gd name="connsiteX44" fmla="*/ 71980 w 2385924"/>
              <a:gd name="connsiteY44" fmla="*/ 2885408 h 2972494"/>
              <a:gd name="connsiteX45" fmla="*/ 130037 w 2385924"/>
              <a:gd name="connsiteY45" fmla="*/ 2957980 h 2972494"/>
              <a:gd name="connsiteX46" fmla="*/ 188095 w 2385924"/>
              <a:gd name="connsiteY46" fmla="*/ 2972494 h 2972494"/>
              <a:gd name="connsiteX47" fmla="*/ 275180 w 2385924"/>
              <a:gd name="connsiteY47" fmla="*/ 2928951 h 2972494"/>
              <a:gd name="connsiteX48" fmla="*/ 347752 w 2385924"/>
              <a:gd name="connsiteY48" fmla="*/ 2856380 h 2972494"/>
              <a:gd name="connsiteX49" fmla="*/ 420323 w 2385924"/>
              <a:gd name="connsiteY49" fmla="*/ 2783808 h 2972494"/>
              <a:gd name="connsiteX50" fmla="*/ 478380 w 2385924"/>
              <a:gd name="connsiteY50" fmla="*/ 2798322 h 2972494"/>
              <a:gd name="connsiteX51" fmla="*/ 667066 w 2385924"/>
              <a:gd name="connsiteY51" fmla="*/ 2841865 h 2972494"/>
              <a:gd name="connsiteX52" fmla="*/ 739637 w 2385924"/>
              <a:gd name="connsiteY52" fmla="*/ 2783808 h 2972494"/>
              <a:gd name="connsiteX53" fmla="*/ 797695 w 2385924"/>
              <a:gd name="connsiteY53" fmla="*/ 2769294 h 2972494"/>
              <a:gd name="connsiteX54" fmla="*/ 884780 w 2385924"/>
              <a:gd name="connsiteY54" fmla="*/ 2740265 h 2972494"/>
              <a:gd name="connsiteX55" fmla="*/ 913809 w 2385924"/>
              <a:gd name="connsiteY55" fmla="*/ 2783808 h 2972494"/>
              <a:gd name="connsiteX56" fmla="*/ 957352 w 2385924"/>
              <a:gd name="connsiteY56" fmla="*/ 2798322 h 2972494"/>
              <a:gd name="connsiteX57" fmla="*/ 1131523 w 2385924"/>
              <a:gd name="connsiteY57" fmla="*/ 2754780 h 2972494"/>
              <a:gd name="connsiteX58" fmla="*/ 1175066 w 2385924"/>
              <a:gd name="connsiteY58" fmla="*/ 2740265 h 2972494"/>
              <a:gd name="connsiteX59" fmla="*/ 1218609 w 2385924"/>
              <a:gd name="connsiteY59" fmla="*/ 2725751 h 2972494"/>
              <a:gd name="connsiteX60" fmla="*/ 1276666 w 2385924"/>
              <a:gd name="connsiteY60" fmla="*/ 2740265 h 2972494"/>
              <a:gd name="connsiteX61" fmla="*/ 1305695 w 2385924"/>
              <a:gd name="connsiteY61" fmla="*/ 2783808 h 2972494"/>
              <a:gd name="connsiteX62" fmla="*/ 1349237 w 2385924"/>
              <a:gd name="connsiteY62" fmla="*/ 2812837 h 2972494"/>
              <a:gd name="connsiteX63" fmla="*/ 1392780 w 2385924"/>
              <a:gd name="connsiteY63" fmla="*/ 2783808 h 2972494"/>
              <a:gd name="connsiteX64" fmla="*/ 1508895 w 2385924"/>
              <a:gd name="connsiteY64" fmla="*/ 2711237 h 2972494"/>
              <a:gd name="connsiteX65" fmla="*/ 1566952 w 2385924"/>
              <a:gd name="connsiteY65" fmla="*/ 2682208 h 2972494"/>
              <a:gd name="connsiteX66" fmla="*/ 1668552 w 2385924"/>
              <a:gd name="connsiteY66" fmla="*/ 2653180 h 2972494"/>
              <a:gd name="connsiteX67" fmla="*/ 1741123 w 2385924"/>
              <a:gd name="connsiteY67" fmla="*/ 2667694 h 2972494"/>
              <a:gd name="connsiteX68" fmla="*/ 1770152 w 2385924"/>
              <a:gd name="connsiteY68" fmla="*/ 2754780 h 2972494"/>
              <a:gd name="connsiteX69" fmla="*/ 1813695 w 2385924"/>
              <a:gd name="connsiteY69" fmla="*/ 2783808 h 2972494"/>
              <a:gd name="connsiteX70" fmla="*/ 1881513 w 2385924"/>
              <a:gd name="connsiteY70" fmla="*/ 2786082 h 2972494"/>
              <a:gd name="connsiteX71" fmla="*/ 1915295 w 2385924"/>
              <a:gd name="connsiteY71" fmla="*/ 2711237 h 2972494"/>
              <a:gd name="connsiteX72" fmla="*/ 1958837 w 2385924"/>
              <a:gd name="connsiteY72" fmla="*/ 2696722 h 2972494"/>
              <a:gd name="connsiteX73" fmla="*/ 2002380 w 2385924"/>
              <a:gd name="connsiteY73" fmla="*/ 2682208 h 2972494"/>
              <a:gd name="connsiteX74" fmla="*/ 2089466 w 2385924"/>
              <a:gd name="connsiteY74" fmla="*/ 2638665 h 2972494"/>
              <a:gd name="connsiteX75" fmla="*/ 2147523 w 2385924"/>
              <a:gd name="connsiteY75" fmla="*/ 2653180 h 2972494"/>
              <a:gd name="connsiteX76" fmla="*/ 2162037 w 2385924"/>
              <a:gd name="connsiteY76" fmla="*/ 2696722 h 2972494"/>
              <a:gd name="connsiteX77" fmla="*/ 2238702 w 2385924"/>
              <a:gd name="connsiteY77" fmla="*/ 2786082 h 2972494"/>
              <a:gd name="connsiteX78" fmla="*/ 2381579 w 2385924"/>
              <a:gd name="connsiteY78" fmla="*/ 2786082 h 2972494"/>
              <a:gd name="connsiteX79" fmla="*/ 2336209 w 2385924"/>
              <a:gd name="connsiteY79" fmla="*/ 1738780 h 2972494"/>
              <a:gd name="connsiteX80" fmla="*/ 2381579 w 2385924"/>
              <a:gd name="connsiteY80" fmla="*/ 0 h 2972494"/>
              <a:gd name="connsiteX0" fmla="*/ 2381579 w 2381579"/>
              <a:gd name="connsiteY0" fmla="*/ 0 h 2972494"/>
              <a:gd name="connsiteX1" fmla="*/ 2307180 w 2381579"/>
              <a:gd name="connsiteY1" fmla="*/ 26094 h 2972494"/>
              <a:gd name="connsiteX2" fmla="*/ 2162037 w 2381579"/>
              <a:gd name="connsiteY2" fmla="*/ 243808 h 2972494"/>
              <a:gd name="connsiteX3" fmla="*/ 2103980 w 2381579"/>
              <a:gd name="connsiteY3" fmla="*/ 330894 h 2972494"/>
              <a:gd name="connsiteX4" fmla="*/ 2060437 w 2381579"/>
              <a:gd name="connsiteY4" fmla="*/ 359922 h 2972494"/>
              <a:gd name="connsiteX5" fmla="*/ 2045923 w 2381579"/>
              <a:gd name="connsiteY5" fmla="*/ 403465 h 2972494"/>
              <a:gd name="connsiteX6" fmla="*/ 1987866 w 2381579"/>
              <a:gd name="connsiteY6" fmla="*/ 490551 h 2972494"/>
              <a:gd name="connsiteX7" fmla="*/ 1915295 w 2381579"/>
              <a:gd name="connsiteY7" fmla="*/ 635694 h 2972494"/>
              <a:gd name="connsiteX8" fmla="*/ 1857237 w 2381579"/>
              <a:gd name="connsiteY8" fmla="*/ 722780 h 2972494"/>
              <a:gd name="connsiteX9" fmla="*/ 1842723 w 2381579"/>
              <a:gd name="connsiteY9" fmla="*/ 766322 h 2972494"/>
              <a:gd name="connsiteX10" fmla="*/ 1770152 w 2381579"/>
              <a:gd name="connsiteY10" fmla="*/ 838894 h 2972494"/>
              <a:gd name="connsiteX11" fmla="*/ 1741123 w 2381579"/>
              <a:gd name="connsiteY11" fmla="*/ 925980 h 2972494"/>
              <a:gd name="connsiteX12" fmla="*/ 1726609 w 2381579"/>
              <a:gd name="connsiteY12" fmla="*/ 969522 h 2972494"/>
              <a:gd name="connsiteX13" fmla="*/ 1639523 w 2381579"/>
              <a:gd name="connsiteY13" fmla="*/ 1013065 h 2972494"/>
              <a:gd name="connsiteX14" fmla="*/ 1552437 w 2381579"/>
              <a:gd name="connsiteY14" fmla="*/ 1187237 h 2972494"/>
              <a:gd name="connsiteX15" fmla="*/ 1523409 w 2381579"/>
              <a:gd name="connsiteY15" fmla="*/ 1332380 h 2972494"/>
              <a:gd name="connsiteX16" fmla="*/ 1508895 w 2381579"/>
              <a:gd name="connsiteY16" fmla="*/ 1375922 h 2972494"/>
              <a:gd name="connsiteX17" fmla="*/ 1421809 w 2381579"/>
              <a:gd name="connsiteY17" fmla="*/ 1433980 h 2972494"/>
              <a:gd name="connsiteX18" fmla="*/ 1378266 w 2381579"/>
              <a:gd name="connsiteY18" fmla="*/ 1477522 h 2972494"/>
              <a:gd name="connsiteX19" fmla="*/ 1291180 w 2381579"/>
              <a:gd name="connsiteY19" fmla="*/ 1506551 h 2972494"/>
              <a:gd name="connsiteX20" fmla="*/ 1247637 w 2381579"/>
              <a:gd name="connsiteY20" fmla="*/ 1521065 h 2972494"/>
              <a:gd name="connsiteX21" fmla="*/ 1204095 w 2381579"/>
              <a:gd name="connsiteY21" fmla="*/ 1608151 h 2972494"/>
              <a:gd name="connsiteX22" fmla="*/ 1189580 w 2381579"/>
              <a:gd name="connsiteY22" fmla="*/ 1651694 h 2972494"/>
              <a:gd name="connsiteX23" fmla="*/ 1146037 w 2381579"/>
              <a:gd name="connsiteY23" fmla="*/ 1738780 h 2972494"/>
              <a:gd name="connsiteX24" fmla="*/ 1131523 w 2381579"/>
              <a:gd name="connsiteY24" fmla="*/ 1854894 h 2972494"/>
              <a:gd name="connsiteX25" fmla="*/ 1087980 w 2381579"/>
              <a:gd name="connsiteY25" fmla="*/ 1985522 h 2972494"/>
              <a:gd name="connsiteX26" fmla="*/ 1044437 w 2381579"/>
              <a:gd name="connsiteY26" fmla="*/ 2000037 h 2972494"/>
              <a:gd name="connsiteX27" fmla="*/ 1029923 w 2381579"/>
              <a:gd name="connsiteY27" fmla="*/ 2072608 h 2972494"/>
              <a:gd name="connsiteX28" fmla="*/ 986380 w 2381579"/>
              <a:gd name="connsiteY28" fmla="*/ 2087122 h 2972494"/>
              <a:gd name="connsiteX29" fmla="*/ 942837 w 2381579"/>
              <a:gd name="connsiteY29" fmla="*/ 2116151 h 2972494"/>
              <a:gd name="connsiteX30" fmla="*/ 783180 w 2381579"/>
              <a:gd name="connsiteY30" fmla="*/ 2145180 h 2972494"/>
              <a:gd name="connsiteX31" fmla="*/ 809943 w 2381579"/>
              <a:gd name="connsiteY31" fmla="*/ 2143140 h 2972494"/>
              <a:gd name="connsiteX32" fmla="*/ 725123 w 2381579"/>
              <a:gd name="connsiteY32" fmla="*/ 2391922 h 2972494"/>
              <a:gd name="connsiteX33" fmla="*/ 667066 w 2381579"/>
              <a:gd name="connsiteY33" fmla="*/ 2479008 h 2972494"/>
              <a:gd name="connsiteX34" fmla="*/ 623523 w 2381579"/>
              <a:gd name="connsiteY34" fmla="*/ 2493522 h 2972494"/>
              <a:gd name="connsiteX35" fmla="*/ 579980 w 2381579"/>
              <a:gd name="connsiteY35" fmla="*/ 2522551 h 2972494"/>
              <a:gd name="connsiteX36" fmla="*/ 521923 w 2381579"/>
              <a:gd name="connsiteY36" fmla="*/ 2537065 h 2972494"/>
              <a:gd name="connsiteX37" fmla="*/ 478380 w 2381579"/>
              <a:gd name="connsiteY37" fmla="*/ 2551580 h 2972494"/>
              <a:gd name="connsiteX38" fmla="*/ 463866 w 2381579"/>
              <a:gd name="connsiteY38" fmla="*/ 2595122 h 2972494"/>
              <a:gd name="connsiteX39" fmla="*/ 405809 w 2381579"/>
              <a:gd name="connsiteY39" fmla="*/ 2682208 h 2972494"/>
              <a:gd name="connsiteX40" fmla="*/ 391295 w 2381579"/>
              <a:gd name="connsiteY40" fmla="*/ 2725751 h 2972494"/>
              <a:gd name="connsiteX41" fmla="*/ 347752 w 2381579"/>
              <a:gd name="connsiteY41" fmla="*/ 2754780 h 2972494"/>
              <a:gd name="connsiteX42" fmla="*/ 275180 w 2381579"/>
              <a:gd name="connsiteY42" fmla="*/ 2841865 h 2972494"/>
              <a:gd name="connsiteX43" fmla="*/ 115523 w 2381579"/>
              <a:gd name="connsiteY43" fmla="*/ 2870894 h 2972494"/>
              <a:gd name="connsiteX44" fmla="*/ 71980 w 2381579"/>
              <a:gd name="connsiteY44" fmla="*/ 2885408 h 2972494"/>
              <a:gd name="connsiteX45" fmla="*/ 130037 w 2381579"/>
              <a:gd name="connsiteY45" fmla="*/ 2957980 h 2972494"/>
              <a:gd name="connsiteX46" fmla="*/ 188095 w 2381579"/>
              <a:gd name="connsiteY46" fmla="*/ 2972494 h 2972494"/>
              <a:gd name="connsiteX47" fmla="*/ 275180 w 2381579"/>
              <a:gd name="connsiteY47" fmla="*/ 2928951 h 2972494"/>
              <a:gd name="connsiteX48" fmla="*/ 347752 w 2381579"/>
              <a:gd name="connsiteY48" fmla="*/ 2856380 h 2972494"/>
              <a:gd name="connsiteX49" fmla="*/ 420323 w 2381579"/>
              <a:gd name="connsiteY49" fmla="*/ 2783808 h 2972494"/>
              <a:gd name="connsiteX50" fmla="*/ 478380 w 2381579"/>
              <a:gd name="connsiteY50" fmla="*/ 2798322 h 2972494"/>
              <a:gd name="connsiteX51" fmla="*/ 667066 w 2381579"/>
              <a:gd name="connsiteY51" fmla="*/ 2841865 h 2972494"/>
              <a:gd name="connsiteX52" fmla="*/ 739637 w 2381579"/>
              <a:gd name="connsiteY52" fmla="*/ 2783808 h 2972494"/>
              <a:gd name="connsiteX53" fmla="*/ 797695 w 2381579"/>
              <a:gd name="connsiteY53" fmla="*/ 2769294 h 2972494"/>
              <a:gd name="connsiteX54" fmla="*/ 884780 w 2381579"/>
              <a:gd name="connsiteY54" fmla="*/ 2740265 h 2972494"/>
              <a:gd name="connsiteX55" fmla="*/ 913809 w 2381579"/>
              <a:gd name="connsiteY55" fmla="*/ 2783808 h 2972494"/>
              <a:gd name="connsiteX56" fmla="*/ 957352 w 2381579"/>
              <a:gd name="connsiteY56" fmla="*/ 2798322 h 2972494"/>
              <a:gd name="connsiteX57" fmla="*/ 1131523 w 2381579"/>
              <a:gd name="connsiteY57" fmla="*/ 2754780 h 2972494"/>
              <a:gd name="connsiteX58" fmla="*/ 1175066 w 2381579"/>
              <a:gd name="connsiteY58" fmla="*/ 2740265 h 2972494"/>
              <a:gd name="connsiteX59" fmla="*/ 1218609 w 2381579"/>
              <a:gd name="connsiteY59" fmla="*/ 2725751 h 2972494"/>
              <a:gd name="connsiteX60" fmla="*/ 1276666 w 2381579"/>
              <a:gd name="connsiteY60" fmla="*/ 2740265 h 2972494"/>
              <a:gd name="connsiteX61" fmla="*/ 1305695 w 2381579"/>
              <a:gd name="connsiteY61" fmla="*/ 2783808 h 2972494"/>
              <a:gd name="connsiteX62" fmla="*/ 1349237 w 2381579"/>
              <a:gd name="connsiteY62" fmla="*/ 2812837 h 2972494"/>
              <a:gd name="connsiteX63" fmla="*/ 1392780 w 2381579"/>
              <a:gd name="connsiteY63" fmla="*/ 2783808 h 2972494"/>
              <a:gd name="connsiteX64" fmla="*/ 1508895 w 2381579"/>
              <a:gd name="connsiteY64" fmla="*/ 2711237 h 2972494"/>
              <a:gd name="connsiteX65" fmla="*/ 1566952 w 2381579"/>
              <a:gd name="connsiteY65" fmla="*/ 2682208 h 2972494"/>
              <a:gd name="connsiteX66" fmla="*/ 1668552 w 2381579"/>
              <a:gd name="connsiteY66" fmla="*/ 2653180 h 2972494"/>
              <a:gd name="connsiteX67" fmla="*/ 1741123 w 2381579"/>
              <a:gd name="connsiteY67" fmla="*/ 2667694 h 2972494"/>
              <a:gd name="connsiteX68" fmla="*/ 1770152 w 2381579"/>
              <a:gd name="connsiteY68" fmla="*/ 2754780 h 2972494"/>
              <a:gd name="connsiteX69" fmla="*/ 1813695 w 2381579"/>
              <a:gd name="connsiteY69" fmla="*/ 2783808 h 2972494"/>
              <a:gd name="connsiteX70" fmla="*/ 1881513 w 2381579"/>
              <a:gd name="connsiteY70" fmla="*/ 2786082 h 2972494"/>
              <a:gd name="connsiteX71" fmla="*/ 1915295 w 2381579"/>
              <a:gd name="connsiteY71" fmla="*/ 2711237 h 2972494"/>
              <a:gd name="connsiteX72" fmla="*/ 1958837 w 2381579"/>
              <a:gd name="connsiteY72" fmla="*/ 2696722 h 2972494"/>
              <a:gd name="connsiteX73" fmla="*/ 2002380 w 2381579"/>
              <a:gd name="connsiteY73" fmla="*/ 2682208 h 2972494"/>
              <a:gd name="connsiteX74" fmla="*/ 2089466 w 2381579"/>
              <a:gd name="connsiteY74" fmla="*/ 2638665 h 2972494"/>
              <a:gd name="connsiteX75" fmla="*/ 2147523 w 2381579"/>
              <a:gd name="connsiteY75" fmla="*/ 2653180 h 2972494"/>
              <a:gd name="connsiteX76" fmla="*/ 2162037 w 2381579"/>
              <a:gd name="connsiteY76" fmla="*/ 2696722 h 2972494"/>
              <a:gd name="connsiteX77" fmla="*/ 2238702 w 2381579"/>
              <a:gd name="connsiteY77" fmla="*/ 2786082 h 2972494"/>
              <a:gd name="connsiteX78" fmla="*/ 2334933 w 2381579"/>
              <a:gd name="connsiteY78" fmla="*/ 2746070 h 2972494"/>
              <a:gd name="connsiteX79" fmla="*/ 2336209 w 2381579"/>
              <a:gd name="connsiteY79" fmla="*/ 1738780 h 2972494"/>
              <a:gd name="connsiteX80" fmla="*/ 2381579 w 2381579"/>
              <a:gd name="connsiteY80" fmla="*/ 0 h 2972494"/>
              <a:gd name="connsiteX0" fmla="*/ 2342248 w 2342248"/>
              <a:gd name="connsiteY0" fmla="*/ 0 h 2947678"/>
              <a:gd name="connsiteX1" fmla="*/ 2307180 w 2342248"/>
              <a:gd name="connsiteY1" fmla="*/ 1278 h 2947678"/>
              <a:gd name="connsiteX2" fmla="*/ 2162037 w 2342248"/>
              <a:gd name="connsiteY2" fmla="*/ 218992 h 2947678"/>
              <a:gd name="connsiteX3" fmla="*/ 2103980 w 2342248"/>
              <a:gd name="connsiteY3" fmla="*/ 306078 h 2947678"/>
              <a:gd name="connsiteX4" fmla="*/ 2060437 w 2342248"/>
              <a:gd name="connsiteY4" fmla="*/ 335106 h 2947678"/>
              <a:gd name="connsiteX5" fmla="*/ 2045923 w 2342248"/>
              <a:gd name="connsiteY5" fmla="*/ 378649 h 2947678"/>
              <a:gd name="connsiteX6" fmla="*/ 1987866 w 2342248"/>
              <a:gd name="connsiteY6" fmla="*/ 465735 h 2947678"/>
              <a:gd name="connsiteX7" fmla="*/ 1915295 w 2342248"/>
              <a:gd name="connsiteY7" fmla="*/ 610878 h 2947678"/>
              <a:gd name="connsiteX8" fmla="*/ 1857237 w 2342248"/>
              <a:gd name="connsiteY8" fmla="*/ 697964 h 2947678"/>
              <a:gd name="connsiteX9" fmla="*/ 1842723 w 2342248"/>
              <a:gd name="connsiteY9" fmla="*/ 741506 h 2947678"/>
              <a:gd name="connsiteX10" fmla="*/ 1770152 w 2342248"/>
              <a:gd name="connsiteY10" fmla="*/ 814078 h 2947678"/>
              <a:gd name="connsiteX11" fmla="*/ 1741123 w 2342248"/>
              <a:gd name="connsiteY11" fmla="*/ 901164 h 2947678"/>
              <a:gd name="connsiteX12" fmla="*/ 1726609 w 2342248"/>
              <a:gd name="connsiteY12" fmla="*/ 944706 h 2947678"/>
              <a:gd name="connsiteX13" fmla="*/ 1639523 w 2342248"/>
              <a:gd name="connsiteY13" fmla="*/ 988249 h 2947678"/>
              <a:gd name="connsiteX14" fmla="*/ 1552437 w 2342248"/>
              <a:gd name="connsiteY14" fmla="*/ 1162421 h 2947678"/>
              <a:gd name="connsiteX15" fmla="*/ 1523409 w 2342248"/>
              <a:gd name="connsiteY15" fmla="*/ 1307564 h 2947678"/>
              <a:gd name="connsiteX16" fmla="*/ 1508895 w 2342248"/>
              <a:gd name="connsiteY16" fmla="*/ 1351106 h 2947678"/>
              <a:gd name="connsiteX17" fmla="*/ 1421809 w 2342248"/>
              <a:gd name="connsiteY17" fmla="*/ 1409164 h 2947678"/>
              <a:gd name="connsiteX18" fmla="*/ 1378266 w 2342248"/>
              <a:gd name="connsiteY18" fmla="*/ 1452706 h 2947678"/>
              <a:gd name="connsiteX19" fmla="*/ 1291180 w 2342248"/>
              <a:gd name="connsiteY19" fmla="*/ 1481735 h 2947678"/>
              <a:gd name="connsiteX20" fmla="*/ 1247637 w 2342248"/>
              <a:gd name="connsiteY20" fmla="*/ 1496249 h 2947678"/>
              <a:gd name="connsiteX21" fmla="*/ 1204095 w 2342248"/>
              <a:gd name="connsiteY21" fmla="*/ 1583335 h 2947678"/>
              <a:gd name="connsiteX22" fmla="*/ 1189580 w 2342248"/>
              <a:gd name="connsiteY22" fmla="*/ 1626878 h 2947678"/>
              <a:gd name="connsiteX23" fmla="*/ 1146037 w 2342248"/>
              <a:gd name="connsiteY23" fmla="*/ 1713964 h 2947678"/>
              <a:gd name="connsiteX24" fmla="*/ 1131523 w 2342248"/>
              <a:gd name="connsiteY24" fmla="*/ 1830078 h 2947678"/>
              <a:gd name="connsiteX25" fmla="*/ 1087980 w 2342248"/>
              <a:gd name="connsiteY25" fmla="*/ 1960706 h 2947678"/>
              <a:gd name="connsiteX26" fmla="*/ 1044437 w 2342248"/>
              <a:gd name="connsiteY26" fmla="*/ 1975221 h 2947678"/>
              <a:gd name="connsiteX27" fmla="*/ 1029923 w 2342248"/>
              <a:gd name="connsiteY27" fmla="*/ 2047792 h 2947678"/>
              <a:gd name="connsiteX28" fmla="*/ 986380 w 2342248"/>
              <a:gd name="connsiteY28" fmla="*/ 2062306 h 2947678"/>
              <a:gd name="connsiteX29" fmla="*/ 942837 w 2342248"/>
              <a:gd name="connsiteY29" fmla="*/ 2091335 h 2947678"/>
              <a:gd name="connsiteX30" fmla="*/ 783180 w 2342248"/>
              <a:gd name="connsiteY30" fmla="*/ 2120364 h 2947678"/>
              <a:gd name="connsiteX31" fmla="*/ 809943 w 2342248"/>
              <a:gd name="connsiteY31" fmla="*/ 2118324 h 2947678"/>
              <a:gd name="connsiteX32" fmla="*/ 725123 w 2342248"/>
              <a:gd name="connsiteY32" fmla="*/ 2367106 h 2947678"/>
              <a:gd name="connsiteX33" fmla="*/ 667066 w 2342248"/>
              <a:gd name="connsiteY33" fmla="*/ 2454192 h 2947678"/>
              <a:gd name="connsiteX34" fmla="*/ 623523 w 2342248"/>
              <a:gd name="connsiteY34" fmla="*/ 2468706 h 2947678"/>
              <a:gd name="connsiteX35" fmla="*/ 579980 w 2342248"/>
              <a:gd name="connsiteY35" fmla="*/ 2497735 h 2947678"/>
              <a:gd name="connsiteX36" fmla="*/ 521923 w 2342248"/>
              <a:gd name="connsiteY36" fmla="*/ 2512249 h 2947678"/>
              <a:gd name="connsiteX37" fmla="*/ 478380 w 2342248"/>
              <a:gd name="connsiteY37" fmla="*/ 2526764 h 2947678"/>
              <a:gd name="connsiteX38" fmla="*/ 463866 w 2342248"/>
              <a:gd name="connsiteY38" fmla="*/ 2570306 h 2947678"/>
              <a:gd name="connsiteX39" fmla="*/ 405809 w 2342248"/>
              <a:gd name="connsiteY39" fmla="*/ 2657392 h 2947678"/>
              <a:gd name="connsiteX40" fmla="*/ 391295 w 2342248"/>
              <a:gd name="connsiteY40" fmla="*/ 2700935 h 2947678"/>
              <a:gd name="connsiteX41" fmla="*/ 347752 w 2342248"/>
              <a:gd name="connsiteY41" fmla="*/ 2729964 h 2947678"/>
              <a:gd name="connsiteX42" fmla="*/ 275180 w 2342248"/>
              <a:gd name="connsiteY42" fmla="*/ 2817049 h 2947678"/>
              <a:gd name="connsiteX43" fmla="*/ 115523 w 2342248"/>
              <a:gd name="connsiteY43" fmla="*/ 2846078 h 2947678"/>
              <a:gd name="connsiteX44" fmla="*/ 71980 w 2342248"/>
              <a:gd name="connsiteY44" fmla="*/ 2860592 h 2947678"/>
              <a:gd name="connsiteX45" fmla="*/ 130037 w 2342248"/>
              <a:gd name="connsiteY45" fmla="*/ 2933164 h 2947678"/>
              <a:gd name="connsiteX46" fmla="*/ 188095 w 2342248"/>
              <a:gd name="connsiteY46" fmla="*/ 2947678 h 2947678"/>
              <a:gd name="connsiteX47" fmla="*/ 275180 w 2342248"/>
              <a:gd name="connsiteY47" fmla="*/ 2904135 h 2947678"/>
              <a:gd name="connsiteX48" fmla="*/ 347752 w 2342248"/>
              <a:gd name="connsiteY48" fmla="*/ 2831564 h 2947678"/>
              <a:gd name="connsiteX49" fmla="*/ 420323 w 2342248"/>
              <a:gd name="connsiteY49" fmla="*/ 2758992 h 2947678"/>
              <a:gd name="connsiteX50" fmla="*/ 478380 w 2342248"/>
              <a:gd name="connsiteY50" fmla="*/ 2773506 h 2947678"/>
              <a:gd name="connsiteX51" fmla="*/ 667066 w 2342248"/>
              <a:gd name="connsiteY51" fmla="*/ 2817049 h 2947678"/>
              <a:gd name="connsiteX52" fmla="*/ 739637 w 2342248"/>
              <a:gd name="connsiteY52" fmla="*/ 2758992 h 2947678"/>
              <a:gd name="connsiteX53" fmla="*/ 797695 w 2342248"/>
              <a:gd name="connsiteY53" fmla="*/ 2744478 h 2947678"/>
              <a:gd name="connsiteX54" fmla="*/ 884780 w 2342248"/>
              <a:gd name="connsiteY54" fmla="*/ 2715449 h 2947678"/>
              <a:gd name="connsiteX55" fmla="*/ 913809 w 2342248"/>
              <a:gd name="connsiteY55" fmla="*/ 2758992 h 2947678"/>
              <a:gd name="connsiteX56" fmla="*/ 957352 w 2342248"/>
              <a:gd name="connsiteY56" fmla="*/ 2773506 h 2947678"/>
              <a:gd name="connsiteX57" fmla="*/ 1131523 w 2342248"/>
              <a:gd name="connsiteY57" fmla="*/ 2729964 h 2947678"/>
              <a:gd name="connsiteX58" fmla="*/ 1175066 w 2342248"/>
              <a:gd name="connsiteY58" fmla="*/ 2715449 h 2947678"/>
              <a:gd name="connsiteX59" fmla="*/ 1218609 w 2342248"/>
              <a:gd name="connsiteY59" fmla="*/ 2700935 h 2947678"/>
              <a:gd name="connsiteX60" fmla="*/ 1276666 w 2342248"/>
              <a:gd name="connsiteY60" fmla="*/ 2715449 h 2947678"/>
              <a:gd name="connsiteX61" fmla="*/ 1305695 w 2342248"/>
              <a:gd name="connsiteY61" fmla="*/ 2758992 h 2947678"/>
              <a:gd name="connsiteX62" fmla="*/ 1349237 w 2342248"/>
              <a:gd name="connsiteY62" fmla="*/ 2788021 h 2947678"/>
              <a:gd name="connsiteX63" fmla="*/ 1392780 w 2342248"/>
              <a:gd name="connsiteY63" fmla="*/ 2758992 h 2947678"/>
              <a:gd name="connsiteX64" fmla="*/ 1508895 w 2342248"/>
              <a:gd name="connsiteY64" fmla="*/ 2686421 h 2947678"/>
              <a:gd name="connsiteX65" fmla="*/ 1566952 w 2342248"/>
              <a:gd name="connsiteY65" fmla="*/ 2657392 h 2947678"/>
              <a:gd name="connsiteX66" fmla="*/ 1668552 w 2342248"/>
              <a:gd name="connsiteY66" fmla="*/ 2628364 h 2947678"/>
              <a:gd name="connsiteX67" fmla="*/ 1741123 w 2342248"/>
              <a:gd name="connsiteY67" fmla="*/ 2642878 h 2947678"/>
              <a:gd name="connsiteX68" fmla="*/ 1770152 w 2342248"/>
              <a:gd name="connsiteY68" fmla="*/ 2729964 h 2947678"/>
              <a:gd name="connsiteX69" fmla="*/ 1813695 w 2342248"/>
              <a:gd name="connsiteY69" fmla="*/ 2758992 h 2947678"/>
              <a:gd name="connsiteX70" fmla="*/ 1881513 w 2342248"/>
              <a:gd name="connsiteY70" fmla="*/ 2761266 h 2947678"/>
              <a:gd name="connsiteX71" fmla="*/ 1915295 w 2342248"/>
              <a:gd name="connsiteY71" fmla="*/ 2686421 h 2947678"/>
              <a:gd name="connsiteX72" fmla="*/ 1958837 w 2342248"/>
              <a:gd name="connsiteY72" fmla="*/ 2671906 h 2947678"/>
              <a:gd name="connsiteX73" fmla="*/ 2002380 w 2342248"/>
              <a:gd name="connsiteY73" fmla="*/ 2657392 h 2947678"/>
              <a:gd name="connsiteX74" fmla="*/ 2089466 w 2342248"/>
              <a:gd name="connsiteY74" fmla="*/ 2613849 h 2947678"/>
              <a:gd name="connsiteX75" fmla="*/ 2147523 w 2342248"/>
              <a:gd name="connsiteY75" fmla="*/ 2628364 h 2947678"/>
              <a:gd name="connsiteX76" fmla="*/ 2162037 w 2342248"/>
              <a:gd name="connsiteY76" fmla="*/ 2671906 h 2947678"/>
              <a:gd name="connsiteX77" fmla="*/ 2238702 w 2342248"/>
              <a:gd name="connsiteY77" fmla="*/ 2761266 h 2947678"/>
              <a:gd name="connsiteX78" fmla="*/ 2334933 w 2342248"/>
              <a:gd name="connsiteY78" fmla="*/ 2721254 h 2947678"/>
              <a:gd name="connsiteX79" fmla="*/ 2336209 w 2342248"/>
              <a:gd name="connsiteY79" fmla="*/ 1713964 h 2947678"/>
              <a:gd name="connsiteX80" fmla="*/ 2342248 w 2342248"/>
              <a:gd name="connsiteY80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103980 w 2352924"/>
              <a:gd name="connsiteY3" fmla="*/ 306078 h 2947678"/>
              <a:gd name="connsiteX4" fmla="*/ 2060437 w 2352924"/>
              <a:gd name="connsiteY4" fmla="*/ 335106 h 2947678"/>
              <a:gd name="connsiteX5" fmla="*/ 2045923 w 2352924"/>
              <a:gd name="connsiteY5" fmla="*/ 378649 h 2947678"/>
              <a:gd name="connsiteX6" fmla="*/ 1987866 w 2352924"/>
              <a:gd name="connsiteY6" fmla="*/ 465735 h 2947678"/>
              <a:gd name="connsiteX7" fmla="*/ 1915295 w 2352924"/>
              <a:gd name="connsiteY7" fmla="*/ 610878 h 2947678"/>
              <a:gd name="connsiteX8" fmla="*/ 1857237 w 2352924"/>
              <a:gd name="connsiteY8" fmla="*/ 697964 h 2947678"/>
              <a:gd name="connsiteX9" fmla="*/ 1842723 w 2352924"/>
              <a:gd name="connsiteY9" fmla="*/ 741506 h 2947678"/>
              <a:gd name="connsiteX10" fmla="*/ 1770152 w 2352924"/>
              <a:gd name="connsiteY10" fmla="*/ 814078 h 2947678"/>
              <a:gd name="connsiteX11" fmla="*/ 1741123 w 2352924"/>
              <a:gd name="connsiteY11" fmla="*/ 901164 h 2947678"/>
              <a:gd name="connsiteX12" fmla="*/ 1726609 w 2352924"/>
              <a:gd name="connsiteY12" fmla="*/ 944706 h 2947678"/>
              <a:gd name="connsiteX13" fmla="*/ 1639523 w 2352924"/>
              <a:gd name="connsiteY13" fmla="*/ 988249 h 2947678"/>
              <a:gd name="connsiteX14" fmla="*/ 1552437 w 2352924"/>
              <a:gd name="connsiteY14" fmla="*/ 1162421 h 2947678"/>
              <a:gd name="connsiteX15" fmla="*/ 1523409 w 2352924"/>
              <a:gd name="connsiteY15" fmla="*/ 1307564 h 2947678"/>
              <a:gd name="connsiteX16" fmla="*/ 1508895 w 2352924"/>
              <a:gd name="connsiteY16" fmla="*/ 1351106 h 2947678"/>
              <a:gd name="connsiteX17" fmla="*/ 1421809 w 2352924"/>
              <a:gd name="connsiteY17" fmla="*/ 1409164 h 2947678"/>
              <a:gd name="connsiteX18" fmla="*/ 1378266 w 2352924"/>
              <a:gd name="connsiteY18" fmla="*/ 1452706 h 2947678"/>
              <a:gd name="connsiteX19" fmla="*/ 1291180 w 2352924"/>
              <a:gd name="connsiteY19" fmla="*/ 1481735 h 2947678"/>
              <a:gd name="connsiteX20" fmla="*/ 1247637 w 2352924"/>
              <a:gd name="connsiteY20" fmla="*/ 1496249 h 2947678"/>
              <a:gd name="connsiteX21" fmla="*/ 1204095 w 2352924"/>
              <a:gd name="connsiteY21" fmla="*/ 1583335 h 2947678"/>
              <a:gd name="connsiteX22" fmla="*/ 1189580 w 2352924"/>
              <a:gd name="connsiteY22" fmla="*/ 1626878 h 2947678"/>
              <a:gd name="connsiteX23" fmla="*/ 1146037 w 2352924"/>
              <a:gd name="connsiteY23" fmla="*/ 1713964 h 2947678"/>
              <a:gd name="connsiteX24" fmla="*/ 1131523 w 2352924"/>
              <a:gd name="connsiteY24" fmla="*/ 1830078 h 2947678"/>
              <a:gd name="connsiteX25" fmla="*/ 1087980 w 2352924"/>
              <a:gd name="connsiteY25" fmla="*/ 1960706 h 2947678"/>
              <a:gd name="connsiteX26" fmla="*/ 1044437 w 2352924"/>
              <a:gd name="connsiteY26" fmla="*/ 1975221 h 2947678"/>
              <a:gd name="connsiteX27" fmla="*/ 1029923 w 2352924"/>
              <a:gd name="connsiteY27" fmla="*/ 2047792 h 2947678"/>
              <a:gd name="connsiteX28" fmla="*/ 986380 w 2352924"/>
              <a:gd name="connsiteY28" fmla="*/ 2062306 h 2947678"/>
              <a:gd name="connsiteX29" fmla="*/ 942837 w 2352924"/>
              <a:gd name="connsiteY29" fmla="*/ 2091335 h 2947678"/>
              <a:gd name="connsiteX30" fmla="*/ 783180 w 2352924"/>
              <a:gd name="connsiteY30" fmla="*/ 2120364 h 2947678"/>
              <a:gd name="connsiteX31" fmla="*/ 809943 w 2352924"/>
              <a:gd name="connsiteY31" fmla="*/ 2118324 h 2947678"/>
              <a:gd name="connsiteX32" fmla="*/ 725123 w 2352924"/>
              <a:gd name="connsiteY32" fmla="*/ 2367106 h 2947678"/>
              <a:gd name="connsiteX33" fmla="*/ 667066 w 2352924"/>
              <a:gd name="connsiteY33" fmla="*/ 2454192 h 2947678"/>
              <a:gd name="connsiteX34" fmla="*/ 623523 w 2352924"/>
              <a:gd name="connsiteY34" fmla="*/ 2468706 h 2947678"/>
              <a:gd name="connsiteX35" fmla="*/ 579980 w 2352924"/>
              <a:gd name="connsiteY35" fmla="*/ 2497735 h 2947678"/>
              <a:gd name="connsiteX36" fmla="*/ 521923 w 2352924"/>
              <a:gd name="connsiteY36" fmla="*/ 2512249 h 2947678"/>
              <a:gd name="connsiteX37" fmla="*/ 478380 w 2352924"/>
              <a:gd name="connsiteY37" fmla="*/ 2526764 h 2947678"/>
              <a:gd name="connsiteX38" fmla="*/ 463866 w 2352924"/>
              <a:gd name="connsiteY38" fmla="*/ 2570306 h 2947678"/>
              <a:gd name="connsiteX39" fmla="*/ 405809 w 2352924"/>
              <a:gd name="connsiteY39" fmla="*/ 2657392 h 2947678"/>
              <a:gd name="connsiteX40" fmla="*/ 391295 w 2352924"/>
              <a:gd name="connsiteY40" fmla="*/ 2700935 h 2947678"/>
              <a:gd name="connsiteX41" fmla="*/ 347752 w 2352924"/>
              <a:gd name="connsiteY41" fmla="*/ 2729964 h 2947678"/>
              <a:gd name="connsiteX42" fmla="*/ 275180 w 2352924"/>
              <a:gd name="connsiteY42" fmla="*/ 2817049 h 2947678"/>
              <a:gd name="connsiteX43" fmla="*/ 115523 w 2352924"/>
              <a:gd name="connsiteY43" fmla="*/ 2846078 h 2947678"/>
              <a:gd name="connsiteX44" fmla="*/ 71980 w 2352924"/>
              <a:gd name="connsiteY44" fmla="*/ 2860592 h 2947678"/>
              <a:gd name="connsiteX45" fmla="*/ 130037 w 2352924"/>
              <a:gd name="connsiteY45" fmla="*/ 2933164 h 2947678"/>
              <a:gd name="connsiteX46" fmla="*/ 188095 w 2352924"/>
              <a:gd name="connsiteY46" fmla="*/ 2947678 h 2947678"/>
              <a:gd name="connsiteX47" fmla="*/ 275180 w 2352924"/>
              <a:gd name="connsiteY47" fmla="*/ 2904135 h 2947678"/>
              <a:gd name="connsiteX48" fmla="*/ 347752 w 2352924"/>
              <a:gd name="connsiteY48" fmla="*/ 2831564 h 2947678"/>
              <a:gd name="connsiteX49" fmla="*/ 420323 w 2352924"/>
              <a:gd name="connsiteY49" fmla="*/ 2758992 h 2947678"/>
              <a:gd name="connsiteX50" fmla="*/ 478380 w 2352924"/>
              <a:gd name="connsiteY50" fmla="*/ 2773506 h 2947678"/>
              <a:gd name="connsiteX51" fmla="*/ 667066 w 2352924"/>
              <a:gd name="connsiteY51" fmla="*/ 2817049 h 2947678"/>
              <a:gd name="connsiteX52" fmla="*/ 739637 w 2352924"/>
              <a:gd name="connsiteY52" fmla="*/ 2758992 h 2947678"/>
              <a:gd name="connsiteX53" fmla="*/ 797695 w 2352924"/>
              <a:gd name="connsiteY53" fmla="*/ 2744478 h 2947678"/>
              <a:gd name="connsiteX54" fmla="*/ 884780 w 2352924"/>
              <a:gd name="connsiteY54" fmla="*/ 2715449 h 2947678"/>
              <a:gd name="connsiteX55" fmla="*/ 913809 w 2352924"/>
              <a:gd name="connsiteY55" fmla="*/ 2758992 h 2947678"/>
              <a:gd name="connsiteX56" fmla="*/ 957352 w 2352924"/>
              <a:gd name="connsiteY56" fmla="*/ 2773506 h 2947678"/>
              <a:gd name="connsiteX57" fmla="*/ 1131523 w 2352924"/>
              <a:gd name="connsiteY57" fmla="*/ 2729964 h 2947678"/>
              <a:gd name="connsiteX58" fmla="*/ 1175066 w 2352924"/>
              <a:gd name="connsiteY58" fmla="*/ 2715449 h 2947678"/>
              <a:gd name="connsiteX59" fmla="*/ 1218609 w 2352924"/>
              <a:gd name="connsiteY59" fmla="*/ 2700935 h 2947678"/>
              <a:gd name="connsiteX60" fmla="*/ 1276666 w 2352924"/>
              <a:gd name="connsiteY60" fmla="*/ 2715449 h 2947678"/>
              <a:gd name="connsiteX61" fmla="*/ 1305695 w 2352924"/>
              <a:gd name="connsiteY61" fmla="*/ 2758992 h 2947678"/>
              <a:gd name="connsiteX62" fmla="*/ 1349237 w 2352924"/>
              <a:gd name="connsiteY62" fmla="*/ 2788021 h 2947678"/>
              <a:gd name="connsiteX63" fmla="*/ 1392780 w 2352924"/>
              <a:gd name="connsiteY63" fmla="*/ 2758992 h 2947678"/>
              <a:gd name="connsiteX64" fmla="*/ 1508895 w 2352924"/>
              <a:gd name="connsiteY64" fmla="*/ 2686421 h 2947678"/>
              <a:gd name="connsiteX65" fmla="*/ 1566952 w 2352924"/>
              <a:gd name="connsiteY65" fmla="*/ 2657392 h 2947678"/>
              <a:gd name="connsiteX66" fmla="*/ 1668552 w 2352924"/>
              <a:gd name="connsiteY66" fmla="*/ 2628364 h 2947678"/>
              <a:gd name="connsiteX67" fmla="*/ 1741123 w 2352924"/>
              <a:gd name="connsiteY67" fmla="*/ 2642878 h 2947678"/>
              <a:gd name="connsiteX68" fmla="*/ 1770152 w 2352924"/>
              <a:gd name="connsiteY68" fmla="*/ 2729964 h 2947678"/>
              <a:gd name="connsiteX69" fmla="*/ 1813695 w 2352924"/>
              <a:gd name="connsiteY69" fmla="*/ 2758992 h 2947678"/>
              <a:gd name="connsiteX70" fmla="*/ 1881513 w 2352924"/>
              <a:gd name="connsiteY70" fmla="*/ 2761266 h 2947678"/>
              <a:gd name="connsiteX71" fmla="*/ 1915295 w 2352924"/>
              <a:gd name="connsiteY71" fmla="*/ 2686421 h 2947678"/>
              <a:gd name="connsiteX72" fmla="*/ 1958837 w 2352924"/>
              <a:gd name="connsiteY72" fmla="*/ 2671906 h 2947678"/>
              <a:gd name="connsiteX73" fmla="*/ 2002380 w 2352924"/>
              <a:gd name="connsiteY73" fmla="*/ 2657392 h 2947678"/>
              <a:gd name="connsiteX74" fmla="*/ 2089466 w 2352924"/>
              <a:gd name="connsiteY74" fmla="*/ 2613849 h 2947678"/>
              <a:gd name="connsiteX75" fmla="*/ 2147523 w 2352924"/>
              <a:gd name="connsiteY75" fmla="*/ 2628364 h 2947678"/>
              <a:gd name="connsiteX76" fmla="*/ 2162037 w 2352924"/>
              <a:gd name="connsiteY76" fmla="*/ 2671906 h 2947678"/>
              <a:gd name="connsiteX77" fmla="*/ 2238702 w 2352924"/>
              <a:gd name="connsiteY77" fmla="*/ 2761266 h 2947678"/>
              <a:gd name="connsiteX78" fmla="*/ 2334933 w 2352924"/>
              <a:gd name="connsiteY78" fmla="*/ 2721254 h 2947678"/>
              <a:gd name="connsiteX79" fmla="*/ 2336209 w 2352924"/>
              <a:gd name="connsiteY79" fmla="*/ 1713964 h 2947678"/>
              <a:gd name="connsiteX80" fmla="*/ 2342248 w 2352924"/>
              <a:gd name="connsiteY80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103980 w 2352924"/>
              <a:gd name="connsiteY3" fmla="*/ 306078 h 2947678"/>
              <a:gd name="connsiteX4" fmla="*/ 2060437 w 2352924"/>
              <a:gd name="connsiteY4" fmla="*/ 335106 h 2947678"/>
              <a:gd name="connsiteX5" fmla="*/ 2045923 w 2352924"/>
              <a:gd name="connsiteY5" fmla="*/ 378649 h 2947678"/>
              <a:gd name="connsiteX6" fmla="*/ 1987866 w 2352924"/>
              <a:gd name="connsiteY6" fmla="*/ 465735 h 2947678"/>
              <a:gd name="connsiteX7" fmla="*/ 1915295 w 2352924"/>
              <a:gd name="connsiteY7" fmla="*/ 610878 h 2947678"/>
              <a:gd name="connsiteX8" fmla="*/ 1857237 w 2352924"/>
              <a:gd name="connsiteY8" fmla="*/ 697964 h 2947678"/>
              <a:gd name="connsiteX9" fmla="*/ 1842723 w 2352924"/>
              <a:gd name="connsiteY9" fmla="*/ 741506 h 2947678"/>
              <a:gd name="connsiteX10" fmla="*/ 1770152 w 2352924"/>
              <a:gd name="connsiteY10" fmla="*/ 814078 h 2947678"/>
              <a:gd name="connsiteX11" fmla="*/ 1741123 w 2352924"/>
              <a:gd name="connsiteY11" fmla="*/ 901164 h 2947678"/>
              <a:gd name="connsiteX12" fmla="*/ 1726609 w 2352924"/>
              <a:gd name="connsiteY12" fmla="*/ 944706 h 2947678"/>
              <a:gd name="connsiteX13" fmla="*/ 1639523 w 2352924"/>
              <a:gd name="connsiteY13" fmla="*/ 988249 h 2947678"/>
              <a:gd name="connsiteX14" fmla="*/ 1596328 w 2352924"/>
              <a:gd name="connsiteY14" fmla="*/ 1140476 h 2947678"/>
              <a:gd name="connsiteX15" fmla="*/ 1523409 w 2352924"/>
              <a:gd name="connsiteY15" fmla="*/ 1307564 h 2947678"/>
              <a:gd name="connsiteX16" fmla="*/ 1508895 w 2352924"/>
              <a:gd name="connsiteY16" fmla="*/ 1351106 h 2947678"/>
              <a:gd name="connsiteX17" fmla="*/ 1421809 w 2352924"/>
              <a:gd name="connsiteY17" fmla="*/ 1409164 h 2947678"/>
              <a:gd name="connsiteX18" fmla="*/ 1378266 w 2352924"/>
              <a:gd name="connsiteY18" fmla="*/ 1452706 h 2947678"/>
              <a:gd name="connsiteX19" fmla="*/ 1291180 w 2352924"/>
              <a:gd name="connsiteY19" fmla="*/ 1481735 h 2947678"/>
              <a:gd name="connsiteX20" fmla="*/ 1247637 w 2352924"/>
              <a:gd name="connsiteY20" fmla="*/ 1496249 h 2947678"/>
              <a:gd name="connsiteX21" fmla="*/ 1204095 w 2352924"/>
              <a:gd name="connsiteY21" fmla="*/ 1583335 h 2947678"/>
              <a:gd name="connsiteX22" fmla="*/ 1189580 w 2352924"/>
              <a:gd name="connsiteY22" fmla="*/ 1626878 h 2947678"/>
              <a:gd name="connsiteX23" fmla="*/ 1146037 w 2352924"/>
              <a:gd name="connsiteY23" fmla="*/ 1713964 h 2947678"/>
              <a:gd name="connsiteX24" fmla="*/ 1131523 w 2352924"/>
              <a:gd name="connsiteY24" fmla="*/ 1830078 h 2947678"/>
              <a:gd name="connsiteX25" fmla="*/ 1087980 w 2352924"/>
              <a:gd name="connsiteY25" fmla="*/ 1960706 h 2947678"/>
              <a:gd name="connsiteX26" fmla="*/ 1044437 w 2352924"/>
              <a:gd name="connsiteY26" fmla="*/ 1975221 h 2947678"/>
              <a:gd name="connsiteX27" fmla="*/ 1029923 w 2352924"/>
              <a:gd name="connsiteY27" fmla="*/ 2047792 h 2947678"/>
              <a:gd name="connsiteX28" fmla="*/ 986380 w 2352924"/>
              <a:gd name="connsiteY28" fmla="*/ 2062306 h 2947678"/>
              <a:gd name="connsiteX29" fmla="*/ 942837 w 2352924"/>
              <a:gd name="connsiteY29" fmla="*/ 2091335 h 2947678"/>
              <a:gd name="connsiteX30" fmla="*/ 783180 w 2352924"/>
              <a:gd name="connsiteY30" fmla="*/ 2120364 h 2947678"/>
              <a:gd name="connsiteX31" fmla="*/ 809943 w 2352924"/>
              <a:gd name="connsiteY31" fmla="*/ 2118324 h 2947678"/>
              <a:gd name="connsiteX32" fmla="*/ 725123 w 2352924"/>
              <a:gd name="connsiteY32" fmla="*/ 2367106 h 2947678"/>
              <a:gd name="connsiteX33" fmla="*/ 667066 w 2352924"/>
              <a:gd name="connsiteY33" fmla="*/ 2454192 h 2947678"/>
              <a:gd name="connsiteX34" fmla="*/ 623523 w 2352924"/>
              <a:gd name="connsiteY34" fmla="*/ 2468706 h 2947678"/>
              <a:gd name="connsiteX35" fmla="*/ 579980 w 2352924"/>
              <a:gd name="connsiteY35" fmla="*/ 2497735 h 2947678"/>
              <a:gd name="connsiteX36" fmla="*/ 521923 w 2352924"/>
              <a:gd name="connsiteY36" fmla="*/ 2512249 h 2947678"/>
              <a:gd name="connsiteX37" fmla="*/ 478380 w 2352924"/>
              <a:gd name="connsiteY37" fmla="*/ 2526764 h 2947678"/>
              <a:gd name="connsiteX38" fmla="*/ 463866 w 2352924"/>
              <a:gd name="connsiteY38" fmla="*/ 2570306 h 2947678"/>
              <a:gd name="connsiteX39" fmla="*/ 405809 w 2352924"/>
              <a:gd name="connsiteY39" fmla="*/ 2657392 h 2947678"/>
              <a:gd name="connsiteX40" fmla="*/ 391295 w 2352924"/>
              <a:gd name="connsiteY40" fmla="*/ 2700935 h 2947678"/>
              <a:gd name="connsiteX41" fmla="*/ 347752 w 2352924"/>
              <a:gd name="connsiteY41" fmla="*/ 2729964 h 2947678"/>
              <a:gd name="connsiteX42" fmla="*/ 275180 w 2352924"/>
              <a:gd name="connsiteY42" fmla="*/ 2817049 h 2947678"/>
              <a:gd name="connsiteX43" fmla="*/ 115523 w 2352924"/>
              <a:gd name="connsiteY43" fmla="*/ 2846078 h 2947678"/>
              <a:gd name="connsiteX44" fmla="*/ 71980 w 2352924"/>
              <a:gd name="connsiteY44" fmla="*/ 2860592 h 2947678"/>
              <a:gd name="connsiteX45" fmla="*/ 130037 w 2352924"/>
              <a:gd name="connsiteY45" fmla="*/ 2933164 h 2947678"/>
              <a:gd name="connsiteX46" fmla="*/ 188095 w 2352924"/>
              <a:gd name="connsiteY46" fmla="*/ 2947678 h 2947678"/>
              <a:gd name="connsiteX47" fmla="*/ 275180 w 2352924"/>
              <a:gd name="connsiteY47" fmla="*/ 2904135 h 2947678"/>
              <a:gd name="connsiteX48" fmla="*/ 347752 w 2352924"/>
              <a:gd name="connsiteY48" fmla="*/ 2831564 h 2947678"/>
              <a:gd name="connsiteX49" fmla="*/ 420323 w 2352924"/>
              <a:gd name="connsiteY49" fmla="*/ 2758992 h 2947678"/>
              <a:gd name="connsiteX50" fmla="*/ 478380 w 2352924"/>
              <a:gd name="connsiteY50" fmla="*/ 2773506 h 2947678"/>
              <a:gd name="connsiteX51" fmla="*/ 667066 w 2352924"/>
              <a:gd name="connsiteY51" fmla="*/ 2817049 h 2947678"/>
              <a:gd name="connsiteX52" fmla="*/ 739637 w 2352924"/>
              <a:gd name="connsiteY52" fmla="*/ 2758992 h 2947678"/>
              <a:gd name="connsiteX53" fmla="*/ 797695 w 2352924"/>
              <a:gd name="connsiteY53" fmla="*/ 2744478 h 2947678"/>
              <a:gd name="connsiteX54" fmla="*/ 884780 w 2352924"/>
              <a:gd name="connsiteY54" fmla="*/ 2715449 h 2947678"/>
              <a:gd name="connsiteX55" fmla="*/ 913809 w 2352924"/>
              <a:gd name="connsiteY55" fmla="*/ 2758992 h 2947678"/>
              <a:gd name="connsiteX56" fmla="*/ 957352 w 2352924"/>
              <a:gd name="connsiteY56" fmla="*/ 2773506 h 2947678"/>
              <a:gd name="connsiteX57" fmla="*/ 1131523 w 2352924"/>
              <a:gd name="connsiteY57" fmla="*/ 2729964 h 2947678"/>
              <a:gd name="connsiteX58" fmla="*/ 1175066 w 2352924"/>
              <a:gd name="connsiteY58" fmla="*/ 2715449 h 2947678"/>
              <a:gd name="connsiteX59" fmla="*/ 1218609 w 2352924"/>
              <a:gd name="connsiteY59" fmla="*/ 2700935 h 2947678"/>
              <a:gd name="connsiteX60" fmla="*/ 1276666 w 2352924"/>
              <a:gd name="connsiteY60" fmla="*/ 2715449 h 2947678"/>
              <a:gd name="connsiteX61" fmla="*/ 1305695 w 2352924"/>
              <a:gd name="connsiteY61" fmla="*/ 2758992 h 2947678"/>
              <a:gd name="connsiteX62" fmla="*/ 1349237 w 2352924"/>
              <a:gd name="connsiteY62" fmla="*/ 2788021 h 2947678"/>
              <a:gd name="connsiteX63" fmla="*/ 1392780 w 2352924"/>
              <a:gd name="connsiteY63" fmla="*/ 2758992 h 2947678"/>
              <a:gd name="connsiteX64" fmla="*/ 1508895 w 2352924"/>
              <a:gd name="connsiteY64" fmla="*/ 2686421 h 2947678"/>
              <a:gd name="connsiteX65" fmla="*/ 1566952 w 2352924"/>
              <a:gd name="connsiteY65" fmla="*/ 2657392 h 2947678"/>
              <a:gd name="connsiteX66" fmla="*/ 1668552 w 2352924"/>
              <a:gd name="connsiteY66" fmla="*/ 2628364 h 2947678"/>
              <a:gd name="connsiteX67" fmla="*/ 1741123 w 2352924"/>
              <a:gd name="connsiteY67" fmla="*/ 2642878 h 2947678"/>
              <a:gd name="connsiteX68" fmla="*/ 1770152 w 2352924"/>
              <a:gd name="connsiteY68" fmla="*/ 2729964 h 2947678"/>
              <a:gd name="connsiteX69" fmla="*/ 1813695 w 2352924"/>
              <a:gd name="connsiteY69" fmla="*/ 2758992 h 2947678"/>
              <a:gd name="connsiteX70" fmla="*/ 1881513 w 2352924"/>
              <a:gd name="connsiteY70" fmla="*/ 2761266 h 2947678"/>
              <a:gd name="connsiteX71" fmla="*/ 1915295 w 2352924"/>
              <a:gd name="connsiteY71" fmla="*/ 2686421 h 2947678"/>
              <a:gd name="connsiteX72" fmla="*/ 1958837 w 2352924"/>
              <a:gd name="connsiteY72" fmla="*/ 2671906 h 2947678"/>
              <a:gd name="connsiteX73" fmla="*/ 2002380 w 2352924"/>
              <a:gd name="connsiteY73" fmla="*/ 2657392 h 2947678"/>
              <a:gd name="connsiteX74" fmla="*/ 2089466 w 2352924"/>
              <a:gd name="connsiteY74" fmla="*/ 2613849 h 2947678"/>
              <a:gd name="connsiteX75" fmla="*/ 2147523 w 2352924"/>
              <a:gd name="connsiteY75" fmla="*/ 2628364 h 2947678"/>
              <a:gd name="connsiteX76" fmla="*/ 2162037 w 2352924"/>
              <a:gd name="connsiteY76" fmla="*/ 2671906 h 2947678"/>
              <a:gd name="connsiteX77" fmla="*/ 2238702 w 2352924"/>
              <a:gd name="connsiteY77" fmla="*/ 2761266 h 2947678"/>
              <a:gd name="connsiteX78" fmla="*/ 2334933 w 2352924"/>
              <a:gd name="connsiteY78" fmla="*/ 2721254 h 2947678"/>
              <a:gd name="connsiteX79" fmla="*/ 2336209 w 2352924"/>
              <a:gd name="connsiteY79" fmla="*/ 1713964 h 2947678"/>
              <a:gd name="connsiteX80" fmla="*/ 2342248 w 2352924"/>
              <a:gd name="connsiteY80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103980 w 2352924"/>
              <a:gd name="connsiteY3" fmla="*/ 306078 h 2947678"/>
              <a:gd name="connsiteX4" fmla="*/ 2060437 w 2352924"/>
              <a:gd name="connsiteY4" fmla="*/ 335106 h 2947678"/>
              <a:gd name="connsiteX5" fmla="*/ 2045923 w 2352924"/>
              <a:gd name="connsiteY5" fmla="*/ 378649 h 2947678"/>
              <a:gd name="connsiteX6" fmla="*/ 1987866 w 2352924"/>
              <a:gd name="connsiteY6" fmla="*/ 465735 h 2947678"/>
              <a:gd name="connsiteX7" fmla="*/ 1915295 w 2352924"/>
              <a:gd name="connsiteY7" fmla="*/ 610878 h 2947678"/>
              <a:gd name="connsiteX8" fmla="*/ 1857237 w 2352924"/>
              <a:gd name="connsiteY8" fmla="*/ 697964 h 2947678"/>
              <a:gd name="connsiteX9" fmla="*/ 1842723 w 2352924"/>
              <a:gd name="connsiteY9" fmla="*/ 741506 h 2947678"/>
              <a:gd name="connsiteX10" fmla="*/ 1770152 w 2352924"/>
              <a:gd name="connsiteY10" fmla="*/ 814078 h 2947678"/>
              <a:gd name="connsiteX11" fmla="*/ 1741123 w 2352924"/>
              <a:gd name="connsiteY11" fmla="*/ 901164 h 2947678"/>
              <a:gd name="connsiteX12" fmla="*/ 1726609 w 2352924"/>
              <a:gd name="connsiteY12" fmla="*/ 944706 h 2947678"/>
              <a:gd name="connsiteX13" fmla="*/ 1639523 w 2352924"/>
              <a:gd name="connsiteY13" fmla="*/ 988249 h 2947678"/>
              <a:gd name="connsiteX14" fmla="*/ 1596328 w 2352924"/>
              <a:gd name="connsiteY14" fmla="*/ 1140476 h 2947678"/>
              <a:gd name="connsiteX15" fmla="*/ 1523409 w 2352924"/>
              <a:gd name="connsiteY15" fmla="*/ 1307564 h 2947678"/>
              <a:gd name="connsiteX16" fmla="*/ 1508895 w 2352924"/>
              <a:gd name="connsiteY16" fmla="*/ 1351106 h 2947678"/>
              <a:gd name="connsiteX17" fmla="*/ 1421809 w 2352924"/>
              <a:gd name="connsiteY17" fmla="*/ 1409164 h 2947678"/>
              <a:gd name="connsiteX18" fmla="*/ 1378266 w 2352924"/>
              <a:gd name="connsiteY18" fmla="*/ 1452706 h 2947678"/>
              <a:gd name="connsiteX19" fmla="*/ 1291180 w 2352924"/>
              <a:gd name="connsiteY19" fmla="*/ 1481735 h 2947678"/>
              <a:gd name="connsiteX20" fmla="*/ 1247637 w 2352924"/>
              <a:gd name="connsiteY20" fmla="*/ 1496249 h 2947678"/>
              <a:gd name="connsiteX21" fmla="*/ 1204095 w 2352924"/>
              <a:gd name="connsiteY21" fmla="*/ 1583335 h 2947678"/>
              <a:gd name="connsiteX22" fmla="*/ 1189580 w 2352924"/>
              <a:gd name="connsiteY22" fmla="*/ 1626878 h 2947678"/>
              <a:gd name="connsiteX23" fmla="*/ 1146037 w 2352924"/>
              <a:gd name="connsiteY23" fmla="*/ 1713964 h 2947678"/>
              <a:gd name="connsiteX24" fmla="*/ 1131523 w 2352924"/>
              <a:gd name="connsiteY24" fmla="*/ 1830078 h 2947678"/>
              <a:gd name="connsiteX25" fmla="*/ 1087980 w 2352924"/>
              <a:gd name="connsiteY25" fmla="*/ 1960706 h 2947678"/>
              <a:gd name="connsiteX26" fmla="*/ 1029923 w 2352924"/>
              <a:gd name="connsiteY26" fmla="*/ 2047792 h 2947678"/>
              <a:gd name="connsiteX27" fmla="*/ 986380 w 2352924"/>
              <a:gd name="connsiteY27" fmla="*/ 2062306 h 2947678"/>
              <a:gd name="connsiteX28" fmla="*/ 942837 w 2352924"/>
              <a:gd name="connsiteY28" fmla="*/ 2091335 h 2947678"/>
              <a:gd name="connsiteX29" fmla="*/ 783180 w 2352924"/>
              <a:gd name="connsiteY29" fmla="*/ 2120364 h 2947678"/>
              <a:gd name="connsiteX30" fmla="*/ 809943 w 2352924"/>
              <a:gd name="connsiteY30" fmla="*/ 2118324 h 2947678"/>
              <a:gd name="connsiteX31" fmla="*/ 725123 w 2352924"/>
              <a:gd name="connsiteY31" fmla="*/ 2367106 h 2947678"/>
              <a:gd name="connsiteX32" fmla="*/ 667066 w 2352924"/>
              <a:gd name="connsiteY32" fmla="*/ 2454192 h 2947678"/>
              <a:gd name="connsiteX33" fmla="*/ 623523 w 2352924"/>
              <a:gd name="connsiteY33" fmla="*/ 2468706 h 2947678"/>
              <a:gd name="connsiteX34" fmla="*/ 579980 w 2352924"/>
              <a:gd name="connsiteY34" fmla="*/ 2497735 h 2947678"/>
              <a:gd name="connsiteX35" fmla="*/ 521923 w 2352924"/>
              <a:gd name="connsiteY35" fmla="*/ 2512249 h 2947678"/>
              <a:gd name="connsiteX36" fmla="*/ 478380 w 2352924"/>
              <a:gd name="connsiteY36" fmla="*/ 2526764 h 2947678"/>
              <a:gd name="connsiteX37" fmla="*/ 463866 w 2352924"/>
              <a:gd name="connsiteY37" fmla="*/ 2570306 h 2947678"/>
              <a:gd name="connsiteX38" fmla="*/ 405809 w 2352924"/>
              <a:gd name="connsiteY38" fmla="*/ 2657392 h 2947678"/>
              <a:gd name="connsiteX39" fmla="*/ 391295 w 2352924"/>
              <a:gd name="connsiteY39" fmla="*/ 2700935 h 2947678"/>
              <a:gd name="connsiteX40" fmla="*/ 347752 w 2352924"/>
              <a:gd name="connsiteY40" fmla="*/ 2729964 h 2947678"/>
              <a:gd name="connsiteX41" fmla="*/ 275180 w 2352924"/>
              <a:gd name="connsiteY41" fmla="*/ 2817049 h 2947678"/>
              <a:gd name="connsiteX42" fmla="*/ 115523 w 2352924"/>
              <a:gd name="connsiteY42" fmla="*/ 2846078 h 2947678"/>
              <a:gd name="connsiteX43" fmla="*/ 71980 w 2352924"/>
              <a:gd name="connsiteY43" fmla="*/ 2860592 h 2947678"/>
              <a:gd name="connsiteX44" fmla="*/ 130037 w 2352924"/>
              <a:gd name="connsiteY44" fmla="*/ 2933164 h 2947678"/>
              <a:gd name="connsiteX45" fmla="*/ 188095 w 2352924"/>
              <a:gd name="connsiteY45" fmla="*/ 2947678 h 2947678"/>
              <a:gd name="connsiteX46" fmla="*/ 275180 w 2352924"/>
              <a:gd name="connsiteY46" fmla="*/ 2904135 h 2947678"/>
              <a:gd name="connsiteX47" fmla="*/ 347752 w 2352924"/>
              <a:gd name="connsiteY47" fmla="*/ 2831564 h 2947678"/>
              <a:gd name="connsiteX48" fmla="*/ 420323 w 2352924"/>
              <a:gd name="connsiteY48" fmla="*/ 2758992 h 2947678"/>
              <a:gd name="connsiteX49" fmla="*/ 478380 w 2352924"/>
              <a:gd name="connsiteY49" fmla="*/ 2773506 h 2947678"/>
              <a:gd name="connsiteX50" fmla="*/ 667066 w 2352924"/>
              <a:gd name="connsiteY50" fmla="*/ 2817049 h 2947678"/>
              <a:gd name="connsiteX51" fmla="*/ 739637 w 2352924"/>
              <a:gd name="connsiteY51" fmla="*/ 2758992 h 2947678"/>
              <a:gd name="connsiteX52" fmla="*/ 797695 w 2352924"/>
              <a:gd name="connsiteY52" fmla="*/ 2744478 h 2947678"/>
              <a:gd name="connsiteX53" fmla="*/ 884780 w 2352924"/>
              <a:gd name="connsiteY53" fmla="*/ 2715449 h 2947678"/>
              <a:gd name="connsiteX54" fmla="*/ 913809 w 2352924"/>
              <a:gd name="connsiteY54" fmla="*/ 2758992 h 2947678"/>
              <a:gd name="connsiteX55" fmla="*/ 957352 w 2352924"/>
              <a:gd name="connsiteY55" fmla="*/ 2773506 h 2947678"/>
              <a:gd name="connsiteX56" fmla="*/ 1131523 w 2352924"/>
              <a:gd name="connsiteY56" fmla="*/ 2729964 h 2947678"/>
              <a:gd name="connsiteX57" fmla="*/ 1175066 w 2352924"/>
              <a:gd name="connsiteY57" fmla="*/ 2715449 h 2947678"/>
              <a:gd name="connsiteX58" fmla="*/ 1218609 w 2352924"/>
              <a:gd name="connsiteY58" fmla="*/ 2700935 h 2947678"/>
              <a:gd name="connsiteX59" fmla="*/ 1276666 w 2352924"/>
              <a:gd name="connsiteY59" fmla="*/ 2715449 h 2947678"/>
              <a:gd name="connsiteX60" fmla="*/ 1305695 w 2352924"/>
              <a:gd name="connsiteY60" fmla="*/ 2758992 h 2947678"/>
              <a:gd name="connsiteX61" fmla="*/ 1349237 w 2352924"/>
              <a:gd name="connsiteY61" fmla="*/ 2788021 h 2947678"/>
              <a:gd name="connsiteX62" fmla="*/ 1392780 w 2352924"/>
              <a:gd name="connsiteY62" fmla="*/ 2758992 h 2947678"/>
              <a:gd name="connsiteX63" fmla="*/ 1508895 w 2352924"/>
              <a:gd name="connsiteY63" fmla="*/ 2686421 h 2947678"/>
              <a:gd name="connsiteX64" fmla="*/ 1566952 w 2352924"/>
              <a:gd name="connsiteY64" fmla="*/ 2657392 h 2947678"/>
              <a:gd name="connsiteX65" fmla="*/ 1668552 w 2352924"/>
              <a:gd name="connsiteY65" fmla="*/ 2628364 h 2947678"/>
              <a:gd name="connsiteX66" fmla="*/ 1741123 w 2352924"/>
              <a:gd name="connsiteY66" fmla="*/ 2642878 h 2947678"/>
              <a:gd name="connsiteX67" fmla="*/ 1770152 w 2352924"/>
              <a:gd name="connsiteY67" fmla="*/ 2729964 h 2947678"/>
              <a:gd name="connsiteX68" fmla="*/ 1813695 w 2352924"/>
              <a:gd name="connsiteY68" fmla="*/ 2758992 h 2947678"/>
              <a:gd name="connsiteX69" fmla="*/ 1881513 w 2352924"/>
              <a:gd name="connsiteY69" fmla="*/ 2761266 h 2947678"/>
              <a:gd name="connsiteX70" fmla="*/ 1915295 w 2352924"/>
              <a:gd name="connsiteY70" fmla="*/ 2686421 h 2947678"/>
              <a:gd name="connsiteX71" fmla="*/ 1958837 w 2352924"/>
              <a:gd name="connsiteY71" fmla="*/ 2671906 h 2947678"/>
              <a:gd name="connsiteX72" fmla="*/ 2002380 w 2352924"/>
              <a:gd name="connsiteY72" fmla="*/ 2657392 h 2947678"/>
              <a:gd name="connsiteX73" fmla="*/ 2089466 w 2352924"/>
              <a:gd name="connsiteY73" fmla="*/ 2613849 h 2947678"/>
              <a:gd name="connsiteX74" fmla="*/ 2147523 w 2352924"/>
              <a:gd name="connsiteY74" fmla="*/ 2628364 h 2947678"/>
              <a:gd name="connsiteX75" fmla="*/ 2162037 w 2352924"/>
              <a:gd name="connsiteY75" fmla="*/ 2671906 h 2947678"/>
              <a:gd name="connsiteX76" fmla="*/ 2238702 w 2352924"/>
              <a:gd name="connsiteY76" fmla="*/ 2761266 h 2947678"/>
              <a:gd name="connsiteX77" fmla="*/ 2334933 w 2352924"/>
              <a:gd name="connsiteY77" fmla="*/ 2721254 h 2947678"/>
              <a:gd name="connsiteX78" fmla="*/ 2336209 w 2352924"/>
              <a:gd name="connsiteY78" fmla="*/ 1713964 h 2947678"/>
              <a:gd name="connsiteX79" fmla="*/ 2342248 w 2352924"/>
              <a:gd name="connsiteY79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103980 w 2352924"/>
              <a:gd name="connsiteY3" fmla="*/ 306078 h 2947678"/>
              <a:gd name="connsiteX4" fmla="*/ 2060437 w 2352924"/>
              <a:gd name="connsiteY4" fmla="*/ 335106 h 2947678"/>
              <a:gd name="connsiteX5" fmla="*/ 2045923 w 2352924"/>
              <a:gd name="connsiteY5" fmla="*/ 378649 h 2947678"/>
              <a:gd name="connsiteX6" fmla="*/ 1987866 w 2352924"/>
              <a:gd name="connsiteY6" fmla="*/ 465735 h 2947678"/>
              <a:gd name="connsiteX7" fmla="*/ 1915295 w 2352924"/>
              <a:gd name="connsiteY7" fmla="*/ 610878 h 2947678"/>
              <a:gd name="connsiteX8" fmla="*/ 1857237 w 2352924"/>
              <a:gd name="connsiteY8" fmla="*/ 697964 h 2947678"/>
              <a:gd name="connsiteX9" fmla="*/ 1842723 w 2352924"/>
              <a:gd name="connsiteY9" fmla="*/ 741506 h 2947678"/>
              <a:gd name="connsiteX10" fmla="*/ 1770152 w 2352924"/>
              <a:gd name="connsiteY10" fmla="*/ 814078 h 2947678"/>
              <a:gd name="connsiteX11" fmla="*/ 1741123 w 2352924"/>
              <a:gd name="connsiteY11" fmla="*/ 901164 h 2947678"/>
              <a:gd name="connsiteX12" fmla="*/ 1726609 w 2352924"/>
              <a:gd name="connsiteY12" fmla="*/ 944706 h 2947678"/>
              <a:gd name="connsiteX13" fmla="*/ 1639523 w 2352924"/>
              <a:gd name="connsiteY13" fmla="*/ 988249 h 2947678"/>
              <a:gd name="connsiteX14" fmla="*/ 1596328 w 2352924"/>
              <a:gd name="connsiteY14" fmla="*/ 1140476 h 2947678"/>
              <a:gd name="connsiteX15" fmla="*/ 1523409 w 2352924"/>
              <a:gd name="connsiteY15" fmla="*/ 1307564 h 2947678"/>
              <a:gd name="connsiteX16" fmla="*/ 1508895 w 2352924"/>
              <a:gd name="connsiteY16" fmla="*/ 1351106 h 2947678"/>
              <a:gd name="connsiteX17" fmla="*/ 1421809 w 2352924"/>
              <a:gd name="connsiteY17" fmla="*/ 1409164 h 2947678"/>
              <a:gd name="connsiteX18" fmla="*/ 1378266 w 2352924"/>
              <a:gd name="connsiteY18" fmla="*/ 1452706 h 2947678"/>
              <a:gd name="connsiteX19" fmla="*/ 1291180 w 2352924"/>
              <a:gd name="connsiteY19" fmla="*/ 1481735 h 2947678"/>
              <a:gd name="connsiteX20" fmla="*/ 1247637 w 2352924"/>
              <a:gd name="connsiteY20" fmla="*/ 1496249 h 2947678"/>
              <a:gd name="connsiteX21" fmla="*/ 1204095 w 2352924"/>
              <a:gd name="connsiteY21" fmla="*/ 1583335 h 2947678"/>
              <a:gd name="connsiteX22" fmla="*/ 1189580 w 2352924"/>
              <a:gd name="connsiteY22" fmla="*/ 1626878 h 2947678"/>
              <a:gd name="connsiteX23" fmla="*/ 1146037 w 2352924"/>
              <a:gd name="connsiteY23" fmla="*/ 1713964 h 2947678"/>
              <a:gd name="connsiteX24" fmla="*/ 1131523 w 2352924"/>
              <a:gd name="connsiteY24" fmla="*/ 1830078 h 2947678"/>
              <a:gd name="connsiteX25" fmla="*/ 1087980 w 2352924"/>
              <a:gd name="connsiteY25" fmla="*/ 1960706 h 2947678"/>
              <a:gd name="connsiteX26" fmla="*/ 1029923 w 2352924"/>
              <a:gd name="connsiteY26" fmla="*/ 2047792 h 2947678"/>
              <a:gd name="connsiteX27" fmla="*/ 986380 w 2352924"/>
              <a:gd name="connsiteY27" fmla="*/ 2062306 h 2947678"/>
              <a:gd name="connsiteX28" fmla="*/ 942837 w 2352924"/>
              <a:gd name="connsiteY28" fmla="*/ 2091335 h 2947678"/>
              <a:gd name="connsiteX29" fmla="*/ 783180 w 2352924"/>
              <a:gd name="connsiteY29" fmla="*/ 2120364 h 2947678"/>
              <a:gd name="connsiteX30" fmla="*/ 809943 w 2352924"/>
              <a:gd name="connsiteY30" fmla="*/ 2118324 h 2947678"/>
              <a:gd name="connsiteX31" fmla="*/ 725123 w 2352924"/>
              <a:gd name="connsiteY31" fmla="*/ 2367106 h 2947678"/>
              <a:gd name="connsiteX32" fmla="*/ 667066 w 2352924"/>
              <a:gd name="connsiteY32" fmla="*/ 2454192 h 2947678"/>
              <a:gd name="connsiteX33" fmla="*/ 623523 w 2352924"/>
              <a:gd name="connsiteY33" fmla="*/ 2468706 h 2947678"/>
              <a:gd name="connsiteX34" fmla="*/ 579980 w 2352924"/>
              <a:gd name="connsiteY34" fmla="*/ 2497735 h 2947678"/>
              <a:gd name="connsiteX35" fmla="*/ 521923 w 2352924"/>
              <a:gd name="connsiteY35" fmla="*/ 2512249 h 2947678"/>
              <a:gd name="connsiteX36" fmla="*/ 478380 w 2352924"/>
              <a:gd name="connsiteY36" fmla="*/ 2526764 h 2947678"/>
              <a:gd name="connsiteX37" fmla="*/ 463866 w 2352924"/>
              <a:gd name="connsiteY37" fmla="*/ 2570306 h 2947678"/>
              <a:gd name="connsiteX38" fmla="*/ 405809 w 2352924"/>
              <a:gd name="connsiteY38" fmla="*/ 2657392 h 2947678"/>
              <a:gd name="connsiteX39" fmla="*/ 391295 w 2352924"/>
              <a:gd name="connsiteY39" fmla="*/ 2700935 h 2947678"/>
              <a:gd name="connsiteX40" fmla="*/ 347752 w 2352924"/>
              <a:gd name="connsiteY40" fmla="*/ 2729964 h 2947678"/>
              <a:gd name="connsiteX41" fmla="*/ 275180 w 2352924"/>
              <a:gd name="connsiteY41" fmla="*/ 2817049 h 2947678"/>
              <a:gd name="connsiteX42" fmla="*/ 115523 w 2352924"/>
              <a:gd name="connsiteY42" fmla="*/ 2846078 h 2947678"/>
              <a:gd name="connsiteX43" fmla="*/ 71980 w 2352924"/>
              <a:gd name="connsiteY43" fmla="*/ 2860592 h 2947678"/>
              <a:gd name="connsiteX44" fmla="*/ 130037 w 2352924"/>
              <a:gd name="connsiteY44" fmla="*/ 2933164 h 2947678"/>
              <a:gd name="connsiteX45" fmla="*/ 188095 w 2352924"/>
              <a:gd name="connsiteY45" fmla="*/ 2947678 h 2947678"/>
              <a:gd name="connsiteX46" fmla="*/ 275180 w 2352924"/>
              <a:gd name="connsiteY46" fmla="*/ 2904135 h 2947678"/>
              <a:gd name="connsiteX47" fmla="*/ 347752 w 2352924"/>
              <a:gd name="connsiteY47" fmla="*/ 2831564 h 2947678"/>
              <a:gd name="connsiteX48" fmla="*/ 420323 w 2352924"/>
              <a:gd name="connsiteY48" fmla="*/ 2758992 h 2947678"/>
              <a:gd name="connsiteX49" fmla="*/ 478380 w 2352924"/>
              <a:gd name="connsiteY49" fmla="*/ 2773506 h 2947678"/>
              <a:gd name="connsiteX50" fmla="*/ 667066 w 2352924"/>
              <a:gd name="connsiteY50" fmla="*/ 2817049 h 2947678"/>
              <a:gd name="connsiteX51" fmla="*/ 739637 w 2352924"/>
              <a:gd name="connsiteY51" fmla="*/ 2758992 h 2947678"/>
              <a:gd name="connsiteX52" fmla="*/ 797695 w 2352924"/>
              <a:gd name="connsiteY52" fmla="*/ 2744478 h 2947678"/>
              <a:gd name="connsiteX53" fmla="*/ 884780 w 2352924"/>
              <a:gd name="connsiteY53" fmla="*/ 2715449 h 2947678"/>
              <a:gd name="connsiteX54" fmla="*/ 913809 w 2352924"/>
              <a:gd name="connsiteY54" fmla="*/ 2758992 h 2947678"/>
              <a:gd name="connsiteX55" fmla="*/ 957352 w 2352924"/>
              <a:gd name="connsiteY55" fmla="*/ 2773506 h 2947678"/>
              <a:gd name="connsiteX56" fmla="*/ 1131523 w 2352924"/>
              <a:gd name="connsiteY56" fmla="*/ 2729964 h 2947678"/>
              <a:gd name="connsiteX57" fmla="*/ 1175066 w 2352924"/>
              <a:gd name="connsiteY57" fmla="*/ 2715449 h 2947678"/>
              <a:gd name="connsiteX58" fmla="*/ 1218609 w 2352924"/>
              <a:gd name="connsiteY58" fmla="*/ 2700935 h 2947678"/>
              <a:gd name="connsiteX59" fmla="*/ 1276666 w 2352924"/>
              <a:gd name="connsiteY59" fmla="*/ 2715449 h 2947678"/>
              <a:gd name="connsiteX60" fmla="*/ 1305695 w 2352924"/>
              <a:gd name="connsiteY60" fmla="*/ 2758992 h 2947678"/>
              <a:gd name="connsiteX61" fmla="*/ 1349237 w 2352924"/>
              <a:gd name="connsiteY61" fmla="*/ 2788021 h 2947678"/>
              <a:gd name="connsiteX62" fmla="*/ 1392780 w 2352924"/>
              <a:gd name="connsiteY62" fmla="*/ 2758992 h 2947678"/>
              <a:gd name="connsiteX63" fmla="*/ 1508895 w 2352924"/>
              <a:gd name="connsiteY63" fmla="*/ 2686421 h 2947678"/>
              <a:gd name="connsiteX64" fmla="*/ 1566952 w 2352924"/>
              <a:gd name="connsiteY64" fmla="*/ 2657392 h 2947678"/>
              <a:gd name="connsiteX65" fmla="*/ 1668552 w 2352924"/>
              <a:gd name="connsiteY65" fmla="*/ 2628364 h 2947678"/>
              <a:gd name="connsiteX66" fmla="*/ 1770152 w 2352924"/>
              <a:gd name="connsiteY66" fmla="*/ 2729964 h 2947678"/>
              <a:gd name="connsiteX67" fmla="*/ 1813695 w 2352924"/>
              <a:gd name="connsiteY67" fmla="*/ 2758992 h 2947678"/>
              <a:gd name="connsiteX68" fmla="*/ 1881513 w 2352924"/>
              <a:gd name="connsiteY68" fmla="*/ 2761266 h 2947678"/>
              <a:gd name="connsiteX69" fmla="*/ 1915295 w 2352924"/>
              <a:gd name="connsiteY69" fmla="*/ 2686421 h 2947678"/>
              <a:gd name="connsiteX70" fmla="*/ 1958837 w 2352924"/>
              <a:gd name="connsiteY70" fmla="*/ 2671906 h 2947678"/>
              <a:gd name="connsiteX71" fmla="*/ 2002380 w 2352924"/>
              <a:gd name="connsiteY71" fmla="*/ 2657392 h 2947678"/>
              <a:gd name="connsiteX72" fmla="*/ 2089466 w 2352924"/>
              <a:gd name="connsiteY72" fmla="*/ 2613849 h 2947678"/>
              <a:gd name="connsiteX73" fmla="*/ 2147523 w 2352924"/>
              <a:gd name="connsiteY73" fmla="*/ 2628364 h 2947678"/>
              <a:gd name="connsiteX74" fmla="*/ 2162037 w 2352924"/>
              <a:gd name="connsiteY74" fmla="*/ 2671906 h 2947678"/>
              <a:gd name="connsiteX75" fmla="*/ 2238702 w 2352924"/>
              <a:gd name="connsiteY75" fmla="*/ 2761266 h 2947678"/>
              <a:gd name="connsiteX76" fmla="*/ 2334933 w 2352924"/>
              <a:gd name="connsiteY76" fmla="*/ 2721254 h 2947678"/>
              <a:gd name="connsiteX77" fmla="*/ 2336209 w 2352924"/>
              <a:gd name="connsiteY77" fmla="*/ 1713964 h 2947678"/>
              <a:gd name="connsiteX78" fmla="*/ 2342248 w 2352924"/>
              <a:gd name="connsiteY78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103980 w 2352924"/>
              <a:gd name="connsiteY3" fmla="*/ 306078 h 2947678"/>
              <a:gd name="connsiteX4" fmla="*/ 2060437 w 2352924"/>
              <a:gd name="connsiteY4" fmla="*/ 335106 h 2947678"/>
              <a:gd name="connsiteX5" fmla="*/ 2045923 w 2352924"/>
              <a:gd name="connsiteY5" fmla="*/ 378649 h 2947678"/>
              <a:gd name="connsiteX6" fmla="*/ 1987866 w 2352924"/>
              <a:gd name="connsiteY6" fmla="*/ 465735 h 2947678"/>
              <a:gd name="connsiteX7" fmla="*/ 1915295 w 2352924"/>
              <a:gd name="connsiteY7" fmla="*/ 610878 h 2947678"/>
              <a:gd name="connsiteX8" fmla="*/ 1857237 w 2352924"/>
              <a:gd name="connsiteY8" fmla="*/ 697964 h 2947678"/>
              <a:gd name="connsiteX9" fmla="*/ 1842723 w 2352924"/>
              <a:gd name="connsiteY9" fmla="*/ 741506 h 2947678"/>
              <a:gd name="connsiteX10" fmla="*/ 1770152 w 2352924"/>
              <a:gd name="connsiteY10" fmla="*/ 814078 h 2947678"/>
              <a:gd name="connsiteX11" fmla="*/ 1741123 w 2352924"/>
              <a:gd name="connsiteY11" fmla="*/ 901164 h 2947678"/>
              <a:gd name="connsiteX12" fmla="*/ 1726609 w 2352924"/>
              <a:gd name="connsiteY12" fmla="*/ 944706 h 2947678"/>
              <a:gd name="connsiteX13" fmla="*/ 1639523 w 2352924"/>
              <a:gd name="connsiteY13" fmla="*/ 988249 h 2947678"/>
              <a:gd name="connsiteX14" fmla="*/ 1596328 w 2352924"/>
              <a:gd name="connsiteY14" fmla="*/ 1140476 h 2947678"/>
              <a:gd name="connsiteX15" fmla="*/ 1523409 w 2352924"/>
              <a:gd name="connsiteY15" fmla="*/ 1307564 h 2947678"/>
              <a:gd name="connsiteX16" fmla="*/ 1508895 w 2352924"/>
              <a:gd name="connsiteY16" fmla="*/ 1351106 h 2947678"/>
              <a:gd name="connsiteX17" fmla="*/ 1421809 w 2352924"/>
              <a:gd name="connsiteY17" fmla="*/ 1409164 h 2947678"/>
              <a:gd name="connsiteX18" fmla="*/ 1378266 w 2352924"/>
              <a:gd name="connsiteY18" fmla="*/ 1452706 h 2947678"/>
              <a:gd name="connsiteX19" fmla="*/ 1291180 w 2352924"/>
              <a:gd name="connsiteY19" fmla="*/ 1481735 h 2947678"/>
              <a:gd name="connsiteX20" fmla="*/ 1247637 w 2352924"/>
              <a:gd name="connsiteY20" fmla="*/ 1496249 h 2947678"/>
              <a:gd name="connsiteX21" fmla="*/ 1204095 w 2352924"/>
              <a:gd name="connsiteY21" fmla="*/ 1583335 h 2947678"/>
              <a:gd name="connsiteX22" fmla="*/ 1189580 w 2352924"/>
              <a:gd name="connsiteY22" fmla="*/ 1626878 h 2947678"/>
              <a:gd name="connsiteX23" fmla="*/ 1146037 w 2352924"/>
              <a:gd name="connsiteY23" fmla="*/ 1713964 h 2947678"/>
              <a:gd name="connsiteX24" fmla="*/ 1131523 w 2352924"/>
              <a:gd name="connsiteY24" fmla="*/ 1830078 h 2947678"/>
              <a:gd name="connsiteX25" fmla="*/ 1087980 w 2352924"/>
              <a:gd name="connsiteY25" fmla="*/ 1960706 h 2947678"/>
              <a:gd name="connsiteX26" fmla="*/ 1029923 w 2352924"/>
              <a:gd name="connsiteY26" fmla="*/ 2047792 h 2947678"/>
              <a:gd name="connsiteX27" fmla="*/ 986380 w 2352924"/>
              <a:gd name="connsiteY27" fmla="*/ 2062306 h 2947678"/>
              <a:gd name="connsiteX28" fmla="*/ 942837 w 2352924"/>
              <a:gd name="connsiteY28" fmla="*/ 2091335 h 2947678"/>
              <a:gd name="connsiteX29" fmla="*/ 783180 w 2352924"/>
              <a:gd name="connsiteY29" fmla="*/ 2120364 h 2947678"/>
              <a:gd name="connsiteX30" fmla="*/ 809943 w 2352924"/>
              <a:gd name="connsiteY30" fmla="*/ 2118324 h 2947678"/>
              <a:gd name="connsiteX31" fmla="*/ 725123 w 2352924"/>
              <a:gd name="connsiteY31" fmla="*/ 2367106 h 2947678"/>
              <a:gd name="connsiteX32" fmla="*/ 667066 w 2352924"/>
              <a:gd name="connsiteY32" fmla="*/ 2454192 h 2947678"/>
              <a:gd name="connsiteX33" fmla="*/ 623523 w 2352924"/>
              <a:gd name="connsiteY33" fmla="*/ 2468706 h 2947678"/>
              <a:gd name="connsiteX34" fmla="*/ 579980 w 2352924"/>
              <a:gd name="connsiteY34" fmla="*/ 2497735 h 2947678"/>
              <a:gd name="connsiteX35" fmla="*/ 521923 w 2352924"/>
              <a:gd name="connsiteY35" fmla="*/ 2512249 h 2947678"/>
              <a:gd name="connsiteX36" fmla="*/ 478380 w 2352924"/>
              <a:gd name="connsiteY36" fmla="*/ 2526764 h 2947678"/>
              <a:gd name="connsiteX37" fmla="*/ 463866 w 2352924"/>
              <a:gd name="connsiteY37" fmla="*/ 2570306 h 2947678"/>
              <a:gd name="connsiteX38" fmla="*/ 405809 w 2352924"/>
              <a:gd name="connsiteY38" fmla="*/ 2657392 h 2947678"/>
              <a:gd name="connsiteX39" fmla="*/ 391295 w 2352924"/>
              <a:gd name="connsiteY39" fmla="*/ 2700935 h 2947678"/>
              <a:gd name="connsiteX40" fmla="*/ 347752 w 2352924"/>
              <a:gd name="connsiteY40" fmla="*/ 2729964 h 2947678"/>
              <a:gd name="connsiteX41" fmla="*/ 275180 w 2352924"/>
              <a:gd name="connsiteY41" fmla="*/ 2817049 h 2947678"/>
              <a:gd name="connsiteX42" fmla="*/ 115523 w 2352924"/>
              <a:gd name="connsiteY42" fmla="*/ 2846078 h 2947678"/>
              <a:gd name="connsiteX43" fmla="*/ 71980 w 2352924"/>
              <a:gd name="connsiteY43" fmla="*/ 2860592 h 2947678"/>
              <a:gd name="connsiteX44" fmla="*/ 130037 w 2352924"/>
              <a:gd name="connsiteY44" fmla="*/ 2933164 h 2947678"/>
              <a:gd name="connsiteX45" fmla="*/ 188095 w 2352924"/>
              <a:gd name="connsiteY45" fmla="*/ 2947678 h 2947678"/>
              <a:gd name="connsiteX46" fmla="*/ 275180 w 2352924"/>
              <a:gd name="connsiteY46" fmla="*/ 2904135 h 2947678"/>
              <a:gd name="connsiteX47" fmla="*/ 347752 w 2352924"/>
              <a:gd name="connsiteY47" fmla="*/ 2831564 h 2947678"/>
              <a:gd name="connsiteX48" fmla="*/ 420323 w 2352924"/>
              <a:gd name="connsiteY48" fmla="*/ 2758992 h 2947678"/>
              <a:gd name="connsiteX49" fmla="*/ 478380 w 2352924"/>
              <a:gd name="connsiteY49" fmla="*/ 2773506 h 2947678"/>
              <a:gd name="connsiteX50" fmla="*/ 667066 w 2352924"/>
              <a:gd name="connsiteY50" fmla="*/ 2817049 h 2947678"/>
              <a:gd name="connsiteX51" fmla="*/ 739637 w 2352924"/>
              <a:gd name="connsiteY51" fmla="*/ 2758992 h 2947678"/>
              <a:gd name="connsiteX52" fmla="*/ 797695 w 2352924"/>
              <a:gd name="connsiteY52" fmla="*/ 2744478 h 2947678"/>
              <a:gd name="connsiteX53" fmla="*/ 884780 w 2352924"/>
              <a:gd name="connsiteY53" fmla="*/ 2715449 h 2947678"/>
              <a:gd name="connsiteX54" fmla="*/ 913809 w 2352924"/>
              <a:gd name="connsiteY54" fmla="*/ 2758992 h 2947678"/>
              <a:gd name="connsiteX55" fmla="*/ 957352 w 2352924"/>
              <a:gd name="connsiteY55" fmla="*/ 2773506 h 2947678"/>
              <a:gd name="connsiteX56" fmla="*/ 1131523 w 2352924"/>
              <a:gd name="connsiteY56" fmla="*/ 2729964 h 2947678"/>
              <a:gd name="connsiteX57" fmla="*/ 1175066 w 2352924"/>
              <a:gd name="connsiteY57" fmla="*/ 2715449 h 2947678"/>
              <a:gd name="connsiteX58" fmla="*/ 1218609 w 2352924"/>
              <a:gd name="connsiteY58" fmla="*/ 2700935 h 2947678"/>
              <a:gd name="connsiteX59" fmla="*/ 1276666 w 2352924"/>
              <a:gd name="connsiteY59" fmla="*/ 2715449 h 2947678"/>
              <a:gd name="connsiteX60" fmla="*/ 1305695 w 2352924"/>
              <a:gd name="connsiteY60" fmla="*/ 2758992 h 2947678"/>
              <a:gd name="connsiteX61" fmla="*/ 1349237 w 2352924"/>
              <a:gd name="connsiteY61" fmla="*/ 2788021 h 2947678"/>
              <a:gd name="connsiteX62" fmla="*/ 1392780 w 2352924"/>
              <a:gd name="connsiteY62" fmla="*/ 2758992 h 2947678"/>
              <a:gd name="connsiteX63" fmla="*/ 1508895 w 2352924"/>
              <a:gd name="connsiteY63" fmla="*/ 2686421 h 2947678"/>
              <a:gd name="connsiteX64" fmla="*/ 1566952 w 2352924"/>
              <a:gd name="connsiteY64" fmla="*/ 2657392 h 2947678"/>
              <a:gd name="connsiteX65" fmla="*/ 1668552 w 2352924"/>
              <a:gd name="connsiteY65" fmla="*/ 2628364 h 2947678"/>
              <a:gd name="connsiteX66" fmla="*/ 1770152 w 2352924"/>
              <a:gd name="connsiteY66" fmla="*/ 2729964 h 2947678"/>
              <a:gd name="connsiteX67" fmla="*/ 1813695 w 2352924"/>
              <a:gd name="connsiteY67" fmla="*/ 2758992 h 2947678"/>
              <a:gd name="connsiteX68" fmla="*/ 1881513 w 2352924"/>
              <a:gd name="connsiteY68" fmla="*/ 2761266 h 2947678"/>
              <a:gd name="connsiteX69" fmla="*/ 1958837 w 2352924"/>
              <a:gd name="connsiteY69" fmla="*/ 2671906 h 2947678"/>
              <a:gd name="connsiteX70" fmla="*/ 2002380 w 2352924"/>
              <a:gd name="connsiteY70" fmla="*/ 2657392 h 2947678"/>
              <a:gd name="connsiteX71" fmla="*/ 2089466 w 2352924"/>
              <a:gd name="connsiteY71" fmla="*/ 2613849 h 2947678"/>
              <a:gd name="connsiteX72" fmla="*/ 2147523 w 2352924"/>
              <a:gd name="connsiteY72" fmla="*/ 2628364 h 2947678"/>
              <a:gd name="connsiteX73" fmla="*/ 2162037 w 2352924"/>
              <a:gd name="connsiteY73" fmla="*/ 2671906 h 2947678"/>
              <a:gd name="connsiteX74" fmla="*/ 2238702 w 2352924"/>
              <a:gd name="connsiteY74" fmla="*/ 2761266 h 2947678"/>
              <a:gd name="connsiteX75" fmla="*/ 2334933 w 2352924"/>
              <a:gd name="connsiteY75" fmla="*/ 2721254 h 2947678"/>
              <a:gd name="connsiteX76" fmla="*/ 2336209 w 2352924"/>
              <a:gd name="connsiteY76" fmla="*/ 1713964 h 2947678"/>
              <a:gd name="connsiteX77" fmla="*/ 2342248 w 2352924"/>
              <a:gd name="connsiteY77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103980 w 2352924"/>
              <a:gd name="connsiteY3" fmla="*/ 306078 h 2947678"/>
              <a:gd name="connsiteX4" fmla="*/ 2060437 w 2352924"/>
              <a:gd name="connsiteY4" fmla="*/ 335106 h 2947678"/>
              <a:gd name="connsiteX5" fmla="*/ 2045923 w 2352924"/>
              <a:gd name="connsiteY5" fmla="*/ 378649 h 2947678"/>
              <a:gd name="connsiteX6" fmla="*/ 1987866 w 2352924"/>
              <a:gd name="connsiteY6" fmla="*/ 465735 h 2947678"/>
              <a:gd name="connsiteX7" fmla="*/ 1915295 w 2352924"/>
              <a:gd name="connsiteY7" fmla="*/ 610878 h 2947678"/>
              <a:gd name="connsiteX8" fmla="*/ 1857237 w 2352924"/>
              <a:gd name="connsiteY8" fmla="*/ 697964 h 2947678"/>
              <a:gd name="connsiteX9" fmla="*/ 1842723 w 2352924"/>
              <a:gd name="connsiteY9" fmla="*/ 741506 h 2947678"/>
              <a:gd name="connsiteX10" fmla="*/ 1770152 w 2352924"/>
              <a:gd name="connsiteY10" fmla="*/ 814078 h 2947678"/>
              <a:gd name="connsiteX11" fmla="*/ 1741123 w 2352924"/>
              <a:gd name="connsiteY11" fmla="*/ 901164 h 2947678"/>
              <a:gd name="connsiteX12" fmla="*/ 1726609 w 2352924"/>
              <a:gd name="connsiteY12" fmla="*/ 944706 h 2947678"/>
              <a:gd name="connsiteX13" fmla="*/ 1639523 w 2352924"/>
              <a:gd name="connsiteY13" fmla="*/ 988249 h 2947678"/>
              <a:gd name="connsiteX14" fmla="*/ 1596328 w 2352924"/>
              <a:gd name="connsiteY14" fmla="*/ 1140476 h 2947678"/>
              <a:gd name="connsiteX15" fmla="*/ 1523409 w 2352924"/>
              <a:gd name="connsiteY15" fmla="*/ 1307564 h 2947678"/>
              <a:gd name="connsiteX16" fmla="*/ 1508895 w 2352924"/>
              <a:gd name="connsiteY16" fmla="*/ 1351106 h 2947678"/>
              <a:gd name="connsiteX17" fmla="*/ 1421809 w 2352924"/>
              <a:gd name="connsiteY17" fmla="*/ 1409164 h 2947678"/>
              <a:gd name="connsiteX18" fmla="*/ 1378266 w 2352924"/>
              <a:gd name="connsiteY18" fmla="*/ 1452706 h 2947678"/>
              <a:gd name="connsiteX19" fmla="*/ 1291180 w 2352924"/>
              <a:gd name="connsiteY19" fmla="*/ 1481735 h 2947678"/>
              <a:gd name="connsiteX20" fmla="*/ 1247637 w 2352924"/>
              <a:gd name="connsiteY20" fmla="*/ 1496249 h 2947678"/>
              <a:gd name="connsiteX21" fmla="*/ 1204095 w 2352924"/>
              <a:gd name="connsiteY21" fmla="*/ 1583335 h 2947678"/>
              <a:gd name="connsiteX22" fmla="*/ 1189580 w 2352924"/>
              <a:gd name="connsiteY22" fmla="*/ 1626878 h 2947678"/>
              <a:gd name="connsiteX23" fmla="*/ 1146037 w 2352924"/>
              <a:gd name="connsiteY23" fmla="*/ 1713964 h 2947678"/>
              <a:gd name="connsiteX24" fmla="*/ 1131523 w 2352924"/>
              <a:gd name="connsiteY24" fmla="*/ 1830078 h 2947678"/>
              <a:gd name="connsiteX25" fmla="*/ 1087980 w 2352924"/>
              <a:gd name="connsiteY25" fmla="*/ 1960706 h 2947678"/>
              <a:gd name="connsiteX26" fmla="*/ 1029923 w 2352924"/>
              <a:gd name="connsiteY26" fmla="*/ 2047792 h 2947678"/>
              <a:gd name="connsiteX27" fmla="*/ 986380 w 2352924"/>
              <a:gd name="connsiteY27" fmla="*/ 2062306 h 2947678"/>
              <a:gd name="connsiteX28" fmla="*/ 942837 w 2352924"/>
              <a:gd name="connsiteY28" fmla="*/ 2091335 h 2947678"/>
              <a:gd name="connsiteX29" fmla="*/ 783180 w 2352924"/>
              <a:gd name="connsiteY29" fmla="*/ 2120364 h 2947678"/>
              <a:gd name="connsiteX30" fmla="*/ 809943 w 2352924"/>
              <a:gd name="connsiteY30" fmla="*/ 2118324 h 2947678"/>
              <a:gd name="connsiteX31" fmla="*/ 725123 w 2352924"/>
              <a:gd name="connsiteY31" fmla="*/ 2367106 h 2947678"/>
              <a:gd name="connsiteX32" fmla="*/ 667066 w 2352924"/>
              <a:gd name="connsiteY32" fmla="*/ 2454192 h 2947678"/>
              <a:gd name="connsiteX33" fmla="*/ 623523 w 2352924"/>
              <a:gd name="connsiteY33" fmla="*/ 2468706 h 2947678"/>
              <a:gd name="connsiteX34" fmla="*/ 579980 w 2352924"/>
              <a:gd name="connsiteY34" fmla="*/ 2497735 h 2947678"/>
              <a:gd name="connsiteX35" fmla="*/ 521923 w 2352924"/>
              <a:gd name="connsiteY35" fmla="*/ 2512249 h 2947678"/>
              <a:gd name="connsiteX36" fmla="*/ 478380 w 2352924"/>
              <a:gd name="connsiteY36" fmla="*/ 2526764 h 2947678"/>
              <a:gd name="connsiteX37" fmla="*/ 463866 w 2352924"/>
              <a:gd name="connsiteY37" fmla="*/ 2570306 h 2947678"/>
              <a:gd name="connsiteX38" fmla="*/ 405809 w 2352924"/>
              <a:gd name="connsiteY38" fmla="*/ 2657392 h 2947678"/>
              <a:gd name="connsiteX39" fmla="*/ 391295 w 2352924"/>
              <a:gd name="connsiteY39" fmla="*/ 2700935 h 2947678"/>
              <a:gd name="connsiteX40" fmla="*/ 347752 w 2352924"/>
              <a:gd name="connsiteY40" fmla="*/ 2729964 h 2947678"/>
              <a:gd name="connsiteX41" fmla="*/ 275180 w 2352924"/>
              <a:gd name="connsiteY41" fmla="*/ 2817049 h 2947678"/>
              <a:gd name="connsiteX42" fmla="*/ 115523 w 2352924"/>
              <a:gd name="connsiteY42" fmla="*/ 2846078 h 2947678"/>
              <a:gd name="connsiteX43" fmla="*/ 71980 w 2352924"/>
              <a:gd name="connsiteY43" fmla="*/ 2860592 h 2947678"/>
              <a:gd name="connsiteX44" fmla="*/ 130037 w 2352924"/>
              <a:gd name="connsiteY44" fmla="*/ 2933164 h 2947678"/>
              <a:gd name="connsiteX45" fmla="*/ 188095 w 2352924"/>
              <a:gd name="connsiteY45" fmla="*/ 2947678 h 2947678"/>
              <a:gd name="connsiteX46" fmla="*/ 275180 w 2352924"/>
              <a:gd name="connsiteY46" fmla="*/ 2904135 h 2947678"/>
              <a:gd name="connsiteX47" fmla="*/ 347752 w 2352924"/>
              <a:gd name="connsiteY47" fmla="*/ 2831564 h 2947678"/>
              <a:gd name="connsiteX48" fmla="*/ 420323 w 2352924"/>
              <a:gd name="connsiteY48" fmla="*/ 2758992 h 2947678"/>
              <a:gd name="connsiteX49" fmla="*/ 478380 w 2352924"/>
              <a:gd name="connsiteY49" fmla="*/ 2773506 h 2947678"/>
              <a:gd name="connsiteX50" fmla="*/ 667066 w 2352924"/>
              <a:gd name="connsiteY50" fmla="*/ 2817049 h 2947678"/>
              <a:gd name="connsiteX51" fmla="*/ 739637 w 2352924"/>
              <a:gd name="connsiteY51" fmla="*/ 2758992 h 2947678"/>
              <a:gd name="connsiteX52" fmla="*/ 797695 w 2352924"/>
              <a:gd name="connsiteY52" fmla="*/ 2744478 h 2947678"/>
              <a:gd name="connsiteX53" fmla="*/ 884780 w 2352924"/>
              <a:gd name="connsiteY53" fmla="*/ 2715449 h 2947678"/>
              <a:gd name="connsiteX54" fmla="*/ 913809 w 2352924"/>
              <a:gd name="connsiteY54" fmla="*/ 2758992 h 2947678"/>
              <a:gd name="connsiteX55" fmla="*/ 957352 w 2352924"/>
              <a:gd name="connsiteY55" fmla="*/ 2773506 h 2947678"/>
              <a:gd name="connsiteX56" fmla="*/ 1131523 w 2352924"/>
              <a:gd name="connsiteY56" fmla="*/ 2729964 h 2947678"/>
              <a:gd name="connsiteX57" fmla="*/ 1175066 w 2352924"/>
              <a:gd name="connsiteY57" fmla="*/ 2715449 h 2947678"/>
              <a:gd name="connsiteX58" fmla="*/ 1218609 w 2352924"/>
              <a:gd name="connsiteY58" fmla="*/ 2700935 h 2947678"/>
              <a:gd name="connsiteX59" fmla="*/ 1276666 w 2352924"/>
              <a:gd name="connsiteY59" fmla="*/ 2715449 h 2947678"/>
              <a:gd name="connsiteX60" fmla="*/ 1305695 w 2352924"/>
              <a:gd name="connsiteY60" fmla="*/ 2758992 h 2947678"/>
              <a:gd name="connsiteX61" fmla="*/ 1349237 w 2352924"/>
              <a:gd name="connsiteY61" fmla="*/ 2788021 h 2947678"/>
              <a:gd name="connsiteX62" fmla="*/ 1392780 w 2352924"/>
              <a:gd name="connsiteY62" fmla="*/ 2758992 h 2947678"/>
              <a:gd name="connsiteX63" fmla="*/ 1508895 w 2352924"/>
              <a:gd name="connsiteY63" fmla="*/ 2686421 h 2947678"/>
              <a:gd name="connsiteX64" fmla="*/ 1566952 w 2352924"/>
              <a:gd name="connsiteY64" fmla="*/ 2657392 h 2947678"/>
              <a:gd name="connsiteX65" fmla="*/ 1668552 w 2352924"/>
              <a:gd name="connsiteY65" fmla="*/ 2628364 h 2947678"/>
              <a:gd name="connsiteX66" fmla="*/ 1770152 w 2352924"/>
              <a:gd name="connsiteY66" fmla="*/ 2729964 h 2947678"/>
              <a:gd name="connsiteX67" fmla="*/ 1813695 w 2352924"/>
              <a:gd name="connsiteY67" fmla="*/ 2758992 h 2947678"/>
              <a:gd name="connsiteX68" fmla="*/ 1881513 w 2352924"/>
              <a:gd name="connsiteY68" fmla="*/ 2761266 h 2947678"/>
              <a:gd name="connsiteX69" fmla="*/ 2002380 w 2352924"/>
              <a:gd name="connsiteY69" fmla="*/ 2657392 h 2947678"/>
              <a:gd name="connsiteX70" fmla="*/ 2089466 w 2352924"/>
              <a:gd name="connsiteY70" fmla="*/ 2613849 h 2947678"/>
              <a:gd name="connsiteX71" fmla="*/ 2147523 w 2352924"/>
              <a:gd name="connsiteY71" fmla="*/ 2628364 h 2947678"/>
              <a:gd name="connsiteX72" fmla="*/ 2162037 w 2352924"/>
              <a:gd name="connsiteY72" fmla="*/ 2671906 h 2947678"/>
              <a:gd name="connsiteX73" fmla="*/ 2238702 w 2352924"/>
              <a:gd name="connsiteY73" fmla="*/ 2761266 h 2947678"/>
              <a:gd name="connsiteX74" fmla="*/ 2334933 w 2352924"/>
              <a:gd name="connsiteY74" fmla="*/ 2721254 h 2947678"/>
              <a:gd name="connsiteX75" fmla="*/ 2336209 w 2352924"/>
              <a:gd name="connsiteY75" fmla="*/ 1713964 h 2947678"/>
              <a:gd name="connsiteX76" fmla="*/ 2342248 w 2352924"/>
              <a:gd name="connsiteY76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103980 w 2352924"/>
              <a:gd name="connsiteY3" fmla="*/ 306078 h 2947678"/>
              <a:gd name="connsiteX4" fmla="*/ 2060437 w 2352924"/>
              <a:gd name="connsiteY4" fmla="*/ 335106 h 2947678"/>
              <a:gd name="connsiteX5" fmla="*/ 2045923 w 2352924"/>
              <a:gd name="connsiteY5" fmla="*/ 378649 h 2947678"/>
              <a:gd name="connsiteX6" fmla="*/ 1987866 w 2352924"/>
              <a:gd name="connsiteY6" fmla="*/ 465735 h 2947678"/>
              <a:gd name="connsiteX7" fmla="*/ 1915295 w 2352924"/>
              <a:gd name="connsiteY7" fmla="*/ 610878 h 2947678"/>
              <a:gd name="connsiteX8" fmla="*/ 1857237 w 2352924"/>
              <a:gd name="connsiteY8" fmla="*/ 697964 h 2947678"/>
              <a:gd name="connsiteX9" fmla="*/ 1842723 w 2352924"/>
              <a:gd name="connsiteY9" fmla="*/ 741506 h 2947678"/>
              <a:gd name="connsiteX10" fmla="*/ 1770152 w 2352924"/>
              <a:gd name="connsiteY10" fmla="*/ 814078 h 2947678"/>
              <a:gd name="connsiteX11" fmla="*/ 1741123 w 2352924"/>
              <a:gd name="connsiteY11" fmla="*/ 901164 h 2947678"/>
              <a:gd name="connsiteX12" fmla="*/ 1726609 w 2352924"/>
              <a:gd name="connsiteY12" fmla="*/ 944706 h 2947678"/>
              <a:gd name="connsiteX13" fmla="*/ 1639523 w 2352924"/>
              <a:gd name="connsiteY13" fmla="*/ 988249 h 2947678"/>
              <a:gd name="connsiteX14" fmla="*/ 1596328 w 2352924"/>
              <a:gd name="connsiteY14" fmla="*/ 1140476 h 2947678"/>
              <a:gd name="connsiteX15" fmla="*/ 1523409 w 2352924"/>
              <a:gd name="connsiteY15" fmla="*/ 1307564 h 2947678"/>
              <a:gd name="connsiteX16" fmla="*/ 1508895 w 2352924"/>
              <a:gd name="connsiteY16" fmla="*/ 1351106 h 2947678"/>
              <a:gd name="connsiteX17" fmla="*/ 1421809 w 2352924"/>
              <a:gd name="connsiteY17" fmla="*/ 1409164 h 2947678"/>
              <a:gd name="connsiteX18" fmla="*/ 1378266 w 2352924"/>
              <a:gd name="connsiteY18" fmla="*/ 1452706 h 2947678"/>
              <a:gd name="connsiteX19" fmla="*/ 1291180 w 2352924"/>
              <a:gd name="connsiteY19" fmla="*/ 1481735 h 2947678"/>
              <a:gd name="connsiteX20" fmla="*/ 1247637 w 2352924"/>
              <a:gd name="connsiteY20" fmla="*/ 1496249 h 2947678"/>
              <a:gd name="connsiteX21" fmla="*/ 1204095 w 2352924"/>
              <a:gd name="connsiteY21" fmla="*/ 1583335 h 2947678"/>
              <a:gd name="connsiteX22" fmla="*/ 1189580 w 2352924"/>
              <a:gd name="connsiteY22" fmla="*/ 1626878 h 2947678"/>
              <a:gd name="connsiteX23" fmla="*/ 1146037 w 2352924"/>
              <a:gd name="connsiteY23" fmla="*/ 1713964 h 2947678"/>
              <a:gd name="connsiteX24" fmla="*/ 1131523 w 2352924"/>
              <a:gd name="connsiteY24" fmla="*/ 1830078 h 2947678"/>
              <a:gd name="connsiteX25" fmla="*/ 1087980 w 2352924"/>
              <a:gd name="connsiteY25" fmla="*/ 1960706 h 2947678"/>
              <a:gd name="connsiteX26" fmla="*/ 1029923 w 2352924"/>
              <a:gd name="connsiteY26" fmla="*/ 2047792 h 2947678"/>
              <a:gd name="connsiteX27" fmla="*/ 986380 w 2352924"/>
              <a:gd name="connsiteY27" fmla="*/ 2062306 h 2947678"/>
              <a:gd name="connsiteX28" fmla="*/ 942837 w 2352924"/>
              <a:gd name="connsiteY28" fmla="*/ 2091335 h 2947678"/>
              <a:gd name="connsiteX29" fmla="*/ 783180 w 2352924"/>
              <a:gd name="connsiteY29" fmla="*/ 2120364 h 2947678"/>
              <a:gd name="connsiteX30" fmla="*/ 809943 w 2352924"/>
              <a:gd name="connsiteY30" fmla="*/ 2118324 h 2947678"/>
              <a:gd name="connsiteX31" fmla="*/ 725123 w 2352924"/>
              <a:gd name="connsiteY31" fmla="*/ 2367106 h 2947678"/>
              <a:gd name="connsiteX32" fmla="*/ 667066 w 2352924"/>
              <a:gd name="connsiteY32" fmla="*/ 2454192 h 2947678"/>
              <a:gd name="connsiteX33" fmla="*/ 623523 w 2352924"/>
              <a:gd name="connsiteY33" fmla="*/ 2468706 h 2947678"/>
              <a:gd name="connsiteX34" fmla="*/ 579980 w 2352924"/>
              <a:gd name="connsiteY34" fmla="*/ 2497735 h 2947678"/>
              <a:gd name="connsiteX35" fmla="*/ 521923 w 2352924"/>
              <a:gd name="connsiteY35" fmla="*/ 2512249 h 2947678"/>
              <a:gd name="connsiteX36" fmla="*/ 478380 w 2352924"/>
              <a:gd name="connsiteY36" fmla="*/ 2526764 h 2947678"/>
              <a:gd name="connsiteX37" fmla="*/ 463866 w 2352924"/>
              <a:gd name="connsiteY37" fmla="*/ 2570306 h 2947678"/>
              <a:gd name="connsiteX38" fmla="*/ 405809 w 2352924"/>
              <a:gd name="connsiteY38" fmla="*/ 2657392 h 2947678"/>
              <a:gd name="connsiteX39" fmla="*/ 391295 w 2352924"/>
              <a:gd name="connsiteY39" fmla="*/ 2700935 h 2947678"/>
              <a:gd name="connsiteX40" fmla="*/ 347752 w 2352924"/>
              <a:gd name="connsiteY40" fmla="*/ 2729964 h 2947678"/>
              <a:gd name="connsiteX41" fmla="*/ 275180 w 2352924"/>
              <a:gd name="connsiteY41" fmla="*/ 2817049 h 2947678"/>
              <a:gd name="connsiteX42" fmla="*/ 115523 w 2352924"/>
              <a:gd name="connsiteY42" fmla="*/ 2846078 h 2947678"/>
              <a:gd name="connsiteX43" fmla="*/ 71980 w 2352924"/>
              <a:gd name="connsiteY43" fmla="*/ 2860592 h 2947678"/>
              <a:gd name="connsiteX44" fmla="*/ 130037 w 2352924"/>
              <a:gd name="connsiteY44" fmla="*/ 2933164 h 2947678"/>
              <a:gd name="connsiteX45" fmla="*/ 188095 w 2352924"/>
              <a:gd name="connsiteY45" fmla="*/ 2947678 h 2947678"/>
              <a:gd name="connsiteX46" fmla="*/ 275180 w 2352924"/>
              <a:gd name="connsiteY46" fmla="*/ 2904135 h 2947678"/>
              <a:gd name="connsiteX47" fmla="*/ 347752 w 2352924"/>
              <a:gd name="connsiteY47" fmla="*/ 2831564 h 2947678"/>
              <a:gd name="connsiteX48" fmla="*/ 420323 w 2352924"/>
              <a:gd name="connsiteY48" fmla="*/ 2758992 h 2947678"/>
              <a:gd name="connsiteX49" fmla="*/ 478380 w 2352924"/>
              <a:gd name="connsiteY49" fmla="*/ 2773506 h 2947678"/>
              <a:gd name="connsiteX50" fmla="*/ 667066 w 2352924"/>
              <a:gd name="connsiteY50" fmla="*/ 2817049 h 2947678"/>
              <a:gd name="connsiteX51" fmla="*/ 739637 w 2352924"/>
              <a:gd name="connsiteY51" fmla="*/ 2758992 h 2947678"/>
              <a:gd name="connsiteX52" fmla="*/ 797695 w 2352924"/>
              <a:gd name="connsiteY52" fmla="*/ 2744478 h 2947678"/>
              <a:gd name="connsiteX53" fmla="*/ 884780 w 2352924"/>
              <a:gd name="connsiteY53" fmla="*/ 2715449 h 2947678"/>
              <a:gd name="connsiteX54" fmla="*/ 913809 w 2352924"/>
              <a:gd name="connsiteY54" fmla="*/ 2758992 h 2947678"/>
              <a:gd name="connsiteX55" fmla="*/ 957352 w 2352924"/>
              <a:gd name="connsiteY55" fmla="*/ 2773506 h 2947678"/>
              <a:gd name="connsiteX56" fmla="*/ 1131523 w 2352924"/>
              <a:gd name="connsiteY56" fmla="*/ 2729964 h 2947678"/>
              <a:gd name="connsiteX57" fmla="*/ 1175066 w 2352924"/>
              <a:gd name="connsiteY57" fmla="*/ 2715449 h 2947678"/>
              <a:gd name="connsiteX58" fmla="*/ 1218609 w 2352924"/>
              <a:gd name="connsiteY58" fmla="*/ 2700935 h 2947678"/>
              <a:gd name="connsiteX59" fmla="*/ 1276666 w 2352924"/>
              <a:gd name="connsiteY59" fmla="*/ 2715449 h 2947678"/>
              <a:gd name="connsiteX60" fmla="*/ 1305695 w 2352924"/>
              <a:gd name="connsiteY60" fmla="*/ 2758992 h 2947678"/>
              <a:gd name="connsiteX61" fmla="*/ 1349237 w 2352924"/>
              <a:gd name="connsiteY61" fmla="*/ 2788021 h 2947678"/>
              <a:gd name="connsiteX62" fmla="*/ 1392780 w 2352924"/>
              <a:gd name="connsiteY62" fmla="*/ 2758992 h 2947678"/>
              <a:gd name="connsiteX63" fmla="*/ 1508895 w 2352924"/>
              <a:gd name="connsiteY63" fmla="*/ 2686421 h 2947678"/>
              <a:gd name="connsiteX64" fmla="*/ 1566952 w 2352924"/>
              <a:gd name="connsiteY64" fmla="*/ 2657392 h 2947678"/>
              <a:gd name="connsiteX65" fmla="*/ 1668552 w 2352924"/>
              <a:gd name="connsiteY65" fmla="*/ 2628364 h 2947678"/>
              <a:gd name="connsiteX66" fmla="*/ 1770152 w 2352924"/>
              <a:gd name="connsiteY66" fmla="*/ 2729964 h 2947678"/>
              <a:gd name="connsiteX67" fmla="*/ 1813695 w 2352924"/>
              <a:gd name="connsiteY67" fmla="*/ 2758992 h 2947678"/>
              <a:gd name="connsiteX68" fmla="*/ 1881513 w 2352924"/>
              <a:gd name="connsiteY68" fmla="*/ 2761266 h 2947678"/>
              <a:gd name="connsiteX69" fmla="*/ 2002380 w 2352924"/>
              <a:gd name="connsiteY69" fmla="*/ 2657392 h 2947678"/>
              <a:gd name="connsiteX70" fmla="*/ 2089466 w 2352924"/>
              <a:gd name="connsiteY70" fmla="*/ 2613849 h 2947678"/>
              <a:gd name="connsiteX71" fmla="*/ 2162037 w 2352924"/>
              <a:gd name="connsiteY71" fmla="*/ 2671906 h 2947678"/>
              <a:gd name="connsiteX72" fmla="*/ 2238702 w 2352924"/>
              <a:gd name="connsiteY72" fmla="*/ 2761266 h 2947678"/>
              <a:gd name="connsiteX73" fmla="*/ 2334933 w 2352924"/>
              <a:gd name="connsiteY73" fmla="*/ 2721254 h 2947678"/>
              <a:gd name="connsiteX74" fmla="*/ 2336209 w 2352924"/>
              <a:gd name="connsiteY74" fmla="*/ 1713964 h 2947678"/>
              <a:gd name="connsiteX75" fmla="*/ 2342248 w 2352924"/>
              <a:gd name="connsiteY75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103980 w 2352924"/>
              <a:gd name="connsiteY3" fmla="*/ 306078 h 2947678"/>
              <a:gd name="connsiteX4" fmla="*/ 2060437 w 2352924"/>
              <a:gd name="connsiteY4" fmla="*/ 335106 h 2947678"/>
              <a:gd name="connsiteX5" fmla="*/ 2045923 w 2352924"/>
              <a:gd name="connsiteY5" fmla="*/ 378649 h 2947678"/>
              <a:gd name="connsiteX6" fmla="*/ 1987866 w 2352924"/>
              <a:gd name="connsiteY6" fmla="*/ 465735 h 2947678"/>
              <a:gd name="connsiteX7" fmla="*/ 1915295 w 2352924"/>
              <a:gd name="connsiteY7" fmla="*/ 610878 h 2947678"/>
              <a:gd name="connsiteX8" fmla="*/ 1857237 w 2352924"/>
              <a:gd name="connsiteY8" fmla="*/ 697964 h 2947678"/>
              <a:gd name="connsiteX9" fmla="*/ 1842723 w 2352924"/>
              <a:gd name="connsiteY9" fmla="*/ 741506 h 2947678"/>
              <a:gd name="connsiteX10" fmla="*/ 1770152 w 2352924"/>
              <a:gd name="connsiteY10" fmla="*/ 814078 h 2947678"/>
              <a:gd name="connsiteX11" fmla="*/ 1741123 w 2352924"/>
              <a:gd name="connsiteY11" fmla="*/ 901164 h 2947678"/>
              <a:gd name="connsiteX12" fmla="*/ 1726609 w 2352924"/>
              <a:gd name="connsiteY12" fmla="*/ 944706 h 2947678"/>
              <a:gd name="connsiteX13" fmla="*/ 1639523 w 2352924"/>
              <a:gd name="connsiteY13" fmla="*/ 988249 h 2947678"/>
              <a:gd name="connsiteX14" fmla="*/ 1596328 w 2352924"/>
              <a:gd name="connsiteY14" fmla="*/ 1140476 h 2947678"/>
              <a:gd name="connsiteX15" fmla="*/ 1523409 w 2352924"/>
              <a:gd name="connsiteY15" fmla="*/ 1307564 h 2947678"/>
              <a:gd name="connsiteX16" fmla="*/ 1508895 w 2352924"/>
              <a:gd name="connsiteY16" fmla="*/ 1351106 h 2947678"/>
              <a:gd name="connsiteX17" fmla="*/ 1421809 w 2352924"/>
              <a:gd name="connsiteY17" fmla="*/ 1409164 h 2947678"/>
              <a:gd name="connsiteX18" fmla="*/ 1291180 w 2352924"/>
              <a:gd name="connsiteY18" fmla="*/ 1481735 h 2947678"/>
              <a:gd name="connsiteX19" fmla="*/ 1247637 w 2352924"/>
              <a:gd name="connsiteY19" fmla="*/ 1496249 h 2947678"/>
              <a:gd name="connsiteX20" fmla="*/ 1204095 w 2352924"/>
              <a:gd name="connsiteY20" fmla="*/ 1583335 h 2947678"/>
              <a:gd name="connsiteX21" fmla="*/ 1189580 w 2352924"/>
              <a:gd name="connsiteY21" fmla="*/ 1626878 h 2947678"/>
              <a:gd name="connsiteX22" fmla="*/ 1146037 w 2352924"/>
              <a:gd name="connsiteY22" fmla="*/ 1713964 h 2947678"/>
              <a:gd name="connsiteX23" fmla="*/ 1131523 w 2352924"/>
              <a:gd name="connsiteY23" fmla="*/ 1830078 h 2947678"/>
              <a:gd name="connsiteX24" fmla="*/ 1087980 w 2352924"/>
              <a:gd name="connsiteY24" fmla="*/ 1960706 h 2947678"/>
              <a:gd name="connsiteX25" fmla="*/ 1029923 w 2352924"/>
              <a:gd name="connsiteY25" fmla="*/ 2047792 h 2947678"/>
              <a:gd name="connsiteX26" fmla="*/ 986380 w 2352924"/>
              <a:gd name="connsiteY26" fmla="*/ 2062306 h 2947678"/>
              <a:gd name="connsiteX27" fmla="*/ 942837 w 2352924"/>
              <a:gd name="connsiteY27" fmla="*/ 2091335 h 2947678"/>
              <a:gd name="connsiteX28" fmla="*/ 783180 w 2352924"/>
              <a:gd name="connsiteY28" fmla="*/ 2120364 h 2947678"/>
              <a:gd name="connsiteX29" fmla="*/ 809943 w 2352924"/>
              <a:gd name="connsiteY29" fmla="*/ 2118324 h 2947678"/>
              <a:gd name="connsiteX30" fmla="*/ 725123 w 2352924"/>
              <a:gd name="connsiteY30" fmla="*/ 2367106 h 2947678"/>
              <a:gd name="connsiteX31" fmla="*/ 667066 w 2352924"/>
              <a:gd name="connsiteY31" fmla="*/ 2454192 h 2947678"/>
              <a:gd name="connsiteX32" fmla="*/ 623523 w 2352924"/>
              <a:gd name="connsiteY32" fmla="*/ 2468706 h 2947678"/>
              <a:gd name="connsiteX33" fmla="*/ 579980 w 2352924"/>
              <a:gd name="connsiteY33" fmla="*/ 2497735 h 2947678"/>
              <a:gd name="connsiteX34" fmla="*/ 521923 w 2352924"/>
              <a:gd name="connsiteY34" fmla="*/ 2512249 h 2947678"/>
              <a:gd name="connsiteX35" fmla="*/ 478380 w 2352924"/>
              <a:gd name="connsiteY35" fmla="*/ 2526764 h 2947678"/>
              <a:gd name="connsiteX36" fmla="*/ 463866 w 2352924"/>
              <a:gd name="connsiteY36" fmla="*/ 2570306 h 2947678"/>
              <a:gd name="connsiteX37" fmla="*/ 405809 w 2352924"/>
              <a:gd name="connsiteY37" fmla="*/ 2657392 h 2947678"/>
              <a:gd name="connsiteX38" fmla="*/ 391295 w 2352924"/>
              <a:gd name="connsiteY38" fmla="*/ 2700935 h 2947678"/>
              <a:gd name="connsiteX39" fmla="*/ 347752 w 2352924"/>
              <a:gd name="connsiteY39" fmla="*/ 2729964 h 2947678"/>
              <a:gd name="connsiteX40" fmla="*/ 275180 w 2352924"/>
              <a:gd name="connsiteY40" fmla="*/ 2817049 h 2947678"/>
              <a:gd name="connsiteX41" fmla="*/ 115523 w 2352924"/>
              <a:gd name="connsiteY41" fmla="*/ 2846078 h 2947678"/>
              <a:gd name="connsiteX42" fmla="*/ 71980 w 2352924"/>
              <a:gd name="connsiteY42" fmla="*/ 2860592 h 2947678"/>
              <a:gd name="connsiteX43" fmla="*/ 130037 w 2352924"/>
              <a:gd name="connsiteY43" fmla="*/ 2933164 h 2947678"/>
              <a:gd name="connsiteX44" fmla="*/ 188095 w 2352924"/>
              <a:gd name="connsiteY44" fmla="*/ 2947678 h 2947678"/>
              <a:gd name="connsiteX45" fmla="*/ 275180 w 2352924"/>
              <a:gd name="connsiteY45" fmla="*/ 2904135 h 2947678"/>
              <a:gd name="connsiteX46" fmla="*/ 347752 w 2352924"/>
              <a:gd name="connsiteY46" fmla="*/ 2831564 h 2947678"/>
              <a:gd name="connsiteX47" fmla="*/ 420323 w 2352924"/>
              <a:gd name="connsiteY47" fmla="*/ 2758992 h 2947678"/>
              <a:gd name="connsiteX48" fmla="*/ 478380 w 2352924"/>
              <a:gd name="connsiteY48" fmla="*/ 2773506 h 2947678"/>
              <a:gd name="connsiteX49" fmla="*/ 667066 w 2352924"/>
              <a:gd name="connsiteY49" fmla="*/ 2817049 h 2947678"/>
              <a:gd name="connsiteX50" fmla="*/ 739637 w 2352924"/>
              <a:gd name="connsiteY50" fmla="*/ 2758992 h 2947678"/>
              <a:gd name="connsiteX51" fmla="*/ 797695 w 2352924"/>
              <a:gd name="connsiteY51" fmla="*/ 2744478 h 2947678"/>
              <a:gd name="connsiteX52" fmla="*/ 884780 w 2352924"/>
              <a:gd name="connsiteY52" fmla="*/ 2715449 h 2947678"/>
              <a:gd name="connsiteX53" fmla="*/ 913809 w 2352924"/>
              <a:gd name="connsiteY53" fmla="*/ 2758992 h 2947678"/>
              <a:gd name="connsiteX54" fmla="*/ 957352 w 2352924"/>
              <a:gd name="connsiteY54" fmla="*/ 2773506 h 2947678"/>
              <a:gd name="connsiteX55" fmla="*/ 1131523 w 2352924"/>
              <a:gd name="connsiteY55" fmla="*/ 2729964 h 2947678"/>
              <a:gd name="connsiteX56" fmla="*/ 1175066 w 2352924"/>
              <a:gd name="connsiteY56" fmla="*/ 2715449 h 2947678"/>
              <a:gd name="connsiteX57" fmla="*/ 1218609 w 2352924"/>
              <a:gd name="connsiteY57" fmla="*/ 2700935 h 2947678"/>
              <a:gd name="connsiteX58" fmla="*/ 1276666 w 2352924"/>
              <a:gd name="connsiteY58" fmla="*/ 2715449 h 2947678"/>
              <a:gd name="connsiteX59" fmla="*/ 1305695 w 2352924"/>
              <a:gd name="connsiteY59" fmla="*/ 2758992 h 2947678"/>
              <a:gd name="connsiteX60" fmla="*/ 1349237 w 2352924"/>
              <a:gd name="connsiteY60" fmla="*/ 2788021 h 2947678"/>
              <a:gd name="connsiteX61" fmla="*/ 1392780 w 2352924"/>
              <a:gd name="connsiteY61" fmla="*/ 2758992 h 2947678"/>
              <a:gd name="connsiteX62" fmla="*/ 1508895 w 2352924"/>
              <a:gd name="connsiteY62" fmla="*/ 2686421 h 2947678"/>
              <a:gd name="connsiteX63" fmla="*/ 1566952 w 2352924"/>
              <a:gd name="connsiteY63" fmla="*/ 2657392 h 2947678"/>
              <a:gd name="connsiteX64" fmla="*/ 1668552 w 2352924"/>
              <a:gd name="connsiteY64" fmla="*/ 2628364 h 2947678"/>
              <a:gd name="connsiteX65" fmla="*/ 1770152 w 2352924"/>
              <a:gd name="connsiteY65" fmla="*/ 2729964 h 2947678"/>
              <a:gd name="connsiteX66" fmla="*/ 1813695 w 2352924"/>
              <a:gd name="connsiteY66" fmla="*/ 2758992 h 2947678"/>
              <a:gd name="connsiteX67" fmla="*/ 1881513 w 2352924"/>
              <a:gd name="connsiteY67" fmla="*/ 2761266 h 2947678"/>
              <a:gd name="connsiteX68" fmla="*/ 2002380 w 2352924"/>
              <a:gd name="connsiteY68" fmla="*/ 2657392 h 2947678"/>
              <a:gd name="connsiteX69" fmla="*/ 2089466 w 2352924"/>
              <a:gd name="connsiteY69" fmla="*/ 2613849 h 2947678"/>
              <a:gd name="connsiteX70" fmla="*/ 2162037 w 2352924"/>
              <a:gd name="connsiteY70" fmla="*/ 2671906 h 2947678"/>
              <a:gd name="connsiteX71" fmla="*/ 2238702 w 2352924"/>
              <a:gd name="connsiteY71" fmla="*/ 2761266 h 2947678"/>
              <a:gd name="connsiteX72" fmla="*/ 2334933 w 2352924"/>
              <a:gd name="connsiteY72" fmla="*/ 2721254 h 2947678"/>
              <a:gd name="connsiteX73" fmla="*/ 2336209 w 2352924"/>
              <a:gd name="connsiteY73" fmla="*/ 1713964 h 2947678"/>
              <a:gd name="connsiteX74" fmla="*/ 2342248 w 2352924"/>
              <a:gd name="connsiteY74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103980 w 2352924"/>
              <a:gd name="connsiteY3" fmla="*/ 306078 h 2947678"/>
              <a:gd name="connsiteX4" fmla="*/ 2060437 w 2352924"/>
              <a:gd name="connsiteY4" fmla="*/ 335106 h 2947678"/>
              <a:gd name="connsiteX5" fmla="*/ 2045923 w 2352924"/>
              <a:gd name="connsiteY5" fmla="*/ 378649 h 2947678"/>
              <a:gd name="connsiteX6" fmla="*/ 1987866 w 2352924"/>
              <a:gd name="connsiteY6" fmla="*/ 465735 h 2947678"/>
              <a:gd name="connsiteX7" fmla="*/ 1915295 w 2352924"/>
              <a:gd name="connsiteY7" fmla="*/ 610878 h 2947678"/>
              <a:gd name="connsiteX8" fmla="*/ 1857237 w 2352924"/>
              <a:gd name="connsiteY8" fmla="*/ 697964 h 2947678"/>
              <a:gd name="connsiteX9" fmla="*/ 1842723 w 2352924"/>
              <a:gd name="connsiteY9" fmla="*/ 741506 h 2947678"/>
              <a:gd name="connsiteX10" fmla="*/ 1770152 w 2352924"/>
              <a:gd name="connsiteY10" fmla="*/ 814078 h 2947678"/>
              <a:gd name="connsiteX11" fmla="*/ 1741123 w 2352924"/>
              <a:gd name="connsiteY11" fmla="*/ 901164 h 2947678"/>
              <a:gd name="connsiteX12" fmla="*/ 1726609 w 2352924"/>
              <a:gd name="connsiteY12" fmla="*/ 944706 h 2947678"/>
              <a:gd name="connsiteX13" fmla="*/ 1639523 w 2352924"/>
              <a:gd name="connsiteY13" fmla="*/ 988249 h 2947678"/>
              <a:gd name="connsiteX14" fmla="*/ 1596328 w 2352924"/>
              <a:gd name="connsiteY14" fmla="*/ 1140476 h 2947678"/>
              <a:gd name="connsiteX15" fmla="*/ 1508895 w 2352924"/>
              <a:gd name="connsiteY15" fmla="*/ 1351106 h 2947678"/>
              <a:gd name="connsiteX16" fmla="*/ 1421809 w 2352924"/>
              <a:gd name="connsiteY16" fmla="*/ 1409164 h 2947678"/>
              <a:gd name="connsiteX17" fmla="*/ 1291180 w 2352924"/>
              <a:gd name="connsiteY17" fmla="*/ 1481735 h 2947678"/>
              <a:gd name="connsiteX18" fmla="*/ 1247637 w 2352924"/>
              <a:gd name="connsiteY18" fmla="*/ 1496249 h 2947678"/>
              <a:gd name="connsiteX19" fmla="*/ 1204095 w 2352924"/>
              <a:gd name="connsiteY19" fmla="*/ 1583335 h 2947678"/>
              <a:gd name="connsiteX20" fmla="*/ 1189580 w 2352924"/>
              <a:gd name="connsiteY20" fmla="*/ 1626878 h 2947678"/>
              <a:gd name="connsiteX21" fmla="*/ 1146037 w 2352924"/>
              <a:gd name="connsiteY21" fmla="*/ 1713964 h 2947678"/>
              <a:gd name="connsiteX22" fmla="*/ 1131523 w 2352924"/>
              <a:gd name="connsiteY22" fmla="*/ 1830078 h 2947678"/>
              <a:gd name="connsiteX23" fmla="*/ 1087980 w 2352924"/>
              <a:gd name="connsiteY23" fmla="*/ 1960706 h 2947678"/>
              <a:gd name="connsiteX24" fmla="*/ 1029923 w 2352924"/>
              <a:gd name="connsiteY24" fmla="*/ 2047792 h 2947678"/>
              <a:gd name="connsiteX25" fmla="*/ 986380 w 2352924"/>
              <a:gd name="connsiteY25" fmla="*/ 2062306 h 2947678"/>
              <a:gd name="connsiteX26" fmla="*/ 942837 w 2352924"/>
              <a:gd name="connsiteY26" fmla="*/ 2091335 h 2947678"/>
              <a:gd name="connsiteX27" fmla="*/ 783180 w 2352924"/>
              <a:gd name="connsiteY27" fmla="*/ 2120364 h 2947678"/>
              <a:gd name="connsiteX28" fmla="*/ 809943 w 2352924"/>
              <a:gd name="connsiteY28" fmla="*/ 2118324 h 2947678"/>
              <a:gd name="connsiteX29" fmla="*/ 725123 w 2352924"/>
              <a:gd name="connsiteY29" fmla="*/ 2367106 h 2947678"/>
              <a:gd name="connsiteX30" fmla="*/ 667066 w 2352924"/>
              <a:gd name="connsiteY30" fmla="*/ 2454192 h 2947678"/>
              <a:gd name="connsiteX31" fmla="*/ 623523 w 2352924"/>
              <a:gd name="connsiteY31" fmla="*/ 2468706 h 2947678"/>
              <a:gd name="connsiteX32" fmla="*/ 579980 w 2352924"/>
              <a:gd name="connsiteY32" fmla="*/ 2497735 h 2947678"/>
              <a:gd name="connsiteX33" fmla="*/ 521923 w 2352924"/>
              <a:gd name="connsiteY33" fmla="*/ 2512249 h 2947678"/>
              <a:gd name="connsiteX34" fmla="*/ 478380 w 2352924"/>
              <a:gd name="connsiteY34" fmla="*/ 2526764 h 2947678"/>
              <a:gd name="connsiteX35" fmla="*/ 463866 w 2352924"/>
              <a:gd name="connsiteY35" fmla="*/ 2570306 h 2947678"/>
              <a:gd name="connsiteX36" fmla="*/ 405809 w 2352924"/>
              <a:gd name="connsiteY36" fmla="*/ 2657392 h 2947678"/>
              <a:gd name="connsiteX37" fmla="*/ 391295 w 2352924"/>
              <a:gd name="connsiteY37" fmla="*/ 2700935 h 2947678"/>
              <a:gd name="connsiteX38" fmla="*/ 347752 w 2352924"/>
              <a:gd name="connsiteY38" fmla="*/ 2729964 h 2947678"/>
              <a:gd name="connsiteX39" fmla="*/ 275180 w 2352924"/>
              <a:gd name="connsiteY39" fmla="*/ 2817049 h 2947678"/>
              <a:gd name="connsiteX40" fmla="*/ 115523 w 2352924"/>
              <a:gd name="connsiteY40" fmla="*/ 2846078 h 2947678"/>
              <a:gd name="connsiteX41" fmla="*/ 71980 w 2352924"/>
              <a:gd name="connsiteY41" fmla="*/ 2860592 h 2947678"/>
              <a:gd name="connsiteX42" fmla="*/ 130037 w 2352924"/>
              <a:gd name="connsiteY42" fmla="*/ 2933164 h 2947678"/>
              <a:gd name="connsiteX43" fmla="*/ 188095 w 2352924"/>
              <a:gd name="connsiteY43" fmla="*/ 2947678 h 2947678"/>
              <a:gd name="connsiteX44" fmla="*/ 275180 w 2352924"/>
              <a:gd name="connsiteY44" fmla="*/ 2904135 h 2947678"/>
              <a:gd name="connsiteX45" fmla="*/ 347752 w 2352924"/>
              <a:gd name="connsiteY45" fmla="*/ 2831564 h 2947678"/>
              <a:gd name="connsiteX46" fmla="*/ 420323 w 2352924"/>
              <a:gd name="connsiteY46" fmla="*/ 2758992 h 2947678"/>
              <a:gd name="connsiteX47" fmla="*/ 478380 w 2352924"/>
              <a:gd name="connsiteY47" fmla="*/ 2773506 h 2947678"/>
              <a:gd name="connsiteX48" fmla="*/ 667066 w 2352924"/>
              <a:gd name="connsiteY48" fmla="*/ 2817049 h 2947678"/>
              <a:gd name="connsiteX49" fmla="*/ 739637 w 2352924"/>
              <a:gd name="connsiteY49" fmla="*/ 2758992 h 2947678"/>
              <a:gd name="connsiteX50" fmla="*/ 797695 w 2352924"/>
              <a:gd name="connsiteY50" fmla="*/ 2744478 h 2947678"/>
              <a:gd name="connsiteX51" fmla="*/ 884780 w 2352924"/>
              <a:gd name="connsiteY51" fmla="*/ 2715449 h 2947678"/>
              <a:gd name="connsiteX52" fmla="*/ 913809 w 2352924"/>
              <a:gd name="connsiteY52" fmla="*/ 2758992 h 2947678"/>
              <a:gd name="connsiteX53" fmla="*/ 957352 w 2352924"/>
              <a:gd name="connsiteY53" fmla="*/ 2773506 h 2947678"/>
              <a:gd name="connsiteX54" fmla="*/ 1131523 w 2352924"/>
              <a:gd name="connsiteY54" fmla="*/ 2729964 h 2947678"/>
              <a:gd name="connsiteX55" fmla="*/ 1175066 w 2352924"/>
              <a:gd name="connsiteY55" fmla="*/ 2715449 h 2947678"/>
              <a:gd name="connsiteX56" fmla="*/ 1218609 w 2352924"/>
              <a:gd name="connsiteY56" fmla="*/ 2700935 h 2947678"/>
              <a:gd name="connsiteX57" fmla="*/ 1276666 w 2352924"/>
              <a:gd name="connsiteY57" fmla="*/ 2715449 h 2947678"/>
              <a:gd name="connsiteX58" fmla="*/ 1305695 w 2352924"/>
              <a:gd name="connsiteY58" fmla="*/ 2758992 h 2947678"/>
              <a:gd name="connsiteX59" fmla="*/ 1349237 w 2352924"/>
              <a:gd name="connsiteY59" fmla="*/ 2788021 h 2947678"/>
              <a:gd name="connsiteX60" fmla="*/ 1392780 w 2352924"/>
              <a:gd name="connsiteY60" fmla="*/ 2758992 h 2947678"/>
              <a:gd name="connsiteX61" fmla="*/ 1508895 w 2352924"/>
              <a:gd name="connsiteY61" fmla="*/ 2686421 h 2947678"/>
              <a:gd name="connsiteX62" fmla="*/ 1566952 w 2352924"/>
              <a:gd name="connsiteY62" fmla="*/ 2657392 h 2947678"/>
              <a:gd name="connsiteX63" fmla="*/ 1668552 w 2352924"/>
              <a:gd name="connsiteY63" fmla="*/ 2628364 h 2947678"/>
              <a:gd name="connsiteX64" fmla="*/ 1770152 w 2352924"/>
              <a:gd name="connsiteY64" fmla="*/ 2729964 h 2947678"/>
              <a:gd name="connsiteX65" fmla="*/ 1813695 w 2352924"/>
              <a:gd name="connsiteY65" fmla="*/ 2758992 h 2947678"/>
              <a:gd name="connsiteX66" fmla="*/ 1881513 w 2352924"/>
              <a:gd name="connsiteY66" fmla="*/ 2761266 h 2947678"/>
              <a:gd name="connsiteX67" fmla="*/ 2002380 w 2352924"/>
              <a:gd name="connsiteY67" fmla="*/ 2657392 h 2947678"/>
              <a:gd name="connsiteX68" fmla="*/ 2089466 w 2352924"/>
              <a:gd name="connsiteY68" fmla="*/ 2613849 h 2947678"/>
              <a:gd name="connsiteX69" fmla="*/ 2162037 w 2352924"/>
              <a:gd name="connsiteY69" fmla="*/ 2671906 h 2947678"/>
              <a:gd name="connsiteX70" fmla="*/ 2238702 w 2352924"/>
              <a:gd name="connsiteY70" fmla="*/ 2761266 h 2947678"/>
              <a:gd name="connsiteX71" fmla="*/ 2334933 w 2352924"/>
              <a:gd name="connsiteY71" fmla="*/ 2721254 h 2947678"/>
              <a:gd name="connsiteX72" fmla="*/ 2336209 w 2352924"/>
              <a:gd name="connsiteY72" fmla="*/ 1713964 h 2947678"/>
              <a:gd name="connsiteX73" fmla="*/ 2342248 w 2352924"/>
              <a:gd name="connsiteY73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103980 w 2352924"/>
              <a:gd name="connsiteY3" fmla="*/ 306078 h 2947678"/>
              <a:gd name="connsiteX4" fmla="*/ 2060437 w 2352924"/>
              <a:gd name="connsiteY4" fmla="*/ 335106 h 2947678"/>
              <a:gd name="connsiteX5" fmla="*/ 2045923 w 2352924"/>
              <a:gd name="connsiteY5" fmla="*/ 378649 h 2947678"/>
              <a:gd name="connsiteX6" fmla="*/ 1987866 w 2352924"/>
              <a:gd name="connsiteY6" fmla="*/ 465735 h 2947678"/>
              <a:gd name="connsiteX7" fmla="*/ 1915295 w 2352924"/>
              <a:gd name="connsiteY7" fmla="*/ 610878 h 2947678"/>
              <a:gd name="connsiteX8" fmla="*/ 1857237 w 2352924"/>
              <a:gd name="connsiteY8" fmla="*/ 697964 h 2947678"/>
              <a:gd name="connsiteX9" fmla="*/ 1842723 w 2352924"/>
              <a:gd name="connsiteY9" fmla="*/ 741506 h 2947678"/>
              <a:gd name="connsiteX10" fmla="*/ 1770152 w 2352924"/>
              <a:gd name="connsiteY10" fmla="*/ 814078 h 2947678"/>
              <a:gd name="connsiteX11" fmla="*/ 1738637 w 2352924"/>
              <a:gd name="connsiteY11" fmla="*/ 903878 h 2947678"/>
              <a:gd name="connsiteX12" fmla="*/ 1726609 w 2352924"/>
              <a:gd name="connsiteY12" fmla="*/ 944706 h 2947678"/>
              <a:gd name="connsiteX13" fmla="*/ 1639523 w 2352924"/>
              <a:gd name="connsiteY13" fmla="*/ 988249 h 2947678"/>
              <a:gd name="connsiteX14" fmla="*/ 1596328 w 2352924"/>
              <a:gd name="connsiteY14" fmla="*/ 1140476 h 2947678"/>
              <a:gd name="connsiteX15" fmla="*/ 1508895 w 2352924"/>
              <a:gd name="connsiteY15" fmla="*/ 1351106 h 2947678"/>
              <a:gd name="connsiteX16" fmla="*/ 1421809 w 2352924"/>
              <a:gd name="connsiteY16" fmla="*/ 1409164 h 2947678"/>
              <a:gd name="connsiteX17" fmla="*/ 1291180 w 2352924"/>
              <a:gd name="connsiteY17" fmla="*/ 1481735 h 2947678"/>
              <a:gd name="connsiteX18" fmla="*/ 1247637 w 2352924"/>
              <a:gd name="connsiteY18" fmla="*/ 1496249 h 2947678"/>
              <a:gd name="connsiteX19" fmla="*/ 1204095 w 2352924"/>
              <a:gd name="connsiteY19" fmla="*/ 1583335 h 2947678"/>
              <a:gd name="connsiteX20" fmla="*/ 1189580 w 2352924"/>
              <a:gd name="connsiteY20" fmla="*/ 1626878 h 2947678"/>
              <a:gd name="connsiteX21" fmla="*/ 1146037 w 2352924"/>
              <a:gd name="connsiteY21" fmla="*/ 1713964 h 2947678"/>
              <a:gd name="connsiteX22" fmla="*/ 1131523 w 2352924"/>
              <a:gd name="connsiteY22" fmla="*/ 1830078 h 2947678"/>
              <a:gd name="connsiteX23" fmla="*/ 1087980 w 2352924"/>
              <a:gd name="connsiteY23" fmla="*/ 1960706 h 2947678"/>
              <a:gd name="connsiteX24" fmla="*/ 1029923 w 2352924"/>
              <a:gd name="connsiteY24" fmla="*/ 2047792 h 2947678"/>
              <a:gd name="connsiteX25" fmla="*/ 986380 w 2352924"/>
              <a:gd name="connsiteY25" fmla="*/ 2062306 h 2947678"/>
              <a:gd name="connsiteX26" fmla="*/ 942837 w 2352924"/>
              <a:gd name="connsiteY26" fmla="*/ 2091335 h 2947678"/>
              <a:gd name="connsiteX27" fmla="*/ 783180 w 2352924"/>
              <a:gd name="connsiteY27" fmla="*/ 2120364 h 2947678"/>
              <a:gd name="connsiteX28" fmla="*/ 809943 w 2352924"/>
              <a:gd name="connsiteY28" fmla="*/ 2118324 h 2947678"/>
              <a:gd name="connsiteX29" fmla="*/ 725123 w 2352924"/>
              <a:gd name="connsiteY29" fmla="*/ 2367106 h 2947678"/>
              <a:gd name="connsiteX30" fmla="*/ 667066 w 2352924"/>
              <a:gd name="connsiteY30" fmla="*/ 2454192 h 2947678"/>
              <a:gd name="connsiteX31" fmla="*/ 623523 w 2352924"/>
              <a:gd name="connsiteY31" fmla="*/ 2468706 h 2947678"/>
              <a:gd name="connsiteX32" fmla="*/ 579980 w 2352924"/>
              <a:gd name="connsiteY32" fmla="*/ 2497735 h 2947678"/>
              <a:gd name="connsiteX33" fmla="*/ 521923 w 2352924"/>
              <a:gd name="connsiteY33" fmla="*/ 2512249 h 2947678"/>
              <a:gd name="connsiteX34" fmla="*/ 478380 w 2352924"/>
              <a:gd name="connsiteY34" fmla="*/ 2526764 h 2947678"/>
              <a:gd name="connsiteX35" fmla="*/ 463866 w 2352924"/>
              <a:gd name="connsiteY35" fmla="*/ 2570306 h 2947678"/>
              <a:gd name="connsiteX36" fmla="*/ 405809 w 2352924"/>
              <a:gd name="connsiteY36" fmla="*/ 2657392 h 2947678"/>
              <a:gd name="connsiteX37" fmla="*/ 391295 w 2352924"/>
              <a:gd name="connsiteY37" fmla="*/ 2700935 h 2947678"/>
              <a:gd name="connsiteX38" fmla="*/ 347752 w 2352924"/>
              <a:gd name="connsiteY38" fmla="*/ 2729964 h 2947678"/>
              <a:gd name="connsiteX39" fmla="*/ 275180 w 2352924"/>
              <a:gd name="connsiteY39" fmla="*/ 2817049 h 2947678"/>
              <a:gd name="connsiteX40" fmla="*/ 115523 w 2352924"/>
              <a:gd name="connsiteY40" fmla="*/ 2846078 h 2947678"/>
              <a:gd name="connsiteX41" fmla="*/ 71980 w 2352924"/>
              <a:gd name="connsiteY41" fmla="*/ 2860592 h 2947678"/>
              <a:gd name="connsiteX42" fmla="*/ 130037 w 2352924"/>
              <a:gd name="connsiteY42" fmla="*/ 2933164 h 2947678"/>
              <a:gd name="connsiteX43" fmla="*/ 188095 w 2352924"/>
              <a:gd name="connsiteY43" fmla="*/ 2947678 h 2947678"/>
              <a:gd name="connsiteX44" fmla="*/ 275180 w 2352924"/>
              <a:gd name="connsiteY44" fmla="*/ 2904135 h 2947678"/>
              <a:gd name="connsiteX45" fmla="*/ 347752 w 2352924"/>
              <a:gd name="connsiteY45" fmla="*/ 2831564 h 2947678"/>
              <a:gd name="connsiteX46" fmla="*/ 420323 w 2352924"/>
              <a:gd name="connsiteY46" fmla="*/ 2758992 h 2947678"/>
              <a:gd name="connsiteX47" fmla="*/ 478380 w 2352924"/>
              <a:gd name="connsiteY47" fmla="*/ 2773506 h 2947678"/>
              <a:gd name="connsiteX48" fmla="*/ 667066 w 2352924"/>
              <a:gd name="connsiteY48" fmla="*/ 2817049 h 2947678"/>
              <a:gd name="connsiteX49" fmla="*/ 739637 w 2352924"/>
              <a:gd name="connsiteY49" fmla="*/ 2758992 h 2947678"/>
              <a:gd name="connsiteX50" fmla="*/ 797695 w 2352924"/>
              <a:gd name="connsiteY50" fmla="*/ 2744478 h 2947678"/>
              <a:gd name="connsiteX51" fmla="*/ 884780 w 2352924"/>
              <a:gd name="connsiteY51" fmla="*/ 2715449 h 2947678"/>
              <a:gd name="connsiteX52" fmla="*/ 913809 w 2352924"/>
              <a:gd name="connsiteY52" fmla="*/ 2758992 h 2947678"/>
              <a:gd name="connsiteX53" fmla="*/ 957352 w 2352924"/>
              <a:gd name="connsiteY53" fmla="*/ 2773506 h 2947678"/>
              <a:gd name="connsiteX54" fmla="*/ 1131523 w 2352924"/>
              <a:gd name="connsiteY54" fmla="*/ 2729964 h 2947678"/>
              <a:gd name="connsiteX55" fmla="*/ 1175066 w 2352924"/>
              <a:gd name="connsiteY55" fmla="*/ 2715449 h 2947678"/>
              <a:gd name="connsiteX56" fmla="*/ 1218609 w 2352924"/>
              <a:gd name="connsiteY56" fmla="*/ 2700935 h 2947678"/>
              <a:gd name="connsiteX57" fmla="*/ 1276666 w 2352924"/>
              <a:gd name="connsiteY57" fmla="*/ 2715449 h 2947678"/>
              <a:gd name="connsiteX58" fmla="*/ 1305695 w 2352924"/>
              <a:gd name="connsiteY58" fmla="*/ 2758992 h 2947678"/>
              <a:gd name="connsiteX59" fmla="*/ 1349237 w 2352924"/>
              <a:gd name="connsiteY59" fmla="*/ 2788021 h 2947678"/>
              <a:gd name="connsiteX60" fmla="*/ 1392780 w 2352924"/>
              <a:gd name="connsiteY60" fmla="*/ 2758992 h 2947678"/>
              <a:gd name="connsiteX61" fmla="*/ 1508895 w 2352924"/>
              <a:gd name="connsiteY61" fmla="*/ 2686421 h 2947678"/>
              <a:gd name="connsiteX62" fmla="*/ 1566952 w 2352924"/>
              <a:gd name="connsiteY62" fmla="*/ 2657392 h 2947678"/>
              <a:gd name="connsiteX63" fmla="*/ 1668552 w 2352924"/>
              <a:gd name="connsiteY63" fmla="*/ 2628364 h 2947678"/>
              <a:gd name="connsiteX64" fmla="*/ 1770152 w 2352924"/>
              <a:gd name="connsiteY64" fmla="*/ 2729964 h 2947678"/>
              <a:gd name="connsiteX65" fmla="*/ 1813695 w 2352924"/>
              <a:gd name="connsiteY65" fmla="*/ 2758992 h 2947678"/>
              <a:gd name="connsiteX66" fmla="*/ 1881513 w 2352924"/>
              <a:gd name="connsiteY66" fmla="*/ 2761266 h 2947678"/>
              <a:gd name="connsiteX67" fmla="*/ 2002380 w 2352924"/>
              <a:gd name="connsiteY67" fmla="*/ 2657392 h 2947678"/>
              <a:gd name="connsiteX68" fmla="*/ 2089466 w 2352924"/>
              <a:gd name="connsiteY68" fmla="*/ 2613849 h 2947678"/>
              <a:gd name="connsiteX69" fmla="*/ 2162037 w 2352924"/>
              <a:gd name="connsiteY69" fmla="*/ 2671906 h 2947678"/>
              <a:gd name="connsiteX70" fmla="*/ 2238702 w 2352924"/>
              <a:gd name="connsiteY70" fmla="*/ 2761266 h 2947678"/>
              <a:gd name="connsiteX71" fmla="*/ 2334933 w 2352924"/>
              <a:gd name="connsiteY71" fmla="*/ 2721254 h 2947678"/>
              <a:gd name="connsiteX72" fmla="*/ 2336209 w 2352924"/>
              <a:gd name="connsiteY72" fmla="*/ 1713964 h 2947678"/>
              <a:gd name="connsiteX73" fmla="*/ 2342248 w 2352924"/>
              <a:gd name="connsiteY73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103980 w 2352924"/>
              <a:gd name="connsiteY3" fmla="*/ 306078 h 2947678"/>
              <a:gd name="connsiteX4" fmla="*/ 2060437 w 2352924"/>
              <a:gd name="connsiteY4" fmla="*/ 335106 h 2947678"/>
              <a:gd name="connsiteX5" fmla="*/ 2045923 w 2352924"/>
              <a:gd name="connsiteY5" fmla="*/ 378649 h 2947678"/>
              <a:gd name="connsiteX6" fmla="*/ 1987866 w 2352924"/>
              <a:gd name="connsiteY6" fmla="*/ 465735 h 2947678"/>
              <a:gd name="connsiteX7" fmla="*/ 1915295 w 2352924"/>
              <a:gd name="connsiteY7" fmla="*/ 610878 h 2947678"/>
              <a:gd name="connsiteX8" fmla="*/ 1857237 w 2352924"/>
              <a:gd name="connsiteY8" fmla="*/ 697964 h 2947678"/>
              <a:gd name="connsiteX9" fmla="*/ 1842723 w 2352924"/>
              <a:gd name="connsiteY9" fmla="*/ 741506 h 2947678"/>
              <a:gd name="connsiteX10" fmla="*/ 1770152 w 2352924"/>
              <a:gd name="connsiteY10" fmla="*/ 814078 h 2947678"/>
              <a:gd name="connsiteX11" fmla="*/ 1726609 w 2352924"/>
              <a:gd name="connsiteY11" fmla="*/ 944706 h 2947678"/>
              <a:gd name="connsiteX12" fmla="*/ 1639523 w 2352924"/>
              <a:gd name="connsiteY12" fmla="*/ 988249 h 2947678"/>
              <a:gd name="connsiteX13" fmla="*/ 1596328 w 2352924"/>
              <a:gd name="connsiteY13" fmla="*/ 1140476 h 2947678"/>
              <a:gd name="connsiteX14" fmla="*/ 1508895 w 2352924"/>
              <a:gd name="connsiteY14" fmla="*/ 1351106 h 2947678"/>
              <a:gd name="connsiteX15" fmla="*/ 1421809 w 2352924"/>
              <a:gd name="connsiteY15" fmla="*/ 1409164 h 2947678"/>
              <a:gd name="connsiteX16" fmla="*/ 1291180 w 2352924"/>
              <a:gd name="connsiteY16" fmla="*/ 1481735 h 2947678"/>
              <a:gd name="connsiteX17" fmla="*/ 1247637 w 2352924"/>
              <a:gd name="connsiteY17" fmla="*/ 1496249 h 2947678"/>
              <a:gd name="connsiteX18" fmla="*/ 1204095 w 2352924"/>
              <a:gd name="connsiteY18" fmla="*/ 1583335 h 2947678"/>
              <a:gd name="connsiteX19" fmla="*/ 1189580 w 2352924"/>
              <a:gd name="connsiteY19" fmla="*/ 1626878 h 2947678"/>
              <a:gd name="connsiteX20" fmla="*/ 1146037 w 2352924"/>
              <a:gd name="connsiteY20" fmla="*/ 1713964 h 2947678"/>
              <a:gd name="connsiteX21" fmla="*/ 1131523 w 2352924"/>
              <a:gd name="connsiteY21" fmla="*/ 1830078 h 2947678"/>
              <a:gd name="connsiteX22" fmla="*/ 1087980 w 2352924"/>
              <a:gd name="connsiteY22" fmla="*/ 1960706 h 2947678"/>
              <a:gd name="connsiteX23" fmla="*/ 1029923 w 2352924"/>
              <a:gd name="connsiteY23" fmla="*/ 2047792 h 2947678"/>
              <a:gd name="connsiteX24" fmla="*/ 986380 w 2352924"/>
              <a:gd name="connsiteY24" fmla="*/ 2062306 h 2947678"/>
              <a:gd name="connsiteX25" fmla="*/ 942837 w 2352924"/>
              <a:gd name="connsiteY25" fmla="*/ 2091335 h 2947678"/>
              <a:gd name="connsiteX26" fmla="*/ 783180 w 2352924"/>
              <a:gd name="connsiteY26" fmla="*/ 2120364 h 2947678"/>
              <a:gd name="connsiteX27" fmla="*/ 809943 w 2352924"/>
              <a:gd name="connsiteY27" fmla="*/ 2118324 h 2947678"/>
              <a:gd name="connsiteX28" fmla="*/ 725123 w 2352924"/>
              <a:gd name="connsiteY28" fmla="*/ 2367106 h 2947678"/>
              <a:gd name="connsiteX29" fmla="*/ 667066 w 2352924"/>
              <a:gd name="connsiteY29" fmla="*/ 2454192 h 2947678"/>
              <a:gd name="connsiteX30" fmla="*/ 623523 w 2352924"/>
              <a:gd name="connsiteY30" fmla="*/ 2468706 h 2947678"/>
              <a:gd name="connsiteX31" fmla="*/ 579980 w 2352924"/>
              <a:gd name="connsiteY31" fmla="*/ 2497735 h 2947678"/>
              <a:gd name="connsiteX32" fmla="*/ 521923 w 2352924"/>
              <a:gd name="connsiteY32" fmla="*/ 2512249 h 2947678"/>
              <a:gd name="connsiteX33" fmla="*/ 478380 w 2352924"/>
              <a:gd name="connsiteY33" fmla="*/ 2526764 h 2947678"/>
              <a:gd name="connsiteX34" fmla="*/ 463866 w 2352924"/>
              <a:gd name="connsiteY34" fmla="*/ 2570306 h 2947678"/>
              <a:gd name="connsiteX35" fmla="*/ 405809 w 2352924"/>
              <a:gd name="connsiteY35" fmla="*/ 2657392 h 2947678"/>
              <a:gd name="connsiteX36" fmla="*/ 391295 w 2352924"/>
              <a:gd name="connsiteY36" fmla="*/ 2700935 h 2947678"/>
              <a:gd name="connsiteX37" fmla="*/ 347752 w 2352924"/>
              <a:gd name="connsiteY37" fmla="*/ 2729964 h 2947678"/>
              <a:gd name="connsiteX38" fmla="*/ 275180 w 2352924"/>
              <a:gd name="connsiteY38" fmla="*/ 2817049 h 2947678"/>
              <a:gd name="connsiteX39" fmla="*/ 115523 w 2352924"/>
              <a:gd name="connsiteY39" fmla="*/ 2846078 h 2947678"/>
              <a:gd name="connsiteX40" fmla="*/ 71980 w 2352924"/>
              <a:gd name="connsiteY40" fmla="*/ 2860592 h 2947678"/>
              <a:gd name="connsiteX41" fmla="*/ 130037 w 2352924"/>
              <a:gd name="connsiteY41" fmla="*/ 2933164 h 2947678"/>
              <a:gd name="connsiteX42" fmla="*/ 188095 w 2352924"/>
              <a:gd name="connsiteY42" fmla="*/ 2947678 h 2947678"/>
              <a:gd name="connsiteX43" fmla="*/ 275180 w 2352924"/>
              <a:gd name="connsiteY43" fmla="*/ 2904135 h 2947678"/>
              <a:gd name="connsiteX44" fmla="*/ 347752 w 2352924"/>
              <a:gd name="connsiteY44" fmla="*/ 2831564 h 2947678"/>
              <a:gd name="connsiteX45" fmla="*/ 420323 w 2352924"/>
              <a:gd name="connsiteY45" fmla="*/ 2758992 h 2947678"/>
              <a:gd name="connsiteX46" fmla="*/ 478380 w 2352924"/>
              <a:gd name="connsiteY46" fmla="*/ 2773506 h 2947678"/>
              <a:gd name="connsiteX47" fmla="*/ 667066 w 2352924"/>
              <a:gd name="connsiteY47" fmla="*/ 2817049 h 2947678"/>
              <a:gd name="connsiteX48" fmla="*/ 739637 w 2352924"/>
              <a:gd name="connsiteY48" fmla="*/ 2758992 h 2947678"/>
              <a:gd name="connsiteX49" fmla="*/ 797695 w 2352924"/>
              <a:gd name="connsiteY49" fmla="*/ 2744478 h 2947678"/>
              <a:gd name="connsiteX50" fmla="*/ 884780 w 2352924"/>
              <a:gd name="connsiteY50" fmla="*/ 2715449 h 2947678"/>
              <a:gd name="connsiteX51" fmla="*/ 913809 w 2352924"/>
              <a:gd name="connsiteY51" fmla="*/ 2758992 h 2947678"/>
              <a:gd name="connsiteX52" fmla="*/ 957352 w 2352924"/>
              <a:gd name="connsiteY52" fmla="*/ 2773506 h 2947678"/>
              <a:gd name="connsiteX53" fmla="*/ 1131523 w 2352924"/>
              <a:gd name="connsiteY53" fmla="*/ 2729964 h 2947678"/>
              <a:gd name="connsiteX54" fmla="*/ 1175066 w 2352924"/>
              <a:gd name="connsiteY54" fmla="*/ 2715449 h 2947678"/>
              <a:gd name="connsiteX55" fmla="*/ 1218609 w 2352924"/>
              <a:gd name="connsiteY55" fmla="*/ 2700935 h 2947678"/>
              <a:gd name="connsiteX56" fmla="*/ 1276666 w 2352924"/>
              <a:gd name="connsiteY56" fmla="*/ 2715449 h 2947678"/>
              <a:gd name="connsiteX57" fmla="*/ 1305695 w 2352924"/>
              <a:gd name="connsiteY57" fmla="*/ 2758992 h 2947678"/>
              <a:gd name="connsiteX58" fmla="*/ 1349237 w 2352924"/>
              <a:gd name="connsiteY58" fmla="*/ 2788021 h 2947678"/>
              <a:gd name="connsiteX59" fmla="*/ 1392780 w 2352924"/>
              <a:gd name="connsiteY59" fmla="*/ 2758992 h 2947678"/>
              <a:gd name="connsiteX60" fmla="*/ 1508895 w 2352924"/>
              <a:gd name="connsiteY60" fmla="*/ 2686421 h 2947678"/>
              <a:gd name="connsiteX61" fmla="*/ 1566952 w 2352924"/>
              <a:gd name="connsiteY61" fmla="*/ 2657392 h 2947678"/>
              <a:gd name="connsiteX62" fmla="*/ 1668552 w 2352924"/>
              <a:gd name="connsiteY62" fmla="*/ 2628364 h 2947678"/>
              <a:gd name="connsiteX63" fmla="*/ 1770152 w 2352924"/>
              <a:gd name="connsiteY63" fmla="*/ 2729964 h 2947678"/>
              <a:gd name="connsiteX64" fmla="*/ 1813695 w 2352924"/>
              <a:gd name="connsiteY64" fmla="*/ 2758992 h 2947678"/>
              <a:gd name="connsiteX65" fmla="*/ 1881513 w 2352924"/>
              <a:gd name="connsiteY65" fmla="*/ 2761266 h 2947678"/>
              <a:gd name="connsiteX66" fmla="*/ 2002380 w 2352924"/>
              <a:gd name="connsiteY66" fmla="*/ 2657392 h 2947678"/>
              <a:gd name="connsiteX67" fmla="*/ 2089466 w 2352924"/>
              <a:gd name="connsiteY67" fmla="*/ 2613849 h 2947678"/>
              <a:gd name="connsiteX68" fmla="*/ 2162037 w 2352924"/>
              <a:gd name="connsiteY68" fmla="*/ 2671906 h 2947678"/>
              <a:gd name="connsiteX69" fmla="*/ 2238702 w 2352924"/>
              <a:gd name="connsiteY69" fmla="*/ 2761266 h 2947678"/>
              <a:gd name="connsiteX70" fmla="*/ 2334933 w 2352924"/>
              <a:gd name="connsiteY70" fmla="*/ 2721254 h 2947678"/>
              <a:gd name="connsiteX71" fmla="*/ 2336209 w 2352924"/>
              <a:gd name="connsiteY71" fmla="*/ 1713964 h 2947678"/>
              <a:gd name="connsiteX72" fmla="*/ 2342248 w 2352924"/>
              <a:gd name="connsiteY72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103980 w 2352924"/>
              <a:gd name="connsiteY3" fmla="*/ 306078 h 2947678"/>
              <a:gd name="connsiteX4" fmla="*/ 2060437 w 2352924"/>
              <a:gd name="connsiteY4" fmla="*/ 335106 h 2947678"/>
              <a:gd name="connsiteX5" fmla="*/ 2045923 w 2352924"/>
              <a:gd name="connsiteY5" fmla="*/ 378649 h 2947678"/>
              <a:gd name="connsiteX6" fmla="*/ 1987866 w 2352924"/>
              <a:gd name="connsiteY6" fmla="*/ 465735 h 2947678"/>
              <a:gd name="connsiteX7" fmla="*/ 1915295 w 2352924"/>
              <a:gd name="connsiteY7" fmla="*/ 610878 h 2947678"/>
              <a:gd name="connsiteX8" fmla="*/ 1857237 w 2352924"/>
              <a:gd name="connsiteY8" fmla="*/ 697964 h 2947678"/>
              <a:gd name="connsiteX9" fmla="*/ 1842723 w 2352924"/>
              <a:gd name="connsiteY9" fmla="*/ 741506 h 2947678"/>
              <a:gd name="connsiteX10" fmla="*/ 1726609 w 2352924"/>
              <a:gd name="connsiteY10" fmla="*/ 944706 h 2947678"/>
              <a:gd name="connsiteX11" fmla="*/ 1639523 w 2352924"/>
              <a:gd name="connsiteY11" fmla="*/ 988249 h 2947678"/>
              <a:gd name="connsiteX12" fmla="*/ 1596328 w 2352924"/>
              <a:gd name="connsiteY12" fmla="*/ 1140476 h 2947678"/>
              <a:gd name="connsiteX13" fmla="*/ 1508895 w 2352924"/>
              <a:gd name="connsiteY13" fmla="*/ 1351106 h 2947678"/>
              <a:gd name="connsiteX14" fmla="*/ 1421809 w 2352924"/>
              <a:gd name="connsiteY14" fmla="*/ 1409164 h 2947678"/>
              <a:gd name="connsiteX15" fmla="*/ 1291180 w 2352924"/>
              <a:gd name="connsiteY15" fmla="*/ 1481735 h 2947678"/>
              <a:gd name="connsiteX16" fmla="*/ 1247637 w 2352924"/>
              <a:gd name="connsiteY16" fmla="*/ 1496249 h 2947678"/>
              <a:gd name="connsiteX17" fmla="*/ 1204095 w 2352924"/>
              <a:gd name="connsiteY17" fmla="*/ 1583335 h 2947678"/>
              <a:gd name="connsiteX18" fmla="*/ 1189580 w 2352924"/>
              <a:gd name="connsiteY18" fmla="*/ 1626878 h 2947678"/>
              <a:gd name="connsiteX19" fmla="*/ 1146037 w 2352924"/>
              <a:gd name="connsiteY19" fmla="*/ 1713964 h 2947678"/>
              <a:gd name="connsiteX20" fmla="*/ 1131523 w 2352924"/>
              <a:gd name="connsiteY20" fmla="*/ 1830078 h 2947678"/>
              <a:gd name="connsiteX21" fmla="*/ 1087980 w 2352924"/>
              <a:gd name="connsiteY21" fmla="*/ 1960706 h 2947678"/>
              <a:gd name="connsiteX22" fmla="*/ 1029923 w 2352924"/>
              <a:gd name="connsiteY22" fmla="*/ 2047792 h 2947678"/>
              <a:gd name="connsiteX23" fmla="*/ 986380 w 2352924"/>
              <a:gd name="connsiteY23" fmla="*/ 2062306 h 2947678"/>
              <a:gd name="connsiteX24" fmla="*/ 942837 w 2352924"/>
              <a:gd name="connsiteY24" fmla="*/ 2091335 h 2947678"/>
              <a:gd name="connsiteX25" fmla="*/ 783180 w 2352924"/>
              <a:gd name="connsiteY25" fmla="*/ 2120364 h 2947678"/>
              <a:gd name="connsiteX26" fmla="*/ 809943 w 2352924"/>
              <a:gd name="connsiteY26" fmla="*/ 2118324 h 2947678"/>
              <a:gd name="connsiteX27" fmla="*/ 725123 w 2352924"/>
              <a:gd name="connsiteY27" fmla="*/ 2367106 h 2947678"/>
              <a:gd name="connsiteX28" fmla="*/ 667066 w 2352924"/>
              <a:gd name="connsiteY28" fmla="*/ 2454192 h 2947678"/>
              <a:gd name="connsiteX29" fmla="*/ 623523 w 2352924"/>
              <a:gd name="connsiteY29" fmla="*/ 2468706 h 2947678"/>
              <a:gd name="connsiteX30" fmla="*/ 579980 w 2352924"/>
              <a:gd name="connsiteY30" fmla="*/ 2497735 h 2947678"/>
              <a:gd name="connsiteX31" fmla="*/ 521923 w 2352924"/>
              <a:gd name="connsiteY31" fmla="*/ 2512249 h 2947678"/>
              <a:gd name="connsiteX32" fmla="*/ 478380 w 2352924"/>
              <a:gd name="connsiteY32" fmla="*/ 2526764 h 2947678"/>
              <a:gd name="connsiteX33" fmla="*/ 463866 w 2352924"/>
              <a:gd name="connsiteY33" fmla="*/ 2570306 h 2947678"/>
              <a:gd name="connsiteX34" fmla="*/ 405809 w 2352924"/>
              <a:gd name="connsiteY34" fmla="*/ 2657392 h 2947678"/>
              <a:gd name="connsiteX35" fmla="*/ 391295 w 2352924"/>
              <a:gd name="connsiteY35" fmla="*/ 2700935 h 2947678"/>
              <a:gd name="connsiteX36" fmla="*/ 347752 w 2352924"/>
              <a:gd name="connsiteY36" fmla="*/ 2729964 h 2947678"/>
              <a:gd name="connsiteX37" fmla="*/ 275180 w 2352924"/>
              <a:gd name="connsiteY37" fmla="*/ 2817049 h 2947678"/>
              <a:gd name="connsiteX38" fmla="*/ 115523 w 2352924"/>
              <a:gd name="connsiteY38" fmla="*/ 2846078 h 2947678"/>
              <a:gd name="connsiteX39" fmla="*/ 71980 w 2352924"/>
              <a:gd name="connsiteY39" fmla="*/ 2860592 h 2947678"/>
              <a:gd name="connsiteX40" fmla="*/ 130037 w 2352924"/>
              <a:gd name="connsiteY40" fmla="*/ 2933164 h 2947678"/>
              <a:gd name="connsiteX41" fmla="*/ 188095 w 2352924"/>
              <a:gd name="connsiteY41" fmla="*/ 2947678 h 2947678"/>
              <a:gd name="connsiteX42" fmla="*/ 275180 w 2352924"/>
              <a:gd name="connsiteY42" fmla="*/ 2904135 h 2947678"/>
              <a:gd name="connsiteX43" fmla="*/ 347752 w 2352924"/>
              <a:gd name="connsiteY43" fmla="*/ 2831564 h 2947678"/>
              <a:gd name="connsiteX44" fmla="*/ 420323 w 2352924"/>
              <a:gd name="connsiteY44" fmla="*/ 2758992 h 2947678"/>
              <a:gd name="connsiteX45" fmla="*/ 478380 w 2352924"/>
              <a:gd name="connsiteY45" fmla="*/ 2773506 h 2947678"/>
              <a:gd name="connsiteX46" fmla="*/ 667066 w 2352924"/>
              <a:gd name="connsiteY46" fmla="*/ 2817049 h 2947678"/>
              <a:gd name="connsiteX47" fmla="*/ 739637 w 2352924"/>
              <a:gd name="connsiteY47" fmla="*/ 2758992 h 2947678"/>
              <a:gd name="connsiteX48" fmla="*/ 797695 w 2352924"/>
              <a:gd name="connsiteY48" fmla="*/ 2744478 h 2947678"/>
              <a:gd name="connsiteX49" fmla="*/ 884780 w 2352924"/>
              <a:gd name="connsiteY49" fmla="*/ 2715449 h 2947678"/>
              <a:gd name="connsiteX50" fmla="*/ 913809 w 2352924"/>
              <a:gd name="connsiteY50" fmla="*/ 2758992 h 2947678"/>
              <a:gd name="connsiteX51" fmla="*/ 957352 w 2352924"/>
              <a:gd name="connsiteY51" fmla="*/ 2773506 h 2947678"/>
              <a:gd name="connsiteX52" fmla="*/ 1131523 w 2352924"/>
              <a:gd name="connsiteY52" fmla="*/ 2729964 h 2947678"/>
              <a:gd name="connsiteX53" fmla="*/ 1175066 w 2352924"/>
              <a:gd name="connsiteY53" fmla="*/ 2715449 h 2947678"/>
              <a:gd name="connsiteX54" fmla="*/ 1218609 w 2352924"/>
              <a:gd name="connsiteY54" fmla="*/ 2700935 h 2947678"/>
              <a:gd name="connsiteX55" fmla="*/ 1276666 w 2352924"/>
              <a:gd name="connsiteY55" fmla="*/ 2715449 h 2947678"/>
              <a:gd name="connsiteX56" fmla="*/ 1305695 w 2352924"/>
              <a:gd name="connsiteY56" fmla="*/ 2758992 h 2947678"/>
              <a:gd name="connsiteX57" fmla="*/ 1349237 w 2352924"/>
              <a:gd name="connsiteY57" fmla="*/ 2788021 h 2947678"/>
              <a:gd name="connsiteX58" fmla="*/ 1392780 w 2352924"/>
              <a:gd name="connsiteY58" fmla="*/ 2758992 h 2947678"/>
              <a:gd name="connsiteX59" fmla="*/ 1508895 w 2352924"/>
              <a:gd name="connsiteY59" fmla="*/ 2686421 h 2947678"/>
              <a:gd name="connsiteX60" fmla="*/ 1566952 w 2352924"/>
              <a:gd name="connsiteY60" fmla="*/ 2657392 h 2947678"/>
              <a:gd name="connsiteX61" fmla="*/ 1668552 w 2352924"/>
              <a:gd name="connsiteY61" fmla="*/ 2628364 h 2947678"/>
              <a:gd name="connsiteX62" fmla="*/ 1770152 w 2352924"/>
              <a:gd name="connsiteY62" fmla="*/ 2729964 h 2947678"/>
              <a:gd name="connsiteX63" fmla="*/ 1813695 w 2352924"/>
              <a:gd name="connsiteY63" fmla="*/ 2758992 h 2947678"/>
              <a:gd name="connsiteX64" fmla="*/ 1881513 w 2352924"/>
              <a:gd name="connsiteY64" fmla="*/ 2761266 h 2947678"/>
              <a:gd name="connsiteX65" fmla="*/ 2002380 w 2352924"/>
              <a:gd name="connsiteY65" fmla="*/ 2657392 h 2947678"/>
              <a:gd name="connsiteX66" fmla="*/ 2089466 w 2352924"/>
              <a:gd name="connsiteY66" fmla="*/ 2613849 h 2947678"/>
              <a:gd name="connsiteX67" fmla="*/ 2162037 w 2352924"/>
              <a:gd name="connsiteY67" fmla="*/ 2671906 h 2947678"/>
              <a:gd name="connsiteX68" fmla="*/ 2238702 w 2352924"/>
              <a:gd name="connsiteY68" fmla="*/ 2761266 h 2947678"/>
              <a:gd name="connsiteX69" fmla="*/ 2334933 w 2352924"/>
              <a:gd name="connsiteY69" fmla="*/ 2721254 h 2947678"/>
              <a:gd name="connsiteX70" fmla="*/ 2336209 w 2352924"/>
              <a:gd name="connsiteY70" fmla="*/ 1713964 h 2947678"/>
              <a:gd name="connsiteX71" fmla="*/ 2342248 w 2352924"/>
              <a:gd name="connsiteY71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103980 w 2352924"/>
              <a:gd name="connsiteY3" fmla="*/ 306078 h 2947678"/>
              <a:gd name="connsiteX4" fmla="*/ 2060437 w 2352924"/>
              <a:gd name="connsiteY4" fmla="*/ 335106 h 2947678"/>
              <a:gd name="connsiteX5" fmla="*/ 1987866 w 2352924"/>
              <a:gd name="connsiteY5" fmla="*/ 465735 h 2947678"/>
              <a:gd name="connsiteX6" fmla="*/ 1915295 w 2352924"/>
              <a:gd name="connsiteY6" fmla="*/ 610878 h 2947678"/>
              <a:gd name="connsiteX7" fmla="*/ 1857237 w 2352924"/>
              <a:gd name="connsiteY7" fmla="*/ 697964 h 2947678"/>
              <a:gd name="connsiteX8" fmla="*/ 1842723 w 2352924"/>
              <a:gd name="connsiteY8" fmla="*/ 741506 h 2947678"/>
              <a:gd name="connsiteX9" fmla="*/ 1726609 w 2352924"/>
              <a:gd name="connsiteY9" fmla="*/ 944706 h 2947678"/>
              <a:gd name="connsiteX10" fmla="*/ 1639523 w 2352924"/>
              <a:gd name="connsiteY10" fmla="*/ 988249 h 2947678"/>
              <a:gd name="connsiteX11" fmla="*/ 1596328 w 2352924"/>
              <a:gd name="connsiteY11" fmla="*/ 1140476 h 2947678"/>
              <a:gd name="connsiteX12" fmla="*/ 1508895 w 2352924"/>
              <a:gd name="connsiteY12" fmla="*/ 1351106 h 2947678"/>
              <a:gd name="connsiteX13" fmla="*/ 1421809 w 2352924"/>
              <a:gd name="connsiteY13" fmla="*/ 1409164 h 2947678"/>
              <a:gd name="connsiteX14" fmla="*/ 1291180 w 2352924"/>
              <a:gd name="connsiteY14" fmla="*/ 1481735 h 2947678"/>
              <a:gd name="connsiteX15" fmla="*/ 1247637 w 2352924"/>
              <a:gd name="connsiteY15" fmla="*/ 1496249 h 2947678"/>
              <a:gd name="connsiteX16" fmla="*/ 1204095 w 2352924"/>
              <a:gd name="connsiteY16" fmla="*/ 1583335 h 2947678"/>
              <a:gd name="connsiteX17" fmla="*/ 1189580 w 2352924"/>
              <a:gd name="connsiteY17" fmla="*/ 1626878 h 2947678"/>
              <a:gd name="connsiteX18" fmla="*/ 1146037 w 2352924"/>
              <a:gd name="connsiteY18" fmla="*/ 1713964 h 2947678"/>
              <a:gd name="connsiteX19" fmla="*/ 1131523 w 2352924"/>
              <a:gd name="connsiteY19" fmla="*/ 1830078 h 2947678"/>
              <a:gd name="connsiteX20" fmla="*/ 1087980 w 2352924"/>
              <a:gd name="connsiteY20" fmla="*/ 1960706 h 2947678"/>
              <a:gd name="connsiteX21" fmla="*/ 1029923 w 2352924"/>
              <a:gd name="connsiteY21" fmla="*/ 2047792 h 2947678"/>
              <a:gd name="connsiteX22" fmla="*/ 986380 w 2352924"/>
              <a:gd name="connsiteY22" fmla="*/ 2062306 h 2947678"/>
              <a:gd name="connsiteX23" fmla="*/ 942837 w 2352924"/>
              <a:gd name="connsiteY23" fmla="*/ 2091335 h 2947678"/>
              <a:gd name="connsiteX24" fmla="*/ 783180 w 2352924"/>
              <a:gd name="connsiteY24" fmla="*/ 2120364 h 2947678"/>
              <a:gd name="connsiteX25" fmla="*/ 809943 w 2352924"/>
              <a:gd name="connsiteY25" fmla="*/ 2118324 h 2947678"/>
              <a:gd name="connsiteX26" fmla="*/ 725123 w 2352924"/>
              <a:gd name="connsiteY26" fmla="*/ 2367106 h 2947678"/>
              <a:gd name="connsiteX27" fmla="*/ 667066 w 2352924"/>
              <a:gd name="connsiteY27" fmla="*/ 2454192 h 2947678"/>
              <a:gd name="connsiteX28" fmla="*/ 623523 w 2352924"/>
              <a:gd name="connsiteY28" fmla="*/ 2468706 h 2947678"/>
              <a:gd name="connsiteX29" fmla="*/ 579980 w 2352924"/>
              <a:gd name="connsiteY29" fmla="*/ 2497735 h 2947678"/>
              <a:gd name="connsiteX30" fmla="*/ 521923 w 2352924"/>
              <a:gd name="connsiteY30" fmla="*/ 2512249 h 2947678"/>
              <a:gd name="connsiteX31" fmla="*/ 478380 w 2352924"/>
              <a:gd name="connsiteY31" fmla="*/ 2526764 h 2947678"/>
              <a:gd name="connsiteX32" fmla="*/ 463866 w 2352924"/>
              <a:gd name="connsiteY32" fmla="*/ 2570306 h 2947678"/>
              <a:gd name="connsiteX33" fmla="*/ 405809 w 2352924"/>
              <a:gd name="connsiteY33" fmla="*/ 2657392 h 2947678"/>
              <a:gd name="connsiteX34" fmla="*/ 391295 w 2352924"/>
              <a:gd name="connsiteY34" fmla="*/ 2700935 h 2947678"/>
              <a:gd name="connsiteX35" fmla="*/ 347752 w 2352924"/>
              <a:gd name="connsiteY35" fmla="*/ 2729964 h 2947678"/>
              <a:gd name="connsiteX36" fmla="*/ 275180 w 2352924"/>
              <a:gd name="connsiteY36" fmla="*/ 2817049 h 2947678"/>
              <a:gd name="connsiteX37" fmla="*/ 115523 w 2352924"/>
              <a:gd name="connsiteY37" fmla="*/ 2846078 h 2947678"/>
              <a:gd name="connsiteX38" fmla="*/ 71980 w 2352924"/>
              <a:gd name="connsiteY38" fmla="*/ 2860592 h 2947678"/>
              <a:gd name="connsiteX39" fmla="*/ 130037 w 2352924"/>
              <a:gd name="connsiteY39" fmla="*/ 2933164 h 2947678"/>
              <a:gd name="connsiteX40" fmla="*/ 188095 w 2352924"/>
              <a:gd name="connsiteY40" fmla="*/ 2947678 h 2947678"/>
              <a:gd name="connsiteX41" fmla="*/ 275180 w 2352924"/>
              <a:gd name="connsiteY41" fmla="*/ 2904135 h 2947678"/>
              <a:gd name="connsiteX42" fmla="*/ 347752 w 2352924"/>
              <a:gd name="connsiteY42" fmla="*/ 2831564 h 2947678"/>
              <a:gd name="connsiteX43" fmla="*/ 420323 w 2352924"/>
              <a:gd name="connsiteY43" fmla="*/ 2758992 h 2947678"/>
              <a:gd name="connsiteX44" fmla="*/ 478380 w 2352924"/>
              <a:gd name="connsiteY44" fmla="*/ 2773506 h 2947678"/>
              <a:gd name="connsiteX45" fmla="*/ 667066 w 2352924"/>
              <a:gd name="connsiteY45" fmla="*/ 2817049 h 2947678"/>
              <a:gd name="connsiteX46" fmla="*/ 739637 w 2352924"/>
              <a:gd name="connsiteY46" fmla="*/ 2758992 h 2947678"/>
              <a:gd name="connsiteX47" fmla="*/ 797695 w 2352924"/>
              <a:gd name="connsiteY47" fmla="*/ 2744478 h 2947678"/>
              <a:gd name="connsiteX48" fmla="*/ 884780 w 2352924"/>
              <a:gd name="connsiteY48" fmla="*/ 2715449 h 2947678"/>
              <a:gd name="connsiteX49" fmla="*/ 913809 w 2352924"/>
              <a:gd name="connsiteY49" fmla="*/ 2758992 h 2947678"/>
              <a:gd name="connsiteX50" fmla="*/ 957352 w 2352924"/>
              <a:gd name="connsiteY50" fmla="*/ 2773506 h 2947678"/>
              <a:gd name="connsiteX51" fmla="*/ 1131523 w 2352924"/>
              <a:gd name="connsiteY51" fmla="*/ 2729964 h 2947678"/>
              <a:gd name="connsiteX52" fmla="*/ 1175066 w 2352924"/>
              <a:gd name="connsiteY52" fmla="*/ 2715449 h 2947678"/>
              <a:gd name="connsiteX53" fmla="*/ 1218609 w 2352924"/>
              <a:gd name="connsiteY53" fmla="*/ 2700935 h 2947678"/>
              <a:gd name="connsiteX54" fmla="*/ 1276666 w 2352924"/>
              <a:gd name="connsiteY54" fmla="*/ 2715449 h 2947678"/>
              <a:gd name="connsiteX55" fmla="*/ 1305695 w 2352924"/>
              <a:gd name="connsiteY55" fmla="*/ 2758992 h 2947678"/>
              <a:gd name="connsiteX56" fmla="*/ 1349237 w 2352924"/>
              <a:gd name="connsiteY56" fmla="*/ 2788021 h 2947678"/>
              <a:gd name="connsiteX57" fmla="*/ 1392780 w 2352924"/>
              <a:gd name="connsiteY57" fmla="*/ 2758992 h 2947678"/>
              <a:gd name="connsiteX58" fmla="*/ 1508895 w 2352924"/>
              <a:gd name="connsiteY58" fmla="*/ 2686421 h 2947678"/>
              <a:gd name="connsiteX59" fmla="*/ 1566952 w 2352924"/>
              <a:gd name="connsiteY59" fmla="*/ 2657392 h 2947678"/>
              <a:gd name="connsiteX60" fmla="*/ 1668552 w 2352924"/>
              <a:gd name="connsiteY60" fmla="*/ 2628364 h 2947678"/>
              <a:gd name="connsiteX61" fmla="*/ 1770152 w 2352924"/>
              <a:gd name="connsiteY61" fmla="*/ 2729964 h 2947678"/>
              <a:gd name="connsiteX62" fmla="*/ 1813695 w 2352924"/>
              <a:gd name="connsiteY62" fmla="*/ 2758992 h 2947678"/>
              <a:gd name="connsiteX63" fmla="*/ 1881513 w 2352924"/>
              <a:gd name="connsiteY63" fmla="*/ 2761266 h 2947678"/>
              <a:gd name="connsiteX64" fmla="*/ 2002380 w 2352924"/>
              <a:gd name="connsiteY64" fmla="*/ 2657392 h 2947678"/>
              <a:gd name="connsiteX65" fmla="*/ 2089466 w 2352924"/>
              <a:gd name="connsiteY65" fmla="*/ 2613849 h 2947678"/>
              <a:gd name="connsiteX66" fmla="*/ 2162037 w 2352924"/>
              <a:gd name="connsiteY66" fmla="*/ 2671906 h 2947678"/>
              <a:gd name="connsiteX67" fmla="*/ 2238702 w 2352924"/>
              <a:gd name="connsiteY67" fmla="*/ 2761266 h 2947678"/>
              <a:gd name="connsiteX68" fmla="*/ 2334933 w 2352924"/>
              <a:gd name="connsiteY68" fmla="*/ 2721254 h 2947678"/>
              <a:gd name="connsiteX69" fmla="*/ 2336209 w 2352924"/>
              <a:gd name="connsiteY69" fmla="*/ 1713964 h 2947678"/>
              <a:gd name="connsiteX70" fmla="*/ 2342248 w 2352924"/>
              <a:gd name="connsiteY70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060437 w 2352924"/>
              <a:gd name="connsiteY3" fmla="*/ 335106 h 2947678"/>
              <a:gd name="connsiteX4" fmla="*/ 1987866 w 2352924"/>
              <a:gd name="connsiteY4" fmla="*/ 465735 h 2947678"/>
              <a:gd name="connsiteX5" fmla="*/ 1915295 w 2352924"/>
              <a:gd name="connsiteY5" fmla="*/ 610878 h 2947678"/>
              <a:gd name="connsiteX6" fmla="*/ 1857237 w 2352924"/>
              <a:gd name="connsiteY6" fmla="*/ 697964 h 2947678"/>
              <a:gd name="connsiteX7" fmla="*/ 1842723 w 2352924"/>
              <a:gd name="connsiteY7" fmla="*/ 741506 h 2947678"/>
              <a:gd name="connsiteX8" fmla="*/ 1726609 w 2352924"/>
              <a:gd name="connsiteY8" fmla="*/ 944706 h 2947678"/>
              <a:gd name="connsiteX9" fmla="*/ 1639523 w 2352924"/>
              <a:gd name="connsiteY9" fmla="*/ 988249 h 2947678"/>
              <a:gd name="connsiteX10" fmla="*/ 1596328 w 2352924"/>
              <a:gd name="connsiteY10" fmla="*/ 1140476 h 2947678"/>
              <a:gd name="connsiteX11" fmla="*/ 1508895 w 2352924"/>
              <a:gd name="connsiteY11" fmla="*/ 1351106 h 2947678"/>
              <a:gd name="connsiteX12" fmla="*/ 1421809 w 2352924"/>
              <a:gd name="connsiteY12" fmla="*/ 1409164 h 2947678"/>
              <a:gd name="connsiteX13" fmla="*/ 1291180 w 2352924"/>
              <a:gd name="connsiteY13" fmla="*/ 1481735 h 2947678"/>
              <a:gd name="connsiteX14" fmla="*/ 1247637 w 2352924"/>
              <a:gd name="connsiteY14" fmla="*/ 1496249 h 2947678"/>
              <a:gd name="connsiteX15" fmla="*/ 1204095 w 2352924"/>
              <a:gd name="connsiteY15" fmla="*/ 1583335 h 2947678"/>
              <a:gd name="connsiteX16" fmla="*/ 1189580 w 2352924"/>
              <a:gd name="connsiteY16" fmla="*/ 1626878 h 2947678"/>
              <a:gd name="connsiteX17" fmla="*/ 1146037 w 2352924"/>
              <a:gd name="connsiteY17" fmla="*/ 1713964 h 2947678"/>
              <a:gd name="connsiteX18" fmla="*/ 1131523 w 2352924"/>
              <a:gd name="connsiteY18" fmla="*/ 1830078 h 2947678"/>
              <a:gd name="connsiteX19" fmla="*/ 1087980 w 2352924"/>
              <a:gd name="connsiteY19" fmla="*/ 1960706 h 2947678"/>
              <a:gd name="connsiteX20" fmla="*/ 1029923 w 2352924"/>
              <a:gd name="connsiteY20" fmla="*/ 2047792 h 2947678"/>
              <a:gd name="connsiteX21" fmla="*/ 986380 w 2352924"/>
              <a:gd name="connsiteY21" fmla="*/ 2062306 h 2947678"/>
              <a:gd name="connsiteX22" fmla="*/ 942837 w 2352924"/>
              <a:gd name="connsiteY22" fmla="*/ 2091335 h 2947678"/>
              <a:gd name="connsiteX23" fmla="*/ 783180 w 2352924"/>
              <a:gd name="connsiteY23" fmla="*/ 2120364 h 2947678"/>
              <a:gd name="connsiteX24" fmla="*/ 809943 w 2352924"/>
              <a:gd name="connsiteY24" fmla="*/ 2118324 h 2947678"/>
              <a:gd name="connsiteX25" fmla="*/ 725123 w 2352924"/>
              <a:gd name="connsiteY25" fmla="*/ 2367106 h 2947678"/>
              <a:gd name="connsiteX26" fmla="*/ 667066 w 2352924"/>
              <a:gd name="connsiteY26" fmla="*/ 2454192 h 2947678"/>
              <a:gd name="connsiteX27" fmla="*/ 623523 w 2352924"/>
              <a:gd name="connsiteY27" fmla="*/ 2468706 h 2947678"/>
              <a:gd name="connsiteX28" fmla="*/ 579980 w 2352924"/>
              <a:gd name="connsiteY28" fmla="*/ 2497735 h 2947678"/>
              <a:gd name="connsiteX29" fmla="*/ 521923 w 2352924"/>
              <a:gd name="connsiteY29" fmla="*/ 2512249 h 2947678"/>
              <a:gd name="connsiteX30" fmla="*/ 478380 w 2352924"/>
              <a:gd name="connsiteY30" fmla="*/ 2526764 h 2947678"/>
              <a:gd name="connsiteX31" fmla="*/ 463866 w 2352924"/>
              <a:gd name="connsiteY31" fmla="*/ 2570306 h 2947678"/>
              <a:gd name="connsiteX32" fmla="*/ 405809 w 2352924"/>
              <a:gd name="connsiteY32" fmla="*/ 2657392 h 2947678"/>
              <a:gd name="connsiteX33" fmla="*/ 391295 w 2352924"/>
              <a:gd name="connsiteY33" fmla="*/ 2700935 h 2947678"/>
              <a:gd name="connsiteX34" fmla="*/ 347752 w 2352924"/>
              <a:gd name="connsiteY34" fmla="*/ 2729964 h 2947678"/>
              <a:gd name="connsiteX35" fmla="*/ 275180 w 2352924"/>
              <a:gd name="connsiteY35" fmla="*/ 2817049 h 2947678"/>
              <a:gd name="connsiteX36" fmla="*/ 115523 w 2352924"/>
              <a:gd name="connsiteY36" fmla="*/ 2846078 h 2947678"/>
              <a:gd name="connsiteX37" fmla="*/ 71980 w 2352924"/>
              <a:gd name="connsiteY37" fmla="*/ 2860592 h 2947678"/>
              <a:gd name="connsiteX38" fmla="*/ 130037 w 2352924"/>
              <a:gd name="connsiteY38" fmla="*/ 2933164 h 2947678"/>
              <a:gd name="connsiteX39" fmla="*/ 188095 w 2352924"/>
              <a:gd name="connsiteY39" fmla="*/ 2947678 h 2947678"/>
              <a:gd name="connsiteX40" fmla="*/ 275180 w 2352924"/>
              <a:gd name="connsiteY40" fmla="*/ 2904135 h 2947678"/>
              <a:gd name="connsiteX41" fmla="*/ 347752 w 2352924"/>
              <a:gd name="connsiteY41" fmla="*/ 2831564 h 2947678"/>
              <a:gd name="connsiteX42" fmla="*/ 420323 w 2352924"/>
              <a:gd name="connsiteY42" fmla="*/ 2758992 h 2947678"/>
              <a:gd name="connsiteX43" fmla="*/ 478380 w 2352924"/>
              <a:gd name="connsiteY43" fmla="*/ 2773506 h 2947678"/>
              <a:gd name="connsiteX44" fmla="*/ 667066 w 2352924"/>
              <a:gd name="connsiteY44" fmla="*/ 2817049 h 2947678"/>
              <a:gd name="connsiteX45" fmla="*/ 739637 w 2352924"/>
              <a:gd name="connsiteY45" fmla="*/ 2758992 h 2947678"/>
              <a:gd name="connsiteX46" fmla="*/ 797695 w 2352924"/>
              <a:gd name="connsiteY46" fmla="*/ 2744478 h 2947678"/>
              <a:gd name="connsiteX47" fmla="*/ 884780 w 2352924"/>
              <a:gd name="connsiteY47" fmla="*/ 2715449 h 2947678"/>
              <a:gd name="connsiteX48" fmla="*/ 913809 w 2352924"/>
              <a:gd name="connsiteY48" fmla="*/ 2758992 h 2947678"/>
              <a:gd name="connsiteX49" fmla="*/ 957352 w 2352924"/>
              <a:gd name="connsiteY49" fmla="*/ 2773506 h 2947678"/>
              <a:gd name="connsiteX50" fmla="*/ 1131523 w 2352924"/>
              <a:gd name="connsiteY50" fmla="*/ 2729964 h 2947678"/>
              <a:gd name="connsiteX51" fmla="*/ 1175066 w 2352924"/>
              <a:gd name="connsiteY51" fmla="*/ 2715449 h 2947678"/>
              <a:gd name="connsiteX52" fmla="*/ 1218609 w 2352924"/>
              <a:gd name="connsiteY52" fmla="*/ 2700935 h 2947678"/>
              <a:gd name="connsiteX53" fmla="*/ 1276666 w 2352924"/>
              <a:gd name="connsiteY53" fmla="*/ 2715449 h 2947678"/>
              <a:gd name="connsiteX54" fmla="*/ 1305695 w 2352924"/>
              <a:gd name="connsiteY54" fmla="*/ 2758992 h 2947678"/>
              <a:gd name="connsiteX55" fmla="*/ 1349237 w 2352924"/>
              <a:gd name="connsiteY55" fmla="*/ 2788021 h 2947678"/>
              <a:gd name="connsiteX56" fmla="*/ 1392780 w 2352924"/>
              <a:gd name="connsiteY56" fmla="*/ 2758992 h 2947678"/>
              <a:gd name="connsiteX57" fmla="*/ 1508895 w 2352924"/>
              <a:gd name="connsiteY57" fmla="*/ 2686421 h 2947678"/>
              <a:gd name="connsiteX58" fmla="*/ 1566952 w 2352924"/>
              <a:gd name="connsiteY58" fmla="*/ 2657392 h 2947678"/>
              <a:gd name="connsiteX59" fmla="*/ 1668552 w 2352924"/>
              <a:gd name="connsiteY59" fmla="*/ 2628364 h 2947678"/>
              <a:gd name="connsiteX60" fmla="*/ 1770152 w 2352924"/>
              <a:gd name="connsiteY60" fmla="*/ 2729964 h 2947678"/>
              <a:gd name="connsiteX61" fmla="*/ 1813695 w 2352924"/>
              <a:gd name="connsiteY61" fmla="*/ 2758992 h 2947678"/>
              <a:gd name="connsiteX62" fmla="*/ 1881513 w 2352924"/>
              <a:gd name="connsiteY62" fmla="*/ 2761266 h 2947678"/>
              <a:gd name="connsiteX63" fmla="*/ 2002380 w 2352924"/>
              <a:gd name="connsiteY63" fmla="*/ 2657392 h 2947678"/>
              <a:gd name="connsiteX64" fmla="*/ 2089466 w 2352924"/>
              <a:gd name="connsiteY64" fmla="*/ 2613849 h 2947678"/>
              <a:gd name="connsiteX65" fmla="*/ 2162037 w 2352924"/>
              <a:gd name="connsiteY65" fmla="*/ 2671906 h 2947678"/>
              <a:gd name="connsiteX66" fmla="*/ 2238702 w 2352924"/>
              <a:gd name="connsiteY66" fmla="*/ 2761266 h 2947678"/>
              <a:gd name="connsiteX67" fmla="*/ 2334933 w 2352924"/>
              <a:gd name="connsiteY67" fmla="*/ 2721254 h 2947678"/>
              <a:gd name="connsiteX68" fmla="*/ 2336209 w 2352924"/>
              <a:gd name="connsiteY68" fmla="*/ 1713964 h 2947678"/>
              <a:gd name="connsiteX69" fmla="*/ 2342248 w 2352924"/>
              <a:gd name="connsiteY69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060437 w 2352924"/>
              <a:gd name="connsiteY3" fmla="*/ 335106 h 2947678"/>
              <a:gd name="connsiteX4" fmla="*/ 1987866 w 2352924"/>
              <a:gd name="connsiteY4" fmla="*/ 465735 h 2947678"/>
              <a:gd name="connsiteX5" fmla="*/ 1915295 w 2352924"/>
              <a:gd name="connsiteY5" fmla="*/ 610878 h 2947678"/>
              <a:gd name="connsiteX6" fmla="*/ 1857237 w 2352924"/>
              <a:gd name="connsiteY6" fmla="*/ 697964 h 2947678"/>
              <a:gd name="connsiteX7" fmla="*/ 1842723 w 2352924"/>
              <a:gd name="connsiteY7" fmla="*/ 741506 h 2947678"/>
              <a:gd name="connsiteX8" fmla="*/ 1726609 w 2352924"/>
              <a:gd name="connsiteY8" fmla="*/ 944706 h 2947678"/>
              <a:gd name="connsiteX9" fmla="*/ 1639523 w 2352924"/>
              <a:gd name="connsiteY9" fmla="*/ 988249 h 2947678"/>
              <a:gd name="connsiteX10" fmla="*/ 1596328 w 2352924"/>
              <a:gd name="connsiteY10" fmla="*/ 1140476 h 2947678"/>
              <a:gd name="connsiteX11" fmla="*/ 1508895 w 2352924"/>
              <a:gd name="connsiteY11" fmla="*/ 1351106 h 2947678"/>
              <a:gd name="connsiteX12" fmla="*/ 1421809 w 2352924"/>
              <a:gd name="connsiteY12" fmla="*/ 1409164 h 2947678"/>
              <a:gd name="connsiteX13" fmla="*/ 1291180 w 2352924"/>
              <a:gd name="connsiteY13" fmla="*/ 1481735 h 2947678"/>
              <a:gd name="connsiteX14" fmla="*/ 1247637 w 2352924"/>
              <a:gd name="connsiteY14" fmla="*/ 1496249 h 2947678"/>
              <a:gd name="connsiteX15" fmla="*/ 1204095 w 2352924"/>
              <a:gd name="connsiteY15" fmla="*/ 1583335 h 2947678"/>
              <a:gd name="connsiteX16" fmla="*/ 1189580 w 2352924"/>
              <a:gd name="connsiteY16" fmla="*/ 1626878 h 2947678"/>
              <a:gd name="connsiteX17" fmla="*/ 1146037 w 2352924"/>
              <a:gd name="connsiteY17" fmla="*/ 1713964 h 2947678"/>
              <a:gd name="connsiteX18" fmla="*/ 1131523 w 2352924"/>
              <a:gd name="connsiteY18" fmla="*/ 1830078 h 2947678"/>
              <a:gd name="connsiteX19" fmla="*/ 1087980 w 2352924"/>
              <a:gd name="connsiteY19" fmla="*/ 1960706 h 2947678"/>
              <a:gd name="connsiteX20" fmla="*/ 1029923 w 2352924"/>
              <a:gd name="connsiteY20" fmla="*/ 2047792 h 2947678"/>
              <a:gd name="connsiteX21" fmla="*/ 986380 w 2352924"/>
              <a:gd name="connsiteY21" fmla="*/ 2062306 h 2947678"/>
              <a:gd name="connsiteX22" fmla="*/ 942837 w 2352924"/>
              <a:gd name="connsiteY22" fmla="*/ 2091335 h 2947678"/>
              <a:gd name="connsiteX23" fmla="*/ 783180 w 2352924"/>
              <a:gd name="connsiteY23" fmla="*/ 2120364 h 2947678"/>
              <a:gd name="connsiteX24" fmla="*/ 809943 w 2352924"/>
              <a:gd name="connsiteY24" fmla="*/ 2118324 h 2947678"/>
              <a:gd name="connsiteX25" fmla="*/ 725123 w 2352924"/>
              <a:gd name="connsiteY25" fmla="*/ 2367106 h 2947678"/>
              <a:gd name="connsiteX26" fmla="*/ 667066 w 2352924"/>
              <a:gd name="connsiteY26" fmla="*/ 2454192 h 2947678"/>
              <a:gd name="connsiteX27" fmla="*/ 623523 w 2352924"/>
              <a:gd name="connsiteY27" fmla="*/ 2468706 h 2947678"/>
              <a:gd name="connsiteX28" fmla="*/ 579980 w 2352924"/>
              <a:gd name="connsiteY28" fmla="*/ 2497735 h 2947678"/>
              <a:gd name="connsiteX29" fmla="*/ 521923 w 2352924"/>
              <a:gd name="connsiteY29" fmla="*/ 2512249 h 2947678"/>
              <a:gd name="connsiteX30" fmla="*/ 478380 w 2352924"/>
              <a:gd name="connsiteY30" fmla="*/ 2526764 h 2947678"/>
              <a:gd name="connsiteX31" fmla="*/ 463866 w 2352924"/>
              <a:gd name="connsiteY31" fmla="*/ 2570306 h 2947678"/>
              <a:gd name="connsiteX32" fmla="*/ 405809 w 2352924"/>
              <a:gd name="connsiteY32" fmla="*/ 2657392 h 2947678"/>
              <a:gd name="connsiteX33" fmla="*/ 391295 w 2352924"/>
              <a:gd name="connsiteY33" fmla="*/ 2700935 h 2947678"/>
              <a:gd name="connsiteX34" fmla="*/ 347752 w 2352924"/>
              <a:gd name="connsiteY34" fmla="*/ 2729964 h 2947678"/>
              <a:gd name="connsiteX35" fmla="*/ 115523 w 2352924"/>
              <a:gd name="connsiteY35" fmla="*/ 2846078 h 2947678"/>
              <a:gd name="connsiteX36" fmla="*/ 71980 w 2352924"/>
              <a:gd name="connsiteY36" fmla="*/ 2860592 h 2947678"/>
              <a:gd name="connsiteX37" fmla="*/ 130037 w 2352924"/>
              <a:gd name="connsiteY37" fmla="*/ 2933164 h 2947678"/>
              <a:gd name="connsiteX38" fmla="*/ 188095 w 2352924"/>
              <a:gd name="connsiteY38" fmla="*/ 2947678 h 2947678"/>
              <a:gd name="connsiteX39" fmla="*/ 275180 w 2352924"/>
              <a:gd name="connsiteY39" fmla="*/ 2904135 h 2947678"/>
              <a:gd name="connsiteX40" fmla="*/ 347752 w 2352924"/>
              <a:gd name="connsiteY40" fmla="*/ 2831564 h 2947678"/>
              <a:gd name="connsiteX41" fmla="*/ 420323 w 2352924"/>
              <a:gd name="connsiteY41" fmla="*/ 2758992 h 2947678"/>
              <a:gd name="connsiteX42" fmla="*/ 478380 w 2352924"/>
              <a:gd name="connsiteY42" fmla="*/ 2773506 h 2947678"/>
              <a:gd name="connsiteX43" fmla="*/ 667066 w 2352924"/>
              <a:gd name="connsiteY43" fmla="*/ 2817049 h 2947678"/>
              <a:gd name="connsiteX44" fmla="*/ 739637 w 2352924"/>
              <a:gd name="connsiteY44" fmla="*/ 2758992 h 2947678"/>
              <a:gd name="connsiteX45" fmla="*/ 797695 w 2352924"/>
              <a:gd name="connsiteY45" fmla="*/ 2744478 h 2947678"/>
              <a:gd name="connsiteX46" fmla="*/ 884780 w 2352924"/>
              <a:gd name="connsiteY46" fmla="*/ 2715449 h 2947678"/>
              <a:gd name="connsiteX47" fmla="*/ 913809 w 2352924"/>
              <a:gd name="connsiteY47" fmla="*/ 2758992 h 2947678"/>
              <a:gd name="connsiteX48" fmla="*/ 957352 w 2352924"/>
              <a:gd name="connsiteY48" fmla="*/ 2773506 h 2947678"/>
              <a:gd name="connsiteX49" fmla="*/ 1131523 w 2352924"/>
              <a:gd name="connsiteY49" fmla="*/ 2729964 h 2947678"/>
              <a:gd name="connsiteX50" fmla="*/ 1175066 w 2352924"/>
              <a:gd name="connsiteY50" fmla="*/ 2715449 h 2947678"/>
              <a:gd name="connsiteX51" fmla="*/ 1218609 w 2352924"/>
              <a:gd name="connsiteY51" fmla="*/ 2700935 h 2947678"/>
              <a:gd name="connsiteX52" fmla="*/ 1276666 w 2352924"/>
              <a:gd name="connsiteY52" fmla="*/ 2715449 h 2947678"/>
              <a:gd name="connsiteX53" fmla="*/ 1305695 w 2352924"/>
              <a:gd name="connsiteY53" fmla="*/ 2758992 h 2947678"/>
              <a:gd name="connsiteX54" fmla="*/ 1349237 w 2352924"/>
              <a:gd name="connsiteY54" fmla="*/ 2788021 h 2947678"/>
              <a:gd name="connsiteX55" fmla="*/ 1392780 w 2352924"/>
              <a:gd name="connsiteY55" fmla="*/ 2758992 h 2947678"/>
              <a:gd name="connsiteX56" fmla="*/ 1508895 w 2352924"/>
              <a:gd name="connsiteY56" fmla="*/ 2686421 h 2947678"/>
              <a:gd name="connsiteX57" fmla="*/ 1566952 w 2352924"/>
              <a:gd name="connsiteY57" fmla="*/ 2657392 h 2947678"/>
              <a:gd name="connsiteX58" fmla="*/ 1668552 w 2352924"/>
              <a:gd name="connsiteY58" fmla="*/ 2628364 h 2947678"/>
              <a:gd name="connsiteX59" fmla="*/ 1770152 w 2352924"/>
              <a:gd name="connsiteY59" fmla="*/ 2729964 h 2947678"/>
              <a:gd name="connsiteX60" fmla="*/ 1813695 w 2352924"/>
              <a:gd name="connsiteY60" fmla="*/ 2758992 h 2947678"/>
              <a:gd name="connsiteX61" fmla="*/ 1881513 w 2352924"/>
              <a:gd name="connsiteY61" fmla="*/ 2761266 h 2947678"/>
              <a:gd name="connsiteX62" fmla="*/ 2002380 w 2352924"/>
              <a:gd name="connsiteY62" fmla="*/ 2657392 h 2947678"/>
              <a:gd name="connsiteX63" fmla="*/ 2089466 w 2352924"/>
              <a:gd name="connsiteY63" fmla="*/ 2613849 h 2947678"/>
              <a:gd name="connsiteX64" fmla="*/ 2162037 w 2352924"/>
              <a:gd name="connsiteY64" fmla="*/ 2671906 h 2947678"/>
              <a:gd name="connsiteX65" fmla="*/ 2238702 w 2352924"/>
              <a:gd name="connsiteY65" fmla="*/ 2761266 h 2947678"/>
              <a:gd name="connsiteX66" fmla="*/ 2334933 w 2352924"/>
              <a:gd name="connsiteY66" fmla="*/ 2721254 h 2947678"/>
              <a:gd name="connsiteX67" fmla="*/ 2336209 w 2352924"/>
              <a:gd name="connsiteY67" fmla="*/ 1713964 h 2947678"/>
              <a:gd name="connsiteX68" fmla="*/ 2342248 w 2352924"/>
              <a:gd name="connsiteY68" fmla="*/ 0 h 2947678"/>
              <a:gd name="connsiteX0" fmla="*/ 2342248 w 2352924"/>
              <a:gd name="connsiteY0" fmla="*/ 0 h 2947678"/>
              <a:gd name="connsiteX1" fmla="*/ 2307180 w 2352924"/>
              <a:gd name="connsiteY1" fmla="*/ 1278 h 2947678"/>
              <a:gd name="connsiteX2" fmla="*/ 2162037 w 2352924"/>
              <a:gd name="connsiteY2" fmla="*/ 218992 h 2947678"/>
              <a:gd name="connsiteX3" fmla="*/ 2060437 w 2352924"/>
              <a:gd name="connsiteY3" fmla="*/ 335106 h 2947678"/>
              <a:gd name="connsiteX4" fmla="*/ 1987866 w 2352924"/>
              <a:gd name="connsiteY4" fmla="*/ 465735 h 2947678"/>
              <a:gd name="connsiteX5" fmla="*/ 1915295 w 2352924"/>
              <a:gd name="connsiteY5" fmla="*/ 610878 h 2947678"/>
              <a:gd name="connsiteX6" fmla="*/ 1857237 w 2352924"/>
              <a:gd name="connsiteY6" fmla="*/ 697964 h 2947678"/>
              <a:gd name="connsiteX7" fmla="*/ 1842723 w 2352924"/>
              <a:gd name="connsiteY7" fmla="*/ 741506 h 2947678"/>
              <a:gd name="connsiteX8" fmla="*/ 1726609 w 2352924"/>
              <a:gd name="connsiteY8" fmla="*/ 944706 h 2947678"/>
              <a:gd name="connsiteX9" fmla="*/ 1639523 w 2352924"/>
              <a:gd name="connsiteY9" fmla="*/ 988249 h 2947678"/>
              <a:gd name="connsiteX10" fmla="*/ 1596328 w 2352924"/>
              <a:gd name="connsiteY10" fmla="*/ 1140476 h 2947678"/>
              <a:gd name="connsiteX11" fmla="*/ 1508895 w 2352924"/>
              <a:gd name="connsiteY11" fmla="*/ 1351106 h 2947678"/>
              <a:gd name="connsiteX12" fmla="*/ 1421809 w 2352924"/>
              <a:gd name="connsiteY12" fmla="*/ 1409164 h 2947678"/>
              <a:gd name="connsiteX13" fmla="*/ 1291180 w 2352924"/>
              <a:gd name="connsiteY13" fmla="*/ 1481735 h 2947678"/>
              <a:gd name="connsiteX14" fmla="*/ 1247637 w 2352924"/>
              <a:gd name="connsiteY14" fmla="*/ 1496249 h 2947678"/>
              <a:gd name="connsiteX15" fmla="*/ 1204095 w 2352924"/>
              <a:gd name="connsiteY15" fmla="*/ 1583335 h 2947678"/>
              <a:gd name="connsiteX16" fmla="*/ 1189580 w 2352924"/>
              <a:gd name="connsiteY16" fmla="*/ 1626878 h 2947678"/>
              <a:gd name="connsiteX17" fmla="*/ 1146037 w 2352924"/>
              <a:gd name="connsiteY17" fmla="*/ 1713964 h 2947678"/>
              <a:gd name="connsiteX18" fmla="*/ 1131523 w 2352924"/>
              <a:gd name="connsiteY18" fmla="*/ 1830078 h 2947678"/>
              <a:gd name="connsiteX19" fmla="*/ 1087980 w 2352924"/>
              <a:gd name="connsiteY19" fmla="*/ 1960706 h 2947678"/>
              <a:gd name="connsiteX20" fmla="*/ 1029923 w 2352924"/>
              <a:gd name="connsiteY20" fmla="*/ 2047792 h 2947678"/>
              <a:gd name="connsiteX21" fmla="*/ 986380 w 2352924"/>
              <a:gd name="connsiteY21" fmla="*/ 2062306 h 2947678"/>
              <a:gd name="connsiteX22" fmla="*/ 942837 w 2352924"/>
              <a:gd name="connsiteY22" fmla="*/ 2091335 h 2947678"/>
              <a:gd name="connsiteX23" fmla="*/ 783180 w 2352924"/>
              <a:gd name="connsiteY23" fmla="*/ 2120364 h 2947678"/>
              <a:gd name="connsiteX24" fmla="*/ 809943 w 2352924"/>
              <a:gd name="connsiteY24" fmla="*/ 2118324 h 2947678"/>
              <a:gd name="connsiteX25" fmla="*/ 725123 w 2352924"/>
              <a:gd name="connsiteY25" fmla="*/ 2367106 h 2947678"/>
              <a:gd name="connsiteX26" fmla="*/ 667066 w 2352924"/>
              <a:gd name="connsiteY26" fmla="*/ 2454192 h 2947678"/>
              <a:gd name="connsiteX27" fmla="*/ 623523 w 2352924"/>
              <a:gd name="connsiteY27" fmla="*/ 2468706 h 2947678"/>
              <a:gd name="connsiteX28" fmla="*/ 579980 w 2352924"/>
              <a:gd name="connsiteY28" fmla="*/ 2497735 h 2947678"/>
              <a:gd name="connsiteX29" fmla="*/ 521923 w 2352924"/>
              <a:gd name="connsiteY29" fmla="*/ 2512249 h 2947678"/>
              <a:gd name="connsiteX30" fmla="*/ 478380 w 2352924"/>
              <a:gd name="connsiteY30" fmla="*/ 2526764 h 2947678"/>
              <a:gd name="connsiteX31" fmla="*/ 463866 w 2352924"/>
              <a:gd name="connsiteY31" fmla="*/ 2570306 h 2947678"/>
              <a:gd name="connsiteX32" fmla="*/ 405809 w 2352924"/>
              <a:gd name="connsiteY32" fmla="*/ 2657392 h 2947678"/>
              <a:gd name="connsiteX33" fmla="*/ 391295 w 2352924"/>
              <a:gd name="connsiteY33" fmla="*/ 2700935 h 2947678"/>
              <a:gd name="connsiteX34" fmla="*/ 347752 w 2352924"/>
              <a:gd name="connsiteY34" fmla="*/ 2729964 h 2947678"/>
              <a:gd name="connsiteX35" fmla="*/ 238439 w 2352924"/>
              <a:gd name="connsiteY35" fmla="*/ 2832704 h 2947678"/>
              <a:gd name="connsiteX36" fmla="*/ 115523 w 2352924"/>
              <a:gd name="connsiteY36" fmla="*/ 2846078 h 2947678"/>
              <a:gd name="connsiteX37" fmla="*/ 71980 w 2352924"/>
              <a:gd name="connsiteY37" fmla="*/ 2860592 h 2947678"/>
              <a:gd name="connsiteX38" fmla="*/ 130037 w 2352924"/>
              <a:gd name="connsiteY38" fmla="*/ 2933164 h 2947678"/>
              <a:gd name="connsiteX39" fmla="*/ 188095 w 2352924"/>
              <a:gd name="connsiteY39" fmla="*/ 2947678 h 2947678"/>
              <a:gd name="connsiteX40" fmla="*/ 275180 w 2352924"/>
              <a:gd name="connsiteY40" fmla="*/ 2904135 h 2947678"/>
              <a:gd name="connsiteX41" fmla="*/ 347752 w 2352924"/>
              <a:gd name="connsiteY41" fmla="*/ 2831564 h 2947678"/>
              <a:gd name="connsiteX42" fmla="*/ 420323 w 2352924"/>
              <a:gd name="connsiteY42" fmla="*/ 2758992 h 2947678"/>
              <a:gd name="connsiteX43" fmla="*/ 478380 w 2352924"/>
              <a:gd name="connsiteY43" fmla="*/ 2773506 h 2947678"/>
              <a:gd name="connsiteX44" fmla="*/ 667066 w 2352924"/>
              <a:gd name="connsiteY44" fmla="*/ 2817049 h 2947678"/>
              <a:gd name="connsiteX45" fmla="*/ 739637 w 2352924"/>
              <a:gd name="connsiteY45" fmla="*/ 2758992 h 2947678"/>
              <a:gd name="connsiteX46" fmla="*/ 797695 w 2352924"/>
              <a:gd name="connsiteY46" fmla="*/ 2744478 h 2947678"/>
              <a:gd name="connsiteX47" fmla="*/ 884780 w 2352924"/>
              <a:gd name="connsiteY47" fmla="*/ 2715449 h 2947678"/>
              <a:gd name="connsiteX48" fmla="*/ 913809 w 2352924"/>
              <a:gd name="connsiteY48" fmla="*/ 2758992 h 2947678"/>
              <a:gd name="connsiteX49" fmla="*/ 957352 w 2352924"/>
              <a:gd name="connsiteY49" fmla="*/ 2773506 h 2947678"/>
              <a:gd name="connsiteX50" fmla="*/ 1131523 w 2352924"/>
              <a:gd name="connsiteY50" fmla="*/ 2729964 h 2947678"/>
              <a:gd name="connsiteX51" fmla="*/ 1175066 w 2352924"/>
              <a:gd name="connsiteY51" fmla="*/ 2715449 h 2947678"/>
              <a:gd name="connsiteX52" fmla="*/ 1218609 w 2352924"/>
              <a:gd name="connsiteY52" fmla="*/ 2700935 h 2947678"/>
              <a:gd name="connsiteX53" fmla="*/ 1276666 w 2352924"/>
              <a:gd name="connsiteY53" fmla="*/ 2715449 h 2947678"/>
              <a:gd name="connsiteX54" fmla="*/ 1305695 w 2352924"/>
              <a:gd name="connsiteY54" fmla="*/ 2758992 h 2947678"/>
              <a:gd name="connsiteX55" fmla="*/ 1349237 w 2352924"/>
              <a:gd name="connsiteY55" fmla="*/ 2788021 h 2947678"/>
              <a:gd name="connsiteX56" fmla="*/ 1392780 w 2352924"/>
              <a:gd name="connsiteY56" fmla="*/ 2758992 h 2947678"/>
              <a:gd name="connsiteX57" fmla="*/ 1508895 w 2352924"/>
              <a:gd name="connsiteY57" fmla="*/ 2686421 h 2947678"/>
              <a:gd name="connsiteX58" fmla="*/ 1566952 w 2352924"/>
              <a:gd name="connsiteY58" fmla="*/ 2657392 h 2947678"/>
              <a:gd name="connsiteX59" fmla="*/ 1668552 w 2352924"/>
              <a:gd name="connsiteY59" fmla="*/ 2628364 h 2947678"/>
              <a:gd name="connsiteX60" fmla="*/ 1770152 w 2352924"/>
              <a:gd name="connsiteY60" fmla="*/ 2729964 h 2947678"/>
              <a:gd name="connsiteX61" fmla="*/ 1813695 w 2352924"/>
              <a:gd name="connsiteY61" fmla="*/ 2758992 h 2947678"/>
              <a:gd name="connsiteX62" fmla="*/ 1881513 w 2352924"/>
              <a:gd name="connsiteY62" fmla="*/ 2761266 h 2947678"/>
              <a:gd name="connsiteX63" fmla="*/ 2002380 w 2352924"/>
              <a:gd name="connsiteY63" fmla="*/ 2657392 h 2947678"/>
              <a:gd name="connsiteX64" fmla="*/ 2089466 w 2352924"/>
              <a:gd name="connsiteY64" fmla="*/ 2613849 h 2947678"/>
              <a:gd name="connsiteX65" fmla="*/ 2162037 w 2352924"/>
              <a:gd name="connsiteY65" fmla="*/ 2671906 h 2947678"/>
              <a:gd name="connsiteX66" fmla="*/ 2238702 w 2352924"/>
              <a:gd name="connsiteY66" fmla="*/ 2761266 h 2947678"/>
              <a:gd name="connsiteX67" fmla="*/ 2334933 w 2352924"/>
              <a:gd name="connsiteY67" fmla="*/ 2721254 h 2947678"/>
              <a:gd name="connsiteX68" fmla="*/ 2336209 w 2352924"/>
              <a:gd name="connsiteY68" fmla="*/ 1713964 h 2947678"/>
              <a:gd name="connsiteX69" fmla="*/ 2342248 w 2352924"/>
              <a:gd name="connsiteY69" fmla="*/ 0 h 294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352924" h="2947678">
                <a:moveTo>
                  <a:pt x="2342248" y="0"/>
                </a:moveTo>
                <a:lnTo>
                  <a:pt x="2307180" y="1278"/>
                </a:lnTo>
                <a:lnTo>
                  <a:pt x="2162037" y="218992"/>
                </a:lnTo>
                <a:lnTo>
                  <a:pt x="2060437" y="335106"/>
                </a:lnTo>
                <a:cubicBezTo>
                  <a:pt x="2041085" y="361715"/>
                  <a:pt x="2012056" y="419773"/>
                  <a:pt x="1987866" y="465735"/>
                </a:cubicBezTo>
                <a:cubicBezTo>
                  <a:pt x="1946443" y="590003"/>
                  <a:pt x="1980947" y="517089"/>
                  <a:pt x="1915295" y="610878"/>
                </a:cubicBezTo>
                <a:cubicBezTo>
                  <a:pt x="1895288" y="639460"/>
                  <a:pt x="1857237" y="697964"/>
                  <a:pt x="1857237" y="697964"/>
                </a:cubicBezTo>
                <a:cubicBezTo>
                  <a:pt x="1852399" y="712478"/>
                  <a:pt x="1852280" y="729559"/>
                  <a:pt x="1842723" y="741506"/>
                </a:cubicBezTo>
                <a:cubicBezTo>
                  <a:pt x="1820952" y="782630"/>
                  <a:pt x="1760476" y="903582"/>
                  <a:pt x="1726609" y="944706"/>
                </a:cubicBezTo>
                <a:cubicBezTo>
                  <a:pt x="1666517" y="964737"/>
                  <a:pt x="1695796" y="950734"/>
                  <a:pt x="1639523" y="988249"/>
                </a:cubicBezTo>
                <a:cubicBezTo>
                  <a:pt x="1590595" y="1061641"/>
                  <a:pt x="1613496" y="1054633"/>
                  <a:pt x="1596328" y="1140476"/>
                </a:cubicBezTo>
                <a:cubicBezTo>
                  <a:pt x="1574557" y="1200952"/>
                  <a:pt x="1537981" y="1306325"/>
                  <a:pt x="1508895" y="1351106"/>
                </a:cubicBezTo>
                <a:cubicBezTo>
                  <a:pt x="1484225" y="1375776"/>
                  <a:pt x="1446479" y="1384495"/>
                  <a:pt x="1421809" y="1409164"/>
                </a:cubicBezTo>
                <a:cubicBezTo>
                  <a:pt x="1385523" y="1430936"/>
                  <a:pt x="1320209" y="1467221"/>
                  <a:pt x="1291180" y="1481735"/>
                </a:cubicBezTo>
                <a:lnTo>
                  <a:pt x="1247637" y="1496249"/>
                </a:lnTo>
                <a:cubicBezTo>
                  <a:pt x="1211158" y="1605689"/>
                  <a:pt x="1260364" y="1470797"/>
                  <a:pt x="1204095" y="1583335"/>
                </a:cubicBezTo>
                <a:cubicBezTo>
                  <a:pt x="1197253" y="1597019"/>
                  <a:pt x="1196422" y="1613194"/>
                  <a:pt x="1189580" y="1626878"/>
                </a:cubicBezTo>
                <a:cubicBezTo>
                  <a:pt x="1133307" y="1739424"/>
                  <a:pt x="1182521" y="1604517"/>
                  <a:pt x="1146037" y="1713964"/>
                </a:cubicBezTo>
                <a:cubicBezTo>
                  <a:pt x="1141199" y="1752669"/>
                  <a:pt x="1137039" y="1791464"/>
                  <a:pt x="1131523" y="1830078"/>
                </a:cubicBezTo>
                <a:cubicBezTo>
                  <a:pt x="1125583" y="1871660"/>
                  <a:pt x="1126552" y="1929849"/>
                  <a:pt x="1087980" y="1960706"/>
                </a:cubicBezTo>
                <a:cubicBezTo>
                  <a:pt x="1071047" y="1996992"/>
                  <a:pt x="1046856" y="2030859"/>
                  <a:pt x="1029923" y="2047792"/>
                </a:cubicBezTo>
                <a:cubicBezTo>
                  <a:pt x="1021436" y="2060522"/>
                  <a:pt x="1000064" y="2055464"/>
                  <a:pt x="986380" y="2062306"/>
                </a:cubicBezTo>
                <a:cubicBezTo>
                  <a:pt x="970778" y="2070107"/>
                  <a:pt x="958871" y="2084463"/>
                  <a:pt x="942837" y="2091335"/>
                </a:cubicBezTo>
                <a:cubicBezTo>
                  <a:pt x="908623" y="2105998"/>
                  <a:pt x="806718" y="2117001"/>
                  <a:pt x="783180" y="2120364"/>
                </a:cubicBezTo>
                <a:cubicBezTo>
                  <a:pt x="778342" y="2134878"/>
                  <a:pt x="812680" y="2103272"/>
                  <a:pt x="809943" y="2118324"/>
                </a:cubicBezTo>
                <a:cubicBezTo>
                  <a:pt x="799963" y="2173218"/>
                  <a:pt x="759954" y="2314860"/>
                  <a:pt x="725123" y="2367106"/>
                </a:cubicBezTo>
                <a:cubicBezTo>
                  <a:pt x="705771" y="2396135"/>
                  <a:pt x="700164" y="2443160"/>
                  <a:pt x="667066" y="2454192"/>
                </a:cubicBezTo>
                <a:lnTo>
                  <a:pt x="623523" y="2468706"/>
                </a:lnTo>
                <a:cubicBezTo>
                  <a:pt x="609009" y="2478382"/>
                  <a:pt x="596014" y="2490863"/>
                  <a:pt x="579980" y="2497735"/>
                </a:cubicBezTo>
                <a:cubicBezTo>
                  <a:pt x="561645" y="2505593"/>
                  <a:pt x="541103" y="2506769"/>
                  <a:pt x="521923" y="2512249"/>
                </a:cubicBezTo>
                <a:cubicBezTo>
                  <a:pt x="507212" y="2516452"/>
                  <a:pt x="492894" y="2521926"/>
                  <a:pt x="478380" y="2526764"/>
                </a:cubicBezTo>
                <a:cubicBezTo>
                  <a:pt x="473542" y="2541278"/>
                  <a:pt x="471296" y="2556932"/>
                  <a:pt x="463866" y="2570306"/>
                </a:cubicBezTo>
                <a:cubicBezTo>
                  <a:pt x="446923" y="2600804"/>
                  <a:pt x="416841" y="2624294"/>
                  <a:pt x="405809" y="2657392"/>
                </a:cubicBezTo>
                <a:cubicBezTo>
                  <a:pt x="400971" y="2671906"/>
                  <a:pt x="400852" y="2688988"/>
                  <a:pt x="391295" y="2700935"/>
                </a:cubicBezTo>
                <a:cubicBezTo>
                  <a:pt x="380398" y="2714557"/>
                  <a:pt x="362266" y="2720288"/>
                  <a:pt x="347752" y="2729964"/>
                </a:cubicBezTo>
                <a:cubicBezTo>
                  <a:pt x="321781" y="2745542"/>
                  <a:pt x="277144" y="2813352"/>
                  <a:pt x="238439" y="2832704"/>
                </a:cubicBezTo>
                <a:cubicBezTo>
                  <a:pt x="199734" y="2852056"/>
                  <a:pt x="142771" y="2835047"/>
                  <a:pt x="115523" y="2846078"/>
                </a:cubicBezTo>
                <a:cubicBezTo>
                  <a:pt x="101009" y="2850916"/>
                  <a:pt x="83927" y="2851035"/>
                  <a:pt x="71980" y="2860592"/>
                </a:cubicBezTo>
                <a:cubicBezTo>
                  <a:pt x="0" y="2918176"/>
                  <a:pt x="71973" y="2918649"/>
                  <a:pt x="130037" y="2933164"/>
                </a:cubicBezTo>
                <a:lnTo>
                  <a:pt x="188095" y="2947678"/>
                </a:lnTo>
                <a:cubicBezTo>
                  <a:pt x="223510" y="2935873"/>
                  <a:pt x="247043" y="2932272"/>
                  <a:pt x="275180" y="2904135"/>
                </a:cubicBezTo>
                <a:cubicBezTo>
                  <a:pt x="371938" y="2807377"/>
                  <a:pt x="231642" y="2908969"/>
                  <a:pt x="347752" y="2831564"/>
                </a:cubicBezTo>
                <a:cubicBezTo>
                  <a:pt x="364049" y="2807118"/>
                  <a:pt x="384673" y="2764085"/>
                  <a:pt x="420323" y="2758992"/>
                </a:cubicBezTo>
                <a:cubicBezTo>
                  <a:pt x="440070" y="2756171"/>
                  <a:pt x="459028" y="2768668"/>
                  <a:pt x="478380" y="2773506"/>
                </a:cubicBezTo>
                <a:cubicBezTo>
                  <a:pt x="593931" y="2850541"/>
                  <a:pt x="530928" y="2836498"/>
                  <a:pt x="667066" y="2817049"/>
                </a:cubicBezTo>
                <a:cubicBezTo>
                  <a:pt x="809417" y="2769600"/>
                  <a:pt x="608333" y="2846527"/>
                  <a:pt x="739637" y="2758992"/>
                </a:cubicBezTo>
                <a:cubicBezTo>
                  <a:pt x="756235" y="2747927"/>
                  <a:pt x="778588" y="2750210"/>
                  <a:pt x="797695" y="2744478"/>
                </a:cubicBezTo>
                <a:cubicBezTo>
                  <a:pt x="827003" y="2735686"/>
                  <a:pt x="884780" y="2715449"/>
                  <a:pt x="884780" y="2715449"/>
                </a:cubicBezTo>
                <a:cubicBezTo>
                  <a:pt x="894456" y="2729963"/>
                  <a:pt x="900187" y="2748095"/>
                  <a:pt x="913809" y="2758992"/>
                </a:cubicBezTo>
                <a:cubicBezTo>
                  <a:pt x="925756" y="2768549"/>
                  <a:pt x="942053" y="2773506"/>
                  <a:pt x="957352" y="2773506"/>
                </a:cubicBezTo>
                <a:cubicBezTo>
                  <a:pt x="1015984" y="2773506"/>
                  <a:pt x="1077485" y="2747977"/>
                  <a:pt x="1131523" y="2729964"/>
                </a:cubicBezTo>
                <a:lnTo>
                  <a:pt x="1175066" y="2715449"/>
                </a:lnTo>
                <a:lnTo>
                  <a:pt x="1218609" y="2700935"/>
                </a:lnTo>
                <a:cubicBezTo>
                  <a:pt x="1237961" y="2705773"/>
                  <a:pt x="1260068" y="2704384"/>
                  <a:pt x="1276666" y="2715449"/>
                </a:cubicBezTo>
                <a:cubicBezTo>
                  <a:pt x="1291180" y="2725125"/>
                  <a:pt x="1293360" y="2746657"/>
                  <a:pt x="1305695" y="2758992"/>
                </a:cubicBezTo>
                <a:cubicBezTo>
                  <a:pt x="1318030" y="2771327"/>
                  <a:pt x="1334723" y="2778345"/>
                  <a:pt x="1349237" y="2788021"/>
                </a:cubicBezTo>
                <a:cubicBezTo>
                  <a:pt x="1363751" y="2778345"/>
                  <a:pt x="1366170" y="2775925"/>
                  <a:pt x="1392780" y="2758992"/>
                </a:cubicBezTo>
                <a:cubicBezTo>
                  <a:pt x="1419390" y="2742059"/>
                  <a:pt x="1479866" y="2703354"/>
                  <a:pt x="1508895" y="2686421"/>
                </a:cubicBezTo>
                <a:cubicBezTo>
                  <a:pt x="1528247" y="2676745"/>
                  <a:pt x="1547065" y="2665915"/>
                  <a:pt x="1566952" y="2657392"/>
                </a:cubicBezTo>
                <a:cubicBezTo>
                  <a:pt x="1596101" y="2644899"/>
                  <a:pt x="1639094" y="2635728"/>
                  <a:pt x="1668552" y="2628364"/>
                </a:cubicBezTo>
                <a:cubicBezTo>
                  <a:pt x="1702419" y="2640459"/>
                  <a:pt x="1745962" y="2708193"/>
                  <a:pt x="1770152" y="2729964"/>
                </a:cubicBezTo>
                <a:lnTo>
                  <a:pt x="1813695" y="2758992"/>
                </a:lnTo>
                <a:cubicBezTo>
                  <a:pt x="1818533" y="2744478"/>
                  <a:pt x="1869063" y="2770159"/>
                  <a:pt x="1881513" y="2761266"/>
                </a:cubicBezTo>
                <a:cubicBezTo>
                  <a:pt x="1912960" y="2744333"/>
                  <a:pt x="1967721" y="2681961"/>
                  <a:pt x="2002380" y="2657392"/>
                </a:cubicBezTo>
                <a:cubicBezTo>
                  <a:pt x="2058653" y="2619877"/>
                  <a:pt x="2029374" y="2633880"/>
                  <a:pt x="2089466" y="2613849"/>
                </a:cubicBezTo>
                <a:cubicBezTo>
                  <a:pt x="2116076" y="2616268"/>
                  <a:pt x="2137164" y="2647337"/>
                  <a:pt x="2162037" y="2671906"/>
                </a:cubicBezTo>
                <a:cubicBezTo>
                  <a:pt x="2182501" y="2697486"/>
                  <a:pt x="2210017" y="2751704"/>
                  <a:pt x="2238702" y="2761266"/>
                </a:cubicBezTo>
                <a:lnTo>
                  <a:pt x="2334933" y="2721254"/>
                </a:lnTo>
                <a:cubicBezTo>
                  <a:pt x="2339278" y="2558610"/>
                  <a:pt x="2324777" y="2157012"/>
                  <a:pt x="2336209" y="1713964"/>
                </a:cubicBezTo>
                <a:cubicBezTo>
                  <a:pt x="2335716" y="1265872"/>
                  <a:pt x="2352924" y="410708"/>
                  <a:pt x="2342248" y="0"/>
                </a:cubicBezTo>
                <a:close/>
              </a:path>
            </a:pathLst>
          </a:custGeom>
          <a:solidFill>
            <a:srgbClr val="339933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790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TPS (3)</a:t>
            </a:r>
            <a:endParaRPr lang="ko-KR" altLang="en-US" dirty="0"/>
          </a:p>
        </p:txBody>
      </p:sp>
      <p:sp>
        <p:nvSpPr>
          <p:cNvPr id="907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자동정치장치 부착</a:t>
            </a:r>
            <a:r>
              <a:rPr lang="ko-KR" altLang="ko-KR" dirty="0" smtClean="0"/>
              <a:t>: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정지 권한을 부여</a:t>
            </a:r>
          </a:p>
          <a:p>
            <a:pPr lvl="1"/>
            <a:r>
              <a:rPr lang="ko-KR" altLang="en-US" dirty="0" smtClean="0"/>
              <a:t>공동책임의 부여로 </a:t>
            </a:r>
            <a:r>
              <a:rPr lang="en-US" altLang="ko-KR" dirty="0" smtClean="0"/>
              <a:t>teamwork</a:t>
            </a:r>
            <a:r>
              <a:rPr lang="ko-KR" altLang="en-US" dirty="0" smtClean="0"/>
              <a:t>을 강조하는 방식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공통책임의 묘</a:t>
            </a:r>
          </a:p>
          <a:p>
            <a:pPr lvl="2"/>
            <a:r>
              <a:rPr lang="ko-KR" altLang="en-US" dirty="0"/>
              <a:t>예로 야구에서 </a:t>
            </a:r>
            <a:r>
              <a:rPr lang="ko-KR" altLang="en-US" dirty="0" err="1"/>
              <a:t>수비구획선이</a:t>
            </a:r>
            <a:r>
              <a:rPr lang="ko-KR" altLang="en-US" dirty="0"/>
              <a:t> 있는가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책임제를 취한다고 해서 단순히 일이 잘 되지는 않을 것이라는 판단의 결과를 받아들인 것</a:t>
            </a:r>
          </a:p>
          <a:p>
            <a:pPr lvl="1"/>
            <a:r>
              <a:rPr lang="ko-KR" altLang="en-US" dirty="0" smtClean="0"/>
              <a:t>작업자가 지연되거나 도움이 필요하면 줄을 잡아당기면</a:t>
            </a:r>
            <a:r>
              <a:rPr lang="en-US" altLang="ko-KR" dirty="0" smtClean="0"/>
              <a:t>, display</a:t>
            </a:r>
            <a:r>
              <a:rPr lang="ko-KR" altLang="en-US" dirty="0" smtClean="0"/>
              <a:t>장치에 해당 작업장 불이 켜짐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 이상 남아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라인이 </a:t>
            </a:r>
            <a:r>
              <a:rPr lang="en-US" altLang="ko-KR" dirty="0" smtClean="0"/>
              <a:t>stop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push, but pull system</a:t>
            </a:r>
            <a:r>
              <a:rPr lang="ko-KR" altLang="en-US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ko-KR" altLang="en-US" dirty="0" smtClean="0"/>
              <a:t>다음 단계로 밀어내는 방식이 아니라 </a:t>
            </a:r>
            <a:r>
              <a:rPr lang="ko-KR" altLang="en-US" dirty="0" err="1" smtClean="0"/>
              <a:t>전단계를</a:t>
            </a:r>
            <a:r>
              <a:rPr lang="ko-KR" altLang="en-US" dirty="0" smtClean="0"/>
              <a:t> 끌어당기는 방식</a:t>
            </a:r>
          </a:p>
          <a:p>
            <a:pPr lvl="1"/>
            <a:r>
              <a:rPr lang="ko-KR" altLang="en-US" dirty="0" smtClean="0"/>
              <a:t>보통의 원자재에서 제품으로의 생산계획과는 전혀 반대로 완제품생산계획에서부터 이전단계로 거꾸로 생산계획을 운용하는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950CC-56DE-427D-96AF-46F032AADC5A}" type="slidenum">
              <a:rPr lang="ko-KR" altLang="en-US" smtClean="0"/>
              <a:pPr/>
              <a:t>80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(4): </a:t>
            </a:r>
            <a:r>
              <a:rPr lang="ko-KR" altLang="en-US" dirty="0" smtClean="0"/>
              <a:t>성공 </a:t>
            </a:r>
            <a:r>
              <a:rPr lang="ko-KR" altLang="en-US" dirty="0"/>
              <a:t>이유</a:t>
            </a:r>
          </a:p>
        </p:txBody>
      </p:sp>
      <p:sp>
        <p:nvSpPr>
          <p:cNvPr id="911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종업원들에게 도전적인 목표를 부과하며 문제의식을 심어 줌</a:t>
            </a:r>
          </a:p>
          <a:p>
            <a:pPr lvl="1"/>
            <a:r>
              <a:rPr lang="en-US" altLang="ko-KR" sz="1800" dirty="0" err="1"/>
              <a:t>Fordism</a:t>
            </a:r>
            <a:r>
              <a:rPr lang="ko-KR" altLang="en-US" sz="1800" dirty="0"/>
              <a:t>과는 달리 </a:t>
            </a:r>
            <a:r>
              <a:rPr lang="ko-KR" altLang="en-US" sz="1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노동자 창의력 장려</a:t>
            </a:r>
          </a:p>
          <a:p>
            <a:pPr lvl="2"/>
            <a:r>
              <a:rPr lang="ko-KR" altLang="en-US" sz="1600" dirty="0"/>
              <a:t>연간 약 </a:t>
            </a:r>
            <a:r>
              <a:rPr lang="en-US" altLang="ko-KR" sz="1600" dirty="0"/>
              <a:t>150</a:t>
            </a:r>
            <a:r>
              <a:rPr lang="ko-KR" altLang="en-US" sz="1600" dirty="0"/>
              <a:t>만 건의 제안이 발의</a:t>
            </a:r>
            <a:r>
              <a:rPr lang="ko-KR" altLang="en-US" sz="1600" dirty="0">
                <a:sym typeface="Wingdings" pitchFamily="2" charset="2"/>
              </a:rPr>
              <a:t></a:t>
            </a:r>
            <a:r>
              <a:rPr lang="ko-KR" altLang="en-US" sz="1600" dirty="0"/>
              <a:t> 그 중 </a:t>
            </a:r>
            <a:r>
              <a:rPr lang="en-US" altLang="ko-KR" sz="1600" dirty="0"/>
              <a:t>95%</a:t>
            </a:r>
            <a:r>
              <a:rPr lang="ko-KR" altLang="en-US" sz="1600" dirty="0"/>
              <a:t>가 실행에 옮겨짐</a:t>
            </a:r>
          </a:p>
          <a:p>
            <a:pPr lvl="1"/>
            <a:r>
              <a:rPr lang="ko-KR" altLang="en-US" sz="1800" dirty="0"/>
              <a:t>노동에 대한 자본지배 완성으로 인한 노동자의 소외현상을 해결할 수 있는 대안</a:t>
            </a:r>
          </a:p>
          <a:p>
            <a:pPr lvl="2"/>
            <a:r>
              <a:rPr lang="ko-KR" altLang="en-US" sz="1600" dirty="0"/>
              <a:t>분업의 발달로 노동자로부터 정신적 능력이 분리</a:t>
            </a:r>
          </a:p>
          <a:p>
            <a:pPr lvl="2"/>
            <a:r>
              <a:rPr lang="ko-KR" altLang="en-US" sz="1600" dirty="0"/>
              <a:t>기계의 도입으로 숙련이 분리</a:t>
            </a:r>
            <a:r>
              <a:rPr lang="en-US" altLang="ko-KR" sz="1600" dirty="0"/>
              <a:t>, </a:t>
            </a:r>
            <a:r>
              <a:rPr lang="ko-KR" altLang="en-US" sz="1600" dirty="0"/>
              <a:t>심지어 근육까지 분리됨</a:t>
            </a:r>
          </a:p>
          <a:p>
            <a:r>
              <a:rPr lang="ko-KR" altLang="en-US" sz="2000" dirty="0"/>
              <a:t>분임조와 같은 소집단활동을 통해서 문제를 해결하게 함으로써 그들의 잠재력을 발휘할 수 있게 함</a:t>
            </a:r>
          </a:p>
          <a:p>
            <a:r>
              <a:rPr lang="ko-KR" altLang="en-US" sz="2000" dirty="0"/>
              <a:t>부서와 공정간의 의사소통을 </a:t>
            </a:r>
            <a:r>
              <a:rPr lang="ko-KR" altLang="en-US" sz="2000" dirty="0" smtClean="0"/>
              <a:t>개선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서로 유기적으로 통합 가능</a:t>
            </a:r>
          </a:p>
          <a:p>
            <a:pPr lvl="1"/>
            <a:r>
              <a:rPr lang="ko-KR" altLang="en-US" sz="1800" dirty="0"/>
              <a:t>직무순환과 직무확대 실행</a:t>
            </a:r>
          </a:p>
          <a:p>
            <a:r>
              <a:rPr lang="ko-KR" altLang="en-US" sz="2000" b="1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인간존중의 경영철학</a:t>
            </a:r>
            <a:r>
              <a:rPr lang="ko-KR" altLang="en-US" sz="2000" dirty="0"/>
              <a:t>에 의한 동기부여</a:t>
            </a:r>
          </a:p>
          <a:p>
            <a:pPr lvl="1"/>
            <a:r>
              <a:rPr lang="ko-KR" altLang="en-US" sz="1800" dirty="0"/>
              <a:t>서로 유기적으로 </a:t>
            </a:r>
            <a:r>
              <a:rPr lang="ko-KR" altLang="en-US" sz="1800" dirty="0" smtClean="0"/>
              <a:t>통합</a:t>
            </a:r>
            <a:r>
              <a:rPr lang="ko-KR" altLang="ko-KR" sz="1800" dirty="0" smtClean="0"/>
              <a:t>: </a:t>
            </a:r>
            <a:r>
              <a:rPr lang="ko-KR" altLang="en-US" sz="1800" dirty="0" err="1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바통터치의</a:t>
            </a:r>
            <a:r>
              <a:rPr lang="ko-KR" altLang="en-US" sz="18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묘</a:t>
            </a:r>
            <a:r>
              <a:rPr lang="ko-KR" altLang="en-US" sz="1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ko-KR" altLang="en-US" sz="18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ko-KR" altLang="en-US" sz="1800" dirty="0"/>
              <a:t>약한 선수를 강한 선수가 </a:t>
            </a:r>
            <a:r>
              <a:rPr lang="en-US" altLang="ko-KR" sz="1800" dirty="0"/>
              <a:t>cover</a:t>
            </a:r>
            <a:r>
              <a:rPr lang="ko-KR" altLang="en-US" sz="1800" dirty="0"/>
              <a:t>하는 것이 가능 </a:t>
            </a:r>
            <a:r>
              <a:rPr lang="ko-KR" altLang="en-US" sz="1800" dirty="0" smtClean="0"/>
              <a:t>→ </a:t>
            </a:r>
            <a:r>
              <a:rPr lang="ko-KR" altLang="en-US" sz="1800" dirty="0" err="1">
                <a:solidFill>
                  <a:srgbClr val="A5002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상부상조운동</a:t>
            </a:r>
            <a:endParaRPr lang="ko-KR" altLang="en-US" sz="18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77738-B16B-4B47-8E93-4C324BB3F2CA}" type="slidenum">
              <a:rPr lang="ko-KR" altLang="en-US"/>
              <a:pPr/>
              <a:t>81</a:t>
            </a:fld>
            <a:endParaRPr lang="en-US" altLang="ko-K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81175" y="2114550"/>
            <a:ext cx="5581650" cy="2560638"/>
            <a:chOff x="0" y="0"/>
            <a:chExt cx="3516" cy="1613"/>
          </a:xfrm>
        </p:grpSpPr>
        <p:sp>
          <p:nvSpPr>
            <p:cNvPr id="91136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516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1136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516" cy="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ko-KR" altLang="en-US" sz="900">
                  <a:solidFill>
                    <a:srgbClr val="212121"/>
                  </a:solidFill>
                  <a:latin typeface="굴림" pitchFamily="50" charset="-127"/>
                </a:rPr>
                <a:t>  </a:t>
              </a:r>
              <a:r>
                <a:rPr lang="ko-KR" altLang="en-US" sz="16200">
                  <a:solidFill>
                    <a:srgbClr val="212121"/>
                  </a:solidFill>
                  <a:latin typeface="Times New Roman"/>
                </a:rPr>
                <a:t> </a:t>
              </a:r>
              <a:r>
                <a:rPr lang="ko-KR" altLang="en-US" sz="900">
                  <a:solidFill>
                    <a:srgbClr val="212121"/>
                  </a:solidFill>
                  <a:latin typeface="Times New Roman"/>
                </a:rPr>
                <a:t>                                                                 </a:t>
              </a:r>
              <a:endParaRPr lang="ko-KR" altLang="en-US" sz="900">
                <a:solidFill>
                  <a:srgbClr val="212121"/>
                </a:solidFill>
                <a:latin typeface="굴림" pitchFamily="50" charset="-127"/>
              </a:endParaRPr>
            </a:p>
          </p:txBody>
        </p:sp>
      </p:grpSp>
      <p:sp>
        <p:nvSpPr>
          <p:cNvPr id="911367" name="Rectangle 7"/>
          <p:cNvSpPr>
            <a:spLocks noChangeArrowheads="1"/>
          </p:cNvSpPr>
          <p:nvPr/>
        </p:nvSpPr>
        <p:spPr bwMode="auto">
          <a:xfrm>
            <a:off x="1588" y="1601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수요예측 기법</a:t>
            </a:r>
          </a:p>
        </p:txBody>
      </p:sp>
      <p:sp>
        <p:nvSpPr>
          <p:cNvPr id="314371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질적 </a:t>
            </a:r>
            <a:r>
              <a:rPr lang="ko-KR" altLang="en-US" dirty="0" smtClean="0"/>
              <a:t>예측 방법</a:t>
            </a:r>
            <a:r>
              <a:rPr lang="ko-KR" altLang="en-US" dirty="0"/>
              <a:t>(</a:t>
            </a:r>
            <a:r>
              <a:rPr lang="en-US" altLang="ko-KR" dirty="0"/>
              <a:t>Qualitative approach</a:t>
            </a:r>
            <a:r>
              <a:rPr lang="en-US" altLang="ko-KR" dirty="0" smtClean="0"/>
              <a:t>)</a:t>
            </a:r>
          </a:p>
          <a:p>
            <a:pPr lvl="1" algn="r"/>
            <a:r>
              <a:rPr lang="ko-KR" altLang="en-US" sz="1400" dirty="0" smtClean="0"/>
              <a:t>시장조사법</a:t>
            </a:r>
            <a:endParaRPr lang="en-US" altLang="ko-KR" sz="1400" dirty="0" smtClean="0"/>
          </a:p>
          <a:p>
            <a:pPr lvl="1" algn="r"/>
            <a:r>
              <a:rPr lang="en-US" altLang="ko-KR" sz="1400" dirty="0" smtClean="0"/>
              <a:t>Delphi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method</a:t>
            </a:r>
          </a:p>
          <a:p>
            <a:pPr lvl="1" algn="r"/>
            <a:r>
              <a:rPr lang="en-US" altLang="ko-KR" sz="1400" dirty="0" smtClean="0"/>
              <a:t>Brain Storming</a:t>
            </a:r>
          </a:p>
          <a:p>
            <a:pPr lvl="1" algn="r"/>
            <a:r>
              <a:rPr lang="en-US" altLang="ko-KR" sz="1400" dirty="0" smtClean="0"/>
              <a:t>Panel Discussion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ko-KR" altLang="en-US" dirty="0"/>
              <a:t>계량적 </a:t>
            </a:r>
            <a:r>
              <a:rPr lang="ko-KR" altLang="en-US" dirty="0" smtClean="0"/>
              <a:t>예측 방법</a:t>
            </a:r>
            <a:r>
              <a:rPr lang="ko-KR" altLang="en-US" dirty="0"/>
              <a:t>(</a:t>
            </a:r>
            <a:r>
              <a:rPr lang="en-US" altLang="ko-KR" dirty="0"/>
              <a:t>Quantitative approach</a:t>
            </a:r>
            <a:r>
              <a:rPr lang="en-US" altLang="ko-KR" dirty="0" smtClean="0"/>
              <a:t>)</a:t>
            </a:r>
          </a:p>
          <a:p>
            <a:pPr lvl="1" algn="r"/>
            <a:r>
              <a:rPr lang="ko-KR" altLang="en-US" sz="1400" dirty="0" err="1" smtClean="0"/>
              <a:t>시계열</a:t>
            </a:r>
            <a:r>
              <a:rPr lang="ko-KR" altLang="en-US" sz="1400" dirty="0" smtClean="0"/>
              <a:t> 분석 방법</a:t>
            </a:r>
            <a:endParaRPr lang="en-US" altLang="ko-KR" sz="1400" dirty="0" smtClean="0"/>
          </a:p>
          <a:p>
            <a:pPr lvl="1" algn="r"/>
            <a:r>
              <a:rPr lang="ko-KR" altLang="en-US" sz="1400" dirty="0" err="1" smtClean="0"/>
              <a:t>인과형</a:t>
            </a:r>
            <a:r>
              <a:rPr lang="ko-KR" altLang="en-US" sz="1400" dirty="0" smtClean="0"/>
              <a:t> 방법</a:t>
            </a:r>
            <a:endParaRPr lang="en-US" altLang="ko-KR" sz="1400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C227B08-2482-49E8-A58B-D11CEFC3B633}" type="slidenum">
              <a:rPr lang="ko-KR" altLang="en-US"/>
              <a:pPr/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eter2004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2_peter2004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2_peter2004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ter2004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ter2004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ter2004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ter2004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ter2004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ter2004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ter2004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생산2005</Template>
  <TotalTime>20539</TotalTime>
  <Words>5631</Words>
  <Application>Microsoft Office PowerPoint</Application>
  <PresentationFormat>화면 슬라이드 쇼(4:3)</PresentationFormat>
  <Paragraphs>1399</Paragraphs>
  <Slides>81</Slides>
  <Notes>39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96" baseType="lpstr">
      <vt:lpstr>Monotype Sorts</vt:lpstr>
      <vt:lpstr>고딕</vt:lpstr>
      <vt:lpstr>굴림</vt:lpstr>
      <vt:lpstr>돋움</vt:lpstr>
      <vt:lpstr>맑은 고딕</vt:lpstr>
      <vt:lpstr>신명조</vt:lpstr>
      <vt:lpstr>Arial</vt:lpstr>
      <vt:lpstr>Bookman Old Style</vt:lpstr>
      <vt:lpstr>Cambria Math</vt:lpstr>
      <vt:lpstr>Inkburrow</vt:lpstr>
      <vt:lpstr>Tahoma</vt:lpstr>
      <vt:lpstr>Times New Roman</vt:lpstr>
      <vt:lpstr>Wingdings</vt:lpstr>
      <vt:lpstr>2_peter2004</vt:lpstr>
      <vt:lpstr>클립</vt:lpstr>
      <vt:lpstr>제3부 생산시스템 운영</vt:lpstr>
      <vt:lpstr>제7장 수요 예측(Forecasting)</vt:lpstr>
      <vt:lpstr>수요예측 기본 개념</vt:lpstr>
      <vt:lpstr>수요예측 예</vt:lpstr>
      <vt:lpstr>예측에 대한 가정 및 목적</vt:lpstr>
      <vt:lpstr>Factors Affecting Demand </vt:lpstr>
      <vt:lpstr>예측기간과 예측의 정확성 (1)</vt:lpstr>
      <vt:lpstr>예측기간과 예측의 정확성 (2)</vt:lpstr>
      <vt:lpstr>수요예측 기법</vt:lpstr>
      <vt:lpstr>질적 예측 방법 (Qualitative Approach)</vt:lpstr>
      <vt:lpstr>질적 예측 방법 유형 (1)</vt:lpstr>
      <vt:lpstr>질적 예측 방법 유형 (2)</vt:lpstr>
      <vt:lpstr>계량적 예측 방법</vt:lpstr>
      <vt:lpstr>시계열 분석 방법 (1)</vt:lpstr>
      <vt:lpstr>시계열 분석 방법 (2)</vt:lpstr>
      <vt:lpstr>이동평균법(Moving Average Method)</vt:lpstr>
      <vt:lpstr>이동평균법 (N=5 vs. N=2)</vt:lpstr>
      <vt:lpstr>인과형 방법(Causal Method)</vt:lpstr>
      <vt:lpstr>회귀분석 : 다양한 추세선 산출</vt:lpstr>
      <vt:lpstr>제8장 생산일정계획</vt:lpstr>
      <vt:lpstr>생산일정계획</vt:lpstr>
      <vt:lpstr>MS Project와 MS Excel</vt:lpstr>
      <vt:lpstr>제9장 프로젝트 일정계획(PERT/CPM)</vt:lpstr>
      <vt:lpstr>기본 개념</vt:lpstr>
      <vt:lpstr>PERT/CPM 기법의 활용</vt:lpstr>
      <vt:lpstr>PERT network의 구성 요소</vt:lpstr>
      <vt:lpstr>PERT network의 구성 요소 (2)</vt:lpstr>
      <vt:lpstr>PERT network의 구성 요소 (3)</vt:lpstr>
      <vt:lpstr>PERT network의 분석 (1)</vt:lpstr>
      <vt:lpstr>PERT network의 분석 (2)</vt:lpstr>
      <vt:lpstr>PERT/CPM Example 1</vt:lpstr>
      <vt:lpstr>PERT/CPM을 적용할 실제 예</vt:lpstr>
      <vt:lpstr>Example 1 : (오류 수정)</vt:lpstr>
      <vt:lpstr>Example 2 : 프로젝트 X의 활동표</vt:lpstr>
      <vt:lpstr>Example 2 : 프로젝트 X (2)</vt:lpstr>
      <vt:lpstr>PERT/CPM Example 3</vt:lpstr>
      <vt:lpstr>Example 3 (2)</vt:lpstr>
      <vt:lpstr>Example 3 (3)</vt:lpstr>
      <vt:lpstr>Example 6</vt:lpstr>
      <vt:lpstr>Example 6 풀이 (network 작성)</vt:lpstr>
      <vt:lpstr>Example 7 (PERT/CPM)</vt:lpstr>
      <vt:lpstr>Example 7 풀이 (network 작성)</vt:lpstr>
      <vt:lpstr>Example 7 풀이 (1)</vt:lpstr>
      <vt:lpstr>Example 8</vt:lpstr>
      <vt:lpstr>Example 8 풀이 (network 작성)</vt:lpstr>
      <vt:lpstr>Example 7과 같은 문제</vt:lpstr>
      <vt:lpstr>제10장 재고 관리(Inventory Management)</vt:lpstr>
      <vt:lpstr>재고관리 개념</vt:lpstr>
      <vt:lpstr>Inventory(재고)</vt:lpstr>
      <vt:lpstr>재고의 역할</vt:lpstr>
      <vt:lpstr>재고 관련 비용</vt:lpstr>
      <vt:lpstr>낮은 재고수준 : 문제점 노출</vt:lpstr>
      <vt:lpstr>불필요한 재고량 유지 요인</vt:lpstr>
      <vt:lpstr>수요의 두 가지 형태</vt:lpstr>
      <vt:lpstr>독립수요 품목의 재고관리 시스템</vt:lpstr>
      <vt:lpstr>Two-bin System</vt:lpstr>
      <vt:lpstr>Two-bin System 운영 예</vt:lpstr>
      <vt:lpstr>(s-S)-Policy 운영 예</vt:lpstr>
      <vt:lpstr>제11장 생산방식과 전략의 변화</vt:lpstr>
      <vt:lpstr>새로운 생산전략의 필요성</vt:lpstr>
      <vt:lpstr>생산전략 구분</vt:lpstr>
      <vt:lpstr>다품종소량생산 환경에서의 생산전략</vt:lpstr>
      <vt:lpstr>Robot, CAD/CAM</vt:lpstr>
      <vt:lpstr>GT(Group Technology)</vt:lpstr>
      <vt:lpstr>FMS</vt:lpstr>
      <vt:lpstr>CIM(Computer Integrated Manufacturing)</vt:lpstr>
      <vt:lpstr>3D Printing 기술의 특징</vt:lpstr>
      <vt:lpstr>모듈 생산방식(modular production)</vt:lpstr>
      <vt:lpstr>모듈 생산방식 (2)</vt:lpstr>
      <vt:lpstr>모듈 생산 방식의 효율성 이해</vt:lpstr>
      <vt:lpstr>자동차 모듈 생산 방식 사례</vt:lpstr>
      <vt:lpstr>Cell Production</vt:lpstr>
      <vt:lpstr>Cell 생산방식 (2)</vt:lpstr>
      <vt:lpstr>TPS(Toyota Production System)</vt:lpstr>
      <vt:lpstr>TPS: Lean Production</vt:lpstr>
      <vt:lpstr>Traditional vs. JIT Inventory</vt:lpstr>
      <vt:lpstr>TPS (1)</vt:lpstr>
      <vt:lpstr>Toyota 생산방식의 생산성 향상 원리</vt:lpstr>
      <vt:lpstr>TPS (2) </vt:lpstr>
      <vt:lpstr>TPS (3)</vt:lpstr>
      <vt:lpstr>TPS (4): 성공 이유</vt:lpstr>
    </vt:vector>
  </TitlesOfParts>
  <Company>한신대학교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생산관리 강의노트 2003</dc:title>
  <dc:creator>염건</dc:creator>
  <cp:lastModifiedBy>염 건</cp:lastModifiedBy>
  <cp:revision>1737</cp:revision>
  <cp:lastPrinted>1999-08-30T07:19:03Z</cp:lastPrinted>
  <dcterms:created xsi:type="dcterms:W3CDTF">1999-08-07T00:20:07Z</dcterms:created>
  <dcterms:modified xsi:type="dcterms:W3CDTF">2018-12-04T11:16:08Z</dcterms:modified>
</cp:coreProperties>
</file>