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711" r:id="rId2"/>
  </p:sldMasterIdLst>
  <p:notesMasterIdLst>
    <p:notesMasterId r:id="rId98"/>
  </p:notesMasterIdLst>
  <p:handoutMasterIdLst>
    <p:handoutMasterId r:id="rId99"/>
  </p:handoutMasterIdLst>
  <p:sldIdLst>
    <p:sldId id="1004" r:id="rId3"/>
    <p:sldId id="487" r:id="rId4"/>
    <p:sldId id="864" r:id="rId5"/>
    <p:sldId id="490" r:id="rId6"/>
    <p:sldId id="488" r:id="rId7"/>
    <p:sldId id="489" r:id="rId8"/>
    <p:sldId id="491" r:id="rId9"/>
    <p:sldId id="492" r:id="rId10"/>
    <p:sldId id="494" r:id="rId11"/>
    <p:sldId id="493" r:id="rId12"/>
    <p:sldId id="618" r:id="rId13"/>
    <p:sldId id="495" r:id="rId14"/>
    <p:sldId id="619" r:id="rId15"/>
    <p:sldId id="497" r:id="rId16"/>
    <p:sldId id="498" r:id="rId17"/>
    <p:sldId id="499" r:id="rId18"/>
    <p:sldId id="660" r:id="rId19"/>
    <p:sldId id="782" r:id="rId20"/>
    <p:sldId id="500" r:id="rId21"/>
    <p:sldId id="583" r:id="rId22"/>
    <p:sldId id="501" r:id="rId23"/>
    <p:sldId id="578" r:id="rId24"/>
    <p:sldId id="1010" r:id="rId25"/>
    <p:sldId id="805" r:id="rId26"/>
    <p:sldId id="997" r:id="rId27"/>
    <p:sldId id="998" r:id="rId28"/>
    <p:sldId id="999" r:id="rId29"/>
    <p:sldId id="502" r:id="rId30"/>
    <p:sldId id="503" r:id="rId31"/>
    <p:sldId id="621" r:id="rId32"/>
    <p:sldId id="1011" r:id="rId33"/>
    <p:sldId id="505" r:id="rId34"/>
    <p:sldId id="1005" r:id="rId35"/>
    <p:sldId id="1006" r:id="rId36"/>
    <p:sldId id="309" r:id="rId37"/>
    <p:sldId id="311" r:id="rId38"/>
    <p:sldId id="310" r:id="rId39"/>
    <p:sldId id="1012" r:id="rId40"/>
    <p:sldId id="312" r:id="rId41"/>
    <p:sldId id="313" r:id="rId42"/>
    <p:sldId id="1003" r:id="rId43"/>
    <p:sldId id="314" r:id="rId44"/>
    <p:sldId id="992" r:id="rId45"/>
    <p:sldId id="994" r:id="rId46"/>
    <p:sldId id="591" r:id="rId47"/>
    <p:sldId id="868" r:id="rId48"/>
    <p:sldId id="870" r:id="rId49"/>
    <p:sldId id="995" r:id="rId50"/>
    <p:sldId id="315" r:id="rId51"/>
    <p:sldId id="517" r:id="rId52"/>
    <p:sldId id="592" r:id="rId53"/>
    <p:sldId id="797" r:id="rId54"/>
    <p:sldId id="808" r:id="rId55"/>
    <p:sldId id="986" r:id="rId56"/>
    <p:sldId id="787" r:id="rId57"/>
    <p:sldId id="811" r:id="rId58"/>
    <p:sldId id="1009" r:id="rId59"/>
    <p:sldId id="867" r:id="rId60"/>
    <p:sldId id="320" r:id="rId61"/>
    <p:sldId id="683" r:id="rId62"/>
    <p:sldId id="316" r:id="rId63"/>
    <p:sldId id="877" r:id="rId64"/>
    <p:sldId id="317" r:id="rId65"/>
    <p:sldId id="516" r:id="rId66"/>
    <p:sldId id="318" r:id="rId67"/>
    <p:sldId id="898" r:id="rId68"/>
    <p:sldId id="902" r:id="rId69"/>
    <p:sldId id="975" r:id="rId70"/>
    <p:sldId id="903" r:id="rId71"/>
    <p:sldId id="904" r:id="rId72"/>
    <p:sldId id="1015" r:id="rId73"/>
    <p:sldId id="905" r:id="rId74"/>
    <p:sldId id="973" r:id="rId75"/>
    <p:sldId id="906" r:id="rId76"/>
    <p:sldId id="907" r:id="rId77"/>
    <p:sldId id="987" r:id="rId78"/>
    <p:sldId id="988" r:id="rId79"/>
    <p:sldId id="989" r:id="rId80"/>
    <p:sldId id="936" r:id="rId81"/>
    <p:sldId id="937" r:id="rId82"/>
    <p:sldId id="1000" r:id="rId83"/>
    <p:sldId id="939" r:id="rId84"/>
    <p:sldId id="949" r:id="rId85"/>
    <p:sldId id="952" r:id="rId86"/>
    <p:sldId id="953" r:id="rId87"/>
    <p:sldId id="954" r:id="rId88"/>
    <p:sldId id="957" r:id="rId89"/>
    <p:sldId id="958" r:id="rId90"/>
    <p:sldId id="990" r:id="rId91"/>
    <p:sldId id="959" r:id="rId92"/>
    <p:sldId id="964" r:id="rId93"/>
    <p:sldId id="1014" r:id="rId94"/>
    <p:sldId id="966" r:id="rId95"/>
    <p:sldId id="967" r:id="rId96"/>
    <p:sldId id="971" r:id="rId97"/>
  </p:sldIdLst>
  <p:sldSz cx="9144000" cy="6858000" type="screen4x3"/>
  <p:notesSz cx="6858000" cy="9658350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rgbClr val="000000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FF00"/>
    <a:srgbClr val="FF7C80"/>
    <a:srgbClr val="FF9999"/>
    <a:srgbClr val="000000"/>
    <a:srgbClr val="007635"/>
    <a:srgbClr val="99CCFF"/>
    <a:srgbClr val="F5D3B9"/>
    <a:srgbClr val="FFCC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1" autoAdjust="0"/>
    <p:restoredTop sz="75000" autoAdjust="0"/>
  </p:normalViewPr>
  <p:slideViewPr>
    <p:cSldViewPr>
      <p:cViewPr varScale="1">
        <p:scale>
          <a:sx n="78" d="100"/>
          <a:sy n="78" d="100"/>
        </p:scale>
        <p:origin x="10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2"/>
      </p:cViewPr>
      <p:guideLst>
        <p:guide orient="horz" pos="30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4.xml"/><Relationship Id="rId1" Type="http://schemas.openxmlformats.org/officeDocument/2006/relationships/slide" Target="slides/slide19.xml"/><Relationship Id="rId5" Type="http://schemas.openxmlformats.org/officeDocument/2006/relationships/slide" Target="slides/slide84.xml"/><Relationship Id="rId4" Type="http://schemas.openxmlformats.org/officeDocument/2006/relationships/slide" Target="slides/slide8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29AD0-2F2E-42B9-9A5D-8C940B51FB83}" type="doc">
      <dgm:prSet loTypeId="urn:microsoft.com/office/officeart/2005/8/layout/chevron1" loCatId="process" qsTypeId="urn:microsoft.com/office/officeart/2005/8/quickstyle/3d3" qsCatId="3D" csTypeId="urn:microsoft.com/office/officeart/2005/8/colors/colorful1#1" csCatId="colorful" phldr="1"/>
      <dgm:spPr/>
    </dgm:pt>
    <dgm:pt modelId="{0C96FE07-BD1E-4635-A6D7-A18419A89166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가격</a:t>
          </a:r>
          <a:endParaRPr lang="ko-KR" altLang="en-US" dirty="0">
            <a:solidFill>
              <a:schemeClr val="tx1"/>
            </a:solidFill>
          </a:endParaRPr>
        </a:p>
      </dgm:t>
    </dgm:pt>
    <dgm:pt modelId="{2977DEBE-218E-4348-8F58-CD24FD8C726E}" type="parTrans" cxnId="{9894BA25-D736-4404-B961-10888B600FA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8DEA278-CB28-4516-9AFE-051FC36FE228}" type="sibTrans" cxnId="{9894BA25-D736-4404-B961-10888B600FA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18897FC-2940-4961-9A55-F0E41DED3951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품질</a:t>
          </a:r>
          <a:endParaRPr lang="ko-KR" altLang="en-US" dirty="0">
            <a:solidFill>
              <a:schemeClr val="tx1"/>
            </a:solidFill>
          </a:endParaRPr>
        </a:p>
      </dgm:t>
    </dgm:pt>
    <dgm:pt modelId="{1035F752-7278-4BFC-81B9-37BC9A02EF17}" type="parTrans" cxnId="{845A90A8-ADD5-4609-9962-11B84A7A10D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719FDCF-C8AA-4EE4-8181-ECE8D6C6CCF3}" type="sibTrans" cxnId="{845A90A8-ADD5-4609-9962-11B84A7A10D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016563D-7262-4303-ACFD-3564C10A179A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브랜드</a:t>
          </a:r>
          <a:endParaRPr lang="ko-KR" altLang="en-US" dirty="0">
            <a:solidFill>
              <a:schemeClr val="tx1"/>
            </a:solidFill>
          </a:endParaRPr>
        </a:p>
      </dgm:t>
    </dgm:pt>
    <dgm:pt modelId="{7870C5AF-01C3-4589-ABCD-2C74E095147B}" type="parTrans" cxnId="{99FF4B5F-46B0-4C96-9246-2BA2D66A517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CA14DF5-D149-43D7-8C2D-5BBC9A29A17B}" type="sibTrans" cxnId="{99FF4B5F-46B0-4C96-9246-2BA2D66A517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ED4852C-A3DB-43A4-A9C2-91FFEEB73D47}" type="pres">
      <dgm:prSet presAssocID="{06429AD0-2F2E-42B9-9A5D-8C940B51FB83}" presName="Name0" presStyleCnt="0">
        <dgm:presLayoutVars>
          <dgm:dir/>
          <dgm:animLvl val="lvl"/>
          <dgm:resizeHandles val="exact"/>
        </dgm:presLayoutVars>
      </dgm:prSet>
      <dgm:spPr/>
    </dgm:pt>
    <dgm:pt modelId="{67A8FAD4-5B24-42BD-AC41-C3425CFBADBF}" type="pres">
      <dgm:prSet presAssocID="{0C96FE07-BD1E-4635-A6D7-A18419A8916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F05859-ECD8-4B21-A794-583909B11225}" type="pres">
      <dgm:prSet presAssocID="{78DEA278-CB28-4516-9AFE-051FC36FE228}" presName="parTxOnlySpace" presStyleCnt="0"/>
      <dgm:spPr/>
    </dgm:pt>
    <dgm:pt modelId="{E9B6978B-B184-4B79-B471-08A69B774BB4}" type="pres">
      <dgm:prSet presAssocID="{A18897FC-2940-4961-9A55-F0E41DED395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36B918-258E-4CFA-AA64-445135A84541}" type="pres">
      <dgm:prSet presAssocID="{7719FDCF-C8AA-4EE4-8181-ECE8D6C6CCF3}" presName="parTxOnlySpace" presStyleCnt="0"/>
      <dgm:spPr/>
    </dgm:pt>
    <dgm:pt modelId="{EE81AF0E-C2EE-4B91-8842-6669BAEDFD50}" type="pres">
      <dgm:prSet presAssocID="{E016563D-7262-4303-ACFD-3564C10A17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C8C225-6A42-46C6-948D-B54577DBA2CD}" type="presOf" srcId="{0C96FE07-BD1E-4635-A6D7-A18419A89166}" destId="{67A8FAD4-5B24-42BD-AC41-C3425CFBADBF}" srcOrd="0" destOrd="0" presId="urn:microsoft.com/office/officeart/2005/8/layout/chevron1"/>
    <dgm:cxn modelId="{EDAD40CA-638C-44CD-97FE-873DB7A5805F}" type="presOf" srcId="{A18897FC-2940-4961-9A55-F0E41DED3951}" destId="{E9B6978B-B184-4B79-B471-08A69B774BB4}" srcOrd="0" destOrd="0" presId="urn:microsoft.com/office/officeart/2005/8/layout/chevron1"/>
    <dgm:cxn modelId="{6DDB823B-2A8F-4304-A6C4-D362DB061B2B}" type="presOf" srcId="{06429AD0-2F2E-42B9-9A5D-8C940B51FB83}" destId="{BED4852C-A3DB-43A4-A9C2-91FFEEB73D47}" srcOrd="0" destOrd="0" presId="urn:microsoft.com/office/officeart/2005/8/layout/chevron1"/>
    <dgm:cxn modelId="{845A90A8-ADD5-4609-9962-11B84A7A10D3}" srcId="{06429AD0-2F2E-42B9-9A5D-8C940B51FB83}" destId="{A18897FC-2940-4961-9A55-F0E41DED3951}" srcOrd="1" destOrd="0" parTransId="{1035F752-7278-4BFC-81B9-37BC9A02EF17}" sibTransId="{7719FDCF-C8AA-4EE4-8181-ECE8D6C6CCF3}"/>
    <dgm:cxn modelId="{9894BA25-D736-4404-B961-10888B600FA8}" srcId="{06429AD0-2F2E-42B9-9A5D-8C940B51FB83}" destId="{0C96FE07-BD1E-4635-A6D7-A18419A89166}" srcOrd="0" destOrd="0" parTransId="{2977DEBE-218E-4348-8F58-CD24FD8C726E}" sibTransId="{78DEA278-CB28-4516-9AFE-051FC36FE228}"/>
    <dgm:cxn modelId="{99FF4B5F-46B0-4C96-9246-2BA2D66A5178}" srcId="{06429AD0-2F2E-42B9-9A5D-8C940B51FB83}" destId="{E016563D-7262-4303-ACFD-3564C10A179A}" srcOrd="2" destOrd="0" parTransId="{7870C5AF-01C3-4589-ABCD-2C74E095147B}" sibTransId="{7CA14DF5-D149-43D7-8C2D-5BBC9A29A17B}"/>
    <dgm:cxn modelId="{79D4EB21-0683-4044-9562-D25CC4968A9B}" type="presOf" srcId="{E016563D-7262-4303-ACFD-3564C10A179A}" destId="{EE81AF0E-C2EE-4B91-8842-6669BAEDFD50}" srcOrd="0" destOrd="0" presId="urn:microsoft.com/office/officeart/2005/8/layout/chevron1"/>
    <dgm:cxn modelId="{0BAAB76A-F930-406C-B86E-CD89D9CB545A}" type="presParOf" srcId="{BED4852C-A3DB-43A4-A9C2-91FFEEB73D47}" destId="{67A8FAD4-5B24-42BD-AC41-C3425CFBADBF}" srcOrd="0" destOrd="0" presId="urn:microsoft.com/office/officeart/2005/8/layout/chevron1"/>
    <dgm:cxn modelId="{FAC4D9CF-0B9F-42F5-80EB-3CFD6AF6C76D}" type="presParOf" srcId="{BED4852C-A3DB-43A4-A9C2-91FFEEB73D47}" destId="{E5F05859-ECD8-4B21-A794-583909B11225}" srcOrd="1" destOrd="0" presId="urn:microsoft.com/office/officeart/2005/8/layout/chevron1"/>
    <dgm:cxn modelId="{A5AC690E-482B-4BA1-8CE3-4097004523FA}" type="presParOf" srcId="{BED4852C-A3DB-43A4-A9C2-91FFEEB73D47}" destId="{E9B6978B-B184-4B79-B471-08A69B774BB4}" srcOrd="2" destOrd="0" presId="urn:microsoft.com/office/officeart/2005/8/layout/chevron1"/>
    <dgm:cxn modelId="{186F5E7E-DCC7-4CB6-A852-7BCC03E33D30}" type="presParOf" srcId="{BED4852C-A3DB-43A4-A9C2-91FFEEB73D47}" destId="{F836B918-258E-4CFA-AA64-445135A84541}" srcOrd="3" destOrd="0" presId="urn:microsoft.com/office/officeart/2005/8/layout/chevron1"/>
    <dgm:cxn modelId="{8BDC527A-280A-4038-932C-438F3FC5C379}" type="presParOf" srcId="{BED4852C-A3DB-43A4-A9C2-91FFEEB73D47}" destId="{EE81AF0E-C2EE-4B91-8842-6669BAEDFD50}" srcOrd="4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8FAD4-5B24-42BD-AC41-C3425CFBADBF}">
      <dsp:nvSpPr>
        <dsp:cNvPr id="0" name=""/>
        <dsp:cNvSpPr/>
      </dsp:nvSpPr>
      <dsp:spPr>
        <a:xfrm>
          <a:off x="934" y="38114"/>
          <a:ext cx="1138930" cy="455572"/>
        </a:xfrm>
        <a:prstGeom prst="chevron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</a:rPr>
            <a:t>가격</a:t>
          </a:r>
          <a:endParaRPr lang="ko-KR" altLang="en-US" sz="1500" kern="1200" dirty="0">
            <a:solidFill>
              <a:schemeClr val="tx1"/>
            </a:solidFill>
          </a:endParaRPr>
        </a:p>
      </dsp:txBody>
      <dsp:txXfrm>
        <a:off x="228720" y="38114"/>
        <a:ext cx="683358" cy="455572"/>
      </dsp:txXfrm>
    </dsp:sp>
    <dsp:sp modelId="{E9B6978B-B184-4B79-B471-08A69B774BB4}">
      <dsp:nvSpPr>
        <dsp:cNvPr id="0" name=""/>
        <dsp:cNvSpPr/>
      </dsp:nvSpPr>
      <dsp:spPr>
        <a:xfrm>
          <a:off x="1025972" y="38114"/>
          <a:ext cx="1138930" cy="455572"/>
        </a:xfrm>
        <a:prstGeom prst="chevron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</a:rPr>
            <a:t>품질</a:t>
          </a:r>
          <a:endParaRPr lang="ko-KR" altLang="en-US" sz="1500" kern="1200" dirty="0">
            <a:solidFill>
              <a:schemeClr val="tx1"/>
            </a:solidFill>
          </a:endParaRPr>
        </a:p>
      </dsp:txBody>
      <dsp:txXfrm>
        <a:off x="1253758" y="38114"/>
        <a:ext cx="683358" cy="455572"/>
      </dsp:txXfrm>
    </dsp:sp>
    <dsp:sp modelId="{EE81AF0E-C2EE-4B91-8842-6669BAEDFD50}">
      <dsp:nvSpPr>
        <dsp:cNvPr id="0" name=""/>
        <dsp:cNvSpPr/>
      </dsp:nvSpPr>
      <dsp:spPr>
        <a:xfrm>
          <a:off x="2051010" y="38114"/>
          <a:ext cx="1138930" cy="455572"/>
        </a:xfrm>
        <a:prstGeom prst="chevron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</a:rPr>
            <a:t>브랜드</a:t>
          </a:r>
          <a:endParaRPr lang="ko-KR" altLang="en-US" sz="1500" kern="1200" dirty="0">
            <a:solidFill>
              <a:schemeClr val="tx1"/>
            </a:solidFill>
          </a:endParaRPr>
        </a:p>
      </dsp:txBody>
      <dsp:txXfrm>
        <a:off x="2278796" y="38114"/>
        <a:ext cx="683358" cy="455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02788275-5AB3-4B4D-AF53-2356D5E494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2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4413" y="723900"/>
            <a:ext cx="4830762" cy="3622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17588" y="4587875"/>
            <a:ext cx="4840287" cy="434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smtClean="0"/>
              <a:t>마스터 문자열 유형 편집</a:t>
            </a:r>
          </a:p>
          <a:p>
            <a:pPr lvl="1"/>
            <a:r>
              <a:rPr lang="ko-KR" altLang="ko-KR" smtClean="0"/>
              <a:t>둘째 수준</a:t>
            </a:r>
          </a:p>
          <a:p>
            <a:pPr lvl="2"/>
            <a:r>
              <a:rPr lang="ko-KR" altLang="ko-KR" smtClean="0"/>
              <a:t>셋째 수준</a:t>
            </a:r>
          </a:p>
          <a:p>
            <a:pPr lvl="3"/>
            <a:r>
              <a:rPr lang="ko-KR" altLang="ko-KR" smtClean="0"/>
              <a:t>넷째 수준</a:t>
            </a:r>
          </a:p>
          <a:p>
            <a:pPr lvl="4"/>
            <a:r>
              <a:rPr lang="ko-KR" altLang="ko-KR" smtClean="0"/>
              <a:t>다섯째 수준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96000" y="9372600"/>
            <a:ext cx="762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7D142C4C-266E-43D5-9E0E-71548CC896B6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6165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8600" indent="-228600" algn="l" rtl="0" fontAlgn="base" latinLnBrk="1">
      <a:spcBef>
        <a:spcPct val="30000"/>
      </a:spcBef>
      <a:spcAft>
        <a:spcPct val="0"/>
      </a:spcAft>
      <a:buAutoNum type="arabicParenR"/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685800" indent="-228600" algn="l" rtl="0" fontAlgn="base" latinLnBrk="1">
      <a:spcBef>
        <a:spcPct val="30000"/>
      </a:spcBef>
      <a:spcAft>
        <a:spcPct val="0"/>
      </a:spcAft>
      <a:buFont typeface="Wingdings" pitchFamily="2" charset="2"/>
      <a:buChar char="ü"/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1143000" indent="-228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600200" indent="-228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2057400" indent="-228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93A04-E4FA-499F-A52C-49FD627A957F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68188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2F450-5E02-437B-BDA5-D60EBBAF8B5D}" type="slidenum">
              <a:rPr lang="ko-KR" altLang="ko-KR"/>
              <a:pPr/>
              <a:t>10</a:t>
            </a:fld>
            <a:endParaRPr lang="ko-KR" altLang="ko-KR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682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3E25A-49C8-485E-9161-06F0D04AEE19}" type="slidenum">
              <a:rPr lang="ko-KR" altLang="ko-KR"/>
              <a:pPr/>
              <a:t>11</a:t>
            </a:fld>
            <a:endParaRPr lang="ko-KR" altLang="ko-KR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23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5F68C-D033-4247-B5E6-56F277D1EF30}" type="slidenum">
              <a:rPr lang="ko-KR" altLang="ko-KR"/>
              <a:pPr/>
              <a:t>12</a:t>
            </a:fld>
            <a:endParaRPr lang="ko-KR" altLang="ko-KR"/>
          </a:p>
        </p:txBody>
      </p:sp>
      <p:sp>
        <p:nvSpPr>
          <p:cNvPr id="816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702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C3DBB-CC99-486E-8765-D03C7B523033}" type="slidenum">
              <a:rPr lang="ko-KR" altLang="ko-KR"/>
              <a:pPr/>
              <a:t>13</a:t>
            </a:fld>
            <a:endParaRPr lang="ko-KR" altLang="ko-KR"/>
          </a:p>
        </p:txBody>
      </p:sp>
      <p:sp>
        <p:nvSpPr>
          <p:cNvPr id="81715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205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27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61FFE-CEA7-474A-932A-9FF14B91BB44}" type="slidenum">
              <a:rPr lang="ko-KR" altLang="ko-KR"/>
              <a:pPr/>
              <a:t>14</a:t>
            </a:fld>
            <a:endParaRPr lang="ko-KR" altLang="ko-KR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0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F11CC-AFAB-4092-B8B7-C0982FC687CD}" type="slidenum">
              <a:rPr lang="ko-KR" altLang="ko-KR"/>
              <a:pPr/>
              <a:t>15</a:t>
            </a:fld>
            <a:endParaRPr lang="ko-KR" altLang="ko-KR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75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2A1AA-33FE-4992-8977-9BAD2F5F5C2E}" type="slidenum">
              <a:rPr lang="ko-KR" altLang="ko-KR"/>
              <a:pPr/>
              <a:t>16</a:t>
            </a:fld>
            <a:endParaRPr lang="ko-KR" altLang="ko-KR"/>
          </a:p>
        </p:txBody>
      </p:sp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58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155BC-23FD-45CD-9E93-F8733042F071}" type="slidenum">
              <a:rPr lang="ko-KR" altLang="ko-KR"/>
              <a:pPr/>
              <a:t>17</a:t>
            </a:fld>
            <a:endParaRPr lang="ko-KR" altLang="ko-KR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47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328CC-0581-40E9-8477-030E60083528}" type="slidenum">
              <a:rPr lang="ko-KR" altLang="ko-KR"/>
              <a:pPr/>
              <a:t>18</a:t>
            </a:fld>
            <a:endParaRPr lang="ko-KR" altLang="ko-KR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16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B8E3D-5E0B-4D89-9077-EEBA8FF4D16B}" type="slidenum">
              <a:rPr lang="ko-KR" altLang="ko-KR"/>
              <a:pPr/>
              <a:t>19</a:t>
            </a:fld>
            <a:endParaRPr lang="ko-KR" altLang="ko-KR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64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E1F74-AE31-47F6-9676-9DE6B61B781E}" type="slidenum">
              <a:rPr lang="ko-KR" altLang="ko-KR"/>
              <a:pPr/>
              <a:t>2</a:t>
            </a:fld>
            <a:endParaRPr lang="ko-KR" altLang="ko-KR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75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A92F50-62EB-46DE-A5EC-086187417A64}" type="slidenum">
              <a:rPr lang="ko-KR" altLang="ko-KR"/>
              <a:pPr/>
              <a:t>20</a:t>
            </a:fld>
            <a:endParaRPr lang="ko-KR" altLang="ko-KR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62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00488-A777-49B1-ADC6-4D7F89D20FF9}" type="slidenum">
              <a:rPr lang="ko-KR" altLang="ko-KR"/>
              <a:pPr/>
              <a:t>21</a:t>
            </a:fld>
            <a:endParaRPr lang="ko-KR" altLang="ko-KR"/>
          </a:p>
        </p:txBody>
      </p:sp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37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4021D-A68C-4D28-AC9B-ADE1744D5FE1}" type="slidenum">
              <a:rPr lang="ko-KR" altLang="ko-KR"/>
              <a:pPr/>
              <a:t>22</a:t>
            </a:fld>
            <a:endParaRPr lang="ko-KR" altLang="ko-KR"/>
          </a:p>
        </p:txBody>
      </p:sp>
      <p:sp>
        <p:nvSpPr>
          <p:cNvPr id="824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0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F80105-C575-4DB4-9DD5-B004264753AD}" type="slidenum">
              <a:rPr lang="ko-KR" altLang="ko-KR"/>
              <a:pPr/>
              <a:t>23</a:t>
            </a:fld>
            <a:endParaRPr lang="ko-KR" altLang="ko-KR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95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6C4BB-E2AB-4284-BB1D-3A5A61429A7A}" type="slidenum">
              <a:rPr lang="ko-KR" altLang="ko-KR"/>
              <a:pPr/>
              <a:t>24</a:t>
            </a:fld>
            <a:endParaRPr lang="ko-KR" altLang="ko-KR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61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0A319F-97AE-4091-B57D-7DA4D1629FC7}" type="slidenum">
              <a:rPr lang="ko-KR" altLang="ko-KR"/>
              <a:pPr/>
              <a:t>25</a:t>
            </a:fld>
            <a:endParaRPr lang="ko-KR" altLang="ko-KR"/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96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2A2AB-6B75-4AD9-9B69-DD7A9BEBAB18}" type="slidenum">
              <a:rPr lang="ko-KR" altLang="ko-KR"/>
              <a:pPr/>
              <a:t>26</a:t>
            </a:fld>
            <a:endParaRPr lang="ko-KR" altLang="ko-KR"/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68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F7E7D-969D-4E32-8A6C-5DB3EC6691A1}" type="slidenum">
              <a:rPr lang="ko-KR" altLang="ko-KR"/>
              <a:pPr/>
              <a:t>27</a:t>
            </a:fld>
            <a:endParaRPr lang="ko-KR" altLang="ko-KR"/>
          </a:p>
        </p:txBody>
      </p:sp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57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1A499-6B3B-4111-8D7C-CCBA01306B26}" type="slidenum">
              <a:rPr lang="ko-KR" altLang="ko-KR"/>
              <a:pPr/>
              <a:t>28</a:t>
            </a:fld>
            <a:endParaRPr lang="ko-KR" altLang="ko-KR"/>
          </a:p>
        </p:txBody>
      </p:sp>
      <p:sp>
        <p:nvSpPr>
          <p:cNvPr id="8314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86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FF983-7489-4AC6-A09B-6C046F3B1C6C}" type="slidenum">
              <a:rPr lang="ko-KR" altLang="ko-KR"/>
              <a:pPr/>
              <a:t>29</a:t>
            </a:fld>
            <a:endParaRPr lang="ko-KR" altLang="ko-KR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813BA-25FD-449B-9076-D554E69CD34C}" type="slidenum">
              <a:rPr lang="ko-KR" altLang="ko-KR"/>
              <a:pPr/>
              <a:t>3</a:t>
            </a:fld>
            <a:endParaRPr lang="ko-KR" altLang="ko-KR"/>
          </a:p>
        </p:txBody>
      </p:sp>
      <p:sp>
        <p:nvSpPr>
          <p:cNvPr id="812034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07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15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CB0F8-E87B-4394-8B5C-FBE41096C0E8}" type="slidenum">
              <a:rPr lang="ko-KR" altLang="ko-KR"/>
              <a:pPr/>
              <a:t>30</a:t>
            </a:fld>
            <a:endParaRPr lang="ko-KR" altLang="ko-KR"/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60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404E0-0470-471B-8BD0-11EFFFF7DB91}" type="slidenum">
              <a:rPr lang="ko-KR" altLang="ko-KR"/>
              <a:pPr/>
              <a:t>31</a:t>
            </a:fld>
            <a:endParaRPr lang="ko-KR" altLang="ko-KR"/>
          </a:p>
        </p:txBody>
      </p:sp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90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39509E-F5A8-404C-B5D0-BAC2A8A7123D}" type="slidenum">
              <a:rPr lang="ko-KR" altLang="ko-KR"/>
              <a:pPr/>
              <a:t>32</a:t>
            </a:fld>
            <a:endParaRPr lang="ko-KR" altLang="ko-KR"/>
          </a:p>
        </p:txBody>
      </p:sp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610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125FB-F58C-42DB-99BF-BA26CC246038}" type="slidenum">
              <a:rPr lang="ko-KR" altLang="ko-KR"/>
              <a:pPr/>
              <a:t>33</a:t>
            </a:fld>
            <a:endParaRPr lang="ko-KR" altLang="ko-KR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14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064CC-880F-4780-B647-733C6DB6C682}" type="slidenum">
              <a:rPr lang="ko-KR" altLang="ko-KR"/>
              <a:pPr/>
              <a:t>34</a:t>
            </a:fld>
            <a:endParaRPr lang="ko-KR" altLang="ko-KR"/>
          </a:p>
        </p:txBody>
      </p:sp>
      <p:sp>
        <p:nvSpPr>
          <p:cNvPr id="83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7709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5931E-B288-4CA1-BE41-88C617EDACCD}" type="slidenum">
              <a:rPr lang="ko-KR" altLang="ko-KR"/>
              <a:pPr/>
              <a:t>35</a:t>
            </a:fld>
            <a:endParaRPr lang="ko-KR" altLang="ko-KR"/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1382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44F84-70CB-4A76-90F1-06F907C96A5C}" type="slidenum">
              <a:rPr lang="ko-KR" altLang="ko-KR"/>
              <a:pPr/>
              <a:t>36</a:t>
            </a:fld>
            <a:endParaRPr lang="ko-KR" altLang="ko-KR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3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83DA28-624F-4775-A00F-34B31AF58F81}" type="slidenum">
              <a:rPr lang="ko-KR" altLang="ko-KR"/>
              <a:pPr/>
              <a:t>37</a:t>
            </a:fld>
            <a:endParaRPr lang="ko-KR" altLang="ko-KR"/>
          </a:p>
        </p:txBody>
      </p:sp>
      <p:sp>
        <p:nvSpPr>
          <p:cNvPr id="50278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9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172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2C4C-266E-43D5-9E0E-71548CC896B6}" type="slidenum">
              <a:rPr lang="ko-KR" altLang="ko-KR" smtClean="0"/>
              <a:pPr/>
              <a:t>38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017789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29099-4BAF-459F-B7AD-90254AFB96C3}" type="slidenum">
              <a:rPr lang="ko-KR" altLang="ko-KR"/>
              <a:pPr/>
              <a:t>39</a:t>
            </a:fld>
            <a:endParaRPr lang="ko-KR" altLang="ko-KR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1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BB10B-07A8-4C4F-BEAA-ABBE54CE82EB}" type="slidenum">
              <a:rPr lang="ko-KR" altLang="ko-KR"/>
              <a:pPr/>
              <a:t>4</a:t>
            </a:fld>
            <a:endParaRPr lang="ko-KR" altLang="ko-KR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060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9CCC9-0655-4D39-9F36-3B2B759EC42D}" type="slidenum">
              <a:rPr lang="ko-KR" altLang="ko-KR"/>
              <a:pPr/>
              <a:t>40</a:t>
            </a:fld>
            <a:endParaRPr lang="ko-KR" altLang="ko-KR"/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433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2C4C-266E-43D5-9E0E-71548CC896B6}" type="slidenum">
              <a:rPr lang="ko-KR" altLang="ko-KR" smtClean="0"/>
              <a:pPr/>
              <a:t>41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65833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D8DAE0-11A3-459E-846C-3C1698BEC846}" type="slidenum">
              <a:rPr lang="ko-KR" altLang="ko-KR"/>
              <a:pPr/>
              <a:t>42</a:t>
            </a:fld>
            <a:endParaRPr lang="ko-KR" altLang="ko-KR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573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6C459-960A-4A0F-B325-B83CACDE0B6B}" type="slidenum">
              <a:rPr lang="ko-KR" altLang="ko-KR"/>
              <a:pPr/>
              <a:t>43</a:t>
            </a:fld>
            <a:endParaRPr lang="ko-KR" altLang="ko-KR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7759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1AF2BD-54F7-4A62-902A-EDFBC5245042}" type="slidenum">
              <a:rPr lang="ko-KR" altLang="ko-KR"/>
              <a:pPr/>
              <a:t>44</a:t>
            </a:fld>
            <a:endParaRPr lang="ko-KR" altLang="ko-KR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425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D7E6C-0FC4-4F8B-90CD-C4E1616FCD85}" type="slidenum">
              <a:rPr lang="ko-KR" altLang="ko-KR"/>
              <a:pPr/>
              <a:t>45</a:t>
            </a:fld>
            <a:endParaRPr lang="ko-KR" altLang="ko-KR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819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fld id="{74C44F84-70CB-4A76-90F1-06F907C96A5C}" type="slidenum">
              <a:rPr kumimoji="1" lang="ko-KR" altLang="ko-KR" sz="1200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kumimoji="1" lang="ko-KR" altLang="ko-KR" sz="1200" kern="1200">
              <a:solidFill>
                <a:srgbClr val="000000"/>
              </a:solidFill>
              <a:latin typeface="Tahoma" pitchFamily="34" charset="0"/>
              <a:ea typeface="굴림" pitchFamily="50" charset="-127"/>
              <a:cs typeface="+mn-cs"/>
            </a:endParaRPr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770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fld id="{B821FB13-DD3E-433C-BC59-14704E5D6EFD}" type="slidenum">
              <a:rPr kumimoji="1" lang="ko-KR" altLang="ko-KR" sz="1200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kumimoji="1" lang="ko-KR" altLang="ko-KR" sz="1200" kern="1200">
              <a:solidFill>
                <a:srgbClr val="000000"/>
              </a:solidFill>
              <a:latin typeface="Tahoma" pitchFamily="34" charset="0"/>
              <a:ea typeface="굴림" pitchFamily="50" charset="-127"/>
              <a:cs typeface="+mn-cs"/>
            </a:endParaRPr>
          </a:p>
        </p:txBody>
      </p:sp>
      <p:sp>
        <p:nvSpPr>
          <p:cNvPr id="85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1188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2C4C-266E-43D5-9E0E-71548CC896B6}" type="slidenum">
              <a:rPr lang="ko-KR" altLang="ko-KR" smtClean="0"/>
              <a:pPr/>
              <a:t>48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176116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0FC2F-F666-44B0-845D-6EC8B9AD9115}" type="slidenum">
              <a:rPr lang="ko-KR" altLang="ko-KR"/>
              <a:pPr/>
              <a:t>49</a:t>
            </a:fld>
            <a:endParaRPr lang="ko-KR" altLang="ko-KR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69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5495D-6649-49E0-9849-484DEF15A2D8}" type="slidenum">
              <a:rPr lang="ko-KR" altLang="ko-KR"/>
              <a:pPr/>
              <a:t>5</a:t>
            </a:fld>
            <a:endParaRPr lang="ko-KR" altLang="ko-KR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993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7B49D-0CD5-48A7-98CA-61CA77C3961D}" type="slidenum">
              <a:rPr lang="ko-KR" altLang="ko-KR"/>
              <a:pPr/>
              <a:t>50</a:t>
            </a:fld>
            <a:endParaRPr lang="ko-KR" altLang="ko-KR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658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D0767-F963-4100-8908-3CF5703ACA32}" type="slidenum">
              <a:rPr lang="ko-KR" altLang="ko-KR"/>
              <a:pPr/>
              <a:t>51</a:t>
            </a:fld>
            <a:endParaRPr lang="ko-KR" altLang="ko-KR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52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D3B74-5F76-4884-BAF9-35A4538C50DF}" type="slidenum">
              <a:rPr lang="ko-KR" altLang="ko-KR"/>
              <a:pPr/>
              <a:t>52</a:t>
            </a:fld>
            <a:endParaRPr lang="ko-KR" altLang="ko-KR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104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39BA8-ECAB-4459-91EA-D681513E0898}" type="slidenum">
              <a:rPr lang="ko-KR" altLang="ko-KR"/>
              <a:pPr/>
              <a:t>53</a:t>
            </a:fld>
            <a:endParaRPr lang="ko-KR" altLang="ko-KR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580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0F3E-E4CD-4F6C-97F0-039401785133}" type="slidenum">
              <a:rPr lang="ko-KR" altLang="ko-KR"/>
              <a:pPr/>
              <a:t>54</a:t>
            </a:fld>
            <a:endParaRPr lang="ko-KR" altLang="ko-KR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898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6BA8B-E326-444B-B796-E223C5A5CAA0}" type="slidenum">
              <a:rPr lang="ko-KR" altLang="ko-KR"/>
              <a:pPr/>
              <a:t>55</a:t>
            </a:fld>
            <a:endParaRPr lang="ko-KR" altLang="ko-KR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284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2C4C-266E-43D5-9E0E-71548CC896B6}" type="slidenum">
              <a:rPr lang="ko-KR" altLang="ko-KR" smtClean="0"/>
              <a:pPr/>
              <a:t>57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117261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fld id="{74C44F84-70CB-4A76-90F1-06F907C96A5C}" type="slidenum">
              <a:rPr kumimoji="1" lang="ko-KR" altLang="ko-KR" sz="1200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kumimoji="1" lang="ko-KR" altLang="ko-KR" sz="1200" kern="1200">
              <a:solidFill>
                <a:srgbClr val="000000"/>
              </a:solidFill>
              <a:latin typeface="Tahoma" pitchFamily="34" charset="0"/>
              <a:ea typeface="굴림" pitchFamily="50" charset="-127"/>
              <a:cs typeface="+mn-cs"/>
            </a:endParaRPr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6226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4B925-F8CC-4D92-A2E9-282630D04417}" type="slidenum">
              <a:rPr lang="ko-KR" altLang="ko-KR"/>
              <a:pPr/>
              <a:t>59</a:t>
            </a:fld>
            <a:endParaRPr lang="ko-KR" altLang="ko-KR"/>
          </a:p>
        </p:txBody>
      </p:sp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173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AA9C6B-84D7-4E3C-8AC9-3255FA0175B1}" type="slidenum">
              <a:rPr lang="ko-KR" altLang="ko-KR"/>
              <a:pPr/>
              <a:t>60</a:t>
            </a:fld>
            <a:endParaRPr lang="ko-KR" altLang="ko-KR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71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E414-0ED4-443E-BCD3-4357DA2F84D4}" type="slidenum">
              <a:rPr lang="ko-KR" altLang="ko-KR"/>
              <a:pPr/>
              <a:t>6</a:t>
            </a:fld>
            <a:endParaRPr lang="ko-KR" altLang="ko-KR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7337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B343F-0C1A-406A-8B26-14A6377F90D0}" type="slidenum">
              <a:rPr lang="ko-KR" altLang="ko-KR"/>
              <a:pPr/>
              <a:t>61</a:t>
            </a:fld>
            <a:endParaRPr lang="ko-KR" altLang="ko-KR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12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115CC-8BDF-4A07-B90E-D662815C56BE}" type="slidenum">
              <a:rPr lang="ko-KR" altLang="ko-KR"/>
              <a:pPr/>
              <a:t>62</a:t>
            </a:fld>
            <a:endParaRPr lang="ko-KR" altLang="ko-KR"/>
          </a:p>
        </p:txBody>
      </p:sp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96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A7DDE-15D5-4212-8754-1232F9DD42C5}" type="slidenum">
              <a:rPr lang="ko-KR" altLang="ko-KR"/>
              <a:pPr/>
              <a:t>63</a:t>
            </a:fld>
            <a:endParaRPr lang="ko-KR" altLang="ko-KR"/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042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42267-D291-459F-9CA1-9EA3B8DA0C1D}" type="slidenum">
              <a:rPr lang="ko-KR" altLang="ko-KR"/>
              <a:pPr/>
              <a:t>64</a:t>
            </a:fld>
            <a:endParaRPr lang="ko-KR" altLang="ko-KR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060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D799F-E06E-4BF3-8A6B-A5C8FACF0AAD}" type="slidenum">
              <a:rPr lang="ko-KR" altLang="ko-KR"/>
              <a:pPr/>
              <a:t>65</a:t>
            </a:fld>
            <a:endParaRPr lang="ko-KR" altLang="ko-KR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9344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115CC-8BDF-4A07-B90E-D662815C56BE}" type="slidenum">
              <a:rPr lang="ko-KR" altLang="ko-KR"/>
              <a:pPr/>
              <a:t>66</a:t>
            </a:fld>
            <a:endParaRPr lang="ko-KR" altLang="ko-KR"/>
          </a:p>
        </p:txBody>
      </p:sp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75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2C4C-266E-43D5-9E0E-71548CC896B6}" type="slidenum">
              <a:rPr lang="ko-KR" altLang="ko-KR" smtClean="0"/>
              <a:pPr/>
              <a:t>71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858660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2C4C-266E-43D5-9E0E-71548CC896B6}" type="slidenum">
              <a:rPr lang="ko-KR" altLang="ko-KR" smtClean="0"/>
              <a:pPr/>
              <a:t>78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129009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2C4C-266E-43D5-9E0E-71548CC896B6}" type="slidenum">
              <a:rPr lang="ko-KR" altLang="ko-KR" smtClean="0"/>
              <a:pPr/>
              <a:t>89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305675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2C4C-266E-43D5-9E0E-71548CC896B6}" type="slidenum">
              <a:rPr lang="ko-KR" altLang="ko-KR" smtClean="0"/>
              <a:pPr/>
              <a:t>92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8521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813BA-25FD-449B-9076-D554E69CD34C}" type="slidenum">
              <a:rPr lang="ko-KR" altLang="ko-KR"/>
              <a:pPr/>
              <a:t>7</a:t>
            </a:fld>
            <a:endParaRPr lang="ko-KR" altLang="ko-KR"/>
          </a:p>
        </p:txBody>
      </p:sp>
      <p:sp>
        <p:nvSpPr>
          <p:cNvPr id="812034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07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3699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2C4C-266E-43D5-9E0E-71548CC896B6}" type="slidenum">
              <a:rPr lang="ko-KR" altLang="ko-KR" smtClean="0"/>
              <a:pPr/>
              <a:t>95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9387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4A215-C0A5-4453-9DAA-7E2B7CB39BED}" type="slidenum">
              <a:rPr lang="ko-KR" altLang="ko-KR"/>
              <a:pPr/>
              <a:t>8</a:t>
            </a:fld>
            <a:endParaRPr lang="ko-KR" altLang="ko-KR"/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25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22DC6-3047-4CE6-976C-AC9873AFE93A}" type="slidenum">
              <a:rPr lang="ko-KR" altLang="ko-KR"/>
              <a:pPr/>
              <a:t>9</a:t>
            </a:fld>
            <a:endParaRPr lang="ko-KR" altLang="ko-KR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8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29" name="Rectangle 25"/>
          <p:cNvSpPr>
            <a:spLocks noChangeArrowheads="1"/>
          </p:cNvSpPr>
          <p:nvPr/>
        </p:nvSpPr>
        <p:spPr bwMode="auto">
          <a:xfrm>
            <a:off x="0" y="1905000"/>
            <a:ext cx="9144000" cy="14478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4823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57224" y="2057400"/>
            <a:ext cx="7372376" cy="838200"/>
          </a:xfrm>
          <a:noFill/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8230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429000"/>
            <a:ext cx="4803775" cy="17907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D5ABD26-4DE3-4470-AAE5-B6CE6C68B33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1" name="직사각형 10"/>
          <p:cNvSpPr/>
          <p:nvPr/>
        </p:nvSpPr>
        <p:spPr bwMode="auto">
          <a:xfrm>
            <a:off x="1974832" y="6500834"/>
            <a:ext cx="6215106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Copyright @ </a:t>
            </a:r>
            <a:r>
              <a:rPr kumimoji="1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Dr.Yeom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     Hanshin University</a:t>
            </a:r>
          </a:p>
        </p:txBody>
      </p:sp>
      <p:sp>
        <p:nvSpPr>
          <p:cNvPr id="12" name="Rectangle 11"/>
          <p:cNvSpPr>
            <a:spLocks noGrp="1" noChangeArrowheads="1"/>
          </p:cNvSpPr>
          <p:nvPr userDrawn="1"/>
        </p:nvSpPr>
        <p:spPr bwMode="auto">
          <a:xfrm>
            <a:off x="8077200" y="6553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0" latinLnBrk="0" hangingPunct="0"/>
            <a:fld id="{85CC914C-940F-41EC-8290-0B70D74D179E}" type="slidenum">
              <a:rPr kumimoji="0" lang="ko-KR" altLang="en-US" sz="1400">
                <a:solidFill>
                  <a:srgbClr val="4D4D4D"/>
                </a:solidFill>
                <a:latin typeface="Bookman Old Style" pitchFamily="18" charset="0"/>
              </a:rPr>
              <a:pPr algn="r" eaLnBrk="0" latinLnBrk="0" hangingPunct="0"/>
              <a:t>‹#›</a:t>
            </a:fld>
            <a:endParaRPr kumimoji="0" lang="en-US" altLang="ko-KR" sz="1400">
              <a:solidFill>
                <a:srgbClr val="4D4D4D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E48CC2-BCC4-44AF-9B52-4FEEF9CCF20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393113" cy="684212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61DBA2-F48E-4F32-AD7E-B0C3F3CF24A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44500" y="1030288"/>
            <a:ext cx="4106863" cy="544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03763" y="1030288"/>
            <a:ext cx="4106862" cy="544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FA9FB7-FA87-4352-A8DC-DBF645FC4A9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5C291B-76F1-4884-A2EA-80F93D0078E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4013"/>
            <a:ext cx="8393113" cy="6842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44500" y="1030288"/>
            <a:ext cx="8366125" cy="5446712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077200" y="6553200"/>
            <a:ext cx="1066800" cy="304800"/>
          </a:xfrm>
        </p:spPr>
        <p:txBody>
          <a:bodyPr/>
          <a:lstStyle>
            <a:lvl1pPr>
              <a:defRPr/>
            </a:lvl1pPr>
          </a:lstStyle>
          <a:p>
            <a:fld id="{1092D784-4B73-420A-A96D-8DF7CCF2100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2B9DA1-3518-4703-A132-62E9BF93019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800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ChangeArrowheads="1"/>
          </p:cNvSpPr>
          <p:nvPr/>
        </p:nvSpPr>
        <p:spPr bwMode="auto">
          <a:xfrm>
            <a:off x="0" y="1905000"/>
            <a:ext cx="9144000" cy="14478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537450" cy="817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8435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3409950" y="3417888"/>
            <a:ext cx="4819650" cy="2011362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8435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72450" y="6557963"/>
            <a:ext cx="971550" cy="300037"/>
          </a:xfrm>
        </p:spPr>
        <p:txBody>
          <a:bodyPr/>
          <a:lstStyle>
            <a:lvl1pPr>
              <a:defRPr/>
            </a:lvl1pPr>
          </a:lstStyle>
          <a:p>
            <a:fld id="{ED5C090A-028D-4B45-B2E2-4159DC07FCE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974832" y="6500834"/>
            <a:ext cx="6215106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Copyright @ </a:t>
            </a:r>
            <a:r>
              <a:rPr kumimoji="1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Dr.Yeom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     Hanshin University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0F6EBF-4717-4299-B72E-7FD6893D0AC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030288"/>
            <a:ext cx="3924300" cy="544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1100" y="1030288"/>
            <a:ext cx="3924300" cy="544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E6F8CD-FD70-4BF0-8CE4-8638E0DF467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030288"/>
            <a:ext cx="8366125" cy="544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81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00"/>
                </a:solidFill>
                <a:latin typeface="Bookman Old Style" pitchFamily="18" charset="0"/>
              </a:defRPr>
            </a:lvl1pPr>
          </a:lstStyle>
          <a:p>
            <a:fld id="{779C0B14-8104-42F5-ABED-7F91604206D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481300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5728"/>
            <a:ext cx="8393113" cy="684212"/>
          </a:xfrm>
          <a:prstGeom prst="rect">
            <a:avLst/>
          </a:prstGeom>
          <a:noFill/>
          <a:ln w="1270" cmpd="sng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1785918" y="6500834"/>
            <a:ext cx="6215106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Copyright @ </a:t>
            </a:r>
            <a:r>
              <a:rPr kumimoji="1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Dr.Yeom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     Hanshin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6" r:id="rId6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 baseline="0"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8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16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6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266700"/>
            <a:ext cx="8542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참고 </a:t>
            </a:r>
            <a:r>
              <a:rPr lang="en-US" altLang="ko-KR" smtClean="0"/>
              <a:t>: </a:t>
            </a:r>
            <a:r>
              <a:rPr lang="ko-KR" altLang="en-US" smtClean="0"/>
              <a:t>마스터 제목 스타일 편집</a:t>
            </a:r>
          </a:p>
        </p:txBody>
      </p:sp>
      <p:sp>
        <p:nvSpPr>
          <p:cNvPr id="48333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030288"/>
            <a:ext cx="8001000" cy="544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3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00"/>
                </a:solidFill>
                <a:latin typeface="Bookman Old Style" pitchFamily="18" charset="0"/>
              </a:defRPr>
            </a:lvl1pPr>
          </a:lstStyle>
          <a:p>
            <a:fld id="{317A97A3-89E0-483B-9521-76FDC53290A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 bwMode="auto">
          <a:xfrm>
            <a:off x="1785918" y="6500834"/>
            <a:ext cx="6215106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Copyright @ </a:t>
            </a:r>
            <a:r>
              <a:rPr kumimoji="1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Dr.Yeom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kburrow" pitchFamily="34" charset="0"/>
                <a:ea typeface="굴림" pitchFamily="50" charset="-127"/>
              </a:rPr>
              <a:t>     Hanshin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6"/>
        </a:buBlip>
        <a:defRPr kumimoji="1" sz="24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16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6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audio" Target="../media/audio2.wav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://protech.co.kr/07_theory/pms012.htm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14348" y="2057400"/>
            <a:ext cx="7929618" cy="838200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부 생산시스템 설계</a:t>
            </a:r>
            <a:endParaRPr lang="en-US" altLang="ko-KR" dirty="0"/>
          </a:p>
        </p:txBody>
      </p:sp>
      <p:sp>
        <p:nvSpPr>
          <p:cNvPr id="2054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 품질관리</a:t>
            </a:r>
          </a:p>
          <a:p>
            <a:r>
              <a:rPr lang="ko-KR" altLang="en-US" dirty="0" smtClean="0"/>
              <a:t>제</a:t>
            </a:r>
            <a:r>
              <a:rPr lang="en-US" altLang="ko-KR" dirty="0" smtClean="0"/>
              <a:t>5</a:t>
            </a:r>
            <a:r>
              <a:rPr lang="ko-KR" altLang="en-US" dirty="0" smtClean="0"/>
              <a:t>장 제품계획</a:t>
            </a:r>
          </a:p>
          <a:p>
            <a:r>
              <a:rPr lang="ko-KR" altLang="en-US" dirty="0" smtClean="0"/>
              <a:t>제</a:t>
            </a:r>
            <a:r>
              <a:rPr lang="en-US" altLang="ko-KR" dirty="0" smtClean="0"/>
              <a:t>6</a:t>
            </a:r>
            <a:r>
              <a:rPr lang="ko-KR" altLang="en-US" dirty="0" smtClean="0"/>
              <a:t>장 공정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설비 배치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직무 설계</a:t>
            </a:r>
          </a:p>
          <a:p>
            <a:endParaRPr lang="en-US" altLang="ko-KR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FED20A0-9290-4DFE-BFF4-DAD6533CF5FB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81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45" name="Rectangle 10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품질 향상과 비용절감 노력</a:t>
            </a:r>
            <a:endParaRPr lang="en-US" altLang="ko-KR"/>
          </a:p>
        </p:txBody>
      </p:sp>
      <p:sp>
        <p:nvSpPr>
          <p:cNvPr id="333846" name="Rectangle 1046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44500" y="1071557"/>
            <a:ext cx="8366125" cy="1500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/>
              <a:t>품질수준이 낮아서 소비자 불만으로 수요감소(매출감소) 하면, 품질수준을 </a:t>
            </a:r>
            <a:r>
              <a:rPr lang="en-US" altLang="ko-KR" sz="2000" dirty="0"/>
              <a:t>a</a:t>
            </a:r>
            <a:r>
              <a:rPr lang="ko-KR" altLang="en-US" sz="2000" dirty="0"/>
              <a:t>에서 </a:t>
            </a:r>
            <a:r>
              <a:rPr lang="en-US" altLang="ko-KR" sz="2000" dirty="0"/>
              <a:t>b</a:t>
            </a:r>
            <a:r>
              <a:rPr lang="ko-KR" altLang="en-US" sz="2000" dirty="0"/>
              <a:t>로 향상시킨다. → 비용 증가</a:t>
            </a:r>
          </a:p>
          <a:p>
            <a:pPr>
              <a:lnSpc>
                <a:spcPct val="90000"/>
              </a:lnSpc>
            </a:pPr>
            <a:r>
              <a:rPr lang="ko-KR" altLang="en-US" sz="2000" dirty="0"/>
              <a:t>가격은 외적 요소(</a:t>
            </a:r>
            <a:r>
              <a:rPr lang="ko-KR" altLang="en-US" sz="2000" dirty="0" err="1"/>
              <a:t>비통제</a:t>
            </a:r>
            <a:r>
              <a:rPr lang="ko-KR" altLang="en-US" sz="2000" dirty="0"/>
              <a:t> 요인)이므로 대내적으로 비용절감방안(혁신, </a:t>
            </a:r>
            <a:r>
              <a:rPr lang="en-US" altLang="ko-KR" sz="2000" dirty="0"/>
              <a:t>innovation)</a:t>
            </a:r>
            <a:r>
              <a:rPr lang="ko-KR" altLang="en-US" sz="2000" dirty="0"/>
              <a:t>을 개발하여 수익을 유지해야.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TQC</a:t>
            </a:r>
            <a:r>
              <a:rPr lang="ko-KR" altLang="en-US" sz="1800" dirty="0"/>
              <a:t>운동, 생산성향상 운동</a:t>
            </a:r>
          </a:p>
        </p:txBody>
      </p:sp>
      <p:sp>
        <p:nvSpPr>
          <p:cNvPr id="3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39BD2-9ADB-49CC-BFB1-20A15B27967A}" type="slidenum">
              <a:rPr lang="ko-KR" altLang="en-US"/>
              <a:pPr/>
              <a:t>10</a:t>
            </a:fld>
            <a:endParaRPr lang="en-US" altLang="ko-KR"/>
          </a:p>
        </p:txBody>
      </p:sp>
      <p:grpSp>
        <p:nvGrpSpPr>
          <p:cNvPr id="333847" name="Group 1047"/>
          <p:cNvGrpSpPr>
            <a:grpSpLocks/>
          </p:cNvGrpSpPr>
          <p:nvPr/>
        </p:nvGrpSpPr>
        <p:grpSpPr bwMode="auto">
          <a:xfrm>
            <a:off x="2262204" y="2881308"/>
            <a:ext cx="4511675" cy="2906713"/>
            <a:chOff x="2064" y="2124"/>
            <a:chExt cx="2842" cy="1831"/>
          </a:xfrm>
        </p:grpSpPr>
        <p:sp>
          <p:nvSpPr>
            <p:cNvPr id="333827" name="Line 1027"/>
            <p:cNvSpPr>
              <a:spLocks noChangeShapeType="1"/>
            </p:cNvSpPr>
            <p:nvPr/>
          </p:nvSpPr>
          <p:spPr bwMode="auto">
            <a:xfrm>
              <a:off x="2533" y="2124"/>
              <a:ext cx="0" cy="15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33829" name="Rectangle 1029"/>
            <p:cNvSpPr>
              <a:spLocks noChangeArrowheads="1"/>
            </p:cNvSpPr>
            <p:nvPr/>
          </p:nvSpPr>
          <p:spPr bwMode="auto">
            <a:xfrm>
              <a:off x="2064" y="2227"/>
              <a:ext cx="391" cy="5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비용</a:t>
              </a:r>
            </a:p>
            <a:p>
              <a:pPr eaLnBrk="0" latinLnBrk="0" hangingPunct="0"/>
              <a:r>
                <a:rPr kumimoji="0"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및</a:t>
              </a:r>
            </a:p>
            <a:p>
              <a:pPr eaLnBrk="0" latinLnBrk="0" hangingPunct="0"/>
              <a:r>
                <a:rPr kumimoji="0"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가격</a:t>
              </a:r>
            </a:p>
          </p:txBody>
        </p:sp>
        <p:sp>
          <p:nvSpPr>
            <p:cNvPr id="333830" name="Rectangle 1030"/>
            <p:cNvSpPr>
              <a:spLocks noChangeArrowheads="1"/>
            </p:cNvSpPr>
            <p:nvPr/>
          </p:nvSpPr>
          <p:spPr bwMode="auto">
            <a:xfrm>
              <a:off x="4306" y="3764"/>
              <a:ext cx="600" cy="1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 eaLnBrk="0" latinLnBrk="0" hangingPunct="0"/>
              <a:r>
                <a:rPr kumimoji="0"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품질수준</a:t>
              </a:r>
            </a:p>
          </p:txBody>
        </p:sp>
        <p:sp>
          <p:nvSpPr>
            <p:cNvPr id="333831" name="Line 1031"/>
            <p:cNvSpPr>
              <a:spLocks noChangeShapeType="1"/>
            </p:cNvSpPr>
            <p:nvPr/>
          </p:nvSpPr>
          <p:spPr bwMode="auto">
            <a:xfrm>
              <a:off x="2529" y="3697"/>
              <a:ext cx="2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333833" name="Arc 1033"/>
          <p:cNvSpPr>
            <a:spLocks/>
          </p:cNvSpPr>
          <p:nvPr/>
        </p:nvSpPr>
        <p:spPr bwMode="auto">
          <a:xfrm flipV="1">
            <a:off x="3046429" y="2814633"/>
            <a:ext cx="2497138" cy="25288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3828" name="Arc 1028"/>
          <p:cNvSpPr>
            <a:spLocks/>
          </p:cNvSpPr>
          <p:nvPr/>
        </p:nvSpPr>
        <p:spPr bwMode="auto">
          <a:xfrm flipH="1">
            <a:off x="3006742" y="3189283"/>
            <a:ext cx="3349625" cy="21669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333855" name="Group 1055"/>
          <p:cNvGrpSpPr>
            <a:grpSpLocks/>
          </p:cNvGrpSpPr>
          <p:nvPr/>
        </p:nvGrpSpPr>
        <p:grpSpPr bwMode="auto">
          <a:xfrm>
            <a:off x="3930672" y="3752846"/>
            <a:ext cx="465138" cy="2041525"/>
            <a:chOff x="3115" y="2673"/>
            <a:chExt cx="293" cy="1286"/>
          </a:xfrm>
        </p:grpSpPr>
        <p:sp>
          <p:nvSpPr>
            <p:cNvPr id="333838" name="Line 1038"/>
            <p:cNvSpPr>
              <a:spLocks noChangeShapeType="1"/>
            </p:cNvSpPr>
            <p:nvPr/>
          </p:nvSpPr>
          <p:spPr bwMode="auto">
            <a:xfrm>
              <a:off x="3271" y="2673"/>
              <a:ext cx="1" cy="102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33841" name="Rectangle 1041"/>
            <p:cNvSpPr>
              <a:spLocks noChangeArrowheads="1"/>
            </p:cNvSpPr>
            <p:nvPr/>
          </p:nvSpPr>
          <p:spPr bwMode="auto">
            <a:xfrm>
              <a:off x="3115" y="3708"/>
              <a:ext cx="2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en-US" altLang="ko-KR" sz="1600">
                  <a:solidFill>
                    <a:schemeClr val="tx1"/>
                  </a:solidFill>
                  <a:latin typeface="+mn-ea"/>
                  <a:ea typeface="+mn-ea"/>
                </a:rPr>
                <a:t>a</a:t>
              </a:r>
            </a:p>
          </p:txBody>
        </p:sp>
      </p:grpSp>
      <p:grpSp>
        <p:nvGrpSpPr>
          <p:cNvPr id="333853" name="Group 1053"/>
          <p:cNvGrpSpPr>
            <a:grpSpLocks/>
          </p:cNvGrpSpPr>
          <p:nvPr/>
        </p:nvGrpSpPr>
        <p:grpSpPr bwMode="auto">
          <a:xfrm>
            <a:off x="4799029" y="3409946"/>
            <a:ext cx="465138" cy="2384425"/>
            <a:chOff x="3662" y="2457"/>
            <a:chExt cx="293" cy="1502"/>
          </a:xfrm>
        </p:grpSpPr>
        <p:sp>
          <p:nvSpPr>
            <p:cNvPr id="333839" name="Line 1039"/>
            <p:cNvSpPr>
              <a:spLocks noChangeShapeType="1"/>
            </p:cNvSpPr>
            <p:nvPr/>
          </p:nvSpPr>
          <p:spPr bwMode="auto">
            <a:xfrm>
              <a:off x="3818" y="2457"/>
              <a:ext cx="1" cy="125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33842" name="Rectangle 1042"/>
            <p:cNvSpPr>
              <a:spLocks noChangeArrowheads="1"/>
            </p:cNvSpPr>
            <p:nvPr/>
          </p:nvSpPr>
          <p:spPr bwMode="auto">
            <a:xfrm>
              <a:off x="3662" y="3708"/>
              <a:ext cx="2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en-US" altLang="ko-KR" sz="1600">
                  <a:solidFill>
                    <a:schemeClr val="tx1"/>
                  </a:solidFill>
                  <a:latin typeface="+mn-ea"/>
                  <a:ea typeface="+mn-ea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26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전략적 품질 수준과 경영 성과</a:t>
            </a:r>
          </a:p>
        </p:txBody>
      </p:sp>
      <p:sp>
        <p:nvSpPr>
          <p:cNvPr id="494627" name="Rectangle 3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시간경영을 품질로 </a:t>
            </a:r>
            <a:r>
              <a:rPr lang="ko-KR" altLang="en-US" dirty="0" smtClean="0"/>
              <a:t>인식: </a:t>
            </a:r>
            <a:r>
              <a:rPr lang="en-US" altLang="ko-KR" dirty="0"/>
              <a:t>Time-based Management</a:t>
            </a:r>
          </a:p>
          <a:p>
            <a:pPr lvl="1"/>
            <a:r>
              <a:rPr lang="ko-KR" altLang="en-US" dirty="0"/>
              <a:t>도미노 피자의 성공 </a:t>
            </a:r>
            <a:r>
              <a:rPr lang="ko-KR" altLang="en-US" dirty="0" smtClean="0"/>
              <a:t>사례 </a:t>
            </a:r>
            <a:r>
              <a:rPr lang="en-US" altLang="ko-KR" dirty="0"/>
              <a:t>(30</a:t>
            </a:r>
            <a:r>
              <a:rPr lang="ko-KR" altLang="en-US" dirty="0"/>
              <a:t>분 </a:t>
            </a:r>
            <a:r>
              <a:rPr lang="en-US" altLang="ko-KR" dirty="0"/>
              <a:t>Delivery Guarantee)</a:t>
            </a:r>
            <a:endParaRPr lang="ko-KR" altLang="en-US" dirty="0"/>
          </a:p>
          <a:p>
            <a:r>
              <a:rPr lang="en-US" altLang="ko-KR" dirty="0"/>
              <a:t>6 sigma </a:t>
            </a:r>
            <a:r>
              <a:rPr lang="ko-KR" altLang="en-US" dirty="0"/>
              <a:t>경영혁신</a:t>
            </a:r>
          </a:p>
          <a:p>
            <a:pPr lvl="1"/>
            <a:r>
              <a:rPr lang="ko-KR" altLang="en-US" sz="1400" dirty="0"/>
              <a:t>1980년대 초 일본 </a:t>
            </a:r>
            <a:r>
              <a:rPr lang="ko-KR" altLang="en-US" sz="1400" dirty="0" err="1"/>
              <a:t>포켓벨</a:t>
            </a:r>
            <a:r>
              <a:rPr lang="ko-KR" altLang="en-US" sz="1400" dirty="0"/>
              <a:t>(휴대용 무선호출기) 시장에 뛰어든</a:t>
            </a:r>
            <a:r>
              <a:rPr lang="ko-KR" altLang="en-US" dirty="0"/>
              <a:t> </a:t>
            </a:r>
            <a:r>
              <a:rPr lang="en-US" altLang="ko-KR" dirty="0"/>
              <a:t>Motorola</a:t>
            </a:r>
            <a:r>
              <a:rPr lang="ko-KR" altLang="en-US" dirty="0"/>
              <a:t>가 시초</a:t>
            </a:r>
          </a:p>
          <a:p>
            <a:pPr lvl="1"/>
            <a:r>
              <a:rPr lang="en-US" altLang="ko-KR" dirty="0"/>
              <a:t>Sony(1997), GE(1995 - 2000</a:t>
            </a:r>
            <a:r>
              <a:rPr lang="ko-KR" altLang="en-US" dirty="0"/>
              <a:t>년 달성을 목표)</a:t>
            </a:r>
          </a:p>
          <a:p>
            <a:r>
              <a:rPr lang="ko-KR" altLang="en-US" dirty="0"/>
              <a:t>품질은 최고이나 이윤을 기대할 수 없는 경우</a:t>
            </a:r>
          </a:p>
          <a:p>
            <a:pPr lvl="1"/>
            <a:r>
              <a:rPr lang="en-US" altLang="ko-KR" dirty="0"/>
              <a:t>Push </a:t>
            </a:r>
            <a:r>
              <a:rPr lang="ko-KR" altLang="en-US" dirty="0"/>
              <a:t>기술의 </a:t>
            </a:r>
            <a:r>
              <a:rPr lang="ko-KR" altLang="en-US" dirty="0" smtClean="0"/>
              <a:t>발전: </a:t>
            </a:r>
            <a:r>
              <a:rPr lang="ko-KR" altLang="en-US" dirty="0" err="1"/>
              <a:t>콘텐츠</a:t>
            </a:r>
            <a:r>
              <a:rPr lang="ko-KR" altLang="en-US" dirty="0"/>
              <a:t> 전달 방식을 혁신적으로 변화시킴</a:t>
            </a:r>
            <a:endParaRPr lang="ko-KR" altLang="en-US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Pull </a:t>
            </a:r>
            <a:r>
              <a:rPr lang="ko-KR" altLang="en-US" dirty="0"/>
              <a:t>기술을 무용지물로 만듦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예) </a:t>
            </a:r>
            <a:r>
              <a:rPr lang="en-US" altLang="ko-KR" dirty="0"/>
              <a:t>PointCast</a:t>
            </a:r>
            <a:r>
              <a:rPr lang="ko-KR" altLang="en-US" dirty="0"/>
              <a:t>사의 </a:t>
            </a:r>
            <a:r>
              <a:rPr lang="en-US" altLang="ko-KR" dirty="0"/>
              <a:t>push </a:t>
            </a:r>
            <a:r>
              <a:rPr lang="ko-KR" altLang="en-US" dirty="0"/>
              <a:t>기술</a:t>
            </a:r>
          </a:p>
          <a:p>
            <a:pPr lvl="2"/>
            <a:r>
              <a:rPr lang="ko-KR" altLang="en-US" dirty="0"/>
              <a:t>고객이 지정한 관심 분야에 관한 흥미 있는 정보를 </a:t>
            </a:r>
            <a:r>
              <a:rPr lang="ko-KR" altLang="en-US" dirty="0" err="1"/>
              <a:t>메일링</a:t>
            </a:r>
            <a:endParaRPr lang="ko-KR" altLang="en-US" dirty="0"/>
          </a:p>
          <a:p>
            <a:pPr lvl="2"/>
            <a:r>
              <a:rPr lang="ko-KR" altLang="en-US" dirty="0"/>
              <a:t>개인들은 쏟아져 들어오는 엄청난 양의 정보에 질려 버림</a:t>
            </a:r>
          </a:p>
          <a:p>
            <a:pPr lvl="2"/>
            <a:r>
              <a:rPr lang="ko-KR" altLang="en-US" dirty="0"/>
              <a:t>고객 기업의 시스템은 과부하로 </a:t>
            </a:r>
            <a:r>
              <a:rPr lang="ko-KR" altLang="en-US" dirty="0" smtClean="0"/>
              <a:t>멈춤: </a:t>
            </a:r>
            <a:r>
              <a:rPr lang="ko-KR" altLang="en-US" dirty="0"/>
              <a:t>사용 금지 </a:t>
            </a:r>
            <a:r>
              <a:rPr lang="ko-KR" altLang="en-US" dirty="0" smtClean="0"/>
              <a:t>처리됨</a:t>
            </a:r>
            <a:endParaRPr lang="en-US" altLang="ko-KR" dirty="0" smtClean="0"/>
          </a:p>
          <a:p>
            <a:pPr lvl="2"/>
            <a:r>
              <a:rPr lang="ko-KR" altLang="en-US" dirty="0"/>
              <a:t>당시 기대했던 만큼의 성과를 거두지 못함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EDBB4-867C-4096-A433-BFE50870BC9B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1331640" y="5877272"/>
            <a:ext cx="6561138" cy="6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457200" indent="-457200" algn="dist">
              <a:spcBef>
                <a:spcPct val="30000"/>
              </a:spcBef>
            </a:pPr>
            <a:r>
              <a:rPr kumimoji="0" lang="en-US" altLang="ko-KR" sz="1600" dirty="0">
                <a:latin typeface="+mn-ea"/>
                <a:ea typeface="+mn-ea"/>
              </a:rPr>
              <a:t>Push </a:t>
            </a:r>
            <a:r>
              <a:rPr kumimoji="0" lang="ko-KR" altLang="en-US" sz="1600" dirty="0" smtClean="0">
                <a:latin typeface="+mn-ea"/>
                <a:ea typeface="+mn-ea"/>
              </a:rPr>
              <a:t>기술: </a:t>
            </a:r>
            <a:r>
              <a:rPr kumimoji="0" lang="ko-KR" altLang="en-US" sz="1600" dirty="0">
                <a:latin typeface="+mn-ea"/>
                <a:ea typeface="+mn-ea"/>
              </a:rPr>
              <a:t>기업이 소비자에게 정보를 보내는 기술</a:t>
            </a:r>
          </a:p>
          <a:p>
            <a:pPr marL="457200" indent="-457200" algn="dist">
              <a:spcBef>
                <a:spcPct val="30000"/>
              </a:spcBef>
            </a:pPr>
            <a:r>
              <a:rPr kumimoji="0" lang="en-US" altLang="ko-KR" sz="1600" dirty="0">
                <a:latin typeface="+mn-ea"/>
                <a:ea typeface="+mn-ea"/>
              </a:rPr>
              <a:t>Pull </a:t>
            </a:r>
            <a:r>
              <a:rPr kumimoji="0" lang="ko-KR" altLang="en-US" sz="1600" dirty="0" smtClean="0">
                <a:latin typeface="+mn-ea"/>
                <a:ea typeface="+mn-ea"/>
              </a:rPr>
              <a:t>기술: </a:t>
            </a:r>
            <a:r>
              <a:rPr kumimoji="0" lang="ko-KR" altLang="en-US" sz="1600" dirty="0">
                <a:latin typeface="+mn-ea"/>
                <a:ea typeface="+mn-ea"/>
              </a:rPr>
              <a:t>소비자가 개별적으로 정보를 선택하는 기술 </a:t>
            </a:r>
            <a:r>
              <a:rPr kumimoji="0" lang="ko-KR" altLang="en-US" sz="1200" dirty="0">
                <a:latin typeface="+mn-ea"/>
                <a:ea typeface="+mn-ea"/>
              </a:rPr>
              <a:t> (</a:t>
            </a:r>
            <a:r>
              <a:rPr kumimoji="0" lang="ko-KR" altLang="en-US" sz="1200" dirty="0" err="1">
                <a:latin typeface="+mn-ea"/>
                <a:ea typeface="+mn-ea"/>
              </a:rPr>
              <a:t>블랙웰</a:t>
            </a:r>
            <a:r>
              <a:rPr kumimoji="0" lang="ko-KR" altLang="en-US" sz="1200" dirty="0">
                <a:latin typeface="+mn-ea"/>
                <a:ea typeface="+mn-ea"/>
              </a:rPr>
              <a:t> 책 252쪽)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기술적 품질(적합품질)</a:t>
            </a:r>
          </a:p>
        </p:txBody>
      </p:sp>
      <p:sp>
        <p:nvSpPr>
          <p:cNvPr id="335877" name="Rectangle 102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기술적 차원의 품질관리</a:t>
            </a:r>
          </a:p>
          <a:p>
            <a:pPr lvl="1"/>
            <a:r>
              <a:rPr lang="ko-KR" altLang="en-US" dirty="0"/>
              <a:t>주어진 규격의 품질을 제조공정에서 만들어 내기 위하여 공정을 관리하는 일련의 검사 및 통제 활동 (통계적 품질관리 기법 등)</a:t>
            </a:r>
          </a:p>
          <a:p>
            <a:r>
              <a:rPr lang="ko-KR" altLang="en-US" dirty="0"/>
              <a:t>적합품질(</a:t>
            </a:r>
            <a:r>
              <a:rPr lang="en-US" altLang="ko-KR" dirty="0"/>
              <a:t>quality of conformance)</a:t>
            </a:r>
            <a:endParaRPr lang="ko-KR" altLang="en-US" dirty="0"/>
          </a:p>
          <a:p>
            <a:pPr lvl="1"/>
            <a:r>
              <a:rPr lang="ko-KR" altLang="en-US" dirty="0"/>
              <a:t>설계품질에 따라 결과적으로 제조된 특성</a:t>
            </a:r>
          </a:p>
          <a:p>
            <a:r>
              <a:rPr lang="ko-KR" altLang="en-US" dirty="0"/>
              <a:t>기술적 차원의 품질관리</a:t>
            </a:r>
          </a:p>
          <a:p>
            <a:pPr lvl="1"/>
            <a:r>
              <a:rPr lang="ko-KR" altLang="en-US" dirty="0"/>
              <a:t>설계품질 하에서 허용될 수 있는 품질 수준의 범위를 관리</a:t>
            </a:r>
          </a:p>
          <a:p>
            <a:pPr lvl="1"/>
            <a:r>
              <a:rPr lang="ko-KR" altLang="en-US" dirty="0"/>
              <a:t>즉, 경제적 </a:t>
            </a:r>
            <a:r>
              <a:rPr lang="ko-KR" altLang="en-US" dirty="0" smtClean="0"/>
              <a:t>불량률 </a:t>
            </a:r>
            <a:r>
              <a:rPr lang="ko-KR" altLang="en-US" dirty="0" smtClean="0"/>
              <a:t>수준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04747-37F4-41BC-88CD-1B2D1E7C624D}" type="slidenum">
              <a:rPr lang="ko-KR" altLang="en-US"/>
              <a:pPr/>
              <a:t>12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70" name="Rectangle 20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품질관련 비용</a:t>
            </a:r>
          </a:p>
        </p:txBody>
      </p:sp>
      <p:sp>
        <p:nvSpPr>
          <p:cNvPr id="497671" name="Rectangle 205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통제(관리)비용</a:t>
            </a:r>
          </a:p>
          <a:p>
            <a:pPr lvl="1"/>
            <a:r>
              <a:rPr lang="ko-KR" altLang="en-US" sz="1800" dirty="0" smtClean="0"/>
              <a:t>예방비용: </a:t>
            </a:r>
            <a:r>
              <a:rPr lang="ko-KR" altLang="en-US" sz="1800" dirty="0"/>
              <a:t>품질설계(계획), 교육비용(</a:t>
            </a:r>
            <a:r>
              <a:rPr lang="en-US" altLang="ko-KR" sz="1800" dirty="0"/>
              <a:t>TQC </a:t>
            </a:r>
            <a:r>
              <a:rPr lang="ko-KR" altLang="en-US" sz="1800" dirty="0"/>
              <a:t>운동) 등 (</a:t>
            </a:r>
            <a:r>
              <a:rPr lang="en-US" altLang="ko-KR" sz="1800" dirty="0"/>
              <a:t>P-cost: Prevention Cost)</a:t>
            </a:r>
          </a:p>
          <a:p>
            <a:pPr lvl="1"/>
            <a:r>
              <a:rPr lang="ko-KR" altLang="en-US" sz="1800" dirty="0" smtClean="0"/>
              <a:t>평가비용: </a:t>
            </a:r>
            <a:r>
              <a:rPr lang="ko-KR" altLang="en-US" sz="1800" dirty="0"/>
              <a:t>검사비용 등 (</a:t>
            </a:r>
            <a:r>
              <a:rPr lang="en-US" altLang="ko-KR" sz="1800" dirty="0" smtClean="0"/>
              <a:t>A-cost: </a:t>
            </a:r>
            <a:r>
              <a:rPr lang="en-US" altLang="ko-KR" sz="1800" dirty="0"/>
              <a:t>Appraisal Cost)</a:t>
            </a:r>
            <a:endParaRPr lang="ko-KR" altLang="en-US" sz="1800" dirty="0"/>
          </a:p>
          <a:p>
            <a:r>
              <a:rPr lang="ko-KR" altLang="en-US" sz="2000" dirty="0"/>
              <a:t>실패비용(</a:t>
            </a:r>
            <a:r>
              <a:rPr lang="en-US" altLang="ko-KR" sz="2000" dirty="0" smtClean="0"/>
              <a:t>F-cost: </a:t>
            </a:r>
            <a:r>
              <a:rPr lang="en-US" altLang="ko-KR" sz="2000" dirty="0"/>
              <a:t>Failure Cost)</a:t>
            </a:r>
          </a:p>
          <a:p>
            <a:pPr lvl="1"/>
            <a:r>
              <a:rPr lang="ko-KR" altLang="en-US" sz="1800" dirty="0" smtClean="0"/>
              <a:t>대내적</a:t>
            </a:r>
            <a:r>
              <a:rPr lang="ko-KR" altLang="en-US" sz="1800" dirty="0"/>
              <a:t>: 원가 추가 부담 비용(</a:t>
            </a:r>
            <a:r>
              <a:rPr lang="ko-KR" altLang="en-US" sz="1800" dirty="0" err="1"/>
              <a:t>재작업</a:t>
            </a:r>
            <a:r>
              <a:rPr lang="ko-KR" altLang="en-US" sz="1800" dirty="0"/>
              <a:t> 비용)</a:t>
            </a:r>
          </a:p>
          <a:p>
            <a:pPr lvl="1"/>
            <a:r>
              <a:rPr lang="ko-KR" altLang="en-US" sz="1800" dirty="0" smtClean="0"/>
              <a:t>대외적</a:t>
            </a:r>
            <a:r>
              <a:rPr lang="ko-KR" altLang="en-US" sz="1800" dirty="0"/>
              <a:t>: 고객 상실 비용</a:t>
            </a:r>
            <a:r>
              <a:rPr lang="ko-KR" altLang="en-US" sz="1800" dirty="0" smtClean="0"/>
              <a:t>(       비용</a:t>
            </a:r>
            <a:r>
              <a:rPr lang="ko-KR" altLang="en-US" sz="1800" dirty="0"/>
              <a:t>), 클레임 처리 비용</a:t>
            </a:r>
            <a:endParaRPr lang="en-US" altLang="ko-KR" sz="1800" dirty="0"/>
          </a:p>
          <a:p>
            <a:pPr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--------------------------------------------------</a:t>
            </a:r>
          </a:p>
          <a:p>
            <a:r>
              <a:rPr lang="en-US" altLang="ko-KR" sz="2000" dirty="0"/>
              <a:t>F-cost</a:t>
            </a:r>
            <a:r>
              <a:rPr lang="ko-KR" altLang="en-US" sz="2000" dirty="0"/>
              <a:t>와 </a:t>
            </a:r>
            <a:r>
              <a:rPr lang="en-US" altLang="ko-KR" sz="2000" dirty="0"/>
              <a:t>P, A-cost</a:t>
            </a:r>
            <a:r>
              <a:rPr lang="ko-KR" altLang="en-US" sz="2000" dirty="0"/>
              <a:t>와는 품질의 적합도를 기준으로 볼 때 역관계</a:t>
            </a:r>
          </a:p>
          <a:p>
            <a:pPr lvl="1"/>
            <a:r>
              <a:rPr lang="ko-KR" altLang="en-US" sz="1800" dirty="0"/>
              <a:t>일반적으로 실패율을 낮추는 데는 검사보다는 예방의 노력이 훨씬 크다.  그러나 이와 같은 비용들 간의 경제적인 품질관리 수준이 존재하기 마련.</a:t>
            </a:r>
          </a:p>
          <a:p>
            <a:pPr lvl="1"/>
            <a:r>
              <a:rPr lang="ko-KR" altLang="en-US" sz="1800" dirty="0"/>
              <a:t>즉, 품질비용의 적절한 배분이 필요하게 된다.</a:t>
            </a:r>
          </a:p>
          <a:p>
            <a:pPr lvl="1"/>
            <a:r>
              <a:rPr lang="ko-KR" altLang="en-US" sz="1800" dirty="0"/>
              <a:t>(예) 구미 기업에서의 품질관리 비용 구성비</a:t>
            </a:r>
          </a:p>
          <a:p>
            <a:pPr lvl="2"/>
            <a:r>
              <a:rPr lang="ko-KR" altLang="en-US" sz="1600" dirty="0"/>
              <a:t>  50 ~ 70</a:t>
            </a:r>
            <a:r>
              <a:rPr lang="ko-KR" altLang="en-US" sz="1600" dirty="0" smtClean="0"/>
              <a:t>%: </a:t>
            </a:r>
            <a:r>
              <a:rPr lang="en-US" altLang="ko-KR" sz="1600" dirty="0"/>
              <a:t>F-cost,   20 ~ 40% : A-cost,    5 ~ 10% : P-cost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82907-311E-445F-8E30-3DA5301EEBF4}" type="slidenum">
              <a:rPr lang="ko-KR" altLang="en-US"/>
              <a:pPr/>
              <a:t>13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품질관리 절차 개요</a:t>
            </a:r>
          </a:p>
        </p:txBody>
      </p:sp>
      <p:sp>
        <p:nvSpPr>
          <p:cNvPr id="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ffectLst/>
        </p:spPr>
        <p:txBody>
          <a:bodyPr/>
          <a:lstStyle/>
          <a:p>
            <a:fld id="{EDD1D93E-69D2-419E-9477-A95FBEB98007}" type="slidenum">
              <a:rPr lang="ko-KR" altLang="en-US"/>
              <a:pPr/>
              <a:t>14</a:t>
            </a:fld>
            <a:endParaRPr lang="en-US" altLang="ko-KR"/>
          </a:p>
        </p:txBody>
      </p:sp>
      <p:grpSp>
        <p:nvGrpSpPr>
          <p:cNvPr id="337945" name="Group 25"/>
          <p:cNvGrpSpPr>
            <a:grpSpLocks/>
          </p:cNvGrpSpPr>
          <p:nvPr/>
        </p:nvGrpSpPr>
        <p:grpSpPr bwMode="auto">
          <a:xfrm>
            <a:off x="3354388" y="1093788"/>
            <a:ext cx="5322887" cy="5334000"/>
            <a:chOff x="2113" y="689"/>
            <a:chExt cx="3353" cy="3360"/>
          </a:xfrm>
          <a:noFill/>
          <a:effectLst/>
        </p:grpSpPr>
        <p:sp>
          <p:nvSpPr>
            <p:cNvPr id="337924" name="Rectangle 4"/>
            <p:cNvSpPr>
              <a:spLocks noChangeArrowheads="1"/>
            </p:cNvSpPr>
            <p:nvPr/>
          </p:nvSpPr>
          <p:spPr bwMode="auto">
            <a:xfrm>
              <a:off x="3409" y="929"/>
              <a:ext cx="960" cy="28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600">
                  <a:latin typeface="+mn-ea"/>
                  <a:ea typeface="+mn-ea"/>
                </a:rPr>
                <a:t>설계품질(계획)</a:t>
              </a:r>
            </a:p>
          </p:txBody>
        </p:sp>
        <p:sp>
          <p:nvSpPr>
            <p:cNvPr id="337925" name="Rectangle 5"/>
            <p:cNvSpPr>
              <a:spLocks noChangeArrowheads="1"/>
            </p:cNvSpPr>
            <p:nvPr/>
          </p:nvSpPr>
          <p:spPr bwMode="auto">
            <a:xfrm>
              <a:off x="3337" y="1529"/>
              <a:ext cx="1104" cy="33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600">
                  <a:latin typeface="+mn-ea"/>
                  <a:ea typeface="+mn-ea"/>
                </a:rPr>
                <a:t>인적, 물적 요소</a:t>
              </a:r>
            </a:p>
            <a:p>
              <a:r>
                <a:rPr lang="ko-KR" altLang="en-US" sz="1600">
                  <a:latin typeface="+mn-ea"/>
                  <a:ea typeface="+mn-ea"/>
                </a:rPr>
                <a:t>결합(조직)</a:t>
              </a:r>
            </a:p>
          </p:txBody>
        </p:sp>
        <p:sp>
          <p:nvSpPr>
            <p:cNvPr id="337926" name="Rectangle 6"/>
            <p:cNvSpPr>
              <a:spLocks noChangeArrowheads="1"/>
            </p:cNvSpPr>
            <p:nvPr/>
          </p:nvSpPr>
          <p:spPr bwMode="auto">
            <a:xfrm>
              <a:off x="3241" y="2177"/>
              <a:ext cx="1296" cy="28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600">
                  <a:latin typeface="+mn-ea"/>
                  <a:ea typeface="+mn-ea"/>
                </a:rPr>
                <a:t>제조공정(집행,생산)</a:t>
              </a:r>
            </a:p>
          </p:txBody>
        </p:sp>
        <p:sp>
          <p:nvSpPr>
            <p:cNvPr id="337927" name="Rectangle 7"/>
            <p:cNvSpPr>
              <a:spLocks noChangeArrowheads="1"/>
            </p:cNvSpPr>
            <p:nvPr/>
          </p:nvSpPr>
          <p:spPr bwMode="auto">
            <a:xfrm>
              <a:off x="4554" y="2973"/>
              <a:ext cx="912" cy="288"/>
            </a:xfrm>
            <a:prstGeom prst="rect">
              <a:avLst/>
            </a:prstGeom>
            <a:grp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(검토 및 평가)</a:t>
              </a:r>
            </a:p>
          </p:txBody>
        </p:sp>
        <p:sp>
          <p:nvSpPr>
            <p:cNvPr id="337928" name="Rectangle 8"/>
            <p:cNvSpPr>
              <a:spLocks noChangeArrowheads="1"/>
            </p:cNvSpPr>
            <p:nvPr/>
          </p:nvSpPr>
          <p:spPr bwMode="auto">
            <a:xfrm>
              <a:off x="2113" y="2921"/>
              <a:ext cx="720" cy="38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600">
                  <a:latin typeface="+mn-ea"/>
                  <a:ea typeface="+mn-ea"/>
                </a:rPr>
                <a:t>원인분석</a:t>
              </a:r>
            </a:p>
            <a:p>
              <a:r>
                <a:rPr lang="ko-KR" altLang="en-US" sz="1600">
                  <a:latin typeface="+mn-ea"/>
                  <a:ea typeface="+mn-ea"/>
                </a:rPr>
                <a:t>및 조치</a:t>
              </a:r>
            </a:p>
          </p:txBody>
        </p:sp>
        <p:sp>
          <p:nvSpPr>
            <p:cNvPr id="337929" name="Rectangle 9"/>
            <p:cNvSpPr>
              <a:spLocks noChangeArrowheads="1"/>
            </p:cNvSpPr>
            <p:nvPr/>
          </p:nvSpPr>
          <p:spPr bwMode="auto">
            <a:xfrm>
              <a:off x="3577" y="3761"/>
              <a:ext cx="576" cy="28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600">
                  <a:latin typeface="+mn-ea"/>
                  <a:ea typeface="+mn-ea"/>
                </a:rPr>
                <a:t>제품</a:t>
              </a:r>
            </a:p>
          </p:txBody>
        </p:sp>
        <p:sp>
          <p:nvSpPr>
            <p:cNvPr id="337930" name="AutoShape 10"/>
            <p:cNvSpPr>
              <a:spLocks noChangeArrowheads="1"/>
            </p:cNvSpPr>
            <p:nvPr/>
          </p:nvSpPr>
          <p:spPr bwMode="auto">
            <a:xfrm>
              <a:off x="3265" y="2777"/>
              <a:ext cx="1248" cy="672"/>
            </a:xfrm>
            <a:prstGeom prst="flowChartDecision">
              <a:avLst/>
            </a:prstGeom>
            <a:grp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600">
                  <a:latin typeface="+mn-ea"/>
                  <a:ea typeface="+mn-ea"/>
                </a:rPr>
                <a:t>표준과</a:t>
              </a:r>
            </a:p>
            <a:p>
              <a:r>
                <a:rPr lang="ko-KR" altLang="en-US" sz="1600">
                  <a:latin typeface="+mn-ea"/>
                  <a:ea typeface="+mn-ea"/>
                </a:rPr>
                <a:t>제품품질이</a:t>
              </a:r>
            </a:p>
            <a:p>
              <a:r>
                <a:rPr lang="ko-KR" altLang="en-US" sz="1600">
                  <a:latin typeface="+mn-ea"/>
                  <a:ea typeface="+mn-ea"/>
                </a:rPr>
                <a:t>적합한가?</a:t>
              </a:r>
            </a:p>
          </p:txBody>
        </p:sp>
        <p:sp>
          <p:nvSpPr>
            <p:cNvPr id="337931" name="Line 11"/>
            <p:cNvSpPr>
              <a:spLocks noChangeShapeType="1"/>
            </p:cNvSpPr>
            <p:nvPr/>
          </p:nvSpPr>
          <p:spPr bwMode="auto">
            <a:xfrm>
              <a:off x="3890" y="689"/>
              <a:ext cx="0" cy="240"/>
            </a:xfrm>
            <a:prstGeom prst="line">
              <a:avLst/>
            </a:prstGeom>
            <a:grpFill/>
            <a:ln w="1905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37932" name="Line 12"/>
            <p:cNvSpPr>
              <a:spLocks noChangeShapeType="1"/>
            </p:cNvSpPr>
            <p:nvPr/>
          </p:nvSpPr>
          <p:spPr bwMode="auto">
            <a:xfrm>
              <a:off x="3890" y="1889"/>
              <a:ext cx="0" cy="288"/>
            </a:xfrm>
            <a:prstGeom prst="line">
              <a:avLst/>
            </a:prstGeom>
            <a:grpFill/>
            <a:ln w="1905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37933" name="Line 13"/>
            <p:cNvSpPr>
              <a:spLocks noChangeShapeType="1"/>
            </p:cNvSpPr>
            <p:nvPr/>
          </p:nvSpPr>
          <p:spPr bwMode="auto">
            <a:xfrm>
              <a:off x="3890" y="1265"/>
              <a:ext cx="0" cy="288"/>
            </a:xfrm>
            <a:prstGeom prst="line">
              <a:avLst/>
            </a:prstGeom>
            <a:grpFill/>
            <a:ln w="1905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37934" name="Line 14"/>
            <p:cNvSpPr>
              <a:spLocks noChangeShapeType="1"/>
            </p:cNvSpPr>
            <p:nvPr/>
          </p:nvSpPr>
          <p:spPr bwMode="auto">
            <a:xfrm>
              <a:off x="3890" y="2513"/>
              <a:ext cx="0" cy="240"/>
            </a:xfrm>
            <a:prstGeom prst="line">
              <a:avLst/>
            </a:prstGeom>
            <a:grpFill/>
            <a:ln w="1905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37935" name="Line 15"/>
            <p:cNvSpPr>
              <a:spLocks noChangeShapeType="1"/>
            </p:cNvSpPr>
            <p:nvPr/>
          </p:nvSpPr>
          <p:spPr bwMode="auto">
            <a:xfrm>
              <a:off x="3890" y="3452"/>
              <a:ext cx="0" cy="309"/>
            </a:xfrm>
            <a:prstGeom prst="line">
              <a:avLst/>
            </a:prstGeom>
            <a:grpFill/>
            <a:ln w="1905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37936" name="Line 16"/>
            <p:cNvSpPr>
              <a:spLocks noChangeShapeType="1"/>
            </p:cNvSpPr>
            <p:nvPr/>
          </p:nvSpPr>
          <p:spPr bwMode="auto">
            <a:xfrm rot="5400000" flipH="1">
              <a:off x="3054" y="2945"/>
              <a:ext cx="0" cy="346"/>
            </a:xfrm>
            <a:prstGeom prst="line">
              <a:avLst/>
            </a:prstGeom>
            <a:grpFill/>
            <a:ln w="1905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37937" name="Freeform 17"/>
            <p:cNvSpPr>
              <a:spLocks/>
            </p:cNvSpPr>
            <p:nvPr/>
          </p:nvSpPr>
          <p:spPr bwMode="auto">
            <a:xfrm>
              <a:off x="2449" y="785"/>
              <a:ext cx="1440" cy="2112"/>
            </a:xfrm>
            <a:custGeom>
              <a:avLst/>
              <a:gdLst/>
              <a:ahLst/>
              <a:cxnLst>
                <a:cxn ang="0">
                  <a:pos x="0" y="2112"/>
                </a:cxn>
                <a:cxn ang="0">
                  <a:pos x="0" y="0"/>
                </a:cxn>
                <a:cxn ang="0">
                  <a:pos x="1440" y="0"/>
                </a:cxn>
              </a:cxnLst>
              <a:rect l="0" t="0" r="r" b="b"/>
              <a:pathLst>
                <a:path w="1440" h="2112">
                  <a:moveTo>
                    <a:pt x="0" y="2112"/>
                  </a:moveTo>
                  <a:lnTo>
                    <a:pt x="0" y="0"/>
                  </a:lnTo>
                  <a:lnTo>
                    <a:pt x="1440" y="0"/>
                  </a:lnTo>
                </a:path>
              </a:pathLst>
            </a:custGeom>
            <a:grp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37938" name="Line 18"/>
            <p:cNvSpPr>
              <a:spLocks noChangeShapeType="1"/>
            </p:cNvSpPr>
            <p:nvPr/>
          </p:nvSpPr>
          <p:spPr bwMode="auto">
            <a:xfrm>
              <a:off x="2449" y="1368"/>
              <a:ext cx="1440" cy="0"/>
            </a:xfrm>
            <a:prstGeom prst="line">
              <a:avLst/>
            </a:prstGeom>
            <a:grp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37939" name="Line 19"/>
            <p:cNvSpPr>
              <a:spLocks noChangeShapeType="1"/>
            </p:cNvSpPr>
            <p:nvPr/>
          </p:nvSpPr>
          <p:spPr bwMode="auto">
            <a:xfrm>
              <a:off x="2442" y="2022"/>
              <a:ext cx="1440" cy="0"/>
            </a:xfrm>
            <a:prstGeom prst="line">
              <a:avLst/>
            </a:prstGeom>
            <a:grp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37940" name="Text Box 20"/>
            <p:cNvSpPr txBox="1">
              <a:spLocks noChangeArrowheads="1"/>
            </p:cNvSpPr>
            <p:nvPr/>
          </p:nvSpPr>
          <p:spPr bwMode="auto">
            <a:xfrm>
              <a:off x="2868" y="2898"/>
              <a:ext cx="500" cy="212"/>
            </a:xfrm>
            <a:prstGeom prst="rect">
              <a:avLst/>
            </a:prstGeom>
            <a:grp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아니오</a:t>
              </a:r>
            </a:p>
          </p:txBody>
        </p:sp>
        <p:sp>
          <p:nvSpPr>
            <p:cNvPr id="337941" name="Text Box 21"/>
            <p:cNvSpPr txBox="1">
              <a:spLocks noChangeArrowheads="1"/>
            </p:cNvSpPr>
            <p:nvPr/>
          </p:nvSpPr>
          <p:spPr bwMode="auto">
            <a:xfrm>
              <a:off x="3867" y="3501"/>
              <a:ext cx="244" cy="212"/>
            </a:xfrm>
            <a:prstGeom prst="rect">
              <a:avLst/>
            </a:prstGeom>
            <a:grp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00241"/>
            <a:ext cx="7537450" cy="1143008"/>
          </a:xfrm>
        </p:spPr>
        <p:txBody>
          <a:bodyPr/>
          <a:lstStyle/>
          <a:p>
            <a:r>
              <a:rPr lang="ko-KR" altLang="en-US" dirty="0"/>
              <a:t>전사적 품질관리</a:t>
            </a:r>
            <a:br>
              <a:rPr lang="ko-KR" altLang="en-US" dirty="0"/>
            </a:br>
            <a:r>
              <a:rPr lang="ko-KR" altLang="en-US" dirty="0"/>
              <a:t>(</a:t>
            </a:r>
            <a:r>
              <a:rPr lang="en-US" altLang="ko-KR" dirty="0"/>
              <a:t>Total Quality Control)</a:t>
            </a:r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전사적 품질관리 개념</a:t>
            </a:r>
          </a:p>
          <a:p>
            <a:r>
              <a:rPr lang="ko-KR" altLang="en-US"/>
              <a:t>방법</a:t>
            </a:r>
          </a:p>
          <a:p>
            <a:r>
              <a:rPr lang="ko-KR" altLang="en-US"/>
              <a:t>생선뼈 그림</a:t>
            </a:r>
          </a:p>
          <a:p>
            <a:r>
              <a:rPr lang="en-US" altLang="ko-KR"/>
              <a:t>TQC </a:t>
            </a:r>
            <a:r>
              <a:rPr lang="ko-KR" altLang="en-US"/>
              <a:t>결과</a:t>
            </a:r>
          </a:p>
          <a:p>
            <a:r>
              <a:rPr lang="ko-KR" altLang="en-US"/>
              <a:t>동기부여에 의한 품질향상운동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C429F8E-C8E0-4836-BCAE-875E76E1C14B}" type="slidenum">
              <a:rPr lang="ko-KR" altLang="en-US"/>
              <a:pPr/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전사적 품질관리 개념</a:t>
            </a:r>
          </a:p>
        </p:txBody>
      </p:sp>
      <p:sp>
        <p:nvSpPr>
          <p:cNvPr id="33997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/>
              <a:t>TQC: </a:t>
            </a:r>
            <a:r>
              <a:rPr lang="ko-KR" altLang="en-US" dirty="0" err="1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품질향상</a:t>
            </a:r>
            <a:r>
              <a:rPr lang="ko-KR" altLang="en-US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ko-KR" altLang="en-US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품질개발</a:t>
            </a:r>
            <a:r>
              <a:rPr lang="ko-KR" altLang="en-US" dirty="0"/>
              <a:t>.개선의 노력을 종합하고자 하는 </a:t>
            </a:r>
            <a:r>
              <a:rPr lang="ko-KR" altLang="en-US" dirty="0" smtClean="0"/>
              <a:t>노력</a:t>
            </a:r>
            <a:r>
              <a:rPr lang="ko-KR" altLang="en-US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근본적인 품질의 향상은 동기부여에 의한 의식적, 자발적인 제품 생산 노력에서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조직 전체 차원에서 품질관리를 추구하는 </a:t>
            </a:r>
            <a:r>
              <a:rPr lang="ko-KR" altLang="en-US" dirty="0" smtClean="0">
                <a:solidFill>
                  <a:schemeClr val="tx1"/>
                </a:solidFill>
              </a:rPr>
              <a:t>개념</a:t>
            </a:r>
            <a:endParaRPr lang="ko-KR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ko-KR" altLang="en-US" dirty="0"/>
              <a:t>단순한 기술적, 공학적 품질 통제를 넘어서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모든 조직 부서의 합치된 유기적 노력으로 이룩하고자 하는 </a:t>
            </a:r>
            <a:r>
              <a:rPr lang="ko-KR" altLang="en-US" dirty="0" smtClean="0"/>
              <a:t>운동</a:t>
            </a:r>
            <a:r>
              <a:rPr lang="ko-KR" altLang="en-US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고객에게 최대의 만족을 주면서 가장 경제적으로 생산할 수 있도록 하는 품질의 개발, 유지, 개선 추구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TQC: </a:t>
            </a:r>
            <a:r>
              <a:rPr lang="ko-KR" altLang="en-US" dirty="0"/>
              <a:t>물적 요인이 충분히 뒷받침되는 환경 하에서 기술적 요인의 개선 방안 및 인적 요인이 주는 영향을 최대한 유리하게 하자는 것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TQC</a:t>
            </a:r>
            <a:r>
              <a:rPr lang="ko-KR" altLang="en-US" dirty="0"/>
              <a:t>운동은 </a:t>
            </a:r>
            <a:r>
              <a:rPr lang="en-US" altLang="ko-KR" dirty="0"/>
              <a:t>SQC </a:t>
            </a:r>
            <a:r>
              <a:rPr lang="ko-KR" altLang="en-US" dirty="0"/>
              <a:t>방법에도 영향을 미쳐 불량의 원인을 규명하여 개선하는 방안을 제시할 수 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938-D3C3-4635-8C97-4DC3E66497DE}" type="slidenum">
              <a:rPr lang="ko-KR" altLang="en-US"/>
              <a:pPr/>
              <a:t>16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전사적 품질관리 방법</a:t>
            </a:r>
            <a:endParaRPr lang="en-US" altLang="ko-KR"/>
          </a:p>
        </p:txBody>
      </p:sp>
      <p:sp>
        <p:nvSpPr>
          <p:cNvPr id="56935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/>
              <a:t>방법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TQC </a:t>
            </a:r>
            <a:r>
              <a:rPr lang="ko-KR" altLang="en-US" sz="1800" dirty="0"/>
              <a:t>선언과 분위기 조성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TQC </a:t>
            </a:r>
            <a:r>
              <a:rPr lang="ko-KR" altLang="en-US" sz="1800" dirty="0"/>
              <a:t>활동 지원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TQC </a:t>
            </a:r>
            <a:r>
              <a:rPr lang="ko-KR" altLang="en-US" sz="1800" dirty="0"/>
              <a:t>활동 결과 평가 및 반영</a:t>
            </a:r>
          </a:p>
          <a:p>
            <a:pPr>
              <a:lnSpc>
                <a:spcPct val="90000"/>
              </a:lnSpc>
            </a:pPr>
            <a:r>
              <a:rPr lang="ko-KR" altLang="en-US" sz="2000" dirty="0"/>
              <a:t>분위기 조성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사업장에 현수막, 표어, 구호 등 게시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분임조 등 비공식 조직 활성화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권한과 책임의 위임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관련 부서와 구성원간의 의사소통 채널 확보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상호간의 협조와 조정이 토대가 되는 자발적 참여 의식 고취</a:t>
            </a:r>
          </a:p>
          <a:p>
            <a:pPr>
              <a:lnSpc>
                <a:spcPct val="90000"/>
              </a:lnSpc>
            </a:pPr>
            <a:r>
              <a:rPr lang="ko-KR" altLang="en-US" sz="2000" dirty="0"/>
              <a:t>활동 지원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 err="1"/>
              <a:t>품질관리</a:t>
            </a:r>
            <a:r>
              <a:rPr lang="ko-KR" altLang="en-US" sz="1800" dirty="0"/>
              <a:t> 체계 수립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특성요인도</a:t>
            </a:r>
            <a:r>
              <a:rPr lang="ko-KR" altLang="en-US" sz="1800" dirty="0"/>
              <a:t> 작성</a:t>
            </a:r>
            <a:r>
              <a:rPr lang="en-US" altLang="ko-KR" sz="1800" dirty="0"/>
              <a:t>(</a:t>
            </a:r>
            <a:r>
              <a:rPr lang="ko-KR" altLang="en-US" sz="1800" dirty="0"/>
              <a:t>불량의 원인 분석</a:t>
            </a:r>
            <a:r>
              <a:rPr lang="en-US" altLang="ko-KR" sz="1800" dirty="0"/>
              <a:t>)</a:t>
            </a:r>
            <a:r>
              <a:rPr lang="ko-KR" altLang="en-US" sz="1800" dirty="0"/>
              <a:t> 등</a:t>
            </a:r>
            <a:endParaRPr lang="en-US" altLang="ko-KR" sz="1800" dirty="0" smtClean="0"/>
          </a:p>
          <a:p>
            <a:pPr lvl="1">
              <a:lnSpc>
                <a:spcPct val="90000"/>
              </a:lnSpc>
            </a:pPr>
            <a:r>
              <a:rPr lang="ko-KR" altLang="en-US" sz="1800" dirty="0" smtClean="0"/>
              <a:t>아이디어 </a:t>
            </a:r>
            <a:r>
              <a:rPr lang="ko-KR" altLang="en-US" sz="1800" dirty="0"/>
              <a:t>공모전 등 개최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자유 복장 출근, 자유 출근 시간 활용 등 </a:t>
            </a:r>
            <a:r>
              <a:rPr lang="ko-KR" altLang="en-US" sz="1800" dirty="0" err="1"/>
              <a:t>이벤트성</a:t>
            </a:r>
            <a:r>
              <a:rPr lang="ko-KR" altLang="en-US" sz="1800" dirty="0"/>
              <a:t> 지원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MT, </a:t>
            </a:r>
            <a:r>
              <a:rPr lang="ko-KR" altLang="en-US" sz="1800" dirty="0"/>
              <a:t>단체 여행, 체육대회 등 개최</a:t>
            </a:r>
          </a:p>
          <a:p>
            <a:pPr>
              <a:lnSpc>
                <a:spcPct val="90000"/>
              </a:lnSpc>
            </a:pPr>
            <a:r>
              <a:rPr lang="ko-KR" altLang="en-US" sz="2000" dirty="0"/>
              <a:t>평가 및 반영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우수 아이디어 표창, 인센티브 제공, 활동에 대한 재정 지원 강화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F5F1-2D90-4493-8A1C-2C934CCCBB7E}" type="slidenum">
              <a:rPr lang="ko-KR" altLang="en-US"/>
              <a:pPr/>
              <a:t>17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전사적 품질관리 도구</a:t>
            </a:r>
            <a:endParaRPr lang="en-US" altLang="ko-KR"/>
          </a:p>
        </p:txBody>
      </p:sp>
      <p:sp>
        <p:nvSpPr>
          <p:cNvPr id="942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특성요인도</a:t>
            </a:r>
            <a:r>
              <a:rPr lang="ko-KR" altLang="en-US" dirty="0"/>
              <a:t> (</a:t>
            </a:r>
            <a:r>
              <a:rPr lang="en-US" altLang="ko-KR" dirty="0"/>
              <a:t>cause-and-effect diagram): </a:t>
            </a:r>
            <a:r>
              <a:rPr lang="ko-KR" altLang="en-US" dirty="0" err="1"/>
              <a:t>생선뼈</a:t>
            </a:r>
            <a:r>
              <a:rPr lang="ko-KR" altLang="en-US" dirty="0"/>
              <a:t> 그림</a:t>
            </a:r>
          </a:p>
          <a:p>
            <a:pPr lvl="1"/>
            <a:r>
              <a:rPr lang="ko-KR" altLang="en-US" dirty="0"/>
              <a:t>문제가 되는 특성과 이에 영향을 미치는 요인(</a:t>
            </a:r>
            <a:r>
              <a:rPr lang="ko-KR" altLang="en-US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FF0000"/>
                </a:solidFill>
              </a:rPr>
              <a:t>M</a:t>
            </a:r>
            <a:r>
              <a:rPr lang="en-US" altLang="ko-KR" dirty="0"/>
              <a:t>)</a:t>
            </a:r>
            <a:r>
              <a:rPr lang="ko-KR" altLang="en-US" dirty="0"/>
              <a:t>과의 관계를 알기 쉽게 도식화한 것</a:t>
            </a:r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ko-KR" altLang="en-US" dirty="0" err="1"/>
              <a:t>불량항목에</a:t>
            </a:r>
            <a:r>
              <a:rPr lang="ko-KR" altLang="en-US" dirty="0"/>
              <a:t> 대한 여러 가지 잠재적 원인을 가지로 표시한 다음, 자료를 수집하여 이들 </a:t>
            </a:r>
            <a:r>
              <a:rPr lang="ko-KR" altLang="en-US" dirty="0" err="1"/>
              <a:t>잠재원인을</a:t>
            </a:r>
            <a:r>
              <a:rPr lang="ko-KR" altLang="en-US" dirty="0"/>
              <a:t> 하나하나 분석함으로써 진정한 </a:t>
            </a:r>
            <a:r>
              <a:rPr lang="ko-KR" altLang="en-US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불량</a:t>
            </a:r>
            <a:r>
              <a:rPr lang="en-US" altLang="ko-KR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(</a:t>
            </a:r>
            <a:r>
              <a:rPr lang="ko-KR" altLang="en-US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또는 문제의</a:t>
            </a:r>
            <a:r>
              <a:rPr lang="en-US" altLang="ko-KR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) </a:t>
            </a:r>
            <a:r>
              <a:rPr lang="ko-KR" altLang="en-US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원인을 찾아내는 기법</a:t>
            </a:r>
          </a:p>
          <a:p>
            <a:pPr lvl="1"/>
            <a:r>
              <a:rPr lang="ko-KR" altLang="en-US" dirty="0"/>
              <a:t>커다란 </a:t>
            </a:r>
            <a:r>
              <a:rPr lang="ko-KR" altLang="en-US" dirty="0" err="1"/>
              <a:t>계통별로</a:t>
            </a:r>
            <a:r>
              <a:rPr lang="ko-KR" altLang="en-US" dirty="0"/>
              <a:t> 가지를 쳐서 나타냄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13C1C-AB1F-4075-B43C-6FC179C5A9A3}" type="slidenum">
              <a:rPr lang="ko-KR" altLang="en-US"/>
              <a:pPr/>
              <a:t>18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2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생선뼈 그림(</a:t>
            </a:r>
            <a:r>
              <a:rPr lang="en-US" altLang="ko-KR"/>
              <a:t>fishbone diagram)</a:t>
            </a:r>
          </a:p>
        </p:txBody>
      </p:sp>
      <p:sp>
        <p:nvSpPr>
          <p:cNvPr id="2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A9C53-480C-426A-809C-F430935BCF99}" type="slidenum">
              <a:rPr lang="ko-KR" altLang="en-US"/>
              <a:pPr/>
              <a:t>19</a:t>
            </a:fld>
            <a:endParaRPr lang="en-US" altLang="ko-KR"/>
          </a:p>
        </p:txBody>
      </p:sp>
      <p:grpSp>
        <p:nvGrpSpPr>
          <p:cNvPr id="341025" name="Group 33"/>
          <p:cNvGrpSpPr>
            <a:grpSpLocks/>
          </p:cNvGrpSpPr>
          <p:nvPr/>
        </p:nvGrpSpPr>
        <p:grpSpPr bwMode="auto">
          <a:xfrm>
            <a:off x="1766888" y="4044950"/>
            <a:ext cx="5464175" cy="531813"/>
            <a:chOff x="1147" y="2376"/>
            <a:chExt cx="3442" cy="335"/>
          </a:xfrm>
        </p:grpSpPr>
        <p:sp>
          <p:nvSpPr>
            <p:cNvPr id="341000" name="Line 8"/>
            <p:cNvSpPr>
              <a:spLocks noChangeShapeType="1"/>
            </p:cNvSpPr>
            <p:nvPr/>
          </p:nvSpPr>
          <p:spPr bwMode="auto">
            <a:xfrm flipV="1">
              <a:off x="1147" y="2544"/>
              <a:ext cx="2672" cy="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41005" name="Rectangle 13"/>
            <p:cNvSpPr>
              <a:spLocks noChangeArrowheads="1"/>
            </p:cNvSpPr>
            <p:nvPr/>
          </p:nvSpPr>
          <p:spPr bwMode="auto">
            <a:xfrm>
              <a:off x="3916" y="2376"/>
              <a:ext cx="673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특성, </a:t>
              </a:r>
            </a:p>
            <a:p>
              <a:pPr eaLnBrk="0" latinLnBrk="0" hangingPunct="0"/>
              <a:r>
                <a:rPr kumimoji="0"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결과(불량)</a:t>
              </a:r>
            </a:p>
          </p:txBody>
        </p:sp>
      </p:grpSp>
      <p:grpSp>
        <p:nvGrpSpPr>
          <p:cNvPr id="341028" name="Group 36"/>
          <p:cNvGrpSpPr>
            <a:grpSpLocks/>
          </p:cNvGrpSpPr>
          <p:nvPr/>
        </p:nvGrpSpPr>
        <p:grpSpPr bwMode="auto">
          <a:xfrm>
            <a:off x="1171575" y="3481388"/>
            <a:ext cx="2232025" cy="279400"/>
            <a:chOff x="772" y="2021"/>
            <a:chExt cx="1406" cy="176"/>
          </a:xfrm>
        </p:grpSpPr>
        <p:sp>
          <p:nvSpPr>
            <p:cNvPr id="341003" name="Line 11"/>
            <p:cNvSpPr>
              <a:spLocks noChangeShapeType="1"/>
            </p:cNvSpPr>
            <p:nvPr/>
          </p:nvSpPr>
          <p:spPr bwMode="auto">
            <a:xfrm>
              <a:off x="1290" y="2129"/>
              <a:ext cx="8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41008" name="Rectangle 16"/>
            <p:cNvSpPr>
              <a:spLocks noChangeArrowheads="1"/>
            </p:cNvSpPr>
            <p:nvPr/>
          </p:nvSpPr>
          <p:spPr bwMode="auto">
            <a:xfrm>
              <a:off x="772" y="2021"/>
              <a:ext cx="511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en-US" altLang="ko-KR" sz="1600">
                  <a:solidFill>
                    <a:schemeClr val="tx1"/>
                  </a:solidFill>
                  <a:latin typeface="+mn-ea"/>
                  <a:ea typeface="+mn-ea"/>
                </a:rPr>
                <a:t>sub</a:t>
              </a:r>
              <a:r>
                <a:rPr kumimoji="0"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요인</a:t>
              </a:r>
            </a:p>
          </p:txBody>
        </p:sp>
      </p:grpSp>
      <p:grpSp>
        <p:nvGrpSpPr>
          <p:cNvPr id="341029" name="Group 37"/>
          <p:cNvGrpSpPr>
            <a:grpSpLocks/>
          </p:cNvGrpSpPr>
          <p:nvPr/>
        </p:nvGrpSpPr>
        <p:grpSpPr bwMode="auto">
          <a:xfrm>
            <a:off x="1393825" y="2635250"/>
            <a:ext cx="1319213" cy="987425"/>
            <a:chOff x="912" y="1488"/>
            <a:chExt cx="831" cy="622"/>
          </a:xfrm>
        </p:grpSpPr>
        <p:sp>
          <p:nvSpPr>
            <p:cNvPr id="341004" name="Line 12"/>
            <p:cNvSpPr>
              <a:spLocks noChangeShapeType="1"/>
            </p:cNvSpPr>
            <p:nvPr/>
          </p:nvSpPr>
          <p:spPr bwMode="auto">
            <a:xfrm>
              <a:off x="1560" y="1666"/>
              <a:ext cx="18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41009" name="Rectangle 17"/>
            <p:cNvSpPr>
              <a:spLocks noChangeArrowheads="1"/>
            </p:cNvSpPr>
            <p:nvPr/>
          </p:nvSpPr>
          <p:spPr bwMode="auto">
            <a:xfrm>
              <a:off x="912" y="1488"/>
              <a:ext cx="783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en-US" altLang="ko-KR" sz="1600">
                  <a:solidFill>
                    <a:schemeClr val="tx1"/>
                  </a:solidFill>
                  <a:latin typeface="+mn-ea"/>
                  <a:ea typeface="+mn-ea"/>
                </a:rPr>
                <a:t>sub-sub </a:t>
              </a:r>
              <a:r>
                <a:rPr kumimoji="0"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요인</a:t>
              </a:r>
            </a:p>
          </p:txBody>
        </p:sp>
      </p:grpSp>
      <p:grpSp>
        <p:nvGrpSpPr>
          <p:cNvPr id="341026" name="Group 34"/>
          <p:cNvGrpSpPr>
            <a:grpSpLocks/>
          </p:cNvGrpSpPr>
          <p:nvPr/>
        </p:nvGrpSpPr>
        <p:grpSpPr bwMode="auto">
          <a:xfrm>
            <a:off x="1835150" y="2054225"/>
            <a:ext cx="4964113" cy="2492375"/>
            <a:chOff x="1190" y="1122"/>
            <a:chExt cx="3127" cy="1570"/>
          </a:xfrm>
        </p:grpSpPr>
        <p:sp>
          <p:nvSpPr>
            <p:cNvPr id="340997" name="Line 5"/>
            <p:cNvSpPr>
              <a:spLocks noChangeShapeType="1"/>
            </p:cNvSpPr>
            <p:nvPr/>
          </p:nvSpPr>
          <p:spPr bwMode="auto">
            <a:xfrm>
              <a:off x="3264" y="1129"/>
              <a:ext cx="1" cy="1563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40998" name="Line 6"/>
            <p:cNvSpPr>
              <a:spLocks noChangeShapeType="1"/>
            </p:cNvSpPr>
            <p:nvPr/>
          </p:nvSpPr>
          <p:spPr bwMode="auto">
            <a:xfrm>
              <a:off x="1190" y="1315"/>
              <a:ext cx="20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40999" name="Line 7"/>
            <p:cNvSpPr>
              <a:spLocks noChangeShapeType="1"/>
            </p:cNvSpPr>
            <p:nvPr/>
          </p:nvSpPr>
          <p:spPr bwMode="auto">
            <a:xfrm>
              <a:off x="3293" y="1323"/>
              <a:ext cx="1024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41010" name="Rectangle 18"/>
            <p:cNvSpPr>
              <a:spLocks noChangeArrowheads="1"/>
            </p:cNvSpPr>
            <p:nvPr/>
          </p:nvSpPr>
          <p:spPr bwMode="auto">
            <a:xfrm>
              <a:off x="1990" y="1122"/>
              <a:ext cx="841" cy="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ko-KR" altLang="en-US" sz="1600" dirty="0">
                  <a:solidFill>
                    <a:schemeClr val="tx1"/>
                  </a:solidFill>
                  <a:latin typeface="+mn-ea"/>
                  <a:ea typeface="+mn-ea"/>
                </a:rPr>
                <a:t>요인(원인)</a:t>
              </a:r>
            </a:p>
          </p:txBody>
        </p:sp>
        <p:sp>
          <p:nvSpPr>
            <p:cNvPr id="341011" name="Rectangle 19"/>
            <p:cNvSpPr>
              <a:spLocks noChangeArrowheads="1"/>
            </p:cNvSpPr>
            <p:nvPr/>
          </p:nvSpPr>
          <p:spPr bwMode="auto">
            <a:xfrm>
              <a:off x="3554" y="1122"/>
              <a:ext cx="666" cy="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특성(결과)</a:t>
              </a:r>
            </a:p>
          </p:txBody>
        </p:sp>
      </p:grpSp>
      <p:grpSp>
        <p:nvGrpSpPr>
          <p:cNvPr id="341027" name="Group 35"/>
          <p:cNvGrpSpPr>
            <a:grpSpLocks/>
          </p:cNvGrpSpPr>
          <p:nvPr/>
        </p:nvGrpSpPr>
        <p:grpSpPr bwMode="auto">
          <a:xfrm>
            <a:off x="2376488" y="3035300"/>
            <a:ext cx="2405062" cy="2419350"/>
            <a:chOff x="1531" y="1740"/>
            <a:chExt cx="1515" cy="1524"/>
          </a:xfrm>
        </p:grpSpPr>
        <p:sp>
          <p:nvSpPr>
            <p:cNvPr id="341001" name="Line 9"/>
            <p:cNvSpPr>
              <a:spLocks noChangeShapeType="1"/>
            </p:cNvSpPr>
            <p:nvPr/>
          </p:nvSpPr>
          <p:spPr bwMode="auto">
            <a:xfrm>
              <a:off x="2785" y="1899"/>
              <a:ext cx="261" cy="64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41002" name="Line 10"/>
            <p:cNvSpPr>
              <a:spLocks noChangeShapeType="1"/>
            </p:cNvSpPr>
            <p:nvPr/>
          </p:nvSpPr>
          <p:spPr bwMode="auto">
            <a:xfrm>
              <a:off x="2090" y="1940"/>
              <a:ext cx="252" cy="587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41006" name="Rectangle 14"/>
            <p:cNvSpPr>
              <a:spLocks noChangeArrowheads="1"/>
            </p:cNvSpPr>
            <p:nvPr/>
          </p:nvSpPr>
          <p:spPr bwMode="auto">
            <a:xfrm>
              <a:off x="2573" y="1740"/>
              <a:ext cx="406" cy="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요인</a:t>
              </a:r>
            </a:p>
          </p:txBody>
        </p:sp>
        <p:sp>
          <p:nvSpPr>
            <p:cNvPr id="341007" name="Rectangle 15"/>
            <p:cNvSpPr>
              <a:spLocks noChangeArrowheads="1"/>
            </p:cNvSpPr>
            <p:nvPr/>
          </p:nvSpPr>
          <p:spPr bwMode="auto">
            <a:xfrm>
              <a:off x="1869" y="1748"/>
              <a:ext cx="405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요인</a:t>
              </a:r>
            </a:p>
          </p:txBody>
        </p:sp>
        <p:sp>
          <p:nvSpPr>
            <p:cNvPr id="341012" name="Line 20"/>
            <p:cNvSpPr>
              <a:spLocks noChangeShapeType="1"/>
            </p:cNvSpPr>
            <p:nvPr/>
          </p:nvSpPr>
          <p:spPr bwMode="auto">
            <a:xfrm flipV="1">
              <a:off x="2437" y="2560"/>
              <a:ext cx="233" cy="511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41013" name="Line 21"/>
            <p:cNvSpPr>
              <a:spLocks noChangeShapeType="1"/>
            </p:cNvSpPr>
            <p:nvPr/>
          </p:nvSpPr>
          <p:spPr bwMode="auto">
            <a:xfrm flipV="1">
              <a:off x="1733" y="2563"/>
              <a:ext cx="242" cy="48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41014" name="Rectangle 22"/>
            <p:cNvSpPr>
              <a:spLocks noChangeArrowheads="1"/>
            </p:cNvSpPr>
            <p:nvPr/>
          </p:nvSpPr>
          <p:spPr bwMode="auto">
            <a:xfrm>
              <a:off x="1531" y="3054"/>
              <a:ext cx="406" cy="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요인</a:t>
              </a:r>
            </a:p>
          </p:txBody>
        </p:sp>
        <p:sp>
          <p:nvSpPr>
            <p:cNvPr id="341015" name="Rectangle 23"/>
            <p:cNvSpPr>
              <a:spLocks noChangeArrowheads="1"/>
            </p:cNvSpPr>
            <p:nvPr/>
          </p:nvSpPr>
          <p:spPr bwMode="auto">
            <a:xfrm>
              <a:off x="2167" y="3079"/>
              <a:ext cx="445" cy="1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요인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1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ko-KR" altLang="en-US" dirty="0" smtClean="0"/>
              <a:t>품질관리 (</a:t>
            </a:r>
            <a:r>
              <a:rPr lang="en-US" altLang="ko-KR" dirty="0"/>
              <a:t>Quality Control)</a:t>
            </a:r>
          </a:p>
        </p:txBody>
      </p:sp>
      <p:sp>
        <p:nvSpPr>
          <p:cNvPr id="32768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품질관리 기본 개념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품질관리 문제의 두 가지 차원(이중성)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전사적 </a:t>
            </a:r>
            <a:r>
              <a:rPr lang="ko-KR" altLang="en-US" dirty="0">
                <a:solidFill>
                  <a:schemeClr val="tx1"/>
                </a:solidFill>
              </a:rPr>
              <a:t>품질관리(</a:t>
            </a:r>
            <a:r>
              <a:rPr lang="en-US" altLang="ko-KR" dirty="0">
                <a:solidFill>
                  <a:schemeClr val="tx1"/>
                </a:solidFill>
              </a:rPr>
              <a:t>TQC)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통계적 품질관리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DB44009-B887-43BB-9348-77B6A601B904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4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특성요인도 예</a:t>
            </a:r>
          </a:p>
        </p:txBody>
      </p:sp>
      <p:sp>
        <p:nvSpPr>
          <p:cNvPr id="448544" name="Rectangle 3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/>
              <a:t>불량원인은 통상 작업자, 원자재, 기계장비, 그리고 작업방법</a:t>
            </a:r>
          </a:p>
        </p:txBody>
      </p:sp>
      <p:sp>
        <p:nvSpPr>
          <p:cNvPr id="3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D3ACB-55A5-4B24-BA4B-C3709AF39E81}" type="slidenum">
              <a:rPr lang="ko-KR" altLang="en-US"/>
              <a:pPr/>
              <a:t>20</a:t>
            </a:fld>
            <a:endParaRPr lang="en-US" altLang="ko-KR"/>
          </a:p>
        </p:txBody>
      </p:sp>
      <p:grpSp>
        <p:nvGrpSpPr>
          <p:cNvPr id="448551" name="Group 39"/>
          <p:cNvGrpSpPr>
            <a:grpSpLocks/>
          </p:cNvGrpSpPr>
          <p:nvPr/>
        </p:nvGrpSpPr>
        <p:grpSpPr bwMode="auto">
          <a:xfrm>
            <a:off x="1052513" y="2211388"/>
            <a:ext cx="4648200" cy="2863850"/>
            <a:chOff x="843" y="1700"/>
            <a:chExt cx="2928" cy="1804"/>
          </a:xfrm>
        </p:grpSpPr>
        <p:sp>
          <p:nvSpPr>
            <p:cNvPr id="448515" name="Rectangle 3"/>
            <p:cNvSpPr>
              <a:spLocks noChangeArrowheads="1"/>
            </p:cNvSpPr>
            <p:nvPr/>
          </p:nvSpPr>
          <p:spPr bwMode="auto">
            <a:xfrm>
              <a:off x="2475" y="1700"/>
              <a:ext cx="822" cy="3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800" b="1">
                  <a:solidFill>
                    <a:schemeClr val="tx1"/>
                  </a:solidFill>
                  <a:latin typeface="+mn-ea"/>
                  <a:ea typeface="+mn-ea"/>
                </a:rPr>
                <a:t>원자재</a:t>
              </a:r>
            </a:p>
          </p:txBody>
        </p:sp>
        <p:sp>
          <p:nvSpPr>
            <p:cNvPr id="448516" name="Rectangle 4"/>
            <p:cNvSpPr>
              <a:spLocks noChangeArrowheads="1"/>
            </p:cNvSpPr>
            <p:nvPr/>
          </p:nvSpPr>
          <p:spPr bwMode="auto">
            <a:xfrm>
              <a:off x="843" y="1700"/>
              <a:ext cx="822" cy="3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800" b="1">
                  <a:solidFill>
                    <a:schemeClr val="tx1"/>
                  </a:solidFill>
                  <a:latin typeface="+mn-ea"/>
                  <a:ea typeface="+mn-ea"/>
                </a:rPr>
                <a:t>작업자</a:t>
              </a:r>
            </a:p>
          </p:txBody>
        </p:sp>
        <p:sp>
          <p:nvSpPr>
            <p:cNvPr id="448517" name="Rectangle 5"/>
            <p:cNvSpPr>
              <a:spLocks noChangeArrowheads="1"/>
            </p:cNvSpPr>
            <p:nvPr/>
          </p:nvSpPr>
          <p:spPr bwMode="auto">
            <a:xfrm>
              <a:off x="2469" y="3202"/>
              <a:ext cx="822" cy="3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800" b="1">
                  <a:solidFill>
                    <a:schemeClr val="tx1"/>
                  </a:solidFill>
                  <a:latin typeface="+mn-ea"/>
                  <a:ea typeface="+mn-ea"/>
                </a:rPr>
                <a:t>작업방법</a:t>
              </a:r>
            </a:p>
          </p:txBody>
        </p:sp>
        <p:sp>
          <p:nvSpPr>
            <p:cNvPr id="448518" name="Rectangle 6"/>
            <p:cNvSpPr>
              <a:spLocks noChangeArrowheads="1"/>
            </p:cNvSpPr>
            <p:nvPr/>
          </p:nvSpPr>
          <p:spPr bwMode="auto">
            <a:xfrm>
              <a:off x="843" y="3202"/>
              <a:ext cx="822" cy="3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800" b="1">
                  <a:solidFill>
                    <a:schemeClr val="tx1"/>
                  </a:solidFill>
                  <a:latin typeface="+mn-ea"/>
                  <a:ea typeface="+mn-ea"/>
                </a:rPr>
                <a:t>기계장비</a:t>
              </a:r>
            </a:p>
          </p:txBody>
        </p:sp>
        <p:grpSp>
          <p:nvGrpSpPr>
            <p:cNvPr id="448519" name="Group 7"/>
            <p:cNvGrpSpPr>
              <a:grpSpLocks/>
            </p:cNvGrpSpPr>
            <p:nvPr/>
          </p:nvGrpSpPr>
          <p:grpSpPr bwMode="auto">
            <a:xfrm>
              <a:off x="1275" y="2946"/>
              <a:ext cx="1776" cy="256"/>
              <a:chOff x="1104" y="3504"/>
              <a:chExt cx="1776" cy="192"/>
            </a:xfrm>
          </p:grpSpPr>
          <p:sp>
            <p:nvSpPr>
              <p:cNvPr id="448520" name="Line 8"/>
              <p:cNvSpPr>
                <a:spLocks noChangeShapeType="1"/>
              </p:cNvSpPr>
              <p:nvPr/>
            </p:nvSpPr>
            <p:spPr bwMode="auto">
              <a:xfrm flipV="1">
                <a:off x="1104" y="3504"/>
                <a:ext cx="144" cy="1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48521" name="Line 9"/>
              <p:cNvSpPr>
                <a:spLocks noChangeShapeType="1"/>
              </p:cNvSpPr>
              <p:nvPr/>
            </p:nvSpPr>
            <p:spPr bwMode="auto">
              <a:xfrm flipV="1">
                <a:off x="2736" y="3504"/>
                <a:ext cx="144" cy="1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8522" name="Line 10"/>
            <p:cNvSpPr>
              <a:spLocks noChangeShapeType="1"/>
            </p:cNvSpPr>
            <p:nvPr/>
          </p:nvSpPr>
          <p:spPr bwMode="auto">
            <a:xfrm>
              <a:off x="3195" y="2050"/>
              <a:ext cx="576" cy="7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448523" name="Line 11"/>
            <p:cNvSpPr>
              <a:spLocks noChangeShapeType="1"/>
            </p:cNvSpPr>
            <p:nvPr/>
          </p:nvSpPr>
          <p:spPr bwMode="auto">
            <a:xfrm>
              <a:off x="1371" y="2050"/>
              <a:ext cx="576" cy="7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448555" name="Group 43"/>
          <p:cNvGrpSpPr>
            <a:grpSpLocks/>
          </p:cNvGrpSpPr>
          <p:nvPr/>
        </p:nvGrpSpPr>
        <p:grpSpPr bwMode="auto">
          <a:xfrm>
            <a:off x="3338512" y="3071813"/>
            <a:ext cx="1863724" cy="688975"/>
            <a:chOff x="2283" y="2242"/>
            <a:chExt cx="1174" cy="434"/>
          </a:xfrm>
        </p:grpSpPr>
        <p:sp>
          <p:nvSpPr>
            <p:cNvPr id="448525" name="Line 13"/>
            <p:cNvSpPr>
              <a:spLocks noChangeShapeType="1"/>
            </p:cNvSpPr>
            <p:nvPr/>
          </p:nvSpPr>
          <p:spPr bwMode="auto">
            <a:xfrm flipV="1">
              <a:off x="2859" y="2242"/>
              <a:ext cx="144" cy="24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448526" name="Text Box 14"/>
            <p:cNvSpPr txBox="1">
              <a:spLocks noChangeArrowheads="1"/>
            </p:cNvSpPr>
            <p:nvPr/>
          </p:nvSpPr>
          <p:spPr bwMode="auto">
            <a:xfrm>
              <a:off x="2283" y="2482"/>
              <a:ext cx="1174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sz="1400">
                  <a:solidFill>
                    <a:schemeClr val="tx1"/>
                  </a:solidFill>
                  <a:latin typeface="+mn-ea"/>
                  <a:ea typeface="+mn-ea"/>
                </a:rPr>
                <a:t>하위요인의 하위요인</a:t>
              </a:r>
            </a:p>
          </p:txBody>
        </p:sp>
      </p:grpSp>
      <p:grpSp>
        <p:nvGrpSpPr>
          <p:cNvPr id="448554" name="Group 42"/>
          <p:cNvGrpSpPr>
            <a:grpSpLocks/>
          </p:cNvGrpSpPr>
          <p:nvPr/>
        </p:nvGrpSpPr>
        <p:grpSpPr bwMode="auto">
          <a:xfrm>
            <a:off x="766763" y="2538413"/>
            <a:ext cx="2503488" cy="1295400"/>
            <a:chOff x="663" y="1906"/>
            <a:chExt cx="1577" cy="816"/>
          </a:xfrm>
        </p:grpSpPr>
        <p:sp>
          <p:nvSpPr>
            <p:cNvPr id="448527" name="Line 15"/>
            <p:cNvSpPr>
              <a:spLocks noChangeShapeType="1"/>
            </p:cNvSpPr>
            <p:nvPr/>
          </p:nvSpPr>
          <p:spPr bwMode="auto">
            <a:xfrm>
              <a:off x="939" y="2242"/>
              <a:ext cx="240" cy="14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448528" name="Line 16"/>
            <p:cNvSpPr>
              <a:spLocks noChangeShapeType="1"/>
            </p:cNvSpPr>
            <p:nvPr/>
          </p:nvSpPr>
          <p:spPr bwMode="auto">
            <a:xfrm flipV="1">
              <a:off x="1035" y="2386"/>
              <a:ext cx="144" cy="14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448529" name="Text Box 17"/>
            <p:cNvSpPr txBox="1">
              <a:spLocks noChangeArrowheads="1"/>
            </p:cNvSpPr>
            <p:nvPr/>
          </p:nvSpPr>
          <p:spPr bwMode="auto">
            <a:xfrm>
              <a:off x="663" y="2050"/>
              <a:ext cx="56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sz="1400">
                  <a:solidFill>
                    <a:schemeClr val="tx1"/>
                  </a:solidFill>
                  <a:latin typeface="+mn-ea"/>
                  <a:ea typeface="+mn-ea"/>
                </a:rPr>
                <a:t>교육내용</a:t>
              </a:r>
            </a:p>
          </p:txBody>
        </p:sp>
        <p:sp>
          <p:nvSpPr>
            <p:cNvPr id="448530" name="Text Box 18"/>
            <p:cNvSpPr txBox="1">
              <a:spLocks noChangeArrowheads="1"/>
            </p:cNvSpPr>
            <p:nvPr/>
          </p:nvSpPr>
          <p:spPr bwMode="auto">
            <a:xfrm>
              <a:off x="699" y="2530"/>
              <a:ext cx="56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sz="1400">
                  <a:solidFill>
                    <a:schemeClr val="tx1"/>
                  </a:solidFill>
                  <a:latin typeface="+mn-ea"/>
                  <a:ea typeface="+mn-ea"/>
                </a:rPr>
                <a:t>교육시간</a:t>
              </a:r>
            </a:p>
          </p:txBody>
        </p:sp>
        <p:sp>
          <p:nvSpPr>
            <p:cNvPr id="448531" name="Line 19"/>
            <p:cNvSpPr>
              <a:spLocks noChangeShapeType="1"/>
            </p:cNvSpPr>
            <p:nvPr/>
          </p:nvSpPr>
          <p:spPr bwMode="auto">
            <a:xfrm flipH="1">
              <a:off x="1563" y="2098"/>
              <a:ext cx="192" cy="19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448532" name="Text Box 20"/>
            <p:cNvSpPr txBox="1">
              <a:spLocks noChangeArrowheads="1"/>
            </p:cNvSpPr>
            <p:nvPr/>
          </p:nvSpPr>
          <p:spPr bwMode="auto">
            <a:xfrm>
              <a:off x="1690" y="1906"/>
              <a:ext cx="45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chemeClr val="tx1"/>
                  </a:solidFill>
                  <a:latin typeface="+mn-ea"/>
                  <a:ea typeface="+mn-ea"/>
                </a:rPr>
                <a:t>무경험</a:t>
              </a:r>
            </a:p>
          </p:txBody>
        </p:sp>
        <p:sp>
          <p:nvSpPr>
            <p:cNvPr id="448533" name="Line 21"/>
            <p:cNvSpPr>
              <a:spLocks noChangeShapeType="1"/>
            </p:cNvSpPr>
            <p:nvPr/>
          </p:nvSpPr>
          <p:spPr bwMode="auto">
            <a:xfrm flipH="1">
              <a:off x="1757" y="2277"/>
              <a:ext cx="192" cy="19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448534" name="Text Box 22"/>
            <p:cNvSpPr txBox="1">
              <a:spLocks noChangeArrowheads="1"/>
            </p:cNvSpPr>
            <p:nvPr/>
          </p:nvSpPr>
          <p:spPr bwMode="auto">
            <a:xfrm>
              <a:off x="1897" y="2098"/>
              <a:ext cx="343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chemeClr val="tx1"/>
                  </a:solidFill>
                  <a:latin typeface="+mn-ea"/>
                  <a:ea typeface="+mn-ea"/>
                </a:rPr>
                <a:t>피로</a:t>
              </a:r>
            </a:p>
          </p:txBody>
        </p:sp>
      </p:grpSp>
      <p:grpSp>
        <p:nvGrpSpPr>
          <p:cNvPr id="448556" name="Group 44"/>
          <p:cNvGrpSpPr>
            <a:grpSpLocks/>
          </p:cNvGrpSpPr>
          <p:nvPr/>
        </p:nvGrpSpPr>
        <p:grpSpPr bwMode="auto">
          <a:xfrm>
            <a:off x="595313" y="2157413"/>
            <a:ext cx="7772400" cy="3341687"/>
            <a:chOff x="555" y="1666"/>
            <a:chExt cx="4896" cy="2105"/>
          </a:xfrm>
        </p:grpSpPr>
        <p:grpSp>
          <p:nvGrpSpPr>
            <p:cNvPr id="448550" name="Group 38"/>
            <p:cNvGrpSpPr>
              <a:grpSpLocks/>
            </p:cNvGrpSpPr>
            <p:nvPr/>
          </p:nvGrpSpPr>
          <p:grpSpPr bwMode="auto">
            <a:xfrm>
              <a:off x="555" y="1666"/>
              <a:ext cx="4896" cy="2064"/>
              <a:chOff x="555" y="1666"/>
              <a:chExt cx="4896" cy="2064"/>
            </a:xfrm>
          </p:grpSpPr>
          <p:sp>
            <p:nvSpPr>
              <p:cNvPr id="448535" name="Line 23"/>
              <p:cNvSpPr>
                <a:spLocks noChangeShapeType="1"/>
              </p:cNvSpPr>
              <p:nvPr/>
            </p:nvSpPr>
            <p:spPr bwMode="auto">
              <a:xfrm>
                <a:off x="3867" y="1666"/>
                <a:ext cx="0" cy="20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48539" name="Rectangle 27"/>
              <p:cNvSpPr>
                <a:spLocks noChangeArrowheads="1"/>
              </p:cNvSpPr>
              <p:nvPr/>
            </p:nvSpPr>
            <p:spPr bwMode="auto">
              <a:xfrm>
                <a:off x="4491" y="2578"/>
                <a:ext cx="960" cy="5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ko-KR" altLang="en-US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불량항목</a:t>
                </a:r>
              </a:p>
              <a:p>
                <a:r>
                  <a:rPr lang="ko-KR" altLang="en-US" sz="1800">
                    <a:solidFill>
                      <a:schemeClr val="tx1"/>
                    </a:solidFill>
                    <a:latin typeface="+mn-ea"/>
                    <a:ea typeface="+mn-ea"/>
                  </a:rPr>
                  <a:t>(치수불량)</a:t>
                </a:r>
              </a:p>
            </p:txBody>
          </p:sp>
          <p:sp>
            <p:nvSpPr>
              <p:cNvPr id="448540" name="AutoShape 28"/>
              <p:cNvSpPr>
                <a:spLocks noChangeArrowheads="1"/>
              </p:cNvSpPr>
              <p:nvPr/>
            </p:nvSpPr>
            <p:spPr bwMode="auto">
              <a:xfrm>
                <a:off x="555" y="2713"/>
                <a:ext cx="3888" cy="297"/>
              </a:xfrm>
              <a:prstGeom prst="rightArrow">
                <a:avLst>
                  <a:gd name="adj1" fmla="val 63333"/>
                  <a:gd name="adj2" fmla="val 146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8541" name="Text Box 29"/>
            <p:cNvSpPr txBox="1">
              <a:spLocks noChangeArrowheads="1"/>
            </p:cNvSpPr>
            <p:nvPr/>
          </p:nvSpPr>
          <p:spPr bwMode="auto">
            <a:xfrm>
              <a:off x="1810" y="3538"/>
              <a:ext cx="45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sz="1800" b="1">
                  <a:solidFill>
                    <a:schemeClr val="tx1"/>
                  </a:solidFill>
                  <a:latin typeface="+mn-ea"/>
                  <a:ea typeface="+mn-ea"/>
                </a:rPr>
                <a:t>요 인</a:t>
              </a:r>
            </a:p>
          </p:txBody>
        </p:sp>
        <p:sp>
          <p:nvSpPr>
            <p:cNvPr id="448542" name="Text Box 30"/>
            <p:cNvSpPr txBox="1">
              <a:spLocks noChangeArrowheads="1"/>
            </p:cNvSpPr>
            <p:nvPr/>
          </p:nvSpPr>
          <p:spPr bwMode="auto">
            <a:xfrm>
              <a:off x="4725" y="3524"/>
              <a:ext cx="45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sz="1800" b="1">
                  <a:solidFill>
                    <a:schemeClr val="tx1"/>
                  </a:solidFill>
                  <a:latin typeface="+mn-ea"/>
                  <a:ea typeface="+mn-ea"/>
                </a:rPr>
                <a:t>결 과</a:t>
              </a:r>
            </a:p>
          </p:txBody>
        </p:sp>
      </p:grpSp>
      <p:grpSp>
        <p:nvGrpSpPr>
          <p:cNvPr id="448553" name="Group 41"/>
          <p:cNvGrpSpPr>
            <a:grpSpLocks/>
          </p:cNvGrpSpPr>
          <p:nvPr/>
        </p:nvGrpSpPr>
        <p:grpSpPr bwMode="auto">
          <a:xfrm>
            <a:off x="3440113" y="2919413"/>
            <a:ext cx="1554162" cy="307975"/>
            <a:chOff x="2347" y="2146"/>
            <a:chExt cx="979" cy="194"/>
          </a:xfrm>
        </p:grpSpPr>
        <p:sp>
          <p:nvSpPr>
            <p:cNvPr id="448546" name="Text Box 34"/>
            <p:cNvSpPr txBox="1">
              <a:spLocks noChangeArrowheads="1"/>
            </p:cNvSpPr>
            <p:nvPr/>
          </p:nvSpPr>
          <p:spPr bwMode="auto">
            <a:xfrm>
              <a:off x="2347" y="2146"/>
              <a:ext cx="569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chemeClr val="tx1"/>
                  </a:solidFill>
                  <a:latin typeface="+mn-ea"/>
                  <a:ea typeface="+mn-ea"/>
                </a:rPr>
                <a:t>하위요인</a:t>
              </a:r>
            </a:p>
          </p:txBody>
        </p:sp>
        <p:sp>
          <p:nvSpPr>
            <p:cNvPr id="448548" name="Line 36"/>
            <p:cNvSpPr>
              <a:spLocks noChangeShapeType="1"/>
            </p:cNvSpPr>
            <p:nvPr/>
          </p:nvSpPr>
          <p:spPr bwMode="auto">
            <a:xfrm>
              <a:off x="2846" y="2249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448552" name="Group 40"/>
          <p:cNvGrpSpPr>
            <a:grpSpLocks/>
          </p:cNvGrpSpPr>
          <p:nvPr/>
        </p:nvGrpSpPr>
        <p:grpSpPr bwMode="auto">
          <a:xfrm>
            <a:off x="392113" y="3148013"/>
            <a:ext cx="1858962" cy="307975"/>
            <a:chOff x="427" y="2290"/>
            <a:chExt cx="1171" cy="194"/>
          </a:xfrm>
        </p:grpSpPr>
        <p:sp>
          <p:nvSpPr>
            <p:cNvPr id="448547" name="Text Box 35"/>
            <p:cNvSpPr txBox="1">
              <a:spLocks noChangeArrowheads="1"/>
            </p:cNvSpPr>
            <p:nvPr/>
          </p:nvSpPr>
          <p:spPr bwMode="auto">
            <a:xfrm>
              <a:off x="427" y="2290"/>
              <a:ext cx="569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chemeClr val="tx1"/>
                  </a:solidFill>
                  <a:latin typeface="+mn-ea"/>
                  <a:ea typeface="+mn-ea"/>
                </a:rPr>
                <a:t>교육훈련</a:t>
              </a:r>
            </a:p>
          </p:txBody>
        </p:sp>
        <p:sp>
          <p:nvSpPr>
            <p:cNvPr id="448549" name="Line 37"/>
            <p:cNvSpPr>
              <a:spLocks noChangeShapeType="1"/>
            </p:cNvSpPr>
            <p:nvPr/>
          </p:nvSpPr>
          <p:spPr bwMode="auto">
            <a:xfrm>
              <a:off x="974" y="2393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8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8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8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8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TQC </a:t>
            </a:r>
            <a:r>
              <a:rPr lang="ko-KR" altLang="en-US"/>
              <a:t>결과</a:t>
            </a:r>
          </a:p>
        </p:txBody>
      </p:sp>
      <p:sp>
        <p:nvSpPr>
          <p:cNvPr id="342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불량률 감소</a:t>
            </a:r>
          </a:p>
          <a:p>
            <a:r>
              <a:rPr lang="ko-KR" altLang="en-US" dirty="0"/>
              <a:t>공정 개선, 생산 일정 </a:t>
            </a:r>
            <a:r>
              <a:rPr lang="ko-KR" altLang="en-US" dirty="0" smtClean="0"/>
              <a:t>개선</a:t>
            </a:r>
            <a:endParaRPr lang="ko-KR" altLang="en-US" dirty="0"/>
          </a:p>
          <a:p>
            <a:r>
              <a:rPr lang="ko-KR" altLang="en-US" dirty="0"/>
              <a:t>노동 표준 설정</a:t>
            </a:r>
          </a:p>
          <a:p>
            <a:r>
              <a:rPr lang="ko-KR" altLang="en-US" dirty="0"/>
              <a:t>종업원 사기 향상 (동기 부여)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C9EBE-6A16-4A30-81DE-323275D6E868}" type="slidenum">
              <a:rPr lang="ko-KR" altLang="en-US"/>
              <a:pPr/>
              <a:t>21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동기부여에 의한 품질향상운동</a:t>
            </a:r>
          </a:p>
        </p:txBody>
      </p:sp>
      <p:sp>
        <p:nvSpPr>
          <p:cNvPr id="443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미국 기업의 </a:t>
            </a:r>
            <a:r>
              <a:rPr lang="en-US" altLang="ko-KR" sz="2000" dirty="0"/>
              <a:t>ZD</a:t>
            </a:r>
            <a:r>
              <a:rPr lang="ko-KR" altLang="en-US" sz="2000" dirty="0"/>
              <a:t>운동(</a:t>
            </a:r>
            <a:r>
              <a:rPr lang="en-US" altLang="ko-KR" sz="2000" dirty="0"/>
              <a:t>Zero defects programs : </a:t>
            </a:r>
            <a:r>
              <a:rPr lang="ko-KR" altLang="en-US" sz="2000" dirty="0"/>
              <a:t>무결점운동)</a:t>
            </a:r>
          </a:p>
          <a:p>
            <a:pPr lvl="1"/>
            <a:r>
              <a:rPr lang="ko-KR" altLang="en-US" sz="1800" dirty="0"/>
              <a:t>종업원 동기 부여 </a:t>
            </a:r>
            <a:r>
              <a:rPr lang="ko-KR" altLang="en-US" sz="1800" dirty="0" smtClean="0"/>
              <a:t>프로그램: </a:t>
            </a:r>
            <a:r>
              <a:rPr lang="ko-KR" altLang="en-US" sz="1800" dirty="0"/>
              <a:t>1962년 미 </a:t>
            </a:r>
            <a:r>
              <a:rPr lang="ko-KR" altLang="en-US" sz="1800" dirty="0" err="1"/>
              <a:t>마틴사</a:t>
            </a:r>
            <a:r>
              <a:rPr lang="ko-KR" altLang="en-US" sz="1800" dirty="0"/>
              <a:t>, 미사일 생산공정에 적용</a:t>
            </a:r>
          </a:p>
          <a:p>
            <a:pPr lvl="1"/>
            <a:r>
              <a:rPr lang="ko-KR" altLang="en-US" sz="1800" dirty="0"/>
              <a:t>작업자 자신이 문제를 규명하고 해결하는 가장 적임자임을 알게 관리 목표 설정에 참여케 한다.  개선방안의 제안, 목표달성 그룹에 대한 급부</a:t>
            </a:r>
          </a:p>
          <a:p>
            <a:r>
              <a:rPr lang="ko-KR" altLang="en-US" sz="2000" dirty="0"/>
              <a:t>일본의 </a:t>
            </a:r>
            <a:r>
              <a:rPr lang="en-US" altLang="ko-KR" sz="2000" dirty="0"/>
              <a:t>QC circle (1962</a:t>
            </a:r>
            <a:r>
              <a:rPr lang="ko-KR" altLang="en-US" sz="2000" dirty="0"/>
              <a:t>년)</a:t>
            </a:r>
          </a:p>
          <a:p>
            <a:pPr lvl="1"/>
            <a:r>
              <a:rPr lang="ko-KR" altLang="en-US" sz="1800" dirty="0"/>
              <a:t>종업원의 자발적 참여 → 현장 감독자의 의견→ 관리정책 결정에 반영</a:t>
            </a:r>
          </a:p>
          <a:p>
            <a:pPr lvl="1"/>
            <a:r>
              <a:rPr lang="ko-KR" altLang="en-US" sz="1800" dirty="0"/>
              <a:t>작업장 단위로 5 ~ 20인의 자치적 집단(</a:t>
            </a:r>
            <a:r>
              <a:rPr lang="en-US" altLang="ko-KR" sz="1800" dirty="0"/>
              <a:t>circle)</a:t>
            </a:r>
            <a:r>
              <a:rPr lang="ko-KR" altLang="en-US" sz="1800" dirty="0"/>
              <a:t>을 구성하여 문제 해결 및 의사결정 기능을 스스로 자체 수행</a:t>
            </a:r>
          </a:p>
          <a:p>
            <a:pPr lvl="1"/>
            <a:r>
              <a:rPr lang="ko-KR" altLang="en-US" sz="1800" dirty="0"/>
              <a:t>재정적 지원 + 기술적인 작업과 조직 사회적인 활동을 결합함으로써 동기 부여(성취감)</a:t>
            </a:r>
          </a:p>
          <a:p>
            <a:r>
              <a:rPr lang="ko-KR" altLang="en-US" sz="2000" dirty="0"/>
              <a:t>100</a:t>
            </a:r>
            <a:r>
              <a:rPr lang="en-US" altLang="ko-KR" sz="2000" dirty="0"/>
              <a:t>PPM </a:t>
            </a:r>
            <a:r>
              <a:rPr lang="ko-KR" altLang="en-US" sz="2000" dirty="0"/>
              <a:t>품질혁신운동</a:t>
            </a:r>
          </a:p>
          <a:p>
            <a:pPr lvl="1"/>
            <a:r>
              <a:rPr lang="ko-KR" altLang="en-US" sz="1800" dirty="0"/>
              <a:t>제품 1백만개 생산 중에서 불량품을 1백개 이내로 줄이자는 운동</a:t>
            </a:r>
          </a:p>
          <a:p>
            <a:pPr lvl="1"/>
            <a:r>
              <a:rPr lang="ko-KR" altLang="en-US" sz="1800" dirty="0"/>
              <a:t>종래의 백분율(%)에서 </a:t>
            </a:r>
            <a:r>
              <a:rPr lang="en-US" altLang="ko-KR" sz="1800" dirty="0"/>
              <a:t>PPM(parts per million)</a:t>
            </a:r>
            <a:r>
              <a:rPr lang="ko-KR" altLang="en-US" sz="1800" dirty="0"/>
              <a:t>으로 확대</a:t>
            </a:r>
          </a:p>
          <a:p>
            <a:pPr lvl="1"/>
            <a:r>
              <a:rPr lang="en-US" altLang="ko-KR" sz="1800" dirty="0"/>
              <a:t>100</a:t>
            </a:r>
            <a:r>
              <a:rPr lang="ko-KR" altLang="en-US" sz="1800" dirty="0"/>
              <a:t>만개 중 불량품 </a:t>
            </a:r>
            <a:r>
              <a:rPr lang="en-US" altLang="ko-KR" sz="1800" dirty="0"/>
              <a:t>3.4</a:t>
            </a:r>
            <a:r>
              <a:rPr lang="ko-KR" altLang="en-US" sz="1800" dirty="0"/>
              <a:t>개 이하의 품질 </a:t>
            </a:r>
            <a:r>
              <a:rPr lang="ko-KR" altLang="en-US" sz="1800" dirty="0" smtClean="0"/>
              <a:t>수준</a:t>
            </a:r>
            <a:r>
              <a:rPr lang="en-US" altLang="ko-KR" sz="1800" dirty="0" smtClean="0"/>
              <a:t>:             </a:t>
            </a:r>
            <a:r>
              <a:rPr lang="ko-KR" altLang="en-US" sz="1800" dirty="0" smtClean="0"/>
              <a:t> 품질</a:t>
            </a:r>
            <a:endParaRPr lang="en-US" altLang="ko-KR" sz="1800" dirty="0" smtClean="0"/>
          </a:p>
          <a:p>
            <a:r>
              <a:rPr lang="en-US" altLang="ko-KR" sz="2000" dirty="0"/>
              <a:t>6 </a:t>
            </a:r>
            <a:r>
              <a:rPr lang="ko-KR" altLang="en-US" sz="2000" dirty="0"/>
              <a:t>시그마 </a:t>
            </a:r>
            <a:r>
              <a:rPr lang="ko-KR" altLang="en-US" sz="2000" dirty="0" smtClean="0"/>
              <a:t>운동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D586E-C6D3-4918-A906-2B150F05C4F6}" type="slidenum">
              <a:rPr lang="ko-KR" altLang="en-US"/>
              <a:pPr/>
              <a:t>22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3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 </a:t>
            </a:r>
            <a:r>
              <a:rPr lang="ko-KR" altLang="en-US" dirty="0"/>
              <a:t>시그마 </a:t>
            </a:r>
            <a:r>
              <a:rPr lang="ko-KR" altLang="en-US" dirty="0" smtClean="0"/>
              <a:t>운동</a:t>
            </a:r>
            <a:r>
              <a:rPr lang="en-US" altLang="ko-KR" dirty="0" smtClean="0"/>
              <a:t>: </a:t>
            </a:r>
            <a:r>
              <a:rPr lang="ko-KR" altLang="en-US" dirty="0"/>
              <a:t>개념</a:t>
            </a:r>
          </a:p>
        </p:txBody>
      </p:sp>
      <p:sp>
        <p:nvSpPr>
          <p:cNvPr id="5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EB3F-A8C7-41A6-90F8-B684E7682E78}" type="slidenum">
              <a:rPr lang="ko-KR" altLang="en-US"/>
              <a:pPr/>
              <a:t>23</a:t>
            </a:fld>
            <a:endParaRPr lang="en-US" altLang="ko-KR"/>
          </a:p>
        </p:txBody>
      </p:sp>
      <p:grpSp>
        <p:nvGrpSpPr>
          <p:cNvPr id="990272" name="Group 64"/>
          <p:cNvGrpSpPr>
            <a:grpSpLocks/>
          </p:cNvGrpSpPr>
          <p:nvPr/>
        </p:nvGrpSpPr>
        <p:grpSpPr bwMode="auto">
          <a:xfrm>
            <a:off x="977900" y="1282700"/>
            <a:ext cx="7388225" cy="2065338"/>
            <a:chOff x="673" y="635"/>
            <a:chExt cx="4654" cy="1301"/>
          </a:xfrm>
        </p:grpSpPr>
        <p:sp>
          <p:nvSpPr>
            <p:cNvPr id="990210" name="Line 2"/>
            <p:cNvSpPr>
              <a:spLocks noChangeShapeType="1"/>
            </p:cNvSpPr>
            <p:nvPr/>
          </p:nvSpPr>
          <p:spPr bwMode="auto">
            <a:xfrm>
              <a:off x="1115" y="1285"/>
              <a:ext cx="942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11" name="Line 3"/>
            <p:cNvSpPr>
              <a:spLocks noChangeShapeType="1"/>
            </p:cNvSpPr>
            <p:nvPr/>
          </p:nvSpPr>
          <p:spPr bwMode="auto">
            <a:xfrm>
              <a:off x="1097" y="1824"/>
              <a:ext cx="2951" cy="1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12" name="Line 4"/>
            <p:cNvSpPr>
              <a:spLocks noChangeShapeType="1"/>
            </p:cNvSpPr>
            <p:nvPr/>
          </p:nvSpPr>
          <p:spPr bwMode="auto">
            <a:xfrm>
              <a:off x="1097" y="732"/>
              <a:ext cx="2951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13" name="Line 5"/>
            <p:cNvSpPr>
              <a:spLocks noChangeShapeType="1"/>
            </p:cNvSpPr>
            <p:nvPr/>
          </p:nvSpPr>
          <p:spPr bwMode="auto">
            <a:xfrm>
              <a:off x="1097" y="642"/>
              <a:ext cx="0" cy="1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14" name="Line 6"/>
            <p:cNvSpPr>
              <a:spLocks noChangeShapeType="1"/>
            </p:cNvSpPr>
            <p:nvPr/>
          </p:nvSpPr>
          <p:spPr bwMode="auto">
            <a:xfrm>
              <a:off x="2047" y="640"/>
              <a:ext cx="0" cy="1295"/>
            </a:xfrm>
            <a:prstGeom prst="line">
              <a:avLst/>
            </a:prstGeom>
            <a:noFill/>
            <a:ln w="12700">
              <a:solidFill>
                <a:srgbClr val="CCEC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15" name="Line 7"/>
            <p:cNvSpPr>
              <a:spLocks noChangeShapeType="1"/>
            </p:cNvSpPr>
            <p:nvPr/>
          </p:nvSpPr>
          <p:spPr bwMode="auto">
            <a:xfrm>
              <a:off x="1114" y="919"/>
              <a:ext cx="920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16" name="Line 8"/>
            <p:cNvSpPr>
              <a:spLocks noChangeShapeType="1"/>
            </p:cNvSpPr>
            <p:nvPr/>
          </p:nvSpPr>
          <p:spPr bwMode="auto">
            <a:xfrm>
              <a:off x="1106" y="1105"/>
              <a:ext cx="919" cy="1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17" name="Line 9"/>
            <p:cNvSpPr>
              <a:spLocks noChangeShapeType="1"/>
            </p:cNvSpPr>
            <p:nvPr/>
          </p:nvSpPr>
          <p:spPr bwMode="auto">
            <a:xfrm>
              <a:off x="1106" y="1472"/>
              <a:ext cx="919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18" name="Line 10"/>
            <p:cNvSpPr>
              <a:spLocks noChangeShapeType="1"/>
            </p:cNvSpPr>
            <p:nvPr/>
          </p:nvSpPr>
          <p:spPr bwMode="auto">
            <a:xfrm>
              <a:off x="1106" y="1659"/>
              <a:ext cx="919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22" name="Rectangle 14"/>
            <p:cNvSpPr>
              <a:spLocks noChangeArrowheads="1"/>
            </p:cNvSpPr>
            <p:nvPr/>
          </p:nvSpPr>
          <p:spPr bwMode="auto">
            <a:xfrm>
              <a:off x="1106" y="1222"/>
              <a:ext cx="14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l" eaLnBrk="0" latinLnBrk="0" hangingPunct="0"/>
              <a:r>
                <a:rPr kumimoji="0" lang="en-US" altLang="ko-KR" sz="1600" dirty="0">
                  <a:solidFill>
                    <a:schemeClr val="tx1"/>
                  </a:solidFill>
                  <a:latin typeface="Times New Roman" pitchFamily="18" charset="0"/>
                  <a:ea typeface="바탕체" pitchFamily="17" charset="-127"/>
                </a:rPr>
                <a:t>x</a:t>
              </a:r>
            </a:p>
          </p:txBody>
        </p:sp>
        <p:sp>
          <p:nvSpPr>
            <p:cNvPr id="990223" name="Rectangle 15"/>
            <p:cNvSpPr>
              <a:spLocks noChangeArrowheads="1"/>
            </p:cNvSpPr>
            <p:nvPr/>
          </p:nvSpPr>
          <p:spPr bwMode="auto">
            <a:xfrm>
              <a:off x="1106" y="1032"/>
              <a:ext cx="37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l" eaLnBrk="0" latinLnBrk="0" hangingPunct="0"/>
              <a:r>
                <a:rPr kumimoji="0" lang="en-US" altLang="ko-KR" sz="1600" dirty="0" smtClean="0">
                  <a:solidFill>
                    <a:schemeClr val="tx1"/>
                  </a:solidFill>
                  <a:latin typeface="Times New Roman" pitchFamily="18" charset="0"/>
                  <a:ea typeface="바탕체" pitchFamily="17" charset="-127"/>
                </a:rPr>
                <a:t>x+</a:t>
              </a:r>
              <a:r>
                <a:rPr kumimoji="0" lang="ko-KR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바탕체" pitchFamily="17" charset="-127"/>
                </a:rPr>
                <a:t>1</a:t>
              </a:r>
              <a:r>
                <a:rPr kumimoji="0" lang="en-US" altLang="ko-KR" sz="1600" dirty="0">
                  <a:solidFill>
                    <a:schemeClr val="tx1"/>
                  </a:solidFill>
                  <a:latin typeface="Symbol" pitchFamily="18" charset="2"/>
                  <a:ea typeface="바탕체" pitchFamily="17" charset="-127"/>
                </a:rPr>
                <a:t>s</a:t>
              </a:r>
              <a:endParaRPr kumimoji="0" lang="en-US" altLang="ko-KR" sz="1600" dirty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endParaRPr>
            </a:p>
          </p:txBody>
        </p:sp>
        <p:sp>
          <p:nvSpPr>
            <p:cNvPr id="990224" name="Rectangle 16"/>
            <p:cNvSpPr>
              <a:spLocks noChangeArrowheads="1"/>
            </p:cNvSpPr>
            <p:nvPr/>
          </p:nvSpPr>
          <p:spPr bwMode="auto">
            <a:xfrm>
              <a:off x="1106" y="851"/>
              <a:ext cx="37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l" eaLnBrk="0" latinLnBrk="0" hangingPunct="0"/>
              <a:r>
                <a:rPr kumimoji="0" lang="en-US" altLang="ko-KR" sz="1600" dirty="0">
                  <a:solidFill>
                    <a:schemeClr val="tx1"/>
                  </a:solidFill>
                  <a:latin typeface="Times New Roman" pitchFamily="18" charset="0"/>
                  <a:ea typeface="바탕체" pitchFamily="17" charset="-127"/>
                </a:rPr>
                <a:t>x+</a:t>
              </a:r>
              <a:r>
                <a:rPr kumimoji="0" lang="ko-KR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바탕체" pitchFamily="17" charset="-127"/>
                </a:rPr>
                <a:t>2</a:t>
              </a:r>
              <a:r>
                <a:rPr kumimoji="0" lang="en-US" altLang="ko-KR" sz="1600" dirty="0">
                  <a:solidFill>
                    <a:schemeClr val="tx1"/>
                  </a:solidFill>
                  <a:latin typeface="Symbol" pitchFamily="18" charset="2"/>
                  <a:ea typeface="바탕체" pitchFamily="17" charset="-127"/>
                </a:rPr>
                <a:t>s</a:t>
              </a:r>
              <a:endParaRPr kumimoji="0" lang="en-US" altLang="ko-KR" sz="1600" dirty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endParaRPr>
            </a:p>
          </p:txBody>
        </p:sp>
        <p:sp>
          <p:nvSpPr>
            <p:cNvPr id="990225" name="Rectangle 17"/>
            <p:cNvSpPr>
              <a:spLocks noChangeArrowheads="1"/>
            </p:cNvSpPr>
            <p:nvPr/>
          </p:nvSpPr>
          <p:spPr bwMode="auto">
            <a:xfrm>
              <a:off x="1106" y="672"/>
              <a:ext cx="37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l" eaLnBrk="0" latinLnBrk="0" hangingPunct="0"/>
              <a:r>
                <a:rPr kumimoji="0" lang="en-US" altLang="ko-KR" sz="1600" dirty="0">
                  <a:solidFill>
                    <a:schemeClr val="tx1"/>
                  </a:solidFill>
                  <a:latin typeface="Times New Roman" pitchFamily="18" charset="0"/>
                  <a:ea typeface="바탕체" pitchFamily="17" charset="-127"/>
                </a:rPr>
                <a:t>x</a:t>
              </a:r>
              <a:r>
                <a:rPr kumimoji="0" lang="en-US" altLang="ko-KR" sz="1600" dirty="0" smtClean="0">
                  <a:solidFill>
                    <a:schemeClr val="tx1"/>
                  </a:solidFill>
                  <a:latin typeface="Times New Roman" pitchFamily="18" charset="0"/>
                  <a:ea typeface="바탕체" pitchFamily="17" charset="-127"/>
                </a:rPr>
                <a:t>+</a:t>
              </a:r>
              <a:r>
                <a:rPr kumimoji="0" lang="ko-KR" altLang="en-US" sz="1600" dirty="0" smtClean="0">
                  <a:solidFill>
                    <a:schemeClr val="tx1"/>
                  </a:solidFill>
                  <a:latin typeface="Symbol" pitchFamily="18" charset="2"/>
                  <a:ea typeface="바탕체" pitchFamily="17" charset="-127"/>
                </a:rPr>
                <a:t>3</a:t>
              </a:r>
              <a:r>
                <a:rPr kumimoji="0" lang="en-US" altLang="ko-KR" sz="1600" dirty="0">
                  <a:solidFill>
                    <a:schemeClr val="tx1"/>
                  </a:solidFill>
                  <a:latin typeface="Symbol" pitchFamily="18" charset="2"/>
                  <a:ea typeface="바탕체" pitchFamily="17" charset="-127"/>
                </a:rPr>
                <a:t>s</a:t>
              </a:r>
              <a:endParaRPr kumimoji="0" lang="en-US" altLang="ko-KR" sz="1600" dirty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endParaRPr>
            </a:p>
          </p:txBody>
        </p:sp>
        <p:sp>
          <p:nvSpPr>
            <p:cNvPr id="990226" name="Rectangle 18"/>
            <p:cNvSpPr>
              <a:spLocks noChangeArrowheads="1"/>
            </p:cNvSpPr>
            <p:nvPr/>
          </p:nvSpPr>
          <p:spPr bwMode="auto">
            <a:xfrm>
              <a:off x="1106" y="1745"/>
              <a:ext cx="379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l" eaLnBrk="0" latinLnBrk="0" hangingPunct="0"/>
              <a:r>
                <a:rPr kumimoji="0" lang="en-US" altLang="ko-KR" sz="1600" dirty="0">
                  <a:solidFill>
                    <a:schemeClr val="tx1"/>
                  </a:solidFill>
                  <a:latin typeface="Times New Roman" pitchFamily="18" charset="0"/>
                  <a:ea typeface="바탕체" pitchFamily="17" charset="-127"/>
                </a:rPr>
                <a:t>x</a:t>
              </a:r>
              <a:r>
                <a:rPr kumimoji="0" lang="en-US" altLang="ko-KR" sz="1600" dirty="0" smtClean="0">
                  <a:solidFill>
                    <a:schemeClr val="tx1"/>
                  </a:solidFill>
                  <a:latin typeface="Symbol" pitchFamily="18" charset="2"/>
                  <a:ea typeface="바탕체" pitchFamily="17" charset="-127"/>
                </a:rPr>
                <a:t>-</a:t>
              </a:r>
              <a:r>
                <a:rPr kumimoji="0" lang="ko-KR" altLang="en-US" sz="1600" dirty="0" smtClean="0">
                  <a:solidFill>
                    <a:schemeClr val="tx1"/>
                  </a:solidFill>
                  <a:latin typeface="Symbol" pitchFamily="18" charset="2"/>
                  <a:ea typeface="바탕체" pitchFamily="17" charset="-127"/>
                </a:rPr>
                <a:t>3</a:t>
              </a:r>
              <a:r>
                <a:rPr kumimoji="0" lang="en-US" altLang="ko-KR" sz="1600" dirty="0">
                  <a:solidFill>
                    <a:schemeClr val="tx1"/>
                  </a:solidFill>
                  <a:latin typeface="Symbol" pitchFamily="18" charset="2"/>
                  <a:ea typeface="바탕체" pitchFamily="17" charset="-127"/>
                </a:rPr>
                <a:t>s</a:t>
              </a:r>
              <a:endParaRPr kumimoji="0" lang="en-US" altLang="ko-KR" sz="1600" dirty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endParaRPr>
            </a:p>
          </p:txBody>
        </p:sp>
        <p:sp>
          <p:nvSpPr>
            <p:cNvPr id="990227" name="Rectangle 19"/>
            <p:cNvSpPr>
              <a:spLocks noChangeArrowheads="1"/>
            </p:cNvSpPr>
            <p:nvPr/>
          </p:nvSpPr>
          <p:spPr bwMode="auto">
            <a:xfrm>
              <a:off x="1106" y="1579"/>
              <a:ext cx="37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l" eaLnBrk="0" latinLnBrk="0" hangingPunct="0"/>
              <a:r>
                <a:rPr kumimoji="0" lang="en-US" altLang="ko-KR" sz="1600" dirty="0">
                  <a:solidFill>
                    <a:schemeClr val="tx1"/>
                  </a:solidFill>
                  <a:latin typeface="Times New Roman" pitchFamily="18" charset="0"/>
                  <a:ea typeface="바탕체" pitchFamily="17" charset="-127"/>
                </a:rPr>
                <a:t>x-</a:t>
              </a:r>
              <a:r>
                <a:rPr kumimoji="0" lang="ko-KR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바탕체" pitchFamily="17" charset="-127"/>
                </a:rPr>
                <a:t>2</a:t>
              </a:r>
              <a:r>
                <a:rPr kumimoji="0" lang="en-US" altLang="ko-KR" sz="1600" dirty="0">
                  <a:solidFill>
                    <a:schemeClr val="tx1"/>
                  </a:solidFill>
                  <a:latin typeface="Symbol" pitchFamily="18" charset="2"/>
                  <a:ea typeface="바탕체" pitchFamily="17" charset="-127"/>
                </a:rPr>
                <a:t>s</a:t>
              </a:r>
              <a:endParaRPr kumimoji="0" lang="en-US" altLang="ko-KR" sz="1600" dirty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endParaRPr>
            </a:p>
          </p:txBody>
        </p:sp>
        <p:sp>
          <p:nvSpPr>
            <p:cNvPr id="990228" name="Rectangle 20"/>
            <p:cNvSpPr>
              <a:spLocks noChangeArrowheads="1"/>
            </p:cNvSpPr>
            <p:nvPr/>
          </p:nvSpPr>
          <p:spPr bwMode="auto">
            <a:xfrm>
              <a:off x="1114" y="1378"/>
              <a:ext cx="381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l" eaLnBrk="0" latinLnBrk="0" hangingPunct="0"/>
              <a:r>
                <a:rPr kumimoji="0" lang="en-US" altLang="ko-KR" sz="1600" dirty="0">
                  <a:solidFill>
                    <a:schemeClr val="tx1"/>
                  </a:solidFill>
                  <a:latin typeface="Times New Roman" pitchFamily="18" charset="0"/>
                  <a:ea typeface="바탕체" pitchFamily="17" charset="-127"/>
                </a:rPr>
                <a:t>x-</a:t>
              </a:r>
              <a:r>
                <a:rPr kumimoji="0" lang="ko-KR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바탕체" pitchFamily="17" charset="-127"/>
                </a:rPr>
                <a:t>1</a:t>
              </a:r>
              <a:r>
                <a:rPr kumimoji="0" lang="en-US" altLang="ko-KR" sz="1600" dirty="0">
                  <a:solidFill>
                    <a:schemeClr val="tx1"/>
                  </a:solidFill>
                  <a:latin typeface="Symbol" pitchFamily="18" charset="2"/>
                  <a:ea typeface="바탕체" pitchFamily="17" charset="-127"/>
                </a:rPr>
                <a:t>s</a:t>
              </a:r>
              <a:endParaRPr kumimoji="0" lang="en-US" altLang="ko-KR" sz="1600" dirty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endParaRPr>
            </a:p>
          </p:txBody>
        </p:sp>
        <p:sp>
          <p:nvSpPr>
            <p:cNvPr id="990229" name="Rectangle 21"/>
            <p:cNvSpPr>
              <a:spLocks noChangeArrowheads="1"/>
            </p:cNvSpPr>
            <p:nvPr/>
          </p:nvSpPr>
          <p:spPr bwMode="auto">
            <a:xfrm>
              <a:off x="2808" y="635"/>
              <a:ext cx="411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en-US" altLang="ko-KR" sz="1600">
                  <a:solidFill>
                    <a:schemeClr val="tx1"/>
                  </a:solidFill>
                  <a:latin typeface="Times New Roman" pitchFamily="18" charset="0"/>
                  <a:ea typeface="바탕체" pitchFamily="17" charset="-127"/>
                </a:rPr>
                <a:t>UCL</a:t>
              </a:r>
            </a:p>
          </p:txBody>
        </p:sp>
        <p:sp>
          <p:nvSpPr>
            <p:cNvPr id="990230" name="Rectangle 22"/>
            <p:cNvSpPr>
              <a:spLocks noChangeArrowheads="1"/>
            </p:cNvSpPr>
            <p:nvPr/>
          </p:nvSpPr>
          <p:spPr bwMode="auto">
            <a:xfrm>
              <a:off x="2817" y="1712"/>
              <a:ext cx="413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en-US" altLang="ko-KR" sz="1600">
                  <a:solidFill>
                    <a:schemeClr val="tx1"/>
                  </a:solidFill>
                  <a:latin typeface="Times New Roman" pitchFamily="18" charset="0"/>
                  <a:ea typeface="바탕체" pitchFamily="17" charset="-127"/>
                </a:rPr>
                <a:t>LCL</a:t>
              </a:r>
            </a:p>
          </p:txBody>
        </p:sp>
        <p:sp>
          <p:nvSpPr>
            <p:cNvPr id="990232" name="Rectangle 24"/>
            <p:cNvSpPr>
              <a:spLocks noChangeArrowheads="1"/>
            </p:cNvSpPr>
            <p:nvPr/>
          </p:nvSpPr>
          <p:spPr bwMode="auto">
            <a:xfrm>
              <a:off x="4083" y="635"/>
              <a:ext cx="1244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ko-KR" altLang="en-US" sz="1600" dirty="0">
                  <a:solidFill>
                    <a:schemeClr val="tx1"/>
                  </a:solidFill>
                  <a:latin typeface="+mn-ea"/>
                  <a:ea typeface="+mn-ea"/>
                </a:rPr>
                <a:t>관리상한선</a:t>
              </a:r>
            </a:p>
            <a:p>
              <a:pPr eaLnBrk="0" latinLnBrk="0" hangingPunct="0"/>
              <a:r>
                <a:rPr kumimoji="0" lang="ko-KR" altLang="en-US" sz="1600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kumimoji="0" lang="en-US" altLang="ko-KR" sz="1600" dirty="0">
                  <a:solidFill>
                    <a:schemeClr val="tx1"/>
                  </a:solidFill>
                  <a:latin typeface="+mn-ea"/>
                  <a:ea typeface="+mn-ea"/>
                </a:rPr>
                <a:t>Upper Control Limit)</a:t>
              </a:r>
            </a:p>
          </p:txBody>
        </p:sp>
        <p:sp>
          <p:nvSpPr>
            <p:cNvPr id="990233" name="Rectangle 25"/>
            <p:cNvSpPr>
              <a:spLocks noChangeArrowheads="1"/>
            </p:cNvSpPr>
            <p:nvPr/>
          </p:nvSpPr>
          <p:spPr bwMode="auto">
            <a:xfrm>
              <a:off x="4083" y="1541"/>
              <a:ext cx="124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ko-KR" altLang="en-US" sz="1600" dirty="0" err="1">
                  <a:solidFill>
                    <a:schemeClr val="tx1"/>
                  </a:solidFill>
                  <a:latin typeface="+mn-ea"/>
                  <a:ea typeface="+mn-ea"/>
                </a:rPr>
                <a:t>관리하한선</a:t>
              </a:r>
              <a:endParaRPr kumimoji="0" lang="ko-KR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eaLnBrk="0" latinLnBrk="0" hangingPunct="0"/>
              <a:r>
                <a:rPr kumimoji="0" lang="ko-KR" altLang="en-US" sz="1600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kumimoji="0" lang="en-US" altLang="ko-KR" sz="1600" dirty="0">
                  <a:solidFill>
                    <a:schemeClr val="tx1"/>
                  </a:solidFill>
                  <a:latin typeface="+mn-ea"/>
                  <a:ea typeface="+mn-ea"/>
                </a:rPr>
                <a:t>Lower Control Limit)</a:t>
              </a:r>
            </a:p>
          </p:txBody>
        </p:sp>
        <p:grpSp>
          <p:nvGrpSpPr>
            <p:cNvPr id="990237" name="Group 29"/>
            <p:cNvGrpSpPr>
              <a:grpSpLocks/>
            </p:cNvGrpSpPr>
            <p:nvPr/>
          </p:nvGrpSpPr>
          <p:grpSpPr bwMode="auto">
            <a:xfrm>
              <a:off x="673" y="697"/>
              <a:ext cx="388" cy="1162"/>
              <a:chOff x="578" y="952"/>
              <a:chExt cx="388" cy="1661"/>
            </a:xfrm>
          </p:grpSpPr>
          <p:sp>
            <p:nvSpPr>
              <p:cNvPr id="990238" name="Freeform 30"/>
              <p:cNvSpPr>
                <a:spLocks/>
              </p:cNvSpPr>
              <p:nvPr/>
            </p:nvSpPr>
            <p:spPr bwMode="auto">
              <a:xfrm>
                <a:off x="579" y="1785"/>
                <a:ext cx="387" cy="828"/>
              </a:xfrm>
              <a:custGeom>
                <a:avLst/>
                <a:gdLst/>
                <a:ahLst/>
                <a:cxnLst>
                  <a:cxn ang="0">
                    <a:pos x="387" y="828"/>
                  </a:cxn>
                  <a:cxn ang="0">
                    <a:pos x="342" y="582"/>
                  </a:cxn>
                  <a:cxn ang="0">
                    <a:pos x="225" y="348"/>
                  </a:cxn>
                  <a:cxn ang="0">
                    <a:pos x="63" y="177"/>
                  </a:cxn>
                  <a:cxn ang="0">
                    <a:pos x="18" y="63"/>
                  </a:cxn>
                  <a:cxn ang="0">
                    <a:pos x="0" y="0"/>
                  </a:cxn>
                </a:cxnLst>
                <a:rect l="0" t="0" r="r" b="b"/>
                <a:pathLst>
                  <a:path w="387" h="828">
                    <a:moveTo>
                      <a:pt x="387" y="828"/>
                    </a:moveTo>
                    <a:cubicBezTo>
                      <a:pt x="379" y="787"/>
                      <a:pt x="369" y="662"/>
                      <a:pt x="342" y="582"/>
                    </a:cubicBezTo>
                    <a:cubicBezTo>
                      <a:pt x="315" y="502"/>
                      <a:pt x="272" y="416"/>
                      <a:pt x="225" y="348"/>
                    </a:cubicBezTo>
                    <a:cubicBezTo>
                      <a:pt x="178" y="280"/>
                      <a:pt x="97" y="224"/>
                      <a:pt x="63" y="177"/>
                    </a:cubicBezTo>
                    <a:cubicBezTo>
                      <a:pt x="29" y="130"/>
                      <a:pt x="28" y="92"/>
                      <a:pt x="18" y="63"/>
                    </a:cubicBezTo>
                    <a:cubicBezTo>
                      <a:pt x="8" y="34"/>
                      <a:pt x="4" y="13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90239" name="Freeform 31"/>
              <p:cNvSpPr>
                <a:spLocks/>
              </p:cNvSpPr>
              <p:nvPr/>
            </p:nvSpPr>
            <p:spPr bwMode="auto">
              <a:xfrm>
                <a:off x="578" y="952"/>
                <a:ext cx="388" cy="842"/>
              </a:xfrm>
              <a:custGeom>
                <a:avLst/>
                <a:gdLst/>
                <a:ahLst/>
                <a:cxnLst>
                  <a:cxn ang="0">
                    <a:pos x="388" y="0"/>
                  </a:cxn>
                  <a:cxn ang="0">
                    <a:pos x="343" y="246"/>
                  </a:cxn>
                  <a:cxn ang="0">
                    <a:pos x="226" y="480"/>
                  </a:cxn>
                  <a:cxn ang="0">
                    <a:pos x="64" y="651"/>
                  </a:cxn>
                  <a:cxn ang="0">
                    <a:pos x="10" y="770"/>
                  </a:cxn>
                  <a:cxn ang="0">
                    <a:pos x="1" y="842"/>
                  </a:cxn>
                </a:cxnLst>
                <a:rect l="0" t="0" r="r" b="b"/>
                <a:pathLst>
                  <a:path w="388" h="842">
                    <a:moveTo>
                      <a:pt x="388" y="0"/>
                    </a:moveTo>
                    <a:cubicBezTo>
                      <a:pt x="380" y="41"/>
                      <a:pt x="370" y="166"/>
                      <a:pt x="343" y="246"/>
                    </a:cubicBezTo>
                    <a:cubicBezTo>
                      <a:pt x="316" y="326"/>
                      <a:pt x="273" y="412"/>
                      <a:pt x="226" y="480"/>
                    </a:cubicBezTo>
                    <a:cubicBezTo>
                      <a:pt x="179" y="548"/>
                      <a:pt x="100" y="603"/>
                      <a:pt x="64" y="651"/>
                    </a:cubicBezTo>
                    <a:cubicBezTo>
                      <a:pt x="28" y="699"/>
                      <a:pt x="20" y="738"/>
                      <a:pt x="10" y="770"/>
                    </a:cubicBezTo>
                    <a:cubicBezTo>
                      <a:pt x="0" y="802"/>
                      <a:pt x="3" y="827"/>
                      <a:pt x="1" y="84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990274" name="Group 66"/>
          <p:cNvGrpSpPr>
            <a:grpSpLocks/>
          </p:cNvGrpSpPr>
          <p:nvPr/>
        </p:nvGrpSpPr>
        <p:grpSpPr bwMode="auto">
          <a:xfrm>
            <a:off x="615950" y="4241800"/>
            <a:ext cx="5745163" cy="2085975"/>
            <a:chOff x="445" y="2499"/>
            <a:chExt cx="3619" cy="1314"/>
          </a:xfrm>
        </p:grpSpPr>
        <p:sp>
          <p:nvSpPr>
            <p:cNvPr id="990243" name="Line 35"/>
            <p:cNvSpPr>
              <a:spLocks noChangeShapeType="1"/>
            </p:cNvSpPr>
            <p:nvPr/>
          </p:nvSpPr>
          <p:spPr bwMode="auto">
            <a:xfrm>
              <a:off x="1131" y="3157"/>
              <a:ext cx="942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44" name="Line 36"/>
            <p:cNvSpPr>
              <a:spLocks noChangeShapeType="1"/>
            </p:cNvSpPr>
            <p:nvPr/>
          </p:nvSpPr>
          <p:spPr bwMode="auto">
            <a:xfrm>
              <a:off x="1113" y="3702"/>
              <a:ext cx="2951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45" name="Line 37"/>
            <p:cNvSpPr>
              <a:spLocks noChangeShapeType="1"/>
            </p:cNvSpPr>
            <p:nvPr/>
          </p:nvSpPr>
          <p:spPr bwMode="auto">
            <a:xfrm>
              <a:off x="1113" y="2597"/>
              <a:ext cx="2951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46" name="Line 38"/>
            <p:cNvSpPr>
              <a:spLocks noChangeShapeType="1"/>
            </p:cNvSpPr>
            <p:nvPr/>
          </p:nvSpPr>
          <p:spPr bwMode="auto">
            <a:xfrm>
              <a:off x="1113" y="2506"/>
              <a:ext cx="0" cy="1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47" name="Line 39"/>
            <p:cNvSpPr>
              <a:spLocks noChangeShapeType="1"/>
            </p:cNvSpPr>
            <p:nvPr/>
          </p:nvSpPr>
          <p:spPr bwMode="auto">
            <a:xfrm>
              <a:off x="2063" y="2505"/>
              <a:ext cx="0" cy="1308"/>
            </a:xfrm>
            <a:prstGeom prst="line">
              <a:avLst/>
            </a:prstGeom>
            <a:noFill/>
            <a:ln w="12700">
              <a:solidFill>
                <a:srgbClr val="CCEC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48" name="Line 40"/>
            <p:cNvSpPr>
              <a:spLocks noChangeShapeType="1"/>
            </p:cNvSpPr>
            <p:nvPr/>
          </p:nvSpPr>
          <p:spPr bwMode="auto">
            <a:xfrm>
              <a:off x="1130" y="2786"/>
              <a:ext cx="920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49" name="Line 41"/>
            <p:cNvSpPr>
              <a:spLocks noChangeShapeType="1"/>
            </p:cNvSpPr>
            <p:nvPr/>
          </p:nvSpPr>
          <p:spPr bwMode="auto">
            <a:xfrm>
              <a:off x="1122" y="2975"/>
              <a:ext cx="919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50" name="Line 42"/>
            <p:cNvSpPr>
              <a:spLocks noChangeShapeType="1"/>
            </p:cNvSpPr>
            <p:nvPr/>
          </p:nvSpPr>
          <p:spPr bwMode="auto">
            <a:xfrm>
              <a:off x="1122" y="3346"/>
              <a:ext cx="919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51" name="Line 43"/>
            <p:cNvSpPr>
              <a:spLocks noChangeShapeType="1"/>
            </p:cNvSpPr>
            <p:nvPr/>
          </p:nvSpPr>
          <p:spPr bwMode="auto">
            <a:xfrm>
              <a:off x="1122" y="3535"/>
              <a:ext cx="919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53" name="Line 45"/>
            <p:cNvSpPr>
              <a:spLocks noChangeShapeType="1"/>
            </p:cNvSpPr>
            <p:nvPr/>
          </p:nvSpPr>
          <p:spPr bwMode="auto">
            <a:xfrm>
              <a:off x="1594" y="2871"/>
              <a:ext cx="0" cy="5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0262" name="Rectangle 54"/>
            <p:cNvSpPr>
              <a:spLocks noChangeArrowheads="1"/>
            </p:cNvSpPr>
            <p:nvPr/>
          </p:nvSpPr>
          <p:spPr bwMode="auto">
            <a:xfrm>
              <a:off x="2824" y="2499"/>
              <a:ext cx="41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en-US" altLang="ko-KR" sz="1600">
                  <a:solidFill>
                    <a:schemeClr val="tx1"/>
                  </a:solidFill>
                  <a:latin typeface="Times New Roman" pitchFamily="18" charset="0"/>
                  <a:ea typeface="바탕체" pitchFamily="17" charset="-127"/>
                </a:rPr>
                <a:t>UCL</a:t>
              </a:r>
            </a:p>
          </p:txBody>
        </p:sp>
        <p:sp>
          <p:nvSpPr>
            <p:cNvPr id="990263" name="Rectangle 55"/>
            <p:cNvSpPr>
              <a:spLocks noChangeArrowheads="1"/>
            </p:cNvSpPr>
            <p:nvPr/>
          </p:nvSpPr>
          <p:spPr bwMode="auto">
            <a:xfrm>
              <a:off x="2833" y="3588"/>
              <a:ext cx="413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en-US" altLang="ko-KR" sz="1600">
                  <a:solidFill>
                    <a:schemeClr val="tx1"/>
                  </a:solidFill>
                  <a:latin typeface="Times New Roman" pitchFamily="18" charset="0"/>
                  <a:ea typeface="바탕체" pitchFamily="17" charset="-127"/>
                </a:rPr>
                <a:t>LCL</a:t>
              </a:r>
            </a:p>
          </p:txBody>
        </p:sp>
        <p:grpSp>
          <p:nvGrpSpPr>
            <p:cNvPr id="990266" name="Group 58"/>
            <p:cNvGrpSpPr>
              <a:grpSpLocks/>
            </p:cNvGrpSpPr>
            <p:nvPr/>
          </p:nvGrpSpPr>
          <p:grpSpPr bwMode="auto">
            <a:xfrm>
              <a:off x="445" y="2886"/>
              <a:ext cx="632" cy="563"/>
              <a:chOff x="334" y="952"/>
              <a:chExt cx="632" cy="1661"/>
            </a:xfrm>
          </p:grpSpPr>
          <p:sp>
            <p:nvSpPr>
              <p:cNvPr id="990267" name="Freeform 59"/>
              <p:cNvSpPr>
                <a:spLocks/>
              </p:cNvSpPr>
              <p:nvPr/>
            </p:nvSpPr>
            <p:spPr bwMode="auto">
              <a:xfrm>
                <a:off x="336" y="1785"/>
                <a:ext cx="630" cy="828"/>
              </a:xfrm>
              <a:custGeom>
                <a:avLst/>
                <a:gdLst/>
                <a:ahLst/>
                <a:cxnLst>
                  <a:cxn ang="0">
                    <a:pos x="387" y="828"/>
                  </a:cxn>
                  <a:cxn ang="0">
                    <a:pos x="342" y="582"/>
                  </a:cxn>
                  <a:cxn ang="0">
                    <a:pos x="225" y="348"/>
                  </a:cxn>
                  <a:cxn ang="0">
                    <a:pos x="63" y="177"/>
                  </a:cxn>
                  <a:cxn ang="0">
                    <a:pos x="18" y="63"/>
                  </a:cxn>
                  <a:cxn ang="0">
                    <a:pos x="0" y="0"/>
                  </a:cxn>
                </a:cxnLst>
                <a:rect l="0" t="0" r="r" b="b"/>
                <a:pathLst>
                  <a:path w="387" h="828">
                    <a:moveTo>
                      <a:pt x="387" y="828"/>
                    </a:moveTo>
                    <a:cubicBezTo>
                      <a:pt x="379" y="787"/>
                      <a:pt x="369" y="662"/>
                      <a:pt x="342" y="582"/>
                    </a:cubicBezTo>
                    <a:cubicBezTo>
                      <a:pt x="315" y="502"/>
                      <a:pt x="272" y="416"/>
                      <a:pt x="225" y="348"/>
                    </a:cubicBezTo>
                    <a:cubicBezTo>
                      <a:pt x="178" y="280"/>
                      <a:pt x="97" y="224"/>
                      <a:pt x="63" y="177"/>
                    </a:cubicBezTo>
                    <a:cubicBezTo>
                      <a:pt x="29" y="130"/>
                      <a:pt x="28" y="92"/>
                      <a:pt x="18" y="63"/>
                    </a:cubicBezTo>
                    <a:cubicBezTo>
                      <a:pt x="8" y="34"/>
                      <a:pt x="4" y="13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90268" name="Freeform 60"/>
              <p:cNvSpPr>
                <a:spLocks/>
              </p:cNvSpPr>
              <p:nvPr/>
            </p:nvSpPr>
            <p:spPr bwMode="auto">
              <a:xfrm>
                <a:off x="334" y="952"/>
                <a:ext cx="632" cy="842"/>
              </a:xfrm>
              <a:custGeom>
                <a:avLst/>
                <a:gdLst/>
                <a:ahLst/>
                <a:cxnLst>
                  <a:cxn ang="0">
                    <a:pos x="388" y="0"/>
                  </a:cxn>
                  <a:cxn ang="0">
                    <a:pos x="343" y="246"/>
                  </a:cxn>
                  <a:cxn ang="0">
                    <a:pos x="226" y="480"/>
                  </a:cxn>
                  <a:cxn ang="0">
                    <a:pos x="64" y="651"/>
                  </a:cxn>
                  <a:cxn ang="0">
                    <a:pos x="10" y="770"/>
                  </a:cxn>
                  <a:cxn ang="0">
                    <a:pos x="1" y="842"/>
                  </a:cxn>
                </a:cxnLst>
                <a:rect l="0" t="0" r="r" b="b"/>
                <a:pathLst>
                  <a:path w="388" h="842">
                    <a:moveTo>
                      <a:pt x="388" y="0"/>
                    </a:moveTo>
                    <a:cubicBezTo>
                      <a:pt x="380" y="41"/>
                      <a:pt x="370" y="166"/>
                      <a:pt x="343" y="246"/>
                    </a:cubicBezTo>
                    <a:cubicBezTo>
                      <a:pt x="316" y="326"/>
                      <a:pt x="273" y="412"/>
                      <a:pt x="226" y="480"/>
                    </a:cubicBezTo>
                    <a:cubicBezTo>
                      <a:pt x="179" y="548"/>
                      <a:pt x="100" y="603"/>
                      <a:pt x="64" y="651"/>
                    </a:cubicBezTo>
                    <a:cubicBezTo>
                      <a:pt x="28" y="699"/>
                      <a:pt x="20" y="738"/>
                      <a:pt x="10" y="770"/>
                    </a:cubicBezTo>
                    <a:cubicBezTo>
                      <a:pt x="0" y="802"/>
                      <a:pt x="3" y="827"/>
                      <a:pt x="1" y="84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990273" name="Rectangle 65"/>
          <p:cNvSpPr>
            <a:spLocks noChangeArrowheads="1"/>
          </p:cNvSpPr>
          <p:nvPr/>
        </p:nvSpPr>
        <p:spPr bwMode="auto">
          <a:xfrm>
            <a:off x="4053769" y="4643438"/>
            <a:ext cx="4123245" cy="1200329"/>
          </a:xfrm>
          <a:prstGeom prst="rect">
            <a:avLst/>
          </a:prstGeom>
          <a:solidFill>
            <a:srgbClr val="CC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기존의 관리상한과 </a:t>
            </a:r>
            <a:r>
              <a:rPr lang="ko-KR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관리하한 내에</a:t>
            </a:r>
          </a:p>
          <a:p>
            <a:r>
              <a:rPr lang="ko-KR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표준편차의 </a:t>
            </a:r>
            <a:r>
              <a:rPr lang="en-US" altLang="ko-K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6</a:t>
            </a:r>
            <a:r>
              <a:rPr lang="ko-KR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배</a:t>
            </a:r>
            <a:r>
              <a:rPr lang="en-US" altLang="ko-K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(6</a:t>
            </a:r>
            <a:r>
              <a:rPr lang="el-GR" altLang="ko-K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ahoma" pitchFamily="34" charset="0"/>
              </a:rPr>
              <a:t>σ</a:t>
            </a:r>
            <a:r>
              <a:rPr lang="en-US" altLang="ko-K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ahoma" pitchFamily="34" charset="0"/>
              </a:rPr>
              <a:t>)</a:t>
            </a:r>
            <a:r>
              <a:rPr lang="ko-KR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ahoma" pitchFamily="34" charset="0"/>
              </a:rPr>
              <a:t>가 들어가도록</a:t>
            </a:r>
          </a:p>
          <a:p>
            <a:r>
              <a:rPr lang="ko-KR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ahoma" pitchFamily="34" charset="0"/>
              </a:rPr>
              <a:t>표준편차를 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ahoma" pitchFamily="34" charset="0"/>
              </a:rPr>
              <a:t>획기적으로 줄이고자 </a:t>
            </a:r>
            <a:r>
              <a:rPr lang="ko-KR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ahoma" pitchFamily="34" charset="0"/>
              </a:rPr>
              <a:t>하는</a:t>
            </a:r>
          </a:p>
          <a:p>
            <a:r>
              <a:rPr lang="ko-KR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ahoma" pitchFamily="34" charset="0"/>
              </a:rPr>
              <a:t>전사적 개선 활동</a:t>
            </a:r>
            <a:endParaRPr lang="ko-KR" altLang="en-US" sz="1800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1691680" y="5193977"/>
            <a:ext cx="2222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l" eaLnBrk="0" latinLnBrk="0" hangingPunct="0"/>
            <a:r>
              <a:rPr kumimoji="0" lang="en-US" altLang="ko-KR" sz="1600" dirty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x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1691680" y="4891656"/>
            <a:ext cx="60166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l" eaLnBrk="0" latinLnBrk="0" hangingPunct="0"/>
            <a:r>
              <a:rPr kumimoji="0" lang="en-US" altLang="ko-KR" sz="1600" dirty="0" smtClean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x+2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Symbol" pitchFamily="18" charset="2"/>
                <a:ea typeface="바탕체" pitchFamily="17" charset="-127"/>
              </a:rPr>
              <a:t>s</a:t>
            </a:r>
            <a:endParaRPr kumimoji="0" lang="en-US" altLang="ko-KR" sz="1600" dirty="0">
              <a:solidFill>
                <a:schemeClr val="tx1"/>
              </a:solidFill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1691680" y="4604318"/>
            <a:ext cx="601663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l" eaLnBrk="0" latinLnBrk="0" hangingPunct="0"/>
            <a:r>
              <a:rPr kumimoji="0" lang="en-US" altLang="ko-KR" sz="1600" dirty="0" smtClean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x+4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Symbol" pitchFamily="18" charset="2"/>
                <a:ea typeface="바탕체" pitchFamily="17" charset="-127"/>
              </a:rPr>
              <a:t>s</a:t>
            </a:r>
            <a:endParaRPr kumimoji="0" lang="en-US" altLang="ko-KR" sz="1600" dirty="0">
              <a:solidFill>
                <a:schemeClr val="tx1"/>
              </a:solidFill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1691680" y="4320156"/>
            <a:ext cx="60166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l" eaLnBrk="0" latinLnBrk="0" hangingPunct="0"/>
            <a:r>
              <a:rPr kumimoji="0" lang="en-US" altLang="ko-KR" sz="1600" dirty="0" smtClean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x+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Symbol" pitchFamily="18" charset="2"/>
                <a:ea typeface="바탕체" pitchFamily="17" charset="-127"/>
              </a:rPr>
              <a:t>6s</a:t>
            </a:r>
            <a:endParaRPr kumimoji="0" lang="en-US" altLang="ko-KR" sz="1600" dirty="0">
              <a:solidFill>
                <a:schemeClr val="tx1"/>
              </a:solidFill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1691680" y="6024239"/>
            <a:ext cx="60166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l" eaLnBrk="0" latinLnBrk="0" hangingPunct="0"/>
            <a:r>
              <a:rPr kumimoji="0" lang="en-US" altLang="ko-KR" sz="1600" dirty="0" smtClean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x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Symbol" pitchFamily="18" charset="2"/>
                <a:ea typeface="바탕체" pitchFamily="17" charset="-127"/>
              </a:rPr>
              <a:t>-6s</a:t>
            </a:r>
            <a:endParaRPr kumimoji="0" lang="en-US" altLang="ko-KR" sz="1600" dirty="0">
              <a:solidFill>
                <a:schemeClr val="tx1"/>
              </a:solidFill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1691680" y="5760714"/>
            <a:ext cx="601663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l" eaLnBrk="0" latinLnBrk="0" hangingPunct="0"/>
            <a:r>
              <a:rPr kumimoji="0" lang="en-US" altLang="ko-KR" sz="1600" dirty="0" smtClean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x-4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Symbol" pitchFamily="18" charset="2"/>
                <a:ea typeface="바탕체" pitchFamily="17" charset="-127"/>
              </a:rPr>
              <a:t>s</a:t>
            </a:r>
            <a:endParaRPr kumimoji="0" lang="en-US" altLang="ko-KR" sz="1600" dirty="0">
              <a:solidFill>
                <a:schemeClr val="tx1"/>
              </a:solidFill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1704380" y="5441627"/>
            <a:ext cx="604838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l" eaLnBrk="0" latinLnBrk="0" hangingPunct="0"/>
            <a:r>
              <a:rPr kumimoji="0" lang="en-US" altLang="ko-KR" sz="1600" dirty="0" smtClean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x-2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Symbol" pitchFamily="18" charset="2"/>
                <a:ea typeface="바탕체" pitchFamily="17" charset="-127"/>
              </a:rPr>
              <a:t>s</a:t>
            </a:r>
            <a:endParaRPr kumimoji="0" lang="en-US" altLang="ko-KR" sz="1600" dirty="0">
              <a:solidFill>
                <a:schemeClr val="tx1"/>
              </a:solidFill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59" name="Rectangle 65"/>
          <p:cNvSpPr>
            <a:spLocks noChangeArrowheads="1"/>
          </p:cNvSpPr>
          <p:nvPr/>
        </p:nvSpPr>
        <p:spPr bwMode="auto">
          <a:xfrm>
            <a:off x="5721868" y="3412312"/>
            <a:ext cx="31181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8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품질관리에서는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 </a:t>
            </a:r>
            <a:r>
              <a:rPr lang="el-GR" altLang="ko-KR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cs typeface="Tahoma" pitchFamily="34" charset="0"/>
              </a:rPr>
              <a:t>σ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ahoma" pitchFamily="34" charset="0"/>
              </a:rPr>
              <a:t>가 제품의</a:t>
            </a:r>
            <a:endParaRPr lang="en-US" altLang="ko-KR" sz="18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  <a:cs typeface="Tahoma" pitchFamily="34" charset="0"/>
            </a:endParaRPr>
          </a:p>
          <a:p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ahoma" pitchFamily="34" charset="0"/>
              </a:rPr>
              <a:t>불량률과 관련된 </a:t>
            </a:r>
            <a:r>
              <a:rPr lang="ko-KR" altLang="en-US" sz="18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ahoma" pitchFamily="34" charset="0"/>
              </a:rPr>
              <a:t>품질수준을</a:t>
            </a:r>
            <a:endParaRPr lang="ko-KR" altLang="en-US" sz="1800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  <a:cs typeface="Tahoma" pitchFamily="34" charset="0"/>
            </a:endParaRPr>
          </a:p>
          <a:p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ahoma" pitchFamily="34" charset="0"/>
              </a:rPr>
              <a:t>표시하는 척도로 사용됨</a:t>
            </a:r>
            <a:endParaRPr lang="ko-KR" altLang="en-US" sz="1800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20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9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73" grpId="0" animBg="1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266700"/>
            <a:ext cx="8253412" cy="533400"/>
          </a:xfrm>
        </p:spPr>
        <p:txBody>
          <a:bodyPr/>
          <a:lstStyle/>
          <a:p>
            <a:r>
              <a:rPr lang="ko-KR" altLang="en-US" sz="3200"/>
              <a:t>3</a:t>
            </a:r>
            <a:r>
              <a:rPr lang="en-US" altLang="ko-KR" sz="3200"/>
              <a:t>.8</a:t>
            </a:r>
            <a:r>
              <a:rPr lang="ko-KR" altLang="en-US" sz="3200"/>
              <a:t>시그마 품질과 6시그마 품질의 비교 사례</a:t>
            </a:r>
          </a:p>
        </p:txBody>
      </p:sp>
      <p:sp>
        <p:nvSpPr>
          <p:cNvPr id="3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23FCA-C80A-4D6A-852F-FC952D015465}" type="slidenum">
              <a:rPr lang="ko-KR" altLang="en-US"/>
              <a:pPr/>
              <a:t>24</a:t>
            </a:fld>
            <a:endParaRPr lang="en-US" altLang="ko-KR"/>
          </a:p>
        </p:txBody>
      </p:sp>
      <p:graphicFrame>
        <p:nvGraphicFramePr>
          <p:cNvPr id="986116" name="Group 4"/>
          <p:cNvGraphicFramePr>
            <a:graphicFrameLocks noGrp="1"/>
          </p:cNvGraphicFramePr>
          <p:nvPr/>
        </p:nvGraphicFramePr>
        <p:xfrm>
          <a:off x="887383" y="1000108"/>
          <a:ext cx="7493000" cy="4460240"/>
        </p:xfrm>
        <a:graphic>
          <a:graphicData uri="http://schemas.openxmlformats.org/drawingml/2006/table">
            <a:tbl>
              <a:tblPr/>
              <a:tblGrid>
                <a:gridCol w="3746500"/>
                <a:gridCol w="3746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3.8 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시그마 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(99%)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 </a:t>
                      </a: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시그마 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(99.99966%)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시간당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개의 우편물 분실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시간당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개의 우편물 분실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매일 약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분간 안전하지 못한 수돗물 공급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개월마다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분간 안전하지 못한 수돗물 공급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매주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5000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건의 잘못된 수술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매주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회의 잘못된 수술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매해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200000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건의 잘못된 약 처방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매해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68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건의 잘못된 약 처방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매달 약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동안 전력공급 중단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년마다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전력공급 중단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주요 공항에서 하루 평균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건의 항공기 비상착륙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주요 공항에서 평균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년에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건의 항공기 비상착륙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어느 종합병원에서 연간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건의 잘못된 수술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어느 종합병원에서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년에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 정도의 잘못된 수술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품질관리 도구 (2)</a:t>
            </a:r>
            <a:endParaRPr lang="en-US" altLang="ko-KR"/>
          </a:p>
        </p:txBody>
      </p:sp>
      <p:sp>
        <p:nvSpPr>
          <p:cNvPr id="445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파레토</a:t>
            </a:r>
            <a:r>
              <a:rPr lang="ko-KR" altLang="en-US" dirty="0"/>
              <a:t> 법칙</a:t>
            </a:r>
          </a:p>
          <a:p>
            <a:pPr lvl="1"/>
            <a:r>
              <a:rPr lang="ko-KR" altLang="en-US" dirty="0"/>
              <a:t>소수의 불량항목이 전체 불량의 대부분을 차지한다</a:t>
            </a:r>
          </a:p>
          <a:p>
            <a:pPr lvl="1"/>
            <a:r>
              <a:rPr lang="ko-KR" altLang="en-US" dirty="0"/>
              <a:t>20 : 80의 법칙</a:t>
            </a:r>
            <a:endParaRPr lang="en-US" altLang="ko-KR" dirty="0"/>
          </a:p>
          <a:p>
            <a:r>
              <a:rPr lang="ko-KR" altLang="en-US" dirty="0" err="1"/>
              <a:t>파레토</a:t>
            </a:r>
            <a:r>
              <a:rPr lang="ko-KR" altLang="en-US" dirty="0"/>
              <a:t> 분석 (</a:t>
            </a:r>
            <a:r>
              <a:rPr lang="en-US" altLang="ko-KR" dirty="0"/>
              <a:t>Pareto Analysis)</a:t>
            </a:r>
          </a:p>
          <a:p>
            <a:pPr lvl="1"/>
            <a:r>
              <a:rPr lang="ko-KR" altLang="en-US" dirty="0" err="1"/>
              <a:t>파레토</a:t>
            </a:r>
            <a:r>
              <a:rPr lang="ko-KR" altLang="en-US" dirty="0"/>
              <a:t> 법칙에 근거하여 여러 가지 불량유형에 대해 자료를 수집한 다음, 이를 </a:t>
            </a:r>
            <a:r>
              <a:rPr lang="ko-KR" altLang="en-US" dirty="0" err="1"/>
              <a:t>빈도순으로</a:t>
            </a:r>
            <a:r>
              <a:rPr lang="ko-KR" altLang="en-US" dirty="0"/>
              <a:t> 나열한 도표(</a:t>
            </a:r>
            <a:r>
              <a:rPr lang="en-US" altLang="ko-KR" dirty="0"/>
              <a:t>Pareto Graph</a:t>
            </a:r>
            <a:r>
              <a:rPr lang="ko-KR" altLang="en-US" dirty="0"/>
              <a:t>)</a:t>
            </a:r>
            <a:r>
              <a:rPr lang="ko-KR" altLang="en-US" dirty="0" err="1"/>
              <a:t>로</a:t>
            </a:r>
            <a:r>
              <a:rPr lang="ko-KR" altLang="en-US" dirty="0"/>
              <a:t> 나타냄으로써 우선적으로 해결할 중요한 불량항목을 찾아내는 기법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FA88-7C23-4618-B5FF-1EA2309F6A65}" type="slidenum">
              <a:rPr lang="ko-KR" altLang="en-US"/>
              <a:pPr/>
              <a:t>25</a:t>
            </a:fld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>
            <a:off x="3203848" y="3933056"/>
            <a:ext cx="3096344" cy="2237656"/>
            <a:chOff x="3203848" y="3933056"/>
            <a:chExt cx="3096344" cy="2237656"/>
          </a:xfrm>
        </p:grpSpPr>
        <p:sp>
          <p:nvSpPr>
            <p:cNvPr id="12" name="Rectangle 1040"/>
            <p:cNvSpPr>
              <a:spLocks noChangeArrowheads="1"/>
            </p:cNvSpPr>
            <p:nvPr/>
          </p:nvSpPr>
          <p:spPr bwMode="auto">
            <a:xfrm>
              <a:off x="3779912" y="3933056"/>
              <a:ext cx="2448272" cy="194421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26336" y="5832158"/>
              <a:ext cx="16738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인구수     </a:t>
              </a:r>
              <a:r>
                <a:rPr lang="en-US" altLang="ko-KR" sz="1600" dirty="0" smtClean="0">
                  <a:latin typeface="+mn-ea"/>
                  <a:ea typeface="+mn-ea"/>
                </a:rPr>
                <a:t>100%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3848" y="4077072"/>
              <a:ext cx="69762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100%</a:t>
              </a:r>
            </a:p>
            <a:p>
              <a:endParaRPr lang="en-US" altLang="ko-KR" sz="1600" dirty="0" smtClean="0">
                <a:latin typeface="+mn-ea"/>
                <a:ea typeface="+mn-ea"/>
              </a:endParaRP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소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득</a:t>
              </a:r>
              <a:endParaRPr lang="en-US" altLang="ko-KR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19" name="자유형 18"/>
          <p:cNvSpPr/>
          <p:nvPr/>
        </p:nvSpPr>
        <p:spPr bwMode="auto">
          <a:xfrm>
            <a:off x="3778624" y="3939988"/>
            <a:ext cx="2433917" cy="1949824"/>
          </a:xfrm>
          <a:custGeom>
            <a:avLst/>
            <a:gdLst>
              <a:gd name="connsiteX0" fmla="*/ 0 w 2433917"/>
              <a:gd name="connsiteY0" fmla="*/ 1949824 h 1949824"/>
              <a:gd name="connsiteX1" fmla="*/ 2433917 w 2433917"/>
              <a:gd name="connsiteY1" fmla="*/ 0 h 194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3917" h="1949824">
                <a:moveTo>
                  <a:pt x="0" y="1949824"/>
                </a:moveTo>
                <a:lnTo>
                  <a:pt x="2433917" y="0"/>
                </a:lnTo>
              </a:path>
            </a:pathLst>
          </a:custGeom>
          <a:solidFill>
            <a:srgbClr val="99CC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0" name="자유형 19"/>
          <p:cNvSpPr/>
          <p:nvPr/>
        </p:nvSpPr>
        <p:spPr bwMode="auto">
          <a:xfrm>
            <a:off x="3778624" y="3939988"/>
            <a:ext cx="2433917" cy="1936377"/>
          </a:xfrm>
          <a:custGeom>
            <a:avLst/>
            <a:gdLst>
              <a:gd name="connsiteX0" fmla="*/ 0 w 2433917"/>
              <a:gd name="connsiteY0" fmla="*/ 1936377 h 1936377"/>
              <a:gd name="connsiteX1" fmla="*/ 618564 w 2433917"/>
              <a:gd name="connsiteY1" fmla="*/ 753036 h 1936377"/>
              <a:gd name="connsiteX2" fmla="*/ 1546411 w 2433917"/>
              <a:gd name="connsiteY2" fmla="*/ 147918 h 1936377"/>
              <a:gd name="connsiteX3" fmla="*/ 2433917 w 2433917"/>
              <a:gd name="connsiteY3" fmla="*/ 0 h 1936377"/>
              <a:gd name="connsiteX0" fmla="*/ 0 w 2433917"/>
              <a:gd name="connsiteY0" fmla="*/ 1936377 h 1936377"/>
              <a:gd name="connsiteX1" fmla="*/ 289320 w 2433917"/>
              <a:gd name="connsiteY1" fmla="*/ 1073188 h 1936377"/>
              <a:gd name="connsiteX2" fmla="*/ 618564 w 2433917"/>
              <a:gd name="connsiteY2" fmla="*/ 753036 h 1936377"/>
              <a:gd name="connsiteX3" fmla="*/ 1546411 w 2433917"/>
              <a:gd name="connsiteY3" fmla="*/ 147918 h 1936377"/>
              <a:gd name="connsiteX4" fmla="*/ 2433917 w 2433917"/>
              <a:gd name="connsiteY4" fmla="*/ 0 h 1936377"/>
              <a:gd name="connsiteX0" fmla="*/ 0 w 2433917"/>
              <a:gd name="connsiteY0" fmla="*/ 1936377 h 1936377"/>
              <a:gd name="connsiteX1" fmla="*/ 289320 w 2433917"/>
              <a:gd name="connsiteY1" fmla="*/ 1073188 h 1936377"/>
              <a:gd name="connsiteX2" fmla="*/ 649360 w 2433917"/>
              <a:gd name="connsiteY2" fmla="*/ 569132 h 1936377"/>
              <a:gd name="connsiteX3" fmla="*/ 1546411 w 2433917"/>
              <a:gd name="connsiteY3" fmla="*/ 147918 h 1936377"/>
              <a:gd name="connsiteX4" fmla="*/ 2433917 w 2433917"/>
              <a:gd name="connsiteY4" fmla="*/ 0 h 1936377"/>
              <a:gd name="connsiteX0" fmla="*/ 0 w 2433917"/>
              <a:gd name="connsiteY0" fmla="*/ 1936377 h 1936377"/>
              <a:gd name="connsiteX1" fmla="*/ 289320 w 2433917"/>
              <a:gd name="connsiteY1" fmla="*/ 1073188 h 1936377"/>
              <a:gd name="connsiteX2" fmla="*/ 649360 w 2433917"/>
              <a:gd name="connsiteY2" fmla="*/ 569132 h 1936377"/>
              <a:gd name="connsiteX3" fmla="*/ 1081408 w 2433917"/>
              <a:gd name="connsiteY3" fmla="*/ 281100 h 1936377"/>
              <a:gd name="connsiteX4" fmla="*/ 1546411 w 2433917"/>
              <a:gd name="connsiteY4" fmla="*/ 147918 h 1936377"/>
              <a:gd name="connsiteX5" fmla="*/ 2433917 w 2433917"/>
              <a:gd name="connsiteY5" fmla="*/ 0 h 193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3917" h="1936377">
                <a:moveTo>
                  <a:pt x="0" y="1936377"/>
                </a:moveTo>
                <a:cubicBezTo>
                  <a:pt x="56029" y="1813112"/>
                  <a:pt x="181093" y="1301062"/>
                  <a:pt x="289320" y="1073188"/>
                </a:cubicBezTo>
                <a:cubicBezTo>
                  <a:pt x="397547" y="845314"/>
                  <a:pt x="517345" y="701147"/>
                  <a:pt x="649360" y="569132"/>
                </a:cubicBezTo>
                <a:cubicBezTo>
                  <a:pt x="781375" y="437117"/>
                  <a:pt x="931900" y="351302"/>
                  <a:pt x="1081408" y="281100"/>
                </a:cubicBezTo>
                <a:cubicBezTo>
                  <a:pt x="1230916" y="210898"/>
                  <a:pt x="1320993" y="194768"/>
                  <a:pt x="1546411" y="147918"/>
                </a:cubicBezTo>
                <a:cubicBezTo>
                  <a:pt x="1771829" y="101068"/>
                  <a:pt x="2141443" y="11206"/>
                  <a:pt x="2433917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8997" y="5013176"/>
            <a:ext cx="144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+mj-lt"/>
              </a:rPr>
              <a:t>Rorenz</a:t>
            </a:r>
            <a:r>
              <a:rPr lang="en-US" altLang="ko-KR" sz="1600" dirty="0" smtClean="0">
                <a:latin typeface="+mj-lt"/>
              </a:rPr>
              <a:t> Curve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소득분배상황을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나타내는 곡선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63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Pareto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s Graph</a:t>
            </a:r>
          </a:p>
        </p:txBody>
      </p:sp>
      <p:sp>
        <p:nvSpPr>
          <p:cNvPr id="44646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366125" cy="5446712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ko-KR" altLang="en-US" sz="2000" dirty="0"/>
              <a:t>불량품에 대해서 </a:t>
            </a:r>
            <a:r>
              <a:rPr lang="ko-KR" altLang="en-US" sz="2000" dirty="0" err="1"/>
              <a:t>불량원인별이나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불량상황별</a:t>
            </a:r>
            <a:r>
              <a:rPr lang="ko-KR" altLang="en-US" sz="2000" dirty="0"/>
              <a:t> 또는 불량발생의 </a:t>
            </a:r>
            <a:r>
              <a:rPr lang="ko-KR" altLang="en-US" sz="2000" dirty="0" err="1"/>
              <a:t>위치별</a:t>
            </a:r>
            <a:r>
              <a:rPr lang="ko-KR" altLang="en-US" sz="2000" dirty="0"/>
              <a:t> 등으로 </a:t>
            </a:r>
            <a:r>
              <a:rPr lang="ko-KR" altLang="en-US" sz="2000" dirty="0" err="1"/>
              <a:t>층별해서</a:t>
            </a:r>
            <a:r>
              <a:rPr lang="ko-KR" altLang="en-US" sz="2000" dirty="0"/>
              <a:t> 데이터를 취하여 그 영향이 큰 것 순(빈도수)을 그것에 해당하는 가치(금액)와 대비하여 나타낸 도표(보통 누적그래프로 나타냄.)  </a:t>
            </a:r>
            <a:r>
              <a:rPr lang="ko-KR" altLang="en-US" sz="2000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불량 발생의 </a:t>
            </a:r>
            <a:r>
              <a:rPr lang="ko-KR" altLang="en-US" sz="2000" dirty="0" err="1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원인별</a:t>
            </a:r>
            <a:r>
              <a:rPr lang="ko-KR" altLang="en-US" sz="2000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편중 현상들을 보여 주기 쉽다. </a:t>
            </a:r>
            <a:r>
              <a:rPr lang="ko-KR" altLang="en-US" sz="2000" dirty="0"/>
              <a:t>(</a:t>
            </a:r>
            <a:r>
              <a:rPr lang="en-US" altLang="ko-KR" sz="2000" dirty="0"/>
              <a:t>ABC </a:t>
            </a:r>
            <a:r>
              <a:rPr lang="ko-KR" altLang="en-US" sz="2000" dirty="0"/>
              <a:t>분석 등과 같이 대별하여 접근할 수 있다.) </a:t>
            </a:r>
          </a:p>
        </p:txBody>
      </p:sp>
      <p:sp>
        <p:nvSpPr>
          <p:cNvPr id="3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61840-E47F-4B88-8521-61ADCE504F50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446469" name="Line 1029"/>
          <p:cNvSpPr>
            <a:spLocks noChangeShapeType="1"/>
          </p:cNvSpPr>
          <p:nvPr/>
        </p:nvSpPr>
        <p:spPr bwMode="auto">
          <a:xfrm>
            <a:off x="3175000" y="4291013"/>
            <a:ext cx="1238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46470" name="Line 1030"/>
          <p:cNvSpPr>
            <a:spLocks noChangeShapeType="1"/>
          </p:cNvSpPr>
          <p:nvPr/>
        </p:nvSpPr>
        <p:spPr bwMode="auto">
          <a:xfrm>
            <a:off x="3175000" y="5303838"/>
            <a:ext cx="1238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46471" name="Line 1031"/>
          <p:cNvSpPr>
            <a:spLocks noChangeShapeType="1"/>
          </p:cNvSpPr>
          <p:nvPr/>
        </p:nvSpPr>
        <p:spPr bwMode="auto">
          <a:xfrm>
            <a:off x="3175000" y="4797425"/>
            <a:ext cx="1238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46472" name="Line 1032"/>
          <p:cNvSpPr>
            <a:spLocks noChangeShapeType="1"/>
          </p:cNvSpPr>
          <p:nvPr/>
        </p:nvSpPr>
        <p:spPr bwMode="auto">
          <a:xfrm>
            <a:off x="3175000" y="3721100"/>
            <a:ext cx="1238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46473" name="Line 1033"/>
          <p:cNvSpPr>
            <a:spLocks noChangeShapeType="1"/>
          </p:cNvSpPr>
          <p:nvPr/>
        </p:nvSpPr>
        <p:spPr bwMode="auto">
          <a:xfrm>
            <a:off x="6283325" y="4291013"/>
            <a:ext cx="12541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46474" name="Line 1034"/>
          <p:cNvSpPr>
            <a:spLocks noChangeShapeType="1"/>
          </p:cNvSpPr>
          <p:nvPr/>
        </p:nvSpPr>
        <p:spPr bwMode="auto">
          <a:xfrm>
            <a:off x="6276975" y="5741988"/>
            <a:ext cx="12541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46475" name="Line 1035"/>
          <p:cNvSpPr>
            <a:spLocks noChangeShapeType="1"/>
          </p:cNvSpPr>
          <p:nvPr/>
        </p:nvSpPr>
        <p:spPr bwMode="auto">
          <a:xfrm>
            <a:off x="6283325" y="4797425"/>
            <a:ext cx="12541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46476" name="Line 1036"/>
          <p:cNvSpPr>
            <a:spLocks noChangeShapeType="1"/>
          </p:cNvSpPr>
          <p:nvPr/>
        </p:nvSpPr>
        <p:spPr bwMode="auto">
          <a:xfrm>
            <a:off x="6283325" y="3721100"/>
            <a:ext cx="12541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46477" name="Text Box 1037"/>
          <p:cNvSpPr txBox="1">
            <a:spLocks noChangeArrowheads="1"/>
          </p:cNvSpPr>
          <p:nvPr/>
        </p:nvSpPr>
        <p:spPr bwMode="auto">
          <a:xfrm>
            <a:off x="6338888" y="3059113"/>
            <a:ext cx="5365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tx1"/>
                </a:solidFill>
                <a:latin typeface="+mn-ea"/>
                <a:ea typeface="+mn-ea"/>
              </a:rPr>
              <a:t>100</a:t>
            </a:r>
          </a:p>
        </p:txBody>
      </p:sp>
      <p:sp>
        <p:nvSpPr>
          <p:cNvPr id="446478" name="Oval 1038"/>
          <p:cNvSpPr>
            <a:spLocks noChangeArrowheads="1"/>
          </p:cNvSpPr>
          <p:nvPr/>
        </p:nvSpPr>
        <p:spPr bwMode="auto">
          <a:xfrm>
            <a:off x="3933825" y="3925888"/>
            <a:ext cx="101600" cy="98425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46480" name="Rectangle 1040"/>
          <p:cNvSpPr>
            <a:spLocks noChangeArrowheads="1"/>
          </p:cNvSpPr>
          <p:nvPr/>
        </p:nvSpPr>
        <p:spPr bwMode="auto">
          <a:xfrm>
            <a:off x="3175000" y="3214688"/>
            <a:ext cx="3233738" cy="25320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46481" name="Rectangle 1041"/>
          <p:cNvSpPr>
            <a:spLocks noChangeArrowheads="1"/>
          </p:cNvSpPr>
          <p:nvPr/>
        </p:nvSpPr>
        <p:spPr bwMode="auto">
          <a:xfrm>
            <a:off x="3175000" y="3986213"/>
            <a:ext cx="808038" cy="17605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46482" name="Rectangle 1042"/>
          <p:cNvSpPr>
            <a:spLocks noChangeArrowheads="1"/>
          </p:cNvSpPr>
          <p:nvPr/>
        </p:nvSpPr>
        <p:spPr bwMode="auto">
          <a:xfrm>
            <a:off x="3987800" y="5295900"/>
            <a:ext cx="809625" cy="45085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46483" name="Rectangle 1043"/>
          <p:cNvSpPr>
            <a:spLocks noChangeArrowheads="1"/>
          </p:cNvSpPr>
          <p:nvPr/>
        </p:nvSpPr>
        <p:spPr bwMode="auto">
          <a:xfrm>
            <a:off x="4786313" y="5578475"/>
            <a:ext cx="808037" cy="1682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46484" name="Rectangle 1044"/>
          <p:cNvSpPr>
            <a:spLocks noChangeArrowheads="1"/>
          </p:cNvSpPr>
          <p:nvPr/>
        </p:nvSpPr>
        <p:spPr bwMode="auto">
          <a:xfrm>
            <a:off x="5594350" y="5649913"/>
            <a:ext cx="808038" cy="920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46488" name="Text Box 1048"/>
          <p:cNvSpPr txBox="1">
            <a:spLocks noChangeArrowheads="1"/>
          </p:cNvSpPr>
          <p:nvPr/>
        </p:nvSpPr>
        <p:spPr bwMode="auto">
          <a:xfrm>
            <a:off x="3338513" y="3756025"/>
            <a:ext cx="4921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rgbClr val="0033CC"/>
                </a:solidFill>
                <a:latin typeface="+mn-ea"/>
                <a:ea typeface="+mn-ea"/>
              </a:rPr>
              <a:t>70%</a:t>
            </a:r>
          </a:p>
        </p:txBody>
      </p:sp>
      <p:sp>
        <p:nvSpPr>
          <p:cNvPr id="446489" name="Text Box 1049"/>
          <p:cNvSpPr txBox="1">
            <a:spLocks noChangeArrowheads="1"/>
          </p:cNvSpPr>
          <p:nvPr/>
        </p:nvSpPr>
        <p:spPr bwMode="auto">
          <a:xfrm>
            <a:off x="4119563" y="5065713"/>
            <a:ext cx="4921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rgbClr val="0033CC"/>
                </a:solidFill>
                <a:latin typeface="+mn-ea"/>
                <a:ea typeface="+mn-ea"/>
              </a:rPr>
              <a:t>16%</a:t>
            </a:r>
          </a:p>
        </p:txBody>
      </p:sp>
      <p:sp>
        <p:nvSpPr>
          <p:cNvPr id="446490" name="Text Box 1050"/>
          <p:cNvSpPr txBox="1">
            <a:spLocks noChangeArrowheads="1"/>
          </p:cNvSpPr>
          <p:nvPr/>
        </p:nvSpPr>
        <p:spPr bwMode="auto">
          <a:xfrm>
            <a:off x="4997450" y="5348288"/>
            <a:ext cx="404813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rgbClr val="0033CC"/>
                </a:solidFill>
                <a:latin typeface="+mn-ea"/>
                <a:ea typeface="+mn-ea"/>
              </a:rPr>
              <a:t>8%</a:t>
            </a:r>
          </a:p>
        </p:txBody>
      </p:sp>
      <p:sp>
        <p:nvSpPr>
          <p:cNvPr id="446491" name="Text Box 1051"/>
          <p:cNvSpPr txBox="1">
            <a:spLocks noChangeArrowheads="1"/>
          </p:cNvSpPr>
          <p:nvPr/>
        </p:nvSpPr>
        <p:spPr bwMode="auto">
          <a:xfrm>
            <a:off x="5827713" y="5426075"/>
            <a:ext cx="404812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rgbClr val="0033CC"/>
                </a:solidFill>
                <a:latin typeface="+mn-ea"/>
                <a:ea typeface="+mn-ea"/>
              </a:rPr>
              <a:t>6%</a:t>
            </a:r>
          </a:p>
        </p:txBody>
      </p:sp>
      <p:grpSp>
        <p:nvGrpSpPr>
          <p:cNvPr id="446492" name="Group 1052"/>
          <p:cNvGrpSpPr>
            <a:grpSpLocks/>
          </p:cNvGrpSpPr>
          <p:nvPr/>
        </p:nvGrpSpPr>
        <p:grpSpPr bwMode="auto">
          <a:xfrm>
            <a:off x="2410409" y="3087688"/>
            <a:ext cx="4726991" cy="3364003"/>
            <a:chOff x="1234" y="1815"/>
            <a:chExt cx="3649" cy="2550"/>
          </a:xfrm>
        </p:grpSpPr>
        <p:sp>
          <p:nvSpPr>
            <p:cNvPr id="446493" name="Text Box 1053"/>
            <p:cNvSpPr txBox="1">
              <a:spLocks noChangeArrowheads="1"/>
            </p:cNvSpPr>
            <p:nvPr/>
          </p:nvSpPr>
          <p:spPr bwMode="auto">
            <a:xfrm>
              <a:off x="1455" y="1815"/>
              <a:ext cx="353" cy="25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 algn="l"/>
              <a:r>
                <a:rPr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50    40     30    20    10    0  </a:t>
              </a:r>
            </a:p>
          </p:txBody>
        </p:sp>
        <p:sp>
          <p:nvSpPr>
            <p:cNvPr id="446494" name="Text Box 1054"/>
            <p:cNvSpPr txBox="1">
              <a:spLocks noChangeArrowheads="1"/>
            </p:cNvSpPr>
            <p:nvPr/>
          </p:nvSpPr>
          <p:spPr bwMode="auto">
            <a:xfrm>
              <a:off x="4044" y="1815"/>
              <a:ext cx="564" cy="231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ko-KR" altLang="en-US" sz="1200">
                  <a:solidFill>
                    <a:schemeClr val="tx1"/>
                  </a:solidFill>
                  <a:latin typeface="+mn-ea"/>
                  <a:ea typeface="+mn-ea"/>
                </a:rPr>
                <a:t>     </a:t>
              </a:r>
              <a:r>
                <a:rPr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   80     60    40    20    0</a:t>
              </a:r>
            </a:p>
          </p:txBody>
        </p:sp>
        <p:sp>
          <p:nvSpPr>
            <p:cNvPr id="446495" name="Text Box 1055"/>
            <p:cNvSpPr txBox="1">
              <a:spLocks noChangeArrowheads="1"/>
            </p:cNvSpPr>
            <p:nvPr/>
          </p:nvSpPr>
          <p:spPr bwMode="auto">
            <a:xfrm>
              <a:off x="1803" y="3840"/>
              <a:ext cx="2517" cy="2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ko-KR" altLang="en-US" sz="1600">
                  <a:solidFill>
                    <a:schemeClr val="tx1"/>
                  </a:solidFill>
                  <a:latin typeface="+mn-ea"/>
                  <a:ea typeface="+mn-ea"/>
                </a:rPr>
                <a:t>  치수       성형      도색     용접</a:t>
              </a:r>
            </a:p>
          </p:txBody>
        </p:sp>
        <p:sp>
          <p:nvSpPr>
            <p:cNvPr id="446496" name="Text Box 1056"/>
            <p:cNvSpPr txBox="1">
              <a:spLocks noChangeArrowheads="1"/>
            </p:cNvSpPr>
            <p:nvPr/>
          </p:nvSpPr>
          <p:spPr bwMode="auto">
            <a:xfrm>
              <a:off x="1234" y="2461"/>
              <a:ext cx="333" cy="5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ko-KR" altLang="en-US" sz="1600" b="1">
                  <a:solidFill>
                    <a:schemeClr val="tx1"/>
                  </a:solidFill>
                  <a:latin typeface="+mn-ea"/>
                  <a:ea typeface="+mn-ea"/>
                </a:rPr>
                <a:t>빈  도</a:t>
              </a:r>
            </a:p>
          </p:txBody>
        </p:sp>
        <p:sp>
          <p:nvSpPr>
            <p:cNvPr id="446497" name="Text Box 1057"/>
            <p:cNvSpPr txBox="1">
              <a:spLocks noChangeArrowheads="1"/>
            </p:cNvSpPr>
            <p:nvPr/>
          </p:nvSpPr>
          <p:spPr bwMode="auto">
            <a:xfrm>
              <a:off x="2586" y="4063"/>
              <a:ext cx="776" cy="2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sz="1600" b="1">
                  <a:solidFill>
                    <a:schemeClr val="tx1"/>
                  </a:solidFill>
                  <a:latin typeface="+mn-ea"/>
                  <a:ea typeface="+mn-ea"/>
                </a:rPr>
                <a:t>불량유형</a:t>
              </a:r>
            </a:p>
          </p:txBody>
        </p:sp>
        <p:sp>
          <p:nvSpPr>
            <p:cNvPr id="446498" name="Text Box 1058"/>
            <p:cNvSpPr txBox="1">
              <a:spLocks noChangeArrowheads="1"/>
            </p:cNvSpPr>
            <p:nvPr/>
          </p:nvSpPr>
          <p:spPr bwMode="auto">
            <a:xfrm>
              <a:off x="4550" y="2160"/>
              <a:ext cx="333" cy="114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ko-KR" altLang="en-US" sz="1600" b="1">
                  <a:solidFill>
                    <a:schemeClr val="tx1"/>
                  </a:solidFill>
                  <a:latin typeface="+mn-ea"/>
                  <a:ea typeface="+mn-ea"/>
                </a:rPr>
                <a:t>누적구성비(%)</a:t>
              </a:r>
            </a:p>
          </p:txBody>
        </p:sp>
      </p:grpSp>
      <p:sp>
        <p:nvSpPr>
          <p:cNvPr id="446499" name="Text Box 1059"/>
          <p:cNvSpPr txBox="1">
            <a:spLocks noChangeArrowheads="1"/>
          </p:cNvSpPr>
          <p:nvPr/>
        </p:nvSpPr>
        <p:spPr bwMode="auto">
          <a:xfrm>
            <a:off x="6886575" y="4598988"/>
            <a:ext cx="18415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 sz="16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1475" name="Rectangle 1043"/>
          <p:cNvSpPr>
            <a:spLocks noChangeArrowheads="1"/>
          </p:cNvSpPr>
          <p:nvPr/>
        </p:nvSpPr>
        <p:spPr bwMode="auto">
          <a:xfrm>
            <a:off x="3987800" y="5297488"/>
            <a:ext cx="809625" cy="449262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31477" name="Rectangle 1045"/>
          <p:cNvSpPr>
            <a:spLocks noChangeArrowheads="1"/>
          </p:cNvSpPr>
          <p:nvPr/>
        </p:nvSpPr>
        <p:spPr bwMode="auto">
          <a:xfrm>
            <a:off x="4786313" y="5573713"/>
            <a:ext cx="808037" cy="1730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31478" name="Rectangle 1046"/>
          <p:cNvSpPr>
            <a:spLocks noChangeArrowheads="1"/>
          </p:cNvSpPr>
          <p:nvPr/>
        </p:nvSpPr>
        <p:spPr bwMode="auto">
          <a:xfrm>
            <a:off x="5594350" y="5641975"/>
            <a:ext cx="808038" cy="100013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531480" name="Group 1048"/>
          <p:cNvGrpSpPr>
            <a:grpSpLocks/>
          </p:cNvGrpSpPr>
          <p:nvPr/>
        </p:nvGrpSpPr>
        <p:grpSpPr bwMode="auto">
          <a:xfrm>
            <a:off x="3175000" y="3214688"/>
            <a:ext cx="3233738" cy="2532062"/>
            <a:chOff x="2000" y="2025"/>
            <a:chExt cx="2037" cy="1595"/>
          </a:xfrm>
        </p:grpSpPr>
        <p:sp>
          <p:nvSpPr>
            <p:cNvPr id="446486" name="Oval 1046"/>
            <p:cNvSpPr>
              <a:spLocks noChangeArrowheads="1"/>
            </p:cNvSpPr>
            <p:nvPr/>
          </p:nvSpPr>
          <p:spPr bwMode="auto">
            <a:xfrm>
              <a:off x="2992" y="2177"/>
              <a:ext cx="63" cy="62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446487" name="Oval 1047"/>
            <p:cNvSpPr>
              <a:spLocks noChangeArrowheads="1"/>
            </p:cNvSpPr>
            <p:nvPr/>
          </p:nvSpPr>
          <p:spPr bwMode="auto">
            <a:xfrm>
              <a:off x="3518" y="2047"/>
              <a:ext cx="64" cy="63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446485" name="Freeform 1045"/>
            <p:cNvSpPr>
              <a:spLocks/>
            </p:cNvSpPr>
            <p:nvPr/>
          </p:nvSpPr>
          <p:spPr bwMode="auto">
            <a:xfrm>
              <a:off x="2000" y="2025"/>
              <a:ext cx="2037" cy="1595"/>
            </a:xfrm>
            <a:custGeom>
              <a:avLst/>
              <a:gdLst/>
              <a:ahLst/>
              <a:cxnLst>
                <a:cxn ang="0">
                  <a:pos x="0" y="1920"/>
                </a:cxn>
                <a:cxn ang="0">
                  <a:pos x="612" y="580"/>
                </a:cxn>
                <a:cxn ang="0">
                  <a:pos x="1251" y="218"/>
                </a:cxn>
                <a:cxn ang="0">
                  <a:pos x="1920" y="62"/>
                </a:cxn>
                <a:cxn ang="0">
                  <a:pos x="2496" y="0"/>
                </a:cxn>
              </a:cxnLst>
              <a:rect l="0" t="0" r="r" b="b"/>
              <a:pathLst>
                <a:path w="2496" h="1920">
                  <a:moveTo>
                    <a:pt x="0" y="1920"/>
                  </a:moveTo>
                  <a:lnTo>
                    <a:pt x="612" y="580"/>
                  </a:lnTo>
                  <a:lnTo>
                    <a:pt x="1251" y="218"/>
                  </a:lnTo>
                  <a:lnTo>
                    <a:pt x="1920" y="62"/>
                  </a:lnTo>
                  <a:lnTo>
                    <a:pt x="249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3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03 L -1.94444E-6 -0.2591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31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5607E-7 L 8.33333E-7 -0.325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1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9.82659E-7 L 2.77778E-6 -0.3519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31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75" grpId="0" animBg="1"/>
      <p:bldP spid="531477" grpId="0" animBg="1"/>
      <p:bldP spid="53147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품질관리 도구 (</a:t>
            </a:r>
            <a:r>
              <a:rPr lang="en-US" altLang="ko-KR"/>
              <a:t>3)</a:t>
            </a:r>
          </a:p>
        </p:txBody>
      </p:sp>
      <p:sp>
        <p:nvSpPr>
          <p:cNvPr id="44749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3817938" cy="3190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/>
              <a:t>ABC Control Method : </a:t>
            </a:r>
            <a:r>
              <a:rPr lang="ko-KR" altLang="en-US" sz="1800"/>
              <a:t>물품 또는 관심내용의 중요도에 따라 차별적으로 관리하는 방식</a:t>
            </a:r>
          </a:p>
          <a:p>
            <a:pPr>
              <a:lnSpc>
                <a:spcPct val="90000"/>
              </a:lnSpc>
            </a:pPr>
            <a:endParaRPr lang="ko-KR" altLang="en-US" sz="1800"/>
          </a:p>
          <a:p>
            <a:pPr>
              <a:lnSpc>
                <a:spcPct val="90000"/>
              </a:lnSpc>
            </a:pPr>
            <a:endParaRPr lang="ko-KR" altLang="en-US" sz="1800"/>
          </a:p>
          <a:p>
            <a:pPr>
              <a:lnSpc>
                <a:spcPct val="90000"/>
              </a:lnSpc>
            </a:pPr>
            <a:endParaRPr lang="ko-KR" altLang="en-US" sz="1800"/>
          </a:p>
          <a:p>
            <a:pPr>
              <a:lnSpc>
                <a:spcPct val="90000"/>
              </a:lnSpc>
            </a:pPr>
            <a:r>
              <a:rPr lang="ko-KR" altLang="en-US" sz="1800"/>
              <a:t>(예) </a:t>
            </a:r>
            <a:r>
              <a:rPr lang="en-US" altLang="ko-KR" sz="1800"/>
              <a:t>H</a:t>
            </a:r>
            <a:r>
              <a:rPr lang="ko-KR" altLang="en-US" sz="1800"/>
              <a:t>전자의 </a:t>
            </a:r>
            <a:r>
              <a:rPr lang="en-US" altLang="ko-KR" sz="1800"/>
              <a:t>TV</a:t>
            </a:r>
            <a:r>
              <a:rPr lang="ko-KR" altLang="en-US" sz="1800"/>
              <a:t>생산공장에서 1980년 10 ~ 12월까지 3개월간 수상기의 불량항목 발생건수와 손실액을 수리일보에서 조사한 결과</a:t>
            </a:r>
          </a:p>
        </p:txBody>
      </p:sp>
      <p:sp>
        <p:nvSpPr>
          <p:cNvPr id="8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C53F3-1B55-4101-B8DE-9D9D78CBF279}" type="slidenum">
              <a:rPr lang="ko-KR" altLang="en-US"/>
              <a:pPr/>
              <a:t>27</a:t>
            </a:fld>
            <a:endParaRPr lang="en-US" altLang="ko-KR"/>
          </a:p>
        </p:txBody>
      </p:sp>
      <p:graphicFrame>
        <p:nvGraphicFramePr>
          <p:cNvPr id="447811" name="Group 323"/>
          <p:cNvGraphicFramePr>
            <a:graphicFrameLocks noGrp="1"/>
          </p:cNvGraphicFramePr>
          <p:nvPr/>
        </p:nvGraphicFramePr>
        <p:xfrm>
          <a:off x="722313" y="4533900"/>
          <a:ext cx="5040312" cy="1828800"/>
        </p:xfrm>
        <a:graphic>
          <a:graphicData uri="http://schemas.openxmlformats.org/drawingml/2006/table">
            <a:tbl>
              <a:tblPr/>
              <a:tblGrid>
                <a:gridCol w="1790700"/>
                <a:gridCol w="1368425"/>
                <a:gridCol w="1881187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불량항목별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발생건수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손실금액(원)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브라운관 목파손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 (0.54)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1,489,200 (0.970)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휴즈단선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117 (0.30)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5,446 (0.004)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코일불량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 (0.13)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31,005 (0.020)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VHF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튜너 파손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 (0.02)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4,944 (0.003)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편향코일 불량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 (0.01)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3,058 (0.002)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7549" name="Group 61"/>
          <p:cNvGrpSpPr>
            <a:grpSpLocks/>
          </p:cNvGrpSpPr>
          <p:nvPr/>
        </p:nvGrpSpPr>
        <p:grpSpPr bwMode="auto">
          <a:xfrm>
            <a:off x="5368925" y="2636838"/>
            <a:ext cx="3751263" cy="2360612"/>
            <a:chOff x="3216" y="2257"/>
            <a:chExt cx="2363" cy="1487"/>
          </a:xfrm>
        </p:grpSpPr>
        <p:sp>
          <p:nvSpPr>
            <p:cNvPr id="447550" name="Rectangle 62"/>
            <p:cNvSpPr>
              <a:spLocks noChangeArrowheads="1"/>
            </p:cNvSpPr>
            <p:nvPr/>
          </p:nvSpPr>
          <p:spPr bwMode="auto">
            <a:xfrm>
              <a:off x="3625" y="2292"/>
              <a:ext cx="1705" cy="10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grpSp>
          <p:nvGrpSpPr>
            <p:cNvPr id="447551" name="Group 63"/>
            <p:cNvGrpSpPr>
              <a:grpSpLocks/>
            </p:cNvGrpSpPr>
            <p:nvPr/>
          </p:nvGrpSpPr>
          <p:grpSpPr bwMode="auto">
            <a:xfrm>
              <a:off x="3903" y="3351"/>
              <a:ext cx="1676" cy="393"/>
              <a:chOff x="3903" y="3351"/>
              <a:chExt cx="1676" cy="393"/>
            </a:xfrm>
          </p:grpSpPr>
          <p:sp>
            <p:nvSpPr>
              <p:cNvPr id="447552" name="Line 64"/>
              <p:cNvSpPr>
                <a:spLocks noChangeShapeType="1"/>
              </p:cNvSpPr>
              <p:nvPr/>
            </p:nvSpPr>
            <p:spPr bwMode="auto">
              <a:xfrm>
                <a:off x="4323" y="3363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47553" name="Line 65"/>
              <p:cNvSpPr>
                <a:spLocks noChangeShapeType="1"/>
              </p:cNvSpPr>
              <p:nvPr/>
            </p:nvSpPr>
            <p:spPr bwMode="auto">
              <a:xfrm>
                <a:off x="4662" y="3351"/>
                <a:ext cx="1" cy="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47554" name="Line 66"/>
              <p:cNvSpPr>
                <a:spLocks noChangeShapeType="1"/>
              </p:cNvSpPr>
              <p:nvPr/>
            </p:nvSpPr>
            <p:spPr bwMode="auto">
              <a:xfrm>
                <a:off x="5002" y="3351"/>
                <a:ext cx="1" cy="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47555" name="Line 67"/>
              <p:cNvSpPr>
                <a:spLocks noChangeShapeType="1"/>
              </p:cNvSpPr>
              <p:nvPr/>
            </p:nvSpPr>
            <p:spPr bwMode="auto">
              <a:xfrm>
                <a:off x="3983" y="3357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47556" name="Rectangle 68"/>
              <p:cNvSpPr>
                <a:spLocks noChangeArrowheads="1"/>
              </p:cNvSpPr>
              <p:nvPr/>
            </p:nvSpPr>
            <p:spPr bwMode="auto">
              <a:xfrm>
                <a:off x="4049" y="3545"/>
                <a:ext cx="89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 eaLnBrk="0" latinLnBrk="0" hangingPunct="0"/>
                <a:r>
                  <a:rPr kumimoji="0" lang="ko-KR" altLang="en-US" sz="1400">
                    <a:solidFill>
                      <a:schemeClr val="tx1"/>
                    </a:solidFill>
                    <a:latin typeface="+mn-ea"/>
                    <a:ea typeface="+mn-ea"/>
                  </a:rPr>
                  <a:t>발생건수의 누계</a:t>
                </a:r>
              </a:p>
            </p:txBody>
          </p:sp>
          <p:sp>
            <p:nvSpPr>
              <p:cNvPr id="447557" name="Rectangle 69"/>
              <p:cNvSpPr>
                <a:spLocks noChangeArrowheads="1"/>
              </p:cNvSpPr>
              <p:nvPr/>
            </p:nvSpPr>
            <p:spPr bwMode="auto">
              <a:xfrm>
                <a:off x="3903" y="3385"/>
                <a:ext cx="167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 eaLnBrk="0" latinLnBrk="0" hangingPunct="0"/>
                <a:r>
                  <a:rPr kumimoji="0" lang="ko-KR" altLang="en-US" sz="1200">
                    <a:solidFill>
                      <a:schemeClr val="tx1"/>
                    </a:solidFill>
                    <a:latin typeface="+mn-ea"/>
                    <a:ea typeface="+mn-ea"/>
                  </a:rPr>
                  <a:t> 20       40       60       80     100%</a:t>
                </a:r>
              </a:p>
            </p:txBody>
          </p:sp>
        </p:grpSp>
        <p:grpSp>
          <p:nvGrpSpPr>
            <p:cNvPr id="447558" name="Group 70"/>
            <p:cNvGrpSpPr>
              <a:grpSpLocks/>
            </p:cNvGrpSpPr>
            <p:nvPr/>
          </p:nvGrpSpPr>
          <p:grpSpPr bwMode="auto">
            <a:xfrm>
              <a:off x="3216" y="2257"/>
              <a:ext cx="440" cy="1181"/>
              <a:chOff x="3216" y="2257"/>
              <a:chExt cx="440" cy="1181"/>
            </a:xfrm>
          </p:grpSpPr>
          <p:sp>
            <p:nvSpPr>
              <p:cNvPr id="447559" name="Line 71"/>
              <p:cNvSpPr>
                <a:spLocks noChangeShapeType="1"/>
              </p:cNvSpPr>
              <p:nvPr/>
            </p:nvSpPr>
            <p:spPr bwMode="auto">
              <a:xfrm>
                <a:off x="3609" y="2506"/>
                <a:ext cx="3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47560" name="Line 72"/>
              <p:cNvSpPr>
                <a:spLocks noChangeShapeType="1"/>
              </p:cNvSpPr>
              <p:nvPr/>
            </p:nvSpPr>
            <p:spPr bwMode="auto">
              <a:xfrm>
                <a:off x="3612" y="2712"/>
                <a:ext cx="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47561" name="Line 73"/>
              <p:cNvSpPr>
                <a:spLocks noChangeShapeType="1"/>
              </p:cNvSpPr>
              <p:nvPr/>
            </p:nvSpPr>
            <p:spPr bwMode="auto">
              <a:xfrm>
                <a:off x="3612" y="2950"/>
                <a:ext cx="3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47562" name="Line 74"/>
              <p:cNvSpPr>
                <a:spLocks noChangeShapeType="1"/>
              </p:cNvSpPr>
              <p:nvPr/>
            </p:nvSpPr>
            <p:spPr bwMode="auto">
              <a:xfrm>
                <a:off x="3618" y="3168"/>
                <a:ext cx="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47563" name="Rectangle 75"/>
              <p:cNvSpPr>
                <a:spLocks noChangeArrowheads="1"/>
              </p:cNvSpPr>
              <p:nvPr/>
            </p:nvSpPr>
            <p:spPr bwMode="auto">
              <a:xfrm>
                <a:off x="3216" y="2322"/>
                <a:ext cx="121" cy="9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 eaLnBrk="0" latinLnBrk="0" hangingPunct="0"/>
                <a:r>
                  <a:rPr kumimoji="0" lang="ko-KR" altLang="en-US" sz="1400">
                    <a:solidFill>
                      <a:schemeClr val="tx1"/>
                    </a:solidFill>
                    <a:latin typeface="+mn-ea"/>
                    <a:ea typeface="+mn-ea"/>
                  </a:rPr>
                  <a:t>금</a:t>
                </a:r>
              </a:p>
              <a:p>
                <a:pPr algn="just" eaLnBrk="0" latinLnBrk="0" hangingPunct="0"/>
                <a:r>
                  <a:rPr kumimoji="0" lang="ko-KR" altLang="en-US" sz="1400">
                    <a:solidFill>
                      <a:schemeClr val="tx1"/>
                    </a:solidFill>
                    <a:latin typeface="+mn-ea"/>
                    <a:ea typeface="+mn-ea"/>
                  </a:rPr>
                  <a:t>액</a:t>
                </a:r>
              </a:p>
              <a:p>
                <a:pPr algn="just" eaLnBrk="0" latinLnBrk="0" hangingPunct="0"/>
                <a:r>
                  <a:rPr kumimoji="0" lang="ko-KR" altLang="en-US" sz="1400">
                    <a:solidFill>
                      <a:schemeClr val="tx1"/>
                    </a:solidFill>
                    <a:latin typeface="+mn-ea"/>
                    <a:ea typeface="+mn-ea"/>
                  </a:rPr>
                  <a:t>의</a:t>
                </a:r>
              </a:p>
              <a:p>
                <a:pPr algn="just" eaLnBrk="0" latinLnBrk="0" hangingPunct="0"/>
                <a:endParaRPr kumimoji="0" lang="ko-KR" altLang="en-US" sz="140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algn="just" eaLnBrk="0" latinLnBrk="0" hangingPunct="0"/>
                <a:r>
                  <a:rPr kumimoji="0" lang="ko-KR" altLang="en-US" sz="1400">
                    <a:solidFill>
                      <a:schemeClr val="tx1"/>
                    </a:solidFill>
                    <a:latin typeface="+mn-ea"/>
                    <a:ea typeface="+mn-ea"/>
                  </a:rPr>
                  <a:t>누</a:t>
                </a:r>
              </a:p>
              <a:p>
                <a:pPr algn="just" eaLnBrk="0" latinLnBrk="0" hangingPunct="0"/>
                <a:r>
                  <a:rPr kumimoji="0" lang="ko-KR" altLang="en-US" sz="1400">
                    <a:solidFill>
                      <a:schemeClr val="tx1"/>
                    </a:solidFill>
                    <a:latin typeface="+mn-ea"/>
                    <a:ea typeface="+mn-ea"/>
                  </a:rPr>
                  <a:t>계                               </a:t>
                </a:r>
              </a:p>
            </p:txBody>
          </p:sp>
          <p:sp>
            <p:nvSpPr>
              <p:cNvPr id="447564" name="Rectangle 76"/>
              <p:cNvSpPr>
                <a:spLocks noChangeArrowheads="1"/>
              </p:cNvSpPr>
              <p:nvPr/>
            </p:nvSpPr>
            <p:spPr bwMode="auto">
              <a:xfrm>
                <a:off x="3337" y="2257"/>
                <a:ext cx="302" cy="1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 eaLnBrk="0" latinLnBrk="0" hangingPunct="0">
                  <a:lnSpc>
                    <a:spcPct val="90000"/>
                  </a:lnSpc>
                </a:pPr>
                <a:r>
                  <a:rPr kumimoji="0" lang="ko-KR" altLang="en-US" sz="1200">
                    <a:solidFill>
                      <a:schemeClr val="tx1"/>
                    </a:solidFill>
                    <a:latin typeface="+mn-ea"/>
                    <a:ea typeface="+mn-ea"/>
                  </a:rPr>
                  <a:t>100%</a:t>
                </a:r>
              </a:p>
              <a:p>
                <a:pPr algn="just" eaLnBrk="0" latinLnBrk="0" hangingPunct="0">
                  <a:lnSpc>
                    <a:spcPct val="90000"/>
                  </a:lnSpc>
                </a:pPr>
                <a:r>
                  <a:rPr kumimoji="0" lang="ko-KR" altLang="en-US" sz="120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</a:p>
              <a:p>
                <a:pPr algn="just" eaLnBrk="0" latinLnBrk="0" hangingPunct="0">
                  <a:lnSpc>
                    <a:spcPct val="90000"/>
                  </a:lnSpc>
                </a:pPr>
                <a:r>
                  <a:rPr kumimoji="0" lang="ko-KR" altLang="en-US" sz="1200">
                    <a:solidFill>
                      <a:schemeClr val="tx1"/>
                    </a:solidFill>
                    <a:latin typeface="+mn-ea"/>
                    <a:ea typeface="+mn-ea"/>
                  </a:rPr>
                  <a:t> 80</a:t>
                </a:r>
              </a:p>
              <a:p>
                <a:pPr algn="just" eaLnBrk="0" latinLnBrk="0" hangingPunct="0">
                  <a:lnSpc>
                    <a:spcPct val="90000"/>
                  </a:lnSpc>
                </a:pPr>
                <a:endParaRPr kumimoji="0" lang="ko-KR" altLang="en-US" sz="120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algn="just" eaLnBrk="0" latinLnBrk="0" hangingPunct="0">
                  <a:lnSpc>
                    <a:spcPct val="90000"/>
                  </a:lnSpc>
                </a:pPr>
                <a:r>
                  <a:rPr kumimoji="0" lang="ko-KR" altLang="en-US" sz="1200">
                    <a:solidFill>
                      <a:schemeClr val="tx1"/>
                    </a:solidFill>
                    <a:latin typeface="+mn-ea"/>
                    <a:ea typeface="+mn-ea"/>
                  </a:rPr>
                  <a:t> 60</a:t>
                </a:r>
              </a:p>
              <a:p>
                <a:pPr algn="just" eaLnBrk="0" latinLnBrk="0" hangingPunct="0">
                  <a:lnSpc>
                    <a:spcPct val="90000"/>
                  </a:lnSpc>
                </a:pPr>
                <a:endParaRPr kumimoji="0" lang="ko-KR" altLang="en-US" sz="120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algn="just" eaLnBrk="0" latinLnBrk="0" hangingPunct="0">
                  <a:lnSpc>
                    <a:spcPct val="90000"/>
                  </a:lnSpc>
                </a:pPr>
                <a:r>
                  <a:rPr kumimoji="0" lang="ko-KR" altLang="en-US" sz="1200">
                    <a:solidFill>
                      <a:schemeClr val="tx1"/>
                    </a:solidFill>
                    <a:latin typeface="+mn-ea"/>
                    <a:ea typeface="+mn-ea"/>
                  </a:rPr>
                  <a:t> 40</a:t>
                </a:r>
              </a:p>
              <a:p>
                <a:pPr algn="just" eaLnBrk="0" latinLnBrk="0" hangingPunct="0">
                  <a:lnSpc>
                    <a:spcPct val="95000"/>
                  </a:lnSpc>
                </a:pPr>
                <a:r>
                  <a:rPr kumimoji="0" lang="ko-KR" altLang="en-US" sz="120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</a:p>
              <a:p>
                <a:pPr algn="just" eaLnBrk="0" latinLnBrk="0" hangingPunct="0">
                  <a:lnSpc>
                    <a:spcPct val="90000"/>
                  </a:lnSpc>
                </a:pPr>
                <a:r>
                  <a:rPr kumimoji="0" lang="ko-KR" altLang="en-US" sz="1200">
                    <a:solidFill>
                      <a:schemeClr val="tx1"/>
                    </a:solidFill>
                    <a:latin typeface="+mn-ea"/>
                    <a:ea typeface="+mn-ea"/>
                  </a:rPr>
                  <a:t> 20</a:t>
                </a:r>
              </a:p>
            </p:txBody>
          </p:sp>
        </p:grpSp>
        <p:grpSp>
          <p:nvGrpSpPr>
            <p:cNvPr id="447565" name="Group 77"/>
            <p:cNvGrpSpPr>
              <a:grpSpLocks/>
            </p:cNvGrpSpPr>
            <p:nvPr/>
          </p:nvGrpSpPr>
          <p:grpSpPr bwMode="auto">
            <a:xfrm>
              <a:off x="3637" y="2308"/>
              <a:ext cx="1675" cy="1067"/>
              <a:chOff x="1611" y="1114"/>
              <a:chExt cx="2788" cy="1813"/>
            </a:xfrm>
          </p:grpSpPr>
          <p:sp>
            <p:nvSpPr>
              <p:cNvPr id="447566" name="Arc 78"/>
              <p:cNvSpPr>
                <a:spLocks/>
              </p:cNvSpPr>
              <p:nvPr/>
            </p:nvSpPr>
            <p:spPr bwMode="auto">
              <a:xfrm flipH="1">
                <a:off x="1611" y="1144"/>
                <a:ext cx="1060" cy="178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47567" name="Arc 79"/>
              <p:cNvSpPr>
                <a:spLocks/>
              </p:cNvSpPr>
              <p:nvPr/>
            </p:nvSpPr>
            <p:spPr bwMode="auto">
              <a:xfrm flipH="1">
                <a:off x="2681" y="1114"/>
                <a:ext cx="1718" cy="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</p:grpSp>
      <p:graphicFrame>
        <p:nvGraphicFramePr>
          <p:cNvPr id="447807" name="Group 319"/>
          <p:cNvGraphicFramePr>
            <a:graphicFrameLocks noGrp="1"/>
          </p:cNvGraphicFramePr>
          <p:nvPr/>
        </p:nvGraphicFramePr>
        <p:xfrm>
          <a:off x="4551363" y="1160463"/>
          <a:ext cx="4276725" cy="1295400"/>
        </p:xfrm>
        <a:graphic>
          <a:graphicData uri="http://schemas.openxmlformats.org/drawingml/2006/table">
            <a:tbl>
              <a:tblPr/>
              <a:tblGrid>
                <a:gridCol w="488950"/>
                <a:gridCol w="538162"/>
                <a:gridCol w="1620838"/>
                <a:gridCol w="162877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전품목에 대한 비율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총가치에 대한 비율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F7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10~20%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70~80%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20~40%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15~20%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40~60%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5~10%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72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7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7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통계적 품질관리</a:t>
            </a:r>
          </a:p>
        </p:txBody>
      </p:sp>
      <p:sp>
        <p:nvSpPr>
          <p:cNvPr id="343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통계적 </a:t>
            </a:r>
            <a:r>
              <a:rPr lang="ko-KR" altLang="en-US" dirty="0" err="1"/>
              <a:t>품질관리</a:t>
            </a:r>
            <a:r>
              <a:rPr lang="ko-KR" altLang="en-US" dirty="0"/>
              <a:t> 기법</a:t>
            </a:r>
          </a:p>
          <a:p>
            <a:r>
              <a:rPr lang="ko-KR" altLang="en-US" dirty="0" err="1" smtClean="0"/>
              <a:t>관리도법</a:t>
            </a:r>
            <a:endParaRPr lang="ko-KR" alt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CA98AD9-0E40-4E15-B621-8315A439DB65}" type="slidenum">
              <a:rPr lang="ko-KR" altLang="en-US"/>
              <a:pPr/>
              <a:t>28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통계적 품질관리 기법</a:t>
            </a:r>
          </a:p>
        </p:txBody>
      </p:sp>
      <p:sp>
        <p:nvSpPr>
          <p:cNvPr id="34406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1924년 - 1931년</a:t>
            </a:r>
          </a:p>
          <a:p>
            <a:pPr lvl="1"/>
            <a:r>
              <a:rPr lang="en-US" altLang="ko-KR" sz="1800" dirty="0" err="1" smtClean="0"/>
              <a:t>Shewhart</a:t>
            </a:r>
            <a:r>
              <a:rPr lang="en-US" altLang="ko-KR" sz="1800" dirty="0" smtClean="0"/>
              <a:t>: </a:t>
            </a:r>
            <a:r>
              <a:rPr lang="ko-KR" altLang="en-US" sz="1800" dirty="0"/>
              <a:t>관리도(</a:t>
            </a:r>
            <a:r>
              <a:rPr lang="en-US" altLang="ko-KR" sz="1800" dirty="0"/>
              <a:t>control chart)</a:t>
            </a:r>
            <a:r>
              <a:rPr lang="ko-KR" altLang="en-US" sz="1800" dirty="0"/>
              <a:t>를 구상, 통계적 방법을 공정관리에 적용</a:t>
            </a:r>
          </a:p>
          <a:p>
            <a:r>
              <a:rPr lang="ko-KR" altLang="en-US" sz="2000" dirty="0"/>
              <a:t>표본검사법</a:t>
            </a:r>
          </a:p>
          <a:p>
            <a:pPr lvl="1"/>
            <a:r>
              <a:rPr lang="ko-KR" altLang="en-US" sz="1800" dirty="0"/>
              <a:t>전수검사가 불가능하거나 비용이 많이 드는 경우에 실시.</a:t>
            </a:r>
          </a:p>
          <a:p>
            <a:pPr lvl="1"/>
            <a:r>
              <a:rPr lang="ko-KR" altLang="en-US" sz="1800" dirty="0"/>
              <a:t>허용될 수 있는 신뢰수준을 전제로 일정한 수(통계이론에 의하여 결정)의 표본을 추출하여 검사한 후 평가하는 방법</a:t>
            </a:r>
          </a:p>
          <a:p>
            <a:pPr lvl="1"/>
            <a:r>
              <a:rPr lang="ko-KR" altLang="en-US" sz="1800" dirty="0"/>
              <a:t>평가는 먼저 </a:t>
            </a:r>
            <a:r>
              <a:rPr lang="ko-KR" altLang="en-US" sz="1800" dirty="0" err="1"/>
              <a:t>기각역을</a:t>
            </a:r>
            <a:r>
              <a:rPr lang="ko-KR" altLang="en-US" sz="1800" dirty="0"/>
              <a:t> 정한 후 이루어지게 </a:t>
            </a:r>
            <a:r>
              <a:rPr lang="ko-KR" altLang="en-US" sz="1800" dirty="0" smtClean="0"/>
              <a:t>됨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광우병</a:t>
            </a:r>
            <a:r>
              <a:rPr lang="ko-KR" altLang="en-US" sz="1800" dirty="0"/>
              <a:t> 의심 물질 발견되면 전량 폐기하는 이유는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2000" dirty="0"/>
              <a:t>불량은 모여서 발생하는 특징이 있다</a:t>
            </a:r>
            <a:r>
              <a:rPr lang="en-US" altLang="ko-KR" sz="2000" dirty="0"/>
              <a:t>!</a:t>
            </a:r>
          </a:p>
          <a:p>
            <a:pPr lvl="1"/>
            <a:r>
              <a:rPr lang="ko-KR" altLang="en-US" sz="1800" dirty="0"/>
              <a:t>불량의 주 </a:t>
            </a:r>
            <a:r>
              <a:rPr lang="ko-KR" altLang="en-US" sz="1800" dirty="0" smtClean="0"/>
              <a:t>원인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4M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5352D-66FA-40C0-8837-DB02167E5FED}" type="slidenum">
              <a:rPr lang="ko-KR" altLang="en-US"/>
              <a:pPr/>
              <a:t>29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 bwMode="auto">
          <a:xfrm>
            <a:off x="1169193" y="4520650"/>
            <a:ext cx="6643168" cy="1788670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</a:rPr>
              <a:t>Nikon has issued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</a:rPr>
              <a:t> an advisory asking owners of cameras with the model </a:t>
            </a: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</a:rPr>
              <a:t>EN-EL3 </a:t>
            </a:r>
            <a:r>
              <a:rPr kumimoji="1" lang="en-US" altLang="ko-KR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</a:rPr>
              <a:t>Lithum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</a:rPr>
              <a:t>-Ion battery to return them for exchange.  This  battery</a:t>
            </a: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aseline="0" dirty="0" smtClean="0"/>
              <a:t>Was</a:t>
            </a:r>
            <a:r>
              <a:rPr lang="en-US" altLang="ko-KR" sz="1600" dirty="0" smtClean="0"/>
              <a:t> included with the Nikon D50, D70 and D100 as well as sold as an</a:t>
            </a: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</a:rPr>
              <a:t>Accessory.  Apparently some affected batteries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</a:rPr>
              <a:t>  can  short  out  and</a:t>
            </a: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aseline="0" dirty="0" smtClean="0"/>
              <a:t>Overheat.  Nikon</a:t>
            </a:r>
            <a:r>
              <a:rPr lang="en-US" altLang="ko-KR" sz="1600" dirty="0" smtClean="0"/>
              <a:t> has published a list of  “lot numbers” of the affected</a:t>
            </a: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</a:rPr>
              <a:t>Batteries, at the moment we only have information from Nikon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</a:rPr>
              <a:t> USA, if</a:t>
            </a: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aseline="0" dirty="0" smtClean="0"/>
              <a:t>You</a:t>
            </a:r>
            <a:r>
              <a:rPr lang="en-US" altLang="ko-KR" sz="1600" dirty="0" smtClean="0"/>
              <a:t> live in other regions you should check with your local distributor.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품질관리 </a:t>
            </a:r>
            <a:r>
              <a:rPr lang="ko-KR" altLang="en-US" dirty="0" smtClean="0"/>
              <a:t>기본 개념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96A9A90-8361-4AA9-8F9A-5CAC4748584F}" type="slidenum">
              <a:rPr lang="ko-KR" altLang="en-US"/>
              <a:pPr/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관리도법</a:t>
            </a:r>
          </a:p>
        </p:txBody>
      </p:sp>
      <p:sp>
        <p:nvSpPr>
          <p:cNvPr id="50176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품질변동의 원인</a:t>
            </a:r>
          </a:p>
          <a:p>
            <a:pPr lvl="1"/>
            <a:r>
              <a:rPr lang="ko-KR" altLang="en-US" dirty="0"/>
              <a:t>표준화된 생산조건 하인데도 불구하고 피할 수 없는 우연적 요인</a:t>
            </a:r>
          </a:p>
          <a:p>
            <a:pPr lvl="2"/>
            <a:r>
              <a:rPr lang="ko-KR" altLang="en-US" dirty="0"/>
              <a:t>객관적인 추적이 불가능한 특징이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예로, 작업자 컨디션, 작업분위기, 사회적 요인에 의한 것 중 일부</a:t>
            </a:r>
          </a:p>
          <a:p>
            <a:pPr lvl="1"/>
            <a:r>
              <a:rPr lang="ko-KR" altLang="en-US" dirty="0"/>
              <a:t>통제대상이 될 수 있는 이상적 </a:t>
            </a:r>
            <a:r>
              <a:rPr lang="ko-KR" altLang="en-US" dirty="0" smtClean="0"/>
              <a:t>요인: </a:t>
            </a:r>
            <a:r>
              <a:rPr lang="ko-KR" altLang="en-US" dirty="0"/>
              <a:t>규명이 가능</a:t>
            </a:r>
          </a:p>
          <a:p>
            <a:pPr lvl="2"/>
            <a:r>
              <a:rPr lang="ko-KR" altLang="en-US" dirty="0"/>
              <a:t>생산 공정상의 문제 (작업방법상의 문제, 기계 설비의 문제 등)</a:t>
            </a:r>
          </a:p>
          <a:p>
            <a:pPr lvl="2"/>
            <a:r>
              <a:rPr lang="ko-KR" altLang="en-US" dirty="0"/>
              <a:t>원료상의 문제 등</a:t>
            </a:r>
          </a:p>
          <a:p>
            <a:pPr lvl="2"/>
            <a:r>
              <a:rPr lang="ko-KR" altLang="en-US" dirty="0"/>
              <a:t>작업자 및 작업분위기</a:t>
            </a:r>
            <a:r>
              <a:rPr lang="en-US" altLang="ko-KR" dirty="0"/>
              <a:t>, </a:t>
            </a:r>
            <a:r>
              <a:rPr lang="ko-KR" altLang="en-US" dirty="0"/>
              <a:t>사회적 요인 중 규명이 가능한 사항</a:t>
            </a:r>
          </a:p>
          <a:p>
            <a:r>
              <a:rPr lang="ko-KR" altLang="en-US" dirty="0"/>
              <a:t>관리도법</a:t>
            </a:r>
          </a:p>
          <a:p>
            <a:pPr lvl="1"/>
            <a:r>
              <a:rPr lang="ko-KR" altLang="en-US" dirty="0"/>
              <a:t>품질 수준을 나타내는 자료의 산포가 두 원인을 내포하고 있을 것이므로 일정한 관리 한계를 정해 놓고 이것을 벗어나는 경우를 탐색하여 원인을 개선하고자 하는 기법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8780-DC90-449F-A92B-5468AEFBA17D}" type="slidenum">
              <a:rPr lang="ko-KR" altLang="en-US"/>
              <a:pPr/>
              <a:t>30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23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정규분포와 관리한계선</a:t>
            </a:r>
          </a:p>
        </p:txBody>
      </p:sp>
      <p:sp>
        <p:nvSpPr>
          <p:cNvPr id="345124" name="Rectangle 36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54013" y="4767263"/>
            <a:ext cx="8534400" cy="1600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ko-KR" altLang="en-US" dirty="0"/>
              <a:t>(예) 제품의 평균 직경 크기,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/>
              <a:t> </a:t>
            </a:r>
            <a:r>
              <a:rPr lang="en-US" altLang="ko-KR" dirty="0"/>
              <a:t>= 4 inch, </a:t>
            </a:r>
            <a:r>
              <a:rPr lang="el-GR" altLang="ko-KR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ko-KR" dirty="0" smtClean="0"/>
              <a:t> </a:t>
            </a:r>
            <a:r>
              <a:rPr lang="en-US" altLang="ko-KR" dirty="0"/>
              <a:t>= 0.002 inch</a:t>
            </a:r>
            <a:r>
              <a:rPr lang="ko-KR" altLang="en-US" dirty="0"/>
              <a:t>라고 하자.  </a:t>
            </a:r>
            <a:r>
              <a:rPr lang="ko-KR" altLang="en-US" dirty="0" smtClean="0"/>
              <a:t>3</a:t>
            </a:r>
            <a:r>
              <a:rPr lang="el-GR" altLang="ko-KR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ko-KR" dirty="0" smtClean="0"/>
              <a:t> </a:t>
            </a:r>
            <a:r>
              <a:rPr lang="ko-KR" altLang="en-US" dirty="0"/>
              <a:t>관리한계선의 </a:t>
            </a:r>
            <a:r>
              <a:rPr lang="ko-KR" altLang="en-US" dirty="0" err="1"/>
              <a:t>직경한계값은</a:t>
            </a:r>
            <a:r>
              <a:rPr lang="ko-KR" altLang="en-US" dirty="0"/>
              <a:t>? </a:t>
            </a:r>
          </a:p>
          <a:p>
            <a:pPr lvl="2">
              <a:lnSpc>
                <a:spcPct val="90000"/>
              </a:lnSpc>
            </a:pPr>
            <a:r>
              <a:rPr lang="en-US" altLang="ko-KR" dirty="0"/>
              <a:t>X ~ N(4, 0.002</a:t>
            </a:r>
            <a:r>
              <a:rPr lang="en-US" altLang="ko-KR" baseline="30000" dirty="0">
                <a:ea typeface="Ἰ"/>
                <a:cs typeface="Ἰ"/>
              </a:rPr>
              <a:t>2</a:t>
            </a:r>
            <a:r>
              <a:rPr lang="en-US" altLang="ko-KR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/>
              <a:t>(</a:t>
            </a:r>
            <a:r>
              <a:rPr lang="ko-KR" altLang="en-US" dirty="0" err="1"/>
              <a:t>상한값</a:t>
            </a:r>
            <a:r>
              <a:rPr lang="ko-KR" altLang="en-US" dirty="0"/>
              <a:t>) =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dirty="0" smtClean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ko-KR" altLang="en-US" dirty="0" smtClean="0"/>
              <a:t>3</a:t>
            </a:r>
            <a:r>
              <a:rPr lang="el-GR" altLang="ko-KR" dirty="0"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ko-KR" dirty="0" smtClean="0"/>
              <a:t> </a:t>
            </a:r>
            <a:r>
              <a:rPr lang="en-US" altLang="ko-KR" dirty="0"/>
              <a:t>= 4 + 3</a:t>
            </a:r>
            <a:r>
              <a:rPr lang="ko-KR" altLang="en-US" dirty="0"/>
              <a:t>×0.002 = 4.006 (</a:t>
            </a:r>
            <a:r>
              <a:rPr lang="en-US" altLang="ko-KR" dirty="0"/>
              <a:t>inch)</a:t>
            </a:r>
          </a:p>
          <a:p>
            <a:pPr lvl="2">
              <a:lnSpc>
                <a:spcPct val="90000"/>
              </a:lnSpc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/>
              <a:t>(</a:t>
            </a:r>
            <a:r>
              <a:rPr lang="ko-KR" altLang="en-US" dirty="0" err="1"/>
              <a:t>하한값</a:t>
            </a:r>
            <a:r>
              <a:rPr lang="ko-KR" altLang="en-US" dirty="0"/>
              <a:t>) =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dirty="0" smtClean="0"/>
              <a:t> </a:t>
            </a:r>
            <a:r>
              <a:rPr lang="ko-KR" altLang="en-US" dirty="0"/>
              <a:t>- </a:t>
            </a:r>
            <a:r>
              <a:rPr lang="ko-KR" altLang="en-US" dirty="0" smtClean="0"/>
              <a:t>3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ko-KR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ko-KR" dirty="0" smtClean="0"/>
              <a:t> </a:t>
            </a:r>
            <a:r>
              <a:rPr lang="en-US" altLang="ko-KR" dirty="0"/>
              <a:t>= 4 - 3</a:t>
            </a:r>
            <a:r>
              <a:rPr lang="ko-KR" altLang="en-US" dirty="0"/>
              <a:t>×0.002 = 3.994 (</a:t>
            </a:r>
            <a:r>
              <a:rPr lang="en-US" altLang="ko-KR" dirty="0"/>
              <a:t>inch)</a:t>
            </a:r>
          </a:p>
        </p:txBody>
      </p:sp>
      <p:sp>
        <p:nvSpPr>
          <p:cNvPr id="3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EB119-B2DB-449C-9562-400539C34F79}" type="slidenum">
              <a:rPr lang="ko-KR" altLang="en-US"/>
              <a:pPr/>
              <a:t>31</a:t>
            </a:fld>
            <a:endParaRPr lang="en-US" altLang="ko-KR"/>
          </a:p>
        </p:txBody>
      </p:sp>
      <p:sp>
        <p:nvSpPr>
          <p:cNvPr id="345091" name="Line 3"/>
          <p:cNvSpPr>
            <a:spLocks noChangeShapeType="1"/>
          </p:cNvSpPr>
          <p:nvPr/>
        </p:nvSpPr>
        <p:spPr bwMode="auto">
          <a:xfrm>
            <a:off x="1982788" y="2871788"/>
            <a:ext cx="4684712" cy="0"/>
          </a:xfrm>
          <a:prstGeom prst="line">
            <a:avLst/>
          </a:prstGeom>
          <a:noFill/>
          <a:ln w="63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45092" name="Line 4"/>
          <p:cNvSpPr>
            <a:spLocks noChangeShapeType="1"/>
          </p:cNvSpPr>
          <p:nvPr/>
        </p:nvSpPr>
        <p:spPr bwMode="auto">
          <a:xfrm>
            <a:off x="1954213" y="4094163"/>
            <a:ext cx="4684712" cy="1587"/>
          </a:xfrm>
          <a:prstGeom prst="line">
            <a:avLst/>
          </a:prstGeom>
          <a:noFill/>
          <a:ln w="63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45093" name="Line 5"/>
          <p:cNvSpPr>
            <a:spLocks noChangeShapeType="1"/>
          </p:cNvSpPr>
          <p:nvPr/>
        </p:nvSpPr>
        <p:spPr bwMode="auto">
          <a:xfrm>
            <a:off x="1954213" y="1616075"/>
            <a:ext cx="4684712" cy="1588"/>
          </a:xfrm>
          <a:prstGeom prst="line">
            <a:avLst/>
          </a:prstGeom>
          <a:noFill/>
          <a:ln w="63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45094" name="Line 6"/>
          <p:cNvSpPr>
            <a:spLocks noChangeShapeType="1"/>
          </p:cNvSpPr>
          <p:nvPr/>
        </p:nvSpPr>
        <p:spPr bwMode="auto">
          <a:xfrm>
            <a:off x="1954213" y="1412875"/>
            <a:ext cx="0" cy="293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3462338" y="1409700"/>
            <a:ext cx="0" cy="2935288"/>
          </a:xfrm>
          <a:prstGeom prst="line">
            <a:avLst/>
          </a:prstGeom>
          <a:noFill/>
          <a:ln w="12700">
            <a:solidFill>
              <a:srgbClr val="CCECFF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45096" name="Line 8"/>
          <p:cNvSpPr>
            <a:spLocks noChangeShapeType="1"/>
          </p:cNvSpPr>
          <p:nvPr/>
        </p:nvSpPr>
        <p:spPr bwMode="auto">
          <a:xfrm>
            <a:off x="1981200" y="2039938"/>
            <a:ext cx="1460500" cy="1587"/>
          </a:xfrm>
          <a:prstGeom prst="line">
            <a:avLst/>
          </a:prstGeom>
          <a:noFill/>
          <a:ln w="63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45097" name="Line 9"/>
          <p:cNvSpPr>
            <a:spLocks noChangeShapeType="1"/>
          </p:cNvSpPr>
          <p:nvPr/>
        </p:nvSpPr>
        <p:spPr bwMode="auto">
          <a:xfrm>
            <a:off x="1968500" y="2463800"/>
            <a:ext cx="1458913" cy="1588"/>
          </a:xfrm>
          <a:prstGeom prst="line">
            <a:avLst/>
          </a:prstGeom>
          <a:noFill/>
          <a:ln w="63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45098" name="Line 10"/>
          <p:cNvSpPr>
            <a:spLocks noChangeShapeType="1"/>
          </p:cNvSpPr>
          <p:nvPr/>
        </p:nvSpPr>
        <p:spPr bwMode="auto">
          <a:xfrm>
            <a:off x="1968500" y="3295650"/>
            <a:ext cx="1458913" cy="0"/>
          </a:xfrm>
          <a:prstGeom prst="line">
            <a:avLst/>
          </a:prstGeom>
          <a:noFill/>
          <a:ln w="63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45099" name="Line 11"/>
          <p:cNvSpPr>
            <a:spLocks noChangeShapeType="1"/>
          </p:cNvSpPr>
          <p:nvPr/>
        </p:nvSpPr>
        <p:spPr bwMode="auto">
          <a:xfrm>
            <a:off x="1968500" y="3719513"/>
            <a:ext cx="1458913" cy="0"/>
          </a:xfrm>
          <a:prstGeom prst="line">
            <a:avLst/>
          </a:prstGeom>
          <a:noFill/>
          <a:ln w="63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>
            <a:off x="2341563" y="2479675"/>
            <a:ext cx="1587" cy="815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45108" name="Line 20"/>
          <p:cNvSpPr>
            <a:spLocks noChangeShapeType="1"/>
          </p:cNvSpPr>
          <p:nvPr/>
        </p:nvSpPr>
        <p:spPr bwMode="auto">
          <a:xfrm>
            <a:off x="2717800" y="2071688"/>
            <a:ext cx="1588" cy="164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45109" name="Line 21"/>
          <p:cNvSpPr>
            <a:spLocks noChangeShapeType="1"/>
          </p:cNvSpPr>
          <p:nvPr/>
        </p:nvSpPr>
        <p:spPr bwMode="auto">
          <a:xfrm>
            <a:off x="3106738" y="1631950"/>
            <a:ext cx="0" cy="2447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45117" name="Rectangle 29"/>
          <p:cNvSpPr>
            <a:spLocks noChangeArrowheads="1"/>
          </p:cNvSpPr>
          <p:nvPr/>
        </p:nvSpPr>
        <p:spPr bwMode="auto">
          <a:xfrm>
            <a:off x="4670425" y="1397000"/>
            <a:ext cx="6524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latinLnBrk="0" hangingPunct="0"/>
            <a:r>
              <a:rPr kumimoji="0" lang="en-US" altLang="ko-KR" sz="16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UCL</a:t>
            </a:r>
          </a:p>
        </p:txBody>
      </p:sp>
      <p:sp>
        <p:nvSpPr>
          <p:cNvPr id="345118" name="Rectangle 30"/>
          <p:cNvSpPr>
            <a:spLocks noChangeArrowheads="1"/>
          </p:cNvSpPr>
          <p:nvPr/>
        </p:nvSpPr>
        <p:spPr bwMode="auto">
          <a:xfrm>
            <a:off x="4684713" y="3840163"/>
            <a:ext cx="65563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latinLnBrk="0" hangingPunct="0"/>
            <a:r>
              <a:rPr kumimoji="0" lang="en-US" altLang="ko-KR" sz="16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LCL</a:t>
            </a:r>
          </a:p>
        </p:txBody>
      </p:sp>
      <p:sp>
        <p:nvSpPr>
          <p:cNvPr id="345119" name="Rectangle 31"/>
          <p:cNvSpPr>
            <a:spLocks noChangeArrowheads="1"/>
          </p:cNvSpPr>
          <p:nvPr/>
        </p:nvSpPr>
        <p:spPr bwMode="auto">
          <a:xfrm>
            <a:off x="4672013" y="2641600"/>
            <a:ext cx="6524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latinLnBrk="0" hangingPunct="0"/>
            <a:r>
              <a:rPr kumimoji="0" lang="en-US" altLang="ko-KR" sz="16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CL</a:t>
            </a:r>
          </a:p>
        </p:txBody>
      </p:sp>
      <p:sp>
        <p:nvSpPr>
          <p:cNvPr id="345120" name="Rectangle 32"/>
          <p:cNvSpPr>
            <a:spLocks noChangeArrowheads="1"/>
          </p:cNvSpPr>
          <p:nvPr/>
        </p:nvSpPr>
        <p:spPr bwMode="auto">
          <a:xfrm>
            <a:off x="6500826" y="1397000"/>
            <a:ext cx="216379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latinLnBrk="0" hangingPunct="0"/>
            <a:r>
              <a:rPr kumimoji="0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관리상한선</a:t>
            </a:r>
          </a:p>
          <a:p>
            <a:pPr eaLnBrk="0" latinLnBrk="0" hangingPunct="0"/>
            <a:r>
              <a:rPr kumimoji="0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Upper Control Limit)</a:t>
            </a:r>
          </a:p>
        </p:txBody>
      </p:sp>
      <p:sp>
        <p:nvSpPr>
          <p:cNvPr id="345121" name="Rectangle 33"/>
          <p:cNvSpPr>
            <a:spLocks noChangeArrowheads="1"/>
          </p:cNvSpPr>
          <p:nvPr/>
        </p:nvSpPr>
        <p:spPr bwMode="auto">
          <a:xfrm>
            <a:off x="6658672" y="3663221"/>
            <a:ext cx="19748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latinLnBrk="0" hangingPunct="0"/>
            <a:r>
              <a:rPr kumimoji="0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관리하한선</a:t>
            </a:r>
          </a:p>
          <a:p>
            <a:pPr eaLnBrk="0" latinLnBrk="0" hangingPunct="0"/>
            <a:r>
              <a:rPr kumimoji="0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Lower Control Limit)</a:t>
            </a:r>
          </a:p>
        </p:txBody>
      </p:sp>
      <p:sp>
        <p:nvSpPr>
          <p:cNvPr id="345122" name="Rectangle 34"/>
          <p:cNvSpPr>
            <a:spLocks noChangeArrowheads="1"/>
          </p:cNvSpPr>
          <p:nvPr/>
        </p:nvSpPr>
        <p:spPr bwMode="auto">
          <a:xfrm>
            <a:off x="6500826" y="2456655"/>
            <a:ext cx="19764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latinLnBrk="0" hangingPunct="0"/>
            <a:r>
              <a:rPr kumimoji="0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중심선</a:t>
            </a:r>
          </a:p>
          <a:p>
            <a:pPr eaLnBrk="0" latinLnBrk="0" hangingPunct="0"/>
            <a:r>
              <a:rPr kumimoji="0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Central Line)</a:t>
            </a:r>
          </a:p>
        </p:txBody>
      </p:sp>
      <p:grpSp>
        <p:nvGrpSpPr>
          <p:cNvPr id="345130" name="Group 42"/>
          <p:cNvGrpSpPr>
            <a:grpSpLocks/>
          </p:cNvGrpSpPr>
          <p:nvPr/>
        </p:nvGrpSpPr>
        <p:grpSpPr bwMode="auto">
          <a:xfrm>
            <a:off x="1281113" y="1536700"/>
            <a:ext cx="615950" cy="2636838"/>
            <a:chOff x="578" y="952"/>
            <a:chExt cx="388" cy="1661"/>
          </a:xfrm>
        </p:grpSpPr>
        <p:sp>
          <p:nvSpPr>
            <p:cNvPr id="345128" name="Freeform 40"/>
            <p:cNvSpPr>
              <a:spLocks/>
            </p:cNvSpPr>
            <p:nvPr/>
          </p:nvSpPr>
          <p:spPr bwMode="auto">
            <a:xfrm>
              <a:off x="579" y="1785"/>
              <a:ext cx="387" cy="828"/>
            </a:xfrm>
            <a:custGeom>
              <a:avLst/>
              <a:gdLst/>
              <a:ahLst/>
              <a:cxnLst>
                <a:cxn ang="0">
                  <a:pos x="387" y="828"/>
                </a:cxn>
                <a:cxn ang="0">
                  <a:pos x="342" y="582"/>
                </a:cxn>
                <a:cxn ang="0">
                  <a:pos x="225" y="348"/>
                </a:cxn>
                <a:cxn ang="0">
                  <a:pos x="63" y="177"/>
                </a:cxn>
                <a:cxn ang="0">
                  <a:pos x="18" y="63"/>
                </a:cxn>
                <a:cxn ang="0">
                  <a:pos x="0" y="0"/>
                </a:cxn>
              </a:cxnLst>
              <a:rect l="0" t="0" r="r" b="b"/>
              <a:pathLst>
                <a:path w="387" h="828">
                  <a:moveTo>
                    <a:pt x="387" y="828"/>
                  </a:moveTo>
                  <a:cubicBezTo>
                    <a:pt x="379" y="787"/>
                    <a:pt x="369" y="662"/>
                    <a:pt x="342" y="582"/>
                  </a:cubicBezTo>
                  <a:cubicBezTo>
                    <a:pt x="315" y="502"/>
                    <a:pt x="272" y="416"/>
                    <a:pt x="225" y="348"/>
                  </a:cubicBezTo>
                  <a:cubicBezTo>
                    <a:pt x="178" y="280"/>
                    <a:pt x="97" y="224"/>
                    <a:pt x="63" y="177"/>
                  </a:cubicBezTo>
                  <a:cubicBezTo>
                    <a:pt x="29" y="130"/>
                    <a:pt x="28" y="92"/>
                    <a:pt x="18" y="63"/>
                  </a:cubicBezTo>
                  <a:cubicBezTo>
                    <a:pt x="8" y="34"/>
                    <a:pt x="4" y="13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5129" name="Freeform 41"/>
            <p:cNvSpPr>
              <a:spLocks/>
            </p:cNvSpPr>
            <p:nvPr/>
          </p:nvSpPr>
          <p:spPr bwMode="auto">
            <a:xfrm>
              <a:off x="578" y="952"/>
              <a:ext cx="388" cy="842"/>
            </a:xfrm>
            <a:custGeom>
              <a:avLst/>
              <a:gdLst/>
              <a:ahLst/>
              <a:cxnLst>
                <a:cxn ang="0">
                  <a:pos x="388" y="0"/>
                </a:cxn>
                <a:cxn ang="0">
                  <a:pos x="343" y="246"/>
                </a:cxn>
                <a:cxn ang="0">
                  <a:pos x="226" y="480"/>
                </a:cxn>
                <a:cxn ang="0">
                  <a:pos x="64" y="651"/>
                </a:cxn>
                <a:cxn ang="0">
                  <a:pos x="10" y="770"/>
                </a:cxn>
                <a:cxn ang="0">
                  <a:pos x="1" y="842"/>
                </a:cxn>
              </a:cxnLst>
              <a:rect l="0" t="0" r="r" b="b"/>
              <a:pathLst>
                <a:path w="388" h="842">
                  <a:moveTo>
                    <a:pt x="388" y="0"/>
                  </a:moveTo>
                  <a:cubicBezTo>
                    <a:pt x="380" y="41"/>
                    <a:pt x="370" y="166"/>
                    <a:pt x="343" y="246"/>
                  </a:cubicBezTo>
                  <a:cubicBezTo>
                    <a:pt x="316" y="326"/>
                    <a:pt x="273" y="412"/>
                    <a:pt x="226" y="480"/>
                  </a:cubicBezTo>
                  <a:cubicBezTo>
                    <a:pt x="179" y="548"/>
                    <a:pt x="100" y="603"/>
                    <a:pt x="64" y="651"/>
                  </a:cubicBezTo>
                  <a:cubicBezTo>
                    <a:pt x="28" y="699"/>
                    <a:pt x="20" y="738"/>
                    <a:pt x="10" y="770"/>
                  </a:cubicBezTo>
                  <a:cubicBezTo>
                    <a:pt x="0" y="802"/>
                    <a:pt x="3" y="827"/>
                    <a:pt x="1" y="84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2010246" y="2819871"/>
            <a:ext cx="2222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l" eaLnBrk="0" latinLnBrk="0" hangingPunct="0"/>
            <a:r>
              <a:rPr kumimoji="0" lang="en-US" altLang="ko-KR" sz="1600" dirty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x</a:t>
            </a: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010246" y="2294698"/>
            <a:ext cx="60166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l" eaLnBrk="0" latinLnBrk="0" hangingPunct="0"/>
            <a:r>
              <a:rPr kumimoji="0" lang="en-US" altLang="ko-KR" sz="1600" dirty="0" smtClean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x+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1</a:t>
            </a:r>
            <a:r>
              <a:rPr kumimoji="0" lang="en-US" altLang="ko-KR" sz="1600" dirty="0">
                <a:solidFill>
                  <a:schemeClr val="tx1"/>
                </a:solidFill>
                <a:latin typeface="Symbol" pitchFamily="18" charset="2"/>
                <a:ea typeface="바탕체" pitchFamily="17" charset="-127"/>
              </a:rPr>
              <a:t>s</a:t>
            </a:r>
            <a:endParaRPr kumimoji="0" lang="en-US" altLang="ko-KR" sz="1600" dirty="0">
              <a:solidFill>
                <a:schemeClr val="tx1"/>
              </a:solidFill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2010246" y="1931450"/>
            <a:ext cx="601663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l" eaLnBrk="0" latinLnBrk="0" hangingPunct="0"/>
            <a:r>
              <a:rPr kumimoji="0" lang="en-US" altLang="ko-KR" sz="1600" dirty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x+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2</a:t>
            </a:r>
            <a:r>
              <a:rPr kumimoji="0" lang="en-US" altLang="ko-KR" sz="1600" dirty="0">
                <a:solidFill>
                  <a:schemeClr val="tx1"/>
                </a:solidFill>
                <a:latin typeface="Symbol" pitchFamily="18" charset="2"/>
                <a:ea typeface="바탕체" pitchFamily="17" charset="-127"/>
              </a:rPr>
              <a:t>s</a:t>
            </a:r>
            <a:endParaRPr kumimoji="0" lang="en-US" altLang="ko-KR" sz="1600" dirty="0">
              <a:solidFill>
                <a:schemeClr val="tx1"/>
              </a:solidFill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2010246" y="1533277"/>
            <a:ext cx="60166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l" eaLnBrk="0" latinLnBrk="0" hangingPunct="0"/>
            <a:r>
              <a:rPr kumimoji="0" lang="en-US" altLang="ko-KR" sz="1600" dirty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x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+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Symbol" pitchFamily="18" charset="2"/>
                <a:ea typeface="바탕체" pitchFamily="17" charset="-127"/>
              </a:rPr>
              <a:t>3</a:t>
            </a:r>
            <a:r>
              <a:rPr kumimoji="0" lang="en-US" altLang="ko-KR" sz="1600" dirty="0">
                <a:solidFill>
                  <a:schemeClr val="tx1"/>
                </a:solidFill>
                <a:latin typeface="Symbol" pitchFamily="18" charset="2"/>
                <a:ea typeface="바탕체" pitchFamily="17" charset="-127"/>
              </a:rPr>
              <a:t>s</a:t>
            </a:r>
            <a:endParaRPr kumimoji="0" lang="en-US" altLang="ko-KR" sz="1600" dirty="0">
              <a:solidFill>
                <a:schemeClr val="tx1"/>
              </a:solidFill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2010246" y="4004867"/>
            <a:ext cx="60166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l" eaLnBrk="0" latinLnBrk="0" hangingPunct="0"/>
            <a:r>
              <a:rPr kumimoji="0" lang="en-US" altLang="ko-KR" sz="1600" dirty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x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Symbol" pitchFamily="18" charset="2"/>
                <a:ea typeface="바탕체" pitchFamily="17" charset="-127"/>
              </a:rPr>
              <a:t>-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Symbol" pitchFamily="18" charset="2"/>
                <a:ea typeface="바탕체" pitchFamily="17" charset="-127"/>
              </a:rPr>
              <a:t>3</a:t>
            </a:r>
            <a:r>
              <a:rPr kumimoji="0" lang="en-US" altLang="ko-KR" sz="1600" dirty="0">
                <a:solidFill>
                  <a:schemeClr val="tx1"/>
                </a:solidFill>
                <a:latin typeface="Symbol" pitchFamily="18" charset="2"/>
                <a:ea typeface="바탕체" pitchFamily="17" charset="-127"/>
              </a:rPr>
              <a:t>s</a:t>
            </a:r>
            <a:endParaRPr kumimoji="0" lang="en-US" altLang="ko-KR" sz="1600" dirty="0">
              <a:solidFill>
                <a:schemeClr val="tx1"/>
              </a:solidFill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2010246" y="3597167"/>
            <a:ext cx="601663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l" eaLnBrk="0" latinLnBrk="0" hangingPunct="0"/>
            <a:r>
              <a:rPr kumimoji="0" lang="en-US" altLang="ko-KR" sz="1600" dirty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x-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2</a:t>
            </a:r>
            <a:r>
              <a:rPr kumimoji="0" lang="en-US" altLang="ko-KR" sz="1600" dirty="0">
                <a:solidFill>
                  <a:schemeClr val="tx1"/>
                </a:solidFill>
                <a:latin typeface="Symbol" pitchFamily="18" charset="2"/>
                <a:ea typeface="바탕체" pitchFamily="17" charset="-127"/>
              </a:rPr>
              <a:t>s</a:t>
            </a:r>
            <a:endParaRPr kumimoji="0" lang="en-US" altLang="ko-KR" sz="1600" dirty="0">
              <a:solidFill>
                <a:schemeClr val="tx1"/>
              </a:solidFill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2022946" y="3189469"/>
            <a:ext cx="604838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l" eaLnBrk="0" latinLnBrk="0" hangingPunct="0"/>
            <a:r>
              <a:rPr kumimoji="0" lang="en-US" altLang="ko-KR" sz="1600" dirty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x-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rPr>
              <a:t>1</a:t>
            </a:r>
            <a:r>
              <a:rPr kumimoji="0" lang="en-US" altLang="ko-KR" sz="1600" dirty="0">
                <a:solidFill>
                  <a:schemeClr val="tx1"/>
                </a:solidFill>
                <a:latin typeface="Symbol" pitchFamily="18" charset="2"/>
                <a:ea typeface="바탕체" pitchFamily="17" charset="-127"/>
              </a:rPr>
              <a:t>s</a:t>
            </a:r>
            <a:endParaRPr kumimoji="0" lang="en-US" altLang="ko-KR" sz="1600" dirty="0">
              <a:solidFill>
                <a:schemeClr val="tx1"/>
              </a:solidFill>
              <a:latin typeface="Times New Roman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4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2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관리도 판단 기준</a:t>
            </a:r>
          </a:p>
        </p:txBody>
      </p:sp>
      <p:sp>
        <p:nvSpPr>
          <p:cNvPr id="346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관리도상의 품질이상 판단 기준</a:t>
            </a:r>
          </a:p>
          <a:p>
            <a:pPr lvl="1"/>
            <a:r>
              <a:rPr lang="ko-KR" altLang="en-US" dirty="0"/>
              <a:t>한계선을 벗어나면 이상</a:t>
            </a:r>
          </a:p>
          <a:p>
            <a:pPr lvl="1"/>
            <a:r>
              <a:rPr lang="ko-KR" altLang="en-US" dirty="0"/>
              <a:t>어느 한쪽으로 편중되어 있으면 이상</a:t>
            </a:r>
          </a:p>
          <a:p>
            <a:pPr lvl="1"/>
            <a:r>
              <a:rPr lang="ko-KR" altLang="en-US" dirty="0"/>
              <a:t>주기적인 변동 또는 추세 등이 있으면 이상</a:t>
            </a:r>
          </a:p>
          <a:p>
            <a:pPr lvl="1"/>
            <a:r>
              <a:rPr lang="ko-KR" altLang="en-US" dirty="0"/>
              <a:t>모든 결과가 거의 한계선 밖으로 나가거나 중심선 부근에 모여 있으면 관리도 작성 방법을 의심할 필요가 있다.</a:t>
            </a:r>
          </a:p>
          <a:p>
            <a:r>
              <a:rPr lang="ko-KR" altLang="en-US" dirty="0"/>
              <a:t>조사가 요구되는 관리도상의 변화</a:t>
            </a:r>
          </a:p>
          <a:p>
            <a:pPr lvl="1"/>
            <a:r>
              <a:rPr lang="ko-KR" altLang="en-US" dirty="0" smtClean="0"/>
              <a:t>강의시간 그림 </a:t>
            </a:r>
            <a:r>
              <a:rPr lang="ko-KR" altLang="en-US" dirty="0"/>
              <a:t>참조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70AB-8FB2-4750-BA9C-636B7D360871}" type="slidenum">
              <a:rPr lang="ko-KR" altLang="en-US"/>
              <a:pPr/>
              <a:t>32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1026"/>
          <p:cNvSpPr>
            <a:spLocks noChangeArrowheads="1"/>
          </p:cNvSpPr>
          <p:nvPr/>
        </p:nvSpPr>
        <p:spPr bwMode="auto">
          <a:xfrm>
            <a:off x="7100888" y="4121150"/>
            <a:ext cx="1778000" cy="1436688"/>
          </a:xfrm>
          <a:prstGeom prst="rect">
            <a:avLst/>
          </a:prstGeom>
          <a:solidFill>
            <a:srgbClr val="FFFFCC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5971" name="Rectangle 1027"/>
          <p:cNvSpPr>
            <a:spLocks noChangeArrowheads="1"/>
          </p:cNvSpPr>
          <p:nvPr/>
        </p:nvSpPr>
        <p:spPr bwMode="auto">
          <a:xfrm>
            <a:off x="4073525" y="4121150"/>
            <a:ext cx="1778000" cy="1436688"/>
          </a:xfrm>
          <a:prstGeom prst="rect">
            <a:avLst/>
          </a:prstGeom>
          <a:solidFill>
            <a:srgbClr val="FFFFCC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5972" name="Rectangle 1028"/>
          <p:cNvSpPr>
            <a:spLocks noChangeArrowheads="1"/>
          </p:cNvSpPr>
          <p:nvPr/>
        </p:nvSpPr>
        <p:spPr bwMode="auto">
          <a:xfrm>
            <a:off x="1157288" y="4121150"/>
            <a:ext cx="1778000" cy="1436688"/>
          </a:xfrm>
          <a:prstGeom prst="rect">
            <a:avLst/>
          </a:prstGeom>
          <a:solidFill>
            <a:srgbClr val="FFFFCC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5973" name="Rectangle 1029"/>
          <p:cNvSpPr>
            <a:spLocks noChangeArrowheads="1"/>
          </p:cNvSpPr>
          <p:nvPr/>
        </p:nvSpPr>
        <p:spPr bwMode="auto">
          <a:xfrm>
            <a:off x="7126288" y="1479550"/>
            <a:ext cx="1778000" cy="1436688"/>
          </a:xfrm>
          <a:prstGeom prst="rect">
            <a:avLst/>
          </a:prstGeom>
          <a:solidFill>
            <a:srgbClr val="FFFFCC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5974" name="Rectangle 1030"/>
          <p:cNvSpPr>
            <a:spLocks noChangeArrowheads="1"/>
          </p:cNvSpPr>
          <p:nvPr/>
        </p:nvSpPr>
        <p:spPr bwMode="auto">
          <a:xfrm>
            <a:off x="4114800" y="1479550"/>
            <a:ext cx="1778000" cy="1436688"/>
          </a:xfrm>
          <a:prstGeom prst="rect">
            <a:avLst/>
          </a:prstGeom>
          <a:solidFill>
            <a:srgbClr val="FFFFCC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5975" name="Rectangle 1031"/>
          <p:cNvSpPr>
            <a:spLocks noChangeArrowheads="1"/>
          </p:cNvSpPr>
          <p:nvPr/>
        </p:nvSpPr>
        <p:spPr bwMode="auto">
          <a:xfrm>
            <a:off x="1169988" y="1479550"/>
            <a:ext cx="1778000" cy="1436688"/>
          </a:xfrm>
          <a:prstGeom prst="rect">
            <a:avLst/>
          </a:prstGeom>
          <a:solidFill>
            <a:srgbClr val="FFFFCC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95977" name="Group 1033"/>
          <p:cNvGrpSpPr>
            <a:grpSpLocks/>
          </p:cNvGrpSpPr>
          <p:nvPr/>
        </p:nvGrpSpPr>
        <p:grpSpPr bwMode="auto">
          <a:xfrm>
            <a:off x="244475" y="1384300"/>
            <a:ext cx="2727325" cy="1625600"/>
            <a:chOff x="184" y="833"/>
            <a:chExt cx="1832" cy="1454"/>
          </a:xfrm>
        </p:grpSpPr>
        <p:sp>
          <p:nvSpPr>
            <p:cNvPr id="595978" name="Rectangle 1034"/>
            <p:cNvSpPr>
              <a:spLocks noChangeArrowheads="1"/>
            </p:cNvSpPr>
            <p:nvPr/>
          </p:nvSpPr>
          <p:spPr bwMode="auto">
            <a:xfrm>
              <a:off x="816" y="912"/>
              <a:ext cx="1200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979" name="Line 1035"/>
            <p:cNvSpPr>
              <a:spLocks noChangeShapeType="1"/>
            </p:cNvSpPr>
            <p:nvPr/>
          </p:nvSpPr>
          <p:spPr bwMode="auto">
            <a:xfrm>
              <a:off x="816" y="1551"/>
              <a:ext cx="120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980" name="Text Box 1036"/>
            <p:cNvSpPr txBox="1">
              <a:spLocks noChangeArrowheads="1"/>
            </p:cNvSpPr>
            <p:nvPr/>
          </p:nvSpPr>
          <p:spPr bwMode="auto">
            <a:xfrm>
              <a:off x="184" y="833"/>
              <a:ext cx="636" cy="14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관리상한선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중심선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>
                <a:lnSpc>
                  <a:spcPct val="40000"/>
                </a:lnSpc>
              </a:pPr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관리하한선</a:t>
              </a:r>
            </a:p>
          </p:txBody>
        </p:sp>
      </p:grpSp>
      <p:grpSp>
        <p:nvGrpSpPr>
          <p:cNvPr id="595981" name="Group 1037"/>
          <p:cNvGrpSpPr>
            <a:grpSpLocks/>
          </p:cNvGrpSpPr>
          <p:nvPr/>
        </p:nvGrpSpPr>
        <p:grpSpPr bwMode="auto">
          <a:xfrm>
            <a:off x="3155950" y="1384300"/>
            <a:ext cx="2727325" cy="1625600"/>
            <a:chOff x="184" y="833"/>
            <a:chExt cx="1832" cy="1454"/>
          </a:xfrm>
        </p:grpSpPr>
        <p:sp>
          <p:nvSpPr>
            <p:cNvPr id="595982" name="Rectangle 1038"/>
            <p:cNvSpPr>
              <a:spLocks noChangeArrowheads="1"/>
            </p:cNvSpPr>
            <p:nvPr/>
          </p:nvSpPr>
          <p:spPr bwMode="auto">
            <a:xfrm>
              <a:off x="816" y="912"/>
              <a:ext cx="1200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983" name="Line 1039"/>
            <p:cNvSpPr>
              <a:spLocks noChangeShapeType="1"/>
            </p:cNvSpPr>
            <p:nvPr/>
          </p:nvSpPr>
          <p:spPr bwMode="auto">
            <a:xfrm>
              <a:off x="816" y="1551"/>
              <a:ext cx="120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984" name="Text Box 1040"/>
            <p:cNvSpPr txBox="1">
              <a:spLocks noChangeArrowheads="1"/>
            </p:cNvSpPr>
            <p:nvPr/>
          </p:nvSpPr>
          <p:spPr bwMode="auto">
            <a:xfrm>
              <a:off x="184" y="833"/>
              <a:ext cx="636" cy="14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관리상한선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중심선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>
                <a:lnSpc>
                  <a:spcPct val="40000"/>
                </a:lnSpc>
              </a:pPr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관리하한선</a:t>
              </a:r>
            </a:p>
          </p:txBody>
        </p:sp>
      </p:grpSp>
      <p:grpSp>
        <p:nvGrpSpPr>
          <p:cNvPr id="595985" name="Group 1041"/>
          <p:cNvGrpSpPr>
            <a:grpSpLocks/>
          </p:cNvGrpSpPr>
          <p:nvPr/>
        </p:nvGrpSpPr>
        <p:grpSpPr bwMode="auto">
          <a:xfrm>
            <a:off x="6188075" y="1384300"/>
            <a:ext cx="2727325" cy="1625600"/>
            <a:chOff x="184" y="833"/>
            <a:chExt cx="1832" cy="1454"/>
          </a:xfrm>
        </p:grpSpPr>
        <p:sp>
          <p:nvSpPr>
            <p:cNvPr id="595986" name="Rectangle 1042"/>
            <p:cNvSpPr>
              <a:spLocks noChangeArrowheads="1"/>
            </p:cNvSpPr>
            <p:nvPr/>
          </p:nvSpPr>
          <p:spPr bwMode="auto">
            <a:xfrm>
              <a:off x="816" y="912"/>
              <a:ext cx="1200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987" name="Line 1043"/>
            <p:cNvSpPr>
              <a:spLocks noChangeShapeType="1"/>
            </p:cNvSpPr>
            <p:nvPr/>
          </p:nvSpPr>
          <p:spPr bwMode="auto">
            <a:xfrm>
              <a:off x="816" y="1551"/>
              <a:ext cx="120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988" name="Text Box 1044"/>
            <p:cNvSpPr txBox="1">
              <a:spLocks noChangeArrowheads="1"/>
            </p:cNvSpPr>
            <p:nvPr/>
          </p:nvSpPr>
          <p:spPr bwMode="auto">
            <a:xfrm>
              <a:off x="184" y="833"/>
              <a:ext cx="636" cy="14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관리상한선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중심선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>
                <a:lnSpc>
                  <a:spcPct val="40000"/>
                </a:lnSpc>
              </a:pPr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관리하한선</a:t>
              </a:r>
            </a:p>
          </p:txBody>
        </p:sp>
      </p:grpSp>
      <p:grpSp>
        <p:nvGrpSpPr>
          <p:cNvPr id="595989" name="Group 1045"/>
          <p:cNvGrpSpPr>
            <a:grpSpLocks/>
          </p:cNvGrpSpPr>
          <p:nvPr/>
        </p:nvGrpSpPr>
        <p:grpSpPr bwMode="auto">
          <a:xfrm>
            <a:off x="219075" y="4030663"/>
            <a:ext cx="2727325" cy="1625600"/>
            <a:chOff x="184" y="833"/>
            <a:chExt cx="1832" cy="1454"/>
          </a:xfrm>
        </p:grpSpPr>
        <p:sp>
          <p:nvSpPr>
            <p:cNvPr id="595990" name="Rectangle 1046"/>
            <p:cNvSpPr>
              <a:spLocks noChangeArrowheads="1"/>
            </p:cNvSpPr>
            <p:nvPr/>
          </p:nvSpPr>
          <p:spPr bwMode="auto">
            <a:xfrm>
              <a:off x="816" y="912"/>
              <a:ext cx="1200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991" name="Line 1047"/>
            <p:cNvSpPr>
              <a:spLocks noChangeShapeType="1"/>
            </p:cNvSpPr>
            <p:nvPr/>
          </p:nvSpPr>
          <p:spPr bwMode="auto">
            <a:xfrm>
              <a:off x="816" y="1551"/>
              <a:ext cx="120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992" name="Text Box 1048"/>
            <p:cNvSpPr txBox="1">
              <a:spLocks noChangeArrowheads="1"/>
            </p:cNvSpPr>
            <p:nvPr/>
          </p:nvSpPr>
          <p:spPr bwMode="auto">
            <a:xfrm>
              <a:off x="184" y="833"/>
              <a:ext cx="636" cy="14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관리상한선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중심선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>
                <a:lnSpc>
                  <a:spcPct val="40000"/>
                </a:lnSpc>
              </a:pPr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관리하한선</a:t>
              </a:r>
            </a:p>
          </p:txBody>
        </p:sp>
      </p:grpSp>
      <p:grpSp>
        <p:nvGrpSpPr>
          <p:cNvPr id="595993" name="Group 1049"/>
          <p:cNvGrpSpPr>
            <a:grpSpLocks/>
          </p:cNvGrpSpPr>
          <p:nvPr/>
        </p:nvGrpSpPr>
        <p:grpSpPr bwMode="auto">
          <a:xfrm>
            <a:off x="3130550" y="4030663"/>
            <a:ext cx="2727325" cy="1625600"/>
            <a:chOff x="184" y="833"/>
            <a:chExt cx="1832" cy="1454"/>
          </a:xfrm>
        </p:grpSpPr>
        <p:sp>
          <p:nvSpPr>
            <p:cNvPr id="595994" name="Rectangle 1050"/>
            <p:cNvSpPr>
              <a:spLocks noChangeArrowheads="1"/>
            </p:cNvSpPr>
            <p:nvPr/>
          </p:nvSpPr>
          <p:spPr bwMode="auto">
            <a:xfrm>
              <a:off x="816" y="912"/>
              <a:ext cx="1200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995" name="Line 1051"/>
            <p:cNvSpPr>
              <a:spLocks noChangeShapeType="1"/>
            </p:cNvSpPr>
            <p:nvPr/>
          </p:nvSpPr>
          <p:spPr bwMode="auto">
            <a:xfrm>
              <a:off x="816" y="1551"/>
              <a:ext cx="120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996" name="Text Box 1052"/>
            <p:cNvSpPr txBox="1">
              <a:spLocks noChangeArrowheads="1"/>
            </p:cNvSpPr>
            <p:nvPr/>
          </p:nvSpPr>
          <p:spPr bwMode="auto">
            <a:xfrm>
              <a:off x="184" y="833"/>
              <a:ext cx="636" cy="14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관리상한선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중심선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>
                <a:lnSpc>
                  <a:spcPct val="40000"/>
                </a:lnSpc>
              </a:pPr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관리하한선</a:t>
              </a:r>
            </a:p>
          </p:txBody>
        </p:sp>
      </p:grpSp>
      <p:grpSp>
        <p:nvGrpSpPr>
          <p:cNvPr id="595997" name="Group 1053"/>
          <p:cNvGrpSpPr>
            <a:grpSpLocks/>
          </p:cNvGrpSpPr>
          <p:nvPr/>
        </p:nvGrpSpPr>
        <p:grpSpPr bwMode="auto">
          <a:xfrm>
            <a:off x="6162675" y="4030663"/>
            <a:ext cx="2727325" cy="1625600"/>
            <a:chOff x="184" y="833"/>
            <a:chExt cx="1832" cy="1454"/>
          </a:xfrm>
        </p:grpSpPr>
        <p:sp>
          <p:nvSpPr>
            <p:cNvPr id="595998" name="Rectangle 1054"/>
            <p:cNvSpPr>
              <a:spLocks noChangeArrowheads="1"/>
            </p:cNvSpPr>
            <p:nvPr/>
          </p:nvSpPr>
          <p:spPr bwMode="auto">
            <a:xfrm>
              <a:off x="816" y="912"/>
              <a:ext cx="1200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999" name="Line 1055"/>
            <p:cNvSpPr>
              <a:spLocks noChangeShapeType="1"/>
            </p:cNvSpPr>
            <p:nvPr/>
          </p:nvSpPr>
          <p:spPr bwMode="auto">
            <a:xfrm>
              <a:off x="816" y="1551"/>
              <a:ext cx="120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6000" name="Text Box 1056"/>
            <p:cNvSpPr txBox="1">
              <a:spLocks noChangeArrowheads="1"/>
            </p:cNvSpPr>
            <p:nvPr/>
          </p:nvSpPr>
          <p:spPr bwMode="auto">
            <a:xfrm>
              <a:off x="184" y="833"/>
              <a:ext cx="636" cy="14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관리상한선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중심선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>
                <a:lnSpc>
                  <a:spcPct val="40000"/>
                </a:lnSpc>
              </a:pPr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관리하한선</a:t>
              </a:r>
            </a:p>
          </p:txBody>
        </p:sp>
      </p:grpSp>
      <p:sp>
        <p:nvSpPr>
          <p:cNvPr id="596001" name="Freeform 1057"/>
          <p:cNvSpPr>
            <a:spLocks/>
          </p:cNvSpPr>
          <p:nvPr/>
        </p:nvSpPr>
        <p:spPr bwMode="auto">
          <a:xfrm>
            <a:off x="1198563" y="1689100"/>
            <a:ext cx="1468437" cy="8382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8" y="0"/>
              </a:cxn>
              <a:cxn ang="0">
                <a:pos x="144" y="384"/>
              </a:cxn>
              <a:cxn ang="0">
                <a:pos x="192" y="240"/>
              </a:cxn>
              <a:cxn ang="0">
                <a:pos x="288" y="528"/>
              </a:cxn>
              <a:cxn ang="0">
                <a:pos x="384" y="384"/>
              </a:cxn>
              <a:cxn ang="0">
                <a:pos x="480" y="384"/>
              </a:cxn>
              <a:cxn ang="0">
                <a:pos x="576" y="96"/>
              </a:cxn>
              <a:cxn ang="0">
                <a:pos x="720" y="384"/>
              </a:cxn>
              <a:cxn ang="0">
                <a:pos x="816" y="240"/>
              </a:cxn>
              <a:cxn ang="0">
                <a:pos x="912" y="384"/>
              </a:cxn>
            </a:cxnLst>
            <a:rect l="0" t="0" r="r" b="b"/>
            <a:pathLst>
              <a:path w="912" h="528">
                <a:moveTo>
                  <a:pt x="0" y="144"/>
                </a:moveTo>
                <a:lnTo>
                  <a:pt x="48" y="0"/>
                </a:lnTo>
                <a:lnTo>
                  <a:pt x="144" y="384"/>
                </a:lnTo>
                <a:lnTo>
                  <a:pt x="192" y="240"/>
                </a:lnTo>
                <a:lnTo>
                  <a:pt x="288" y="528"/>
                </a:lnTo>
                <a:lnTo>
                  <a:pt x="384" y="384"/>
                </a:lnTo>
                <a:lnTo>
                  <a:pt x="480" y="384"/>
                </a:lnTo>
                <a:lnTo>
                  <a:pt x="576" y="96"/>
                </a:lnTo>
                <a:lnTo>
                  <a:pt x="720" y="384"/>
                </a:lnTo>
                <a:lnTo>
                  <a:pt x="816" y="240"/>
                </a:lnTo>
                <a:lnTo>
                  <a:pt x="912" y="384"/>
                </a:ln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02" name="Freeform 1058"/>
          <p:cNvSpPr>
            <a:spLocks/>
          </p:cNvSpPr>
          <p:nvPr/>
        </p:nvSpPr>
        <p:spPr bwMode="auto">
          <a:xfrm>
            <a:off x="4114800" y="1300163"/>
            <a:ext cx="962025" cy="1223962"/>
          </a:xfrm>
          <a:custGeom>
            <a:avLst/>
            <a:gdLst/>
            <a:ahLst/>
            <a:cxnLst>
              <a:cxn ang="0">
                <a:pos x="0" y="437"/>
              </a:cxn>
              <a:cxn ang="0">
                <a:pos x="96" y="629"/>
              </a:cxn>
              <a:cxn ang="0">
                <a:pos x="192" y="293"/>
              </a:cxn>
              <a:cxn ang="0">
                <a:pos x="339" y="771"/>
              </a:cxn>
              <a:cxn ang="0">
                <a:pos x="435" y="681"/>
              </a:cxn>
              <a:cxn ang="0">
                <a:pos x="606" y="0"/>
              </a:cxn>
            </a:cxnLst>
            <a:rect l="0" t="0" r="r" b="b"/>
            <a:pathLst>
              <a:path w="606" h="771">
                <a:moveTo>
                  <a:pt x="0" y="437"/>
                </a:moveTo>
                <a:lnTo>
                  <a:pt x="96" y="629"/>
                </a:lnTo>
                <a:lnTo>
                  <a:pt x="192" y="293"/>
                </a:lnTo>
                <a:lnTo>
                  <a:pt x="339" y="771"/>
                </a:lnTo>
                <a:lnTo>
                  <a:pt x="435" y="681"/>
                </a:lnTo>
                <a:lnTo>
                  <a:pt x="606" y="0"/>
                </a:ln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03" name="Freeform 1059"/>
          <p:cNvSpPr>
            <a:spLocks/>
          </p:cNvSpPr>
          <p:nvPr/>
        </p:nvSpPr>
        <p:spPr bwMode="auto">
          <a:xfrm>
            <a:off x="7142163" y="1995488"/>
            <a:ext cx="1511300" cy="1019175"/>
          </a:xfrm>
          <a:custGeom>
            <a:avLst/>
            <a:gdLst/>
            <a:ahLst/>
            <a:cxnLst>
              <a:cxn ang="0">
                <a:pos x="0" y="191"/>
              </a:cxn>
              <a:cxn ang="0">
                <a:pos x="169" y="162"/>
              </a:cxn>
              <a:cxn ang="0">
                <a:pos x="313" y="0"/>
              </a:cxn>
              <a:cxn ang="0">
                <a:pos x="475" y="237"/>
              </a:cxn>
              <a:cxn ang="0">
                <a:pos x="625" y="24"/>
              </a:cxn>
              <a:cxn ang="0">
                <a:pos x="790" y="453"/>
              </a:cxn>
              <a:cxn ang="0">
                <a:pos x="952" y="642"/>
              </a:cxn>
            </a:cxnLst>
            <a:rect l="0" t="0" r="r" b="b"/>
            <a:pathLst>
              <a:path w="952" h="642">
                <a:moveTo>
                  <a:pt x="0" y="191"/>
                </a:moveTo>
                <a:lnTo>
                  <a:pt x="169" y="162"/>
                </a:lnTo>
                <a:lnTo>
                  <a:pt x="313" y="0"/>
                </a:lnTo>
                <a:lnTo>
                  <a:pt x="475" y="237"/>
                </a:lnTo>
                <a:lnTo>
                  <a:pt x="625" y="24"/>
                </a:lnTo>
                <a:lnTo>
                  <a:pt x="790" y="453"/>
                </a:lnTo>
                <a:lnTo>
                  <a:pt x="952" y="642"/>
                </a:ln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04" name="Freeform 1060"/>
          <p:cNvSpPr>
            <a:spLocks/>
          </p:cNvSpPr>
          <p:nvPr/>
        </p:nvSpPr>
        <p:spPr bwMode="auto">
          <a:xfrm>
            <a:off x="1138238" y="4151313"/>
            <a:ext cx="1427162" cy="1120775"/>
          </a:xfrm>
          <a:custGeom>
            <a:avLst/>
            <a:gdLst/>
            <a:ahLst/>
            <a:cxnLst>
              <a:cxn ang="0">
                <a:pos x="0" y="324"/>
              </a:cxn>
              <a:cxn ang="0">
                <a:pos x="113" y="523"/>
              </a:cxn>
              <a:cxn ang="0">
                <a:pos x="221" y="508"/>
              </a:cxn>
              <a:cxn ang="0">
                <a:pos x="323" y="706"/>
              </a:cxn>
              <a:cxn ang="0">
                <a:pos x="419" y="325"/>
              </a:cxn>
              <a:cxn ang="0">
                <a:pos x="557" y="514"/>
              </a:cxn>
              <a:cxn ang="0">
                <a:pos x="704" y="37"/>
              </a:cxn>
              <a:cxn ang="0">
                <a:pos x="899" y="0"/>
              </a:cxn>
            </a:cxnLst>
            <a:rect l="0" t="0" r="r" b="b"/>
            <a:pathLst>
              <a:path w="899" h="706">
                <a:moveTo>
                  <a:pt x="0" y="324"/>
                </a:moveTo>
                <a:lnTo>
                  <a:pt x="113" y="523"/>
                </a:lnTo>
                <a:lnTo>
                  <a:pt x="221" y="508"/>
                </a:lnTo>
                <a:lnTo>
                  <a:pt x="323" y="706"/>
                </a:lnTo>
                <a:lnTo>
                  <a:pt x="419" y="325"/>
                </a:lnTo>
                <a:lnTo>
                  <a:pt x="557" y="514"/>
                </a:lnTo>
                <a:lnTo>
                  <a:pt x="704" y="37"/>
                </a:lnTo>
                <a:lnTo>
                  <a:pt x="899" y="0"/>
                </a:ln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05" name="Freeform 1061"/>
          <p:cNvSpPr>
            <a:spLocks/>
          </p:cNvSpPr>
          <p:nvPr/>
        </p:nvSpPr>
        <p:spPr bwMode="auto">
          <a:xfrm>
            <a:off x="4068763" y="4692650"/>
            <a:ext cx="549275" cy="769938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96" y="0"/>
              </a:cxn>
              <a:cxn ang="0">
                <a:pos x="196" y="485"/>
              </a:cxn>
              <a:cxn ang="0">
                <a:pos x="346" y="482"/>
              </a:cxn>
            </a:cxnLst>
            <a:rect l="0" t="0" r="r" b="b"/>
            <a:pathLst>
              <a:path w="346" h="485">
                <a:moveTo>
                  <a:pt x="0" y="144"/>
                </a:moveTo>
                <a:lnTo>
                  <a:pt x="96" y="0"/>
                </a:lnTo>
                <a:lnTo>
                  <a:pt x="196" y="485"/>
                </a:lnTo>
                <a:lnTo>
                  <a:pt x="346" y="482"/>
                </a:ln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06" name="Freeform 1062"/>
          <p:cNvSpPr>
            <a:spLocks/>
          </p:cNvSpPr>
          <p:nvPr/>
        </p:nvSpPr>
        <p:spPr bwMode="auto">
          <a:xfrm>
            <a:off x="7118350" y="4362450"/>
            <a:ext cx="1152525" cy="690563"/>
          </a:xfrm>
          <a:custGeom>
            <a:avLst/>
            <a:gdLst/>
            <a:ahLst/>
            <a:cxnLst>
              <a:cxn ang="0">
                <a:pos x="0" y="378"/>
              </a:cxn>
              <a:cxn ang="0">
                <a:pos x="84" y="191"/>
              </a:cxn>
              <a:cxn ang="0">
                <a:pos x="198" y="435"/>
              </a:cxn>
              <a:cxn ang="0">
                <a:pos x="291" y="186"/>
              </a:cxn>
              <a:cxn ang="0">
                <a:pos x="396" y="90"/>
              </a:cxn>
              <a:cxn ang="0">
                <a:pos x="486" y="195"/>
              </a:cxn>
              <a:cxn ang="0">
                <a:pos x="726" y="0"/>
              </a:cxn>
            </a:cxnLst>
            <a:rect l="0" t="0" r="r" b="b"/>
            <a:pathLst>
              <a:path w="726" h="435">
                <a:moveTo>
                  <a:pt x="0" y="378"/>
                </a:moveTo>
                <a:lnTo>
                  <a:pt x="84" y="191"/>
                </a:lnTo>
                <a:lnTo>
                  <a:pt x="198" y="435"/>
                </a:lnTo>
                <a:lnTo>
                  <a:pt x="291" y="186"/>
                </a:lnTo>
                <a:lnTo>
                  <a:pt x="396" y="90"/>
                </a:lnTo>
                <a:lnTo>
                  <a:pt x="486" y="195"/>
                </a:lnTo>
                <a:lnTo>
                  <a:pt x="726" y="0"/>
                </a:ln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07" name="Oval 1063"/>
          <p:cNvSpPr>
            <a:spLocks noChangeArrowheads="1"/>
          </p:cNvSpPr>
          <p:nvPr/>
        </p:nvSpPr>
        <p:spPr bwMode="auto">
          <a:xfrm>
            <a:off x="4900613" y="1150938"/>
            <a:ext cx="3048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08" name="Oval 1064"/>
          <p:cNvSpPr>
            <a:spLocks noChangeArrowheads="1"/>
          </p:cNvSpPr>
          <p:nvPr/>
        </p:nvSpPr>
        <p:spPr bwMode="auto">
          <a:xfrm>
            <a:off x="8486775" y="2789238"/>
            <a:ext cx="3048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09" name="Oval 1065"/>
          <p:cNvSpPr>
            <a:spLocks noChangeArrowheads="1"/>
          </p:cNvSpPr>
          <p:nvPr/>
        </p:nvSpPr>
        <p:spPr bwMode="auto">
          <a:xfrm>
            <a:off x="2184400" y="4056063"/>
            <a:ext cx="5334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10" name="Oval 1066"/>
          <p:cNvSpPr>
            <a:spLocks noChangeArrowheads="1"/>
          </p:cNvSpPr>
          <p:nvPr/>
        </p:nvSpPr>
        <p:spPr bwMode="auto">
          <a:xfrm>
            <a:off x="4241800" y="5319713"/>
            <a:ext cx="5334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11" name="Oval 1067"/>
          <p:cNvSpPr>
            <a:spLocks noChangeArrowheads="1"/>
          </p:cNvSpPr>
          <p:nvPr/>
        </p:nvSpPr>
        <p:spPr bwMode="auto">
          <a:xfrm>
            <a:off x="7366000" y="4176713"/>
            <a:ext cx="1219200" cy="685800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12" name="Text Box 1068"/>
          <p:cNvSpPr txBox="1">
            <a:spLocks noChangeArrowheads="1"/>
          </p:cNvSpPr>
          <p:nvPr/>
        </p:nvSpPr>
        <p:spPr bwMode="auto">
          <a:xfrm>
            <a:off x="1111250" y="2984500"/>
            <a:ext cx="148748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정상적인 움직임</a:t>
            </a:r>
          </a:p>
        </p:txBody>
      </p:sp>
      <p:sp>
        <p:nvSpPr>
          <p:cNvPr id="596013" name="Text Box 1069"/>
          <p:cNvSpPr txBox="1">
            <a:spLocks noChangeArrowheads="1"/>
          </p:cNvSpPr>
          <p:nvPr/>
        </p:nvSpPr>
        <p:spPr bwMode="auto">
          <a:xfrm>
            <a:off x="4038600" y="2984500"/>
            <a:ext cx="2079625" cy="730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점 하나가 관리상한선을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벗어났으므로 그 원인을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조사해야 함</a:t>
            </a:r>
          </a:p>
        </p:txBody>
      </p:sp>
      <p:sp>
        <p:nvSpPr>
          <p:cNvPr id="596014" name="Text Box 1070"/>
          <p:cNvSpPr txBox="1">
            <a:spLocks noChangeArrowheads="1"/>
          </p:cNvSpPr>
          <p:nvPr/>
        </p:nvSpPr>
        <p:spPr bwMode="auto">
          <a:xfrm>
            <a:off x="7064375" y="2984500"/>
            <a:ext cx="2079625" cy="730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점 하나가 관리하한선을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벗어났으므로 그 원인을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조사해야 함</a:t>
            </a:r>
          </a:p>
        </p:txBody>
      </p:sp>
      <p:sp>
        <p:nvSpPr>
          <p:cNvPr id="596015" name="Text Box 1071"/>
          <p:cNvSpPr txBox="1">
            <a:spLocks noChangeArrowheads="1"/>
          </p:cNvSpPr>
          <p:nvPr/>
        </p:nvSpPr>
        <p:spPr bwMode="auto">
          <a:xfrm>
            <a:off x="1085850" y="5656263"/>
            <a:ext cx="1960563" cy="730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두 점이 관리상한선에 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근접해 있으므로 원인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조사가 필요</a:t>
            </a:r>
          </a:p>
        </p:txBody>
      </p:sp>
      <p:sp>
        <p:nvSpPr>
          <p:cNvPr id="596016" name="Text Box 1072"/>
          <p:cNvSpPr txBox="1">
            <a:spLocks noChangeArrowheads="1"/>
          </p:cNvSpPr>
          <p:nvPr/>
        </p:nvSpPr>
        <p:spPr bwMode="auto">
          <a:xfrm>
            <a:off x="7038975" y="5656263"/>
            <a:ext cx="2062163" cy="730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연속해서 5점이 중심선 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위에 있으므로 원인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조사가 필요</a:t>
            </a:r>
          </a:p>
        </p:txBody>
      </p:sp>
      <p:sp>
        <p:nvSpPr>
          <p:cNvPr id="596017" name="Text Box 1073"/>
          <p:cNvSpPr txBox="1">
            <a:spLocks noChangeArrowheads="1"/>
          </p:cNvSpPr>
          <p:nvPr/>
        </p:nvSpPr>
        <p:spPr bwMode="auto">
          <a:xfrm>
            <a:off x="4013200" y="5656263"/>
            <a:ext cx="1901825" cy="730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두 점이 관리하한선에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근접해 있으므로 원인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조사가 필요</a:t>
            </a:r>
          </a:p>
        </p:txBody>
      </p:sp>
      <p:sp>
        <p:nvSpPr>
          <p:cNvPr id="596019" name="Oval 1075"/>
          <p:cNvSpPr>
            <a:spLocks noChangeArrowheads="1"/>
          </p:cNvSpPr>
          <p:nvPr/>
        </p:nvSpPr>
        <p:spPr bwMode="auto">
          <a:xfrm>
            <a:off x="1143000" y="18859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20" name="Oval 1076"/>
          <p:cNvSpPr>
            <a:spLocks noChangeArrowheads="1"/>
          </p:cNvSpPr>
          <p:nvPr/>
        </p:nvSpPr>
        <p:spPr bwMode="auto">
          <a:xfrm>
            <a:off x="1238250" y="164782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21" name="Oval 1077"/>
          <p:cNvSpPr>
            <a:spLocks noChangeArrowheads="1"/>
          </p:cNvSpPr>
          <p:nvPr/>
        </p:nvSpPr>
        <p:spPr bwMode="auto">
          <a:xfrm>
            <a:off x="1390650" y="225742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22" name="Oval 1078"/>
          <p:cNvSpPr>
            <a:spLocks noChangeArrowheads="1"/>
          </p:cNvSpPr>
          <p:nvPr/>
        </p:nvSpPr>
        <p:spPr bwMode="auto">
          <a:xfrm>
            <a:off x="1466850" y="201930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23" name="Oval 1079"/>
          <p:cNvSpPr>
            <a:spLocks noChangeArrowheads="1"/>
          </p:cNvSpPr>
          <p:nvPr/>
        </p:nvSpPr>
        <p:spPr bwMode="auto">
          <a:xfrm>
            <a:off x="1614488" y="249078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24" name="Oval 1080"/>
          <p:cNvSpPr>
            <a:spLocks noChangeArrowheads="1"/>
          </p:cNvSpPr>
          <p:nvPr/>
        </p:nvSpPr>
        <p:spPr bwMode="auto">
          <a:xfrm>
            <a:off x="1771650" y="226218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25" name="Oval 1081"/>
          <p:cNvSpPr>
            <a:spLocks noChangeArrowheads="1"/>
          </p:cNvSpPr>
          <p:nvPr/>
        </p:nvSpPr>
        <p:spPr bwMode="auto">
          <a:xfrm>
            <a:off x="1924050" y="225742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26" name="Oval 1082"/>
          <p:cNvSpPr>
            <a:spLocks noChangeArrowheads="1"/>
          </p:cNvSpPr>
          <p:nvPr/>
        </p:nvSpPr>
        <p:spPr bwMode="auto">
          <a:xfrm>
            <a:off x="2085975" y="18097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27" name="Oval 1083"/>
          <p:cNvSpPr>
            <a:spLocks noChangeArrowheads="1"/>
          </p:cNvSpPr>
          <p:nvPr/>
        </p:nvSpPr>
        <p:spPr bwMode="auto">
          <a:xfrm>
            <a:off x="2314575" y="225742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28" name="Oval 1084"/>
          <p:cNvSpPr>
            <a:spLocks noChangeArrowheads="1"/>
          </p:cNvSpPr>
          <p:nvPr/>
        </p:nvSpPr>
        <p:spPr bwMode="auto">
          <a:xfrm>
            <a:off x="2471738" y="203358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29" name="Oval 1085"/>
          <p:cNvSpPr>
            <a:spLocks noChangeArrowheads="1"/>
          </p:cNvSpPr>
          <p:nvPr/>
        </p:nvSpPr>
        <p:spPr bwMode="auto">
          <a:xfrm>
            <a:off x="2619375" y="225266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30" name="Oval 1086"/>
          <p:cNvSpPr>
            <a:spLocks noChangeArrowheads="1"/>
          </p:cNvSpPr>
          <p:nvPr/>
        </p:nvSpPr>
        <p:spPr bwMode="auto">
          <a:xfrm>
            <a:off x="4081463" y="196691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31" name="Oval 1087"/>
          <p:cNvSpPr>
            <a:spLocks noChangeArrowheads="1"/>
          </p:cNvSpPr>
          <p:nvPr/>
        </p:nvSpPr>
        <p:spPr bwMode="auto">
          <a:xfrm>
            <a:off x="4224338" y="226218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32" name="Oval 1088"/>
          <p:cNvSpPr>
            <a:spLocks noChangeArrowheads="1"/>
          </p:cNvSpPr>
          <p:nvPr/>
        </p:nvSpPr>
        <p:spPr bwMode="auto">
          <a:xfrm>
            <a:off x="4381500" y="172402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33" name="Oval 1089"/>
          <p:cNvSpPr>
            <a:spLocks noChangeArrowheads="1"/>
          </p:cNvSpPr>
          <p:nvPr/>
        </p:nvSpPr>
        <p:spPr bwMode="auto">
          <a:xfrm>
            <a:off x="4605338" y="24955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34" name="Oval 1090"/>
          <p:cNvSpPr>
            <a:spLocks noChangeArrowheads="1"/>
          </p:cNvSpPr>
          <p:nvPr/>
        </p:nvSpPr>
        <p:spPr bwMode="auto">
          <a:xfrm>
            <a:off x="4767263" y="233838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35" name="Oval 1091"/>
          <p:cNvSpPr>
            <a:spLocks noChangeArrowheads="1"/>
          </p:cNvSpPr>
          <p:nvPr/>
        </p:nvSpPr>
        <p:spPr bwMode="auto">
          <a:xfrm>
            <a:off x="5029200" y="12763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36" name="Oval 1092"/>
          <p:cNvSpPr>
            <a:spLocks noChangeArrowheads="1"/>
          </p:cNvSpPr>
          <p:nvPr/>
        </p:nvSpPr>
        <p:spPr bwMode="auto">
          <a:xfrm>
            <a:off x="7091363" y="226218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37" name="Oval 1093"/>
          <p:cNvSpPr>
            <a:spLocks noChangeArrowheads="1"/>
          </p:cNvSpPr>
          <p:nvPr/>
        </p:nvSpPr>
        <p:spPr bwMode="auto">
          <a:xfrm>
            <a:off x="7367588" y="221456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38" name="Oval 1094"/>
          <p:cNvSpPr>
            <a:spLocks noChangeArrowheads="1"/>
          </p:cNvSpPr>
          <p:nvPr/>
        </p:nvSpPr>
        <p:spPr bwMode="auto">
          <a:xfrm>
            <a:off x="7600950" y="19621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39" name="Oval 1095"/>
          <p:cNvSpPr>
            <a:spLocks noChangeArrowheads="1"/>
          </p:cNvSpPr>
          <p:nvPr/>
        </p:nvSpPr>
        <p:spPr bwMode="auto">
          <a:xfrm>
            <a:off x="7848600" y="233362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40" name="Oval 1096"/>
          <p:cNvSpPr>
            <a:spLocks noChangeArrowheads="1"/>
          </p:cNvSpPr>
          <p:nvPr/>
        </p:nvSpPr>
        <p:spPr bwMode="auto">
          <a:xfrm>
            <a:off x="8101013" y="20002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41" name="Oval 1097"/>
          <p:cNvSpPr>
            <a:spLocks noChangeArrowheads="1"/>
          </p:cNvSpPr>
          <p:nvPr/>
        </p:nvSpPr>
        <p:spPr bwMode="auto">
          <a:xfrm>
            <a:off x="8367713" y="268128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42" name="Oval 1098"/>
          <p:cNvSpPr>
            <a:spLocks noChangeArrowheads="1"/>
          </p:cNvSpPr>
          <p:nvPr/>
        </p:nvSpPr>
        <p:spPr bwMode="auto">
          <a:xfrm>
            <a:off x="8605838" y="298132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43" name="Oval 1099"/>
          <p:cNvSpPr>
            <a:spLocks noChangeArrowheads="1"/>
          </p:cNvSpPr>
          <p:nvPr/>
        </p:nvSpPr>
        <p:spPr bwMode="auto">
          <a:xfrm>
            <a:off x="1108075" y="465296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44" name="Oval 1100"/>
          <p:cNvSpPr>
            <a:spLocks noChangeArrowheads="1"/>
          </p:cNvSpPr>
          <p:nvPr/>
        </p:nvSpPr>
        <p:spPr bwMode="auto">
          <a:xfrm>
            <a:off x="1284288" y="493871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45" name="Oval 1101"/>
          <p:cNvSpPr>
            <a:spLocks noChangeArrowheads="1"/>
          </p:cNvSpPr>
          <p:nvPr/>
        </p:nvSpPr>
        <p:spPr bwMode="auto">
          <a:xfrm>
            <a:off x="1465263" y="492918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46" name="Oval 1102"/>
          <p:cNvSpPr>
            <a:spLocks noChangeArrowheads="1"/>
          </p:cNvSpPr>
          <p:nvPr/>
        </p:nvSpPr>
        <p:spPr bwMode="auto">
          <a:xfrm>
            <a:off x="1622425" y="522922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47" name="Oval 1103"/>
          <p:cNvSpPr>
            <a:spLocks noChangeArrowheads="1"/>
          </p:cNvSpPr>
          <p:nvPr/>
        </p:nvSpPr>
        <p:spPr bwMode="auto">
          <a:xfrm>
            <a:off x="1784350" y="462438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48" name="Oval 1104"/>
          <p:cNvSpPr>
            <a:spLocks noChangeArrowheads="1"/>
          </p:cNvSpPr>
          <p:nvPr/>
        </p:nvSpPr>
        <p:spPr bwMode="auto">
          <a:xfrm>
            <a:off x="1979613" y="491966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49" name="Oval 1105"/>
          <p:cNvSpPr>
            <a:spLocks noChangeArrowheads="1"/>
          </p:cNvSpPr>
          <p:nvPr/>
        </p:nvSpPr>
        <p:spPr bwMode="auto">
          <a:xfrm>
            <a:off x="2227263" y="416718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50" name="Oval 1106"/>
          <p:cNvSpPr>
            <a:spLocks noChangeArrowheads="1"/>
          </p:cNvSpPr>
          <p:nvPr/>
        </p:nvSpPr>
        <p:spPr bwMode="auto">
          <a:xfrm>
            <a:off x="2527300" y="411480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51" name="Oval 1107"/>
          <p:cNvSpPr>
            <a:spLocks noChangeArrowheads="1"/>
          </p:cNvSpPr>
          <p:nvPr/>
        </p:nvSpPr>
        <p:spPr bwMode="auto">
          <a:xfrm>
            <a:off x="4041775" y="486727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52" name="Oval 1108"/>
          <p:cNvSpPr>
            <a:spLocks noChangeArrowheads="1"/>
          </p:cNvSpPr>
          <p:nvPr/>
        </p:nvSpPr>
        <p:spPr bwMode="auto">
          <a:xfrm>
            <a:off x="4184650" y="464820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53" name="Oval 1109"/>
          <p:cNvSpPr>
            <a:spLocks noChangeArrowheads="1"/>
          </p:cNvSpPr>
          <p:nvPr/>
        </p:nvSpPr>
        <p:spPr bwMode="auto">
          <a:xfrm>
            <a:off x="4332288" y="541972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54" name="Oval 1110"/>
          <p:cNvSpPr>
            <a:spLocks noChangeArrowheads="1"/>
          </p:cNvSpPr>
          <p:nvPr/>
        </p:nvSpPr>
        <p:spPr bwMode="auto">
          <a:xfrm>
            <a:off x="4570413" y="541972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55" name="Oval 1111"/>
          <p:cNvSpPr>
            <a:spLocks noChangeArrowheads="1"/>
          </p:cNvSpPr>
          <p:nvPr/>
        </p:nvSpPr>
        <p:spPr bwMode="auto">
          <a:xfrm>
            <a:off x="7080250" y="491966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56" name="Oval 1112"/>
          <p:cNvSpPr>
            <a:spLocks noChangeArrowheads="1"/>
          </p:cNvSpPr>
          <p:nvPr/>
        </p:nvSpPr>
        <p:spPr bwMode="auto">
          <a:xfrm>
            <a:off x="7213600" y="46291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57" name="Oval 1113"/>
          <p:cNvSpPr>
            <a:spLocks noChangeArrowheads="1"/>
          </p:cNvSpPr>
          <p:nvPr/>
        </p:nvSpPr>
        <p:spPr bwMode="auto">
          <a:xfrm>
            <a:off x="7394575" y="50101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58" name="Oval 1114"/>
          <p:cNvSpPr>
            <a:spLocks noChangeArrowheads="1"/>
          </p:cNvSpPr>
          <p:nvPr/>
        </p:nvSpPr>
        <p:spPr bwMode="auto">
          <a:xfrm>
            <a:off x="7542213" y="461486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59" name="Oval 1115"/>
          <p:cNvSpPr>
            <a:spLocks noChangeArrowheads="1"/>
          </p:cNvSpPr>
          <p:nvPr/>
        </p:nvSpPr>
        <p:spPr bwMode="auto">
          <a:xfrm>
            <a:off x="7704138" y="446246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60" name="Oval 1116"/>
          <p:cNvSpPr>
            <a:spLocks noChangeArrowheads="1"/>
          </p:cNvSpPr>
          <p:nvPr/>
        </p:nvSpPr>
        <p:spPr bwMode="auto">
          <a:xfrm>
            <a:off x="7856538" y="462438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61" name="Oval 1117"/>
          <p:cNvSpPr>
            <a:spLocks noChangeArrowheads="1"/>
          </p:cNvSpPr>
          <p:nvPr/>
        </p:nvSpPr>
        <p:spPr bwMode="auto">
          <a:xfrm>
            <a:off x="8047038" y="44767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62" name="Oval 1118"/>
          <p:cNvSpPr>
            <a:spLocks noChangeArrowheads="1"/>
          </p:cNvSpPr>
          <p:nvPr/>
        </p:nvSpPr>
        <p:spPr bwMode="auto">
          <a:xfrm>
            <a:off x="8232775" y="43243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066" name="Rectangle 11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조사가 요구되는 관리도상의 변화</a:t>
            </a:r>
          </a:p>
        </p:txBody>
      </p:sp>
      <p:sp>
        <p:nvSpPr>
          <p:cNvPr id="94" name="슬라이드 번호 개체 틀 9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C291B-76F1-4884-A2EA-80F93D0078EC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26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4098925" y="1455738"/>
            <a:ext cx="1778000" cy="1436687"/>
          </a:xfrm>
          <a:prstGeom prst="rect">
            <a:avLst/>
          </a:prstGeom>
          <a:solidFill>
            <a:srgbClr val="FFFFCC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7126288" y="1455738"/>
            <a:ext cx="1778000" cy="1436687"/>
          </a:xfrm>
          <a:prstGeom prst="rect">
            <a:avLst/>
          </a:prstGeom>
          <a:solidFill>
            <a:srgbClr val="FFFFCC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82688" y="4371975"/>
            <a:ext cx="1778000" cy="1436688"/>
          </a:xfrm>
          <a:prstGeom prst="rect">
            <a:avLst/>
          </a:prstGeom>
          <a:solidFill>
            <a:srgbClr val="FFFFCC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1182688" y="1455738"/>
            <a:ext cx="1778000" cy="1436687"/>
          </a:xfrm>
          <a:prstGeom prst="rect">
            <a:avLst/>
          </a:prstGeom>
          <a:solidFill>
            <a:srgbClr val="FFFFCC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96998" name="Group 6"/>
          <p:cNvGrpSpPr>
            <a:grpSpLocks/>
          </p:cNvGrpSpPr>
          <p:nvPr/>
        </p:nvGrpSpPr>
        <p:grpSpPr bwMode="auto">
          <a:xfrm>
            <a:off x="244475" y="1347788"/>
            <a:ext cx="2727325" cy="1625600"/>
            <a:chOff x="184" y="833"/>
            <a:chExt cx="1832" cy="1454"/>
          </a:xfrm>
        </p:grpSpPr>
        <p:sp>
          <p:nvSpPr>
            <p:cNvPr id="596999" name="Rectangle 7"/>
            <p:cNvSpPr>
              <a:spLocks noChangeArrowheads="1"/>
            </p:cNvSpPr>
            <p:nvPr/>
          </p:nvSpPr>
          <p:spPr bwMode="auto">
            <a:xfrm>
              <a:off x="816" y="912"/>
              <a:ext cx="1200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7000" name="Line 8"/>
            <p:cNvSpPr>
              <a:spLocks noChangeShapeType="1"/>
            </p:cNvSpPr>
            <p:nvPr/>
          </p:nvSpPr>
          <p:spPr bwMode="auto">
            <a:xfrm>
              <a:off x="816" y="1551"/>
              <a:ext cx="120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7001" name="Text Box 9"/>
            <p:cNvSpPr txBox="1">
              <a:spLocks noChangeArrowheads="1"/>
            </p:cNvSpPr>
            <p:nvPr/>
          </p:nvSpPr>
          <p:spPr bwMode="auto">
            <a:xfrm>
              <a:off x="184" y="833"/>
              <a:ext cx="636" cy="14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관리상한선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중심선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>
                <a:lnSpc>
                  <a:spcPct val="40000"/>
                </a:lnSpc>
              </a:pPr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관리하한선</a:t>
              </a:r>
            </a:p>
          </p:txBody>
        </p:sp>
      </p:grpSp>
      <p:grpSp>
        <p:nvGrpSpPr>
          <p:cNvPr id="597002" name="Group 10"/>
          <p:cNvGrpSpPr>
            <a:grpSpLocks/>
          </p:cNvGrpSpPr>
          <p:nvPr/>
        </p:nvGrpSpPr>
        <p:grpSpPr bwMode="auto">
          <a:xfrm>
            <a:off x="3155950" y="1347788"/>
            <a:ext cx="2727325" cy="1625600"/>
            <a:chOff x="184" y="833"/>
            <a:chExt cx="1832" cy="1454"/>
          </a:xfrm>
        </p:grpSpPr>
        <p:sp>
          <p:nvSpPr>
            <p:cNvPr id="597003" name="Rectangle 11"/>
            <p:cNvSpPr>
              <a:spLocks noChangeArrowheads="1"/>
            </p:cNvSpPr>
            <p:nvPr/>
          </p:nvSpPr>
          <p:spPr bwMode="auto">
            <a:xfrm>
              <a:off x="816" y="912"/>
              <a:ext cx="1200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7004" name="Line 12"/>
            <p:cNvSpPr>
              <a:spLocks noChangeShapeType="1"/>
            </p:cNvSpPr>
            <p:nvPr/>
          </p:nvSpPr>
          <p:spPr bwMode="auto">
            <a:xfrm>
              <a:off x="816" y="1551"/>
              <a:ext cx="120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7005" name="Text Box 13"/>
            <p:cNvSpPr txBox="1">
              <a:spLocks noChangeArrowheads="1"/>
            </p:cNvSpPr>
            <p:nvPr/>
          </p:nvSpPr>
          <p:spPr bwMode="auto">
            <a:xfrm>
              <a:off x="184" y="833"/>
              <a:ext cx="636" cy="14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관리상한선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중심선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>
                <a:lnSpc>
                  <a:spcPct val="40000"/>
                </a:lnSpc>
              </a:pPr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관리하한선</a:t>
              </a:r>
            </a:p>
          </p:txBody>
        </p:sp>
      </p:grpSp>
      <p:grpSp>
        <p:nvGrpSpPr>
          <p:cNvPr id="597006" name="Group 14"/>
          <p:cNvGrpSpPr>
            <a:grpSpLocks/>
          </p:cNvGrpSpPr>
          <p:nvPr/>
        </p:nvGrpSpPr>
        <p:grpSpPr bwMode="auto">
          <a:xfrm>
            <a:off x="6188075" y="1347788"/>
            <a:ext cx="2727325" cy="1625600"/>
            <a:chOff x="184" y="833"/>
            <a:chExt cx="1832" cy="1454"/>
          </a:xfrm>
        </p:grpSpPr>
        <p:sp>
          <p:nvSpPr>
            <p:cNvPr id="597007" name="Rectangle 15"/>
            <p:cNvSpPr>
              <a:spLocks noChangeArrowheads="1"/>
            </p:cNvSpPr>
            <p:nvPr/>
          </p:nvSpPr>
          <p:spPr bwMode="auto">
            <a:xfrm>
              <a:off x="816" y="912"/>
              <a:ext cx="1200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7008" name="Line 16"/>
            <p:cNvSpPr>
              <a:spLocks noChangeShapeType="1"/>
            </p:cNvSpPr>
            <p:nvPr/>
          </p:nvSpPr>
          <p:spPr bwMode="auto">
            <a:xfrm>
              <a:off x="816" y="1551"/>
              <a:ext cx="120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7009" name="Text Box 17"/>
            <p:cNvSpPr txBox="1">
              <a:spLocks noChangeArrowheads="1"/>
            </p:cNvSpPr>
            <p:nvPr/>
          </p:nvSpPr>
          <p:spPr bwMode="auto">
            <a:xfrm>
              <a:off x="184" y="833"/>
              <a:ext cx="636" cy="14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관리상한선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중심선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>
                <a:lnSpc>
                  <a:spcPct val="40000"/>
                </a:lnSpc>
              </a:pPr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관리하한선</a:t>
              </a:r>
            </a:p>
          </p:txBody>
        </p:sp>
      </p:grpSp>
      <p:grpSp>
        <p:nvGrpSpPr>
          <p:cNvPr id="597010" name="Group 18"/>
          <p:cNvGrpSpPr>
            <a:grpSpLocks/>
          </p:cNvGrpSpPr>
          <p:nvPr/>
        </p:nvGrpSpPr>
        <p:grpSpPr bwMode="auto">
          <a:xfrm>
            <a:off x="244475" y="4294188"/>
            <a:ext cx="2727325" cy="1625600"/>
            <a:chOff x="184" y="833"/>
            <a:chExt cx="1832" cy="1454"/>
          </a:xfrm>
        </p:grpSpPr>
        <p:sp>
          <p:nvSpPr>
            <p:cNvPr id="597011" name="Rectangle 19"/>
            <p:cNvSpPr>
              <a:spLocks noChangeArrowheads="1"/>
            </p:cNvSpPr>
            <p:nvPr/>
          </p:nvSpPr>
          <p:spPr bwMode="auto">
            <a:xfrm>
              <a:off x="816" y="912"/>
              <a:ext cx="1200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7012" name="Line 20"/>
            <p:cNvSpPr>
              <a:spLocks noChangeShapeType="1"/>
            </p:cNvSpPr>
            <p:nvPr/>
          </p:nvSpPr>
          <p:spPr bwMode="auto">
            <a:xfrm>
              <a:off x="816" y="1551"/>
              <a:ext cx="120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7013" name="Text Box 21"/>
            <p:cNvSpPr txBox="1">
              <a:spLocks noChangeArrowheads="1"/>
            </p:cNvSpPr>
            <p:nvPr/>
          </p:nvSpPr>
          <p:spPr bwMode="auto">
            <a:xfrm>
              <a:off x="184" y="833"/>
              <a:ext cx="636" cy="14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관리상한선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중심선</a:t>
              </a: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>
                <a:lnSpc>
                  <a:spcPct val="40000"/>
                </a:lnSpc>
              </a:pPr>
              <a:endParaRPr lang="ko-KR" altLang="en-US" sz="1200" b="1">
                <a:solidFill>
                  <a:schemeClr val="tx1"/>
                </a:solidFill>
                <a:latin typeface="굴림" pitchFamily="50" charset="-127"/>
              </a:endParaRPr>
            </a:p>
            <a:p>
              <a:pPr algn="r"/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</a:rPr>
                <a:t>관리하한선</a:t>
              </a:r>
            </a:p>
          </p:txBody>
        </p:sp>
      </p:grpSp>
      <p:sp>
        <p:nvSpPr>
          <p:cNvPr id="597014" name="Oval 22"/>
          <p:cNvSpPr>
            <a:spLocks noChangeArrowheads="1"/>
          </p:cNvSpPr>
          <p:nvPr/>
        </p:nvSpPr>
        <p:spPr bwMode="auto">
          <a:xfrm>
            <a:off x="1524000" y="2078038"/>
            <a:ext cx="1066800" cy="609600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15" name="Text Box 23"/>
          <p:cNvSpPr txBox="1">
            <a:spLocks noChangeArrowheads="1"/>
          </p:cNvSpPr>
          <p:nvPr/>
        </p:nvSpPr>
        <p:spPr bwMode="auto">
          <a:xfrm>
            <a:off x="1111250" y="2947988"/>
            <a:ext cx="2003425" cy="730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연속해서 5점이 중심선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아래에 있으므로 원인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조사가 필요</a:t>
            </a:r>
          </a:p>
        </p:txBody>
      </p:sp>
      <p:sp>
        <p:nvSpPr>
          <p:cNvPr id="597016" name="Text Box 24"/>
          <p:cNvSpPr txBox="1">
            <a:spLocks noChangeArrowheads="1"/>
          </p:cNvSpPr>
          <p:nvPr/>
        </p:nvSpPr>
        <p:spPr bwMode="auto">
          <a:xfrm>
            <a:off x="4114800" y="2947988"/>
            <a:ext cx="2138363" cy="942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증가 또는 감소의 추세가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있으므로 이와 같은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점진적인 변화에 대한 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조사가 필요</a:t>
            </a:r>
          </a:p>
        </p:txBody>
      </p: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7064375" y="2947988"/>
            <a:ext cx="1901825" cy="517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점들의 특이한 변화에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대한 조사가 필요</a:t>
            </a:r>
          </a:p>
        </p:txBody>
      </p:sp>
      <p:sp>
        <p:nvSpPr>
          <p:cNvPr id="597018" name="Text Box 26"/>
          <p:cNvSpPr txBox="1">
            <a:spLocks noChangeArrowheads="1"/>
          </p:cNvSpPr>
          <p:nvPr/>
        </p:nvSpPr>
        <p:spPr bwMode="auto">
          <a:xfrm>
            <a:off x="1111250" y="5919788"/>
            <a:ext cx="1724025" cy="517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급격한 변화에 대한</a:t>
            </a:r>
          </a:p>
          <a:p>
            <a:pPr algn="l"/>
            <a:r>
              <a:rPr lang="ko-KR" altLang="en-US" sz="1400">
                <a:solidFill>
                  <a:schemeClr val="tx1"/>
                </a:solidFill>
                <a:latin typeface="굴림" pitchFamily="50" charset="-127"/>
              </a:rPr>
              <a:t>원인조사가 필요</a:t>
            </a:r>
          </a:p>
        </p:txBody>
      </p:sp>
      <p:sp>
        <p:nvSpPr>
          <p:cNvPr id="597020" name="Freeform 28"/>
          <p:cNvSpPr>
            <a:spLocks/>
          </p:cNvSpPr>
          <p:nvPr/>
        </p:nvSpPr>
        <p:spPr bwMode="auto">
          <a:xfrm>
            <a:off x="1195388" y="1863725"/>
            <a:ext cx="1195387" cy="695325"/>
          </a:xfrm>
          <a:custGeom>
            <a:avLst/>
            <a:gdLst/>
            <a:ahLst/>
            <a:cxnLst>
              <a:cxn ang="0">
                <a:pos x="0" y="287"/>
              </a:cxn>
              <a:cxn ang="0">
                <a:pos x="96" y="95"/>
              </a:cxn>
              <a:cxn ang="0">
                <a:pos x="216" y="0"/>
              </a:cxn>
              <a:cxn ang="0">
                <a:pos x="441" y="438"/>
              </a:cxn>
              <a:cxn ang="0">
                <a:pos x="543" y="288"/>
              </a:cxn>
              <a:cxn ang="0">
                <a:pos x="753" y="423"/>
              </a:cxn>
            </a:cxnLst>
            <a:rect l="0" t="0" r="r" b="b"/>
            <a:pathLst>
              <a:path w="753" h="438">
                <a:moveTo>
                  <a:pt x="0" y="287"/>
                </a:moveTo>
                <a:lnTo>
                  <a:pt x="96" y="95"/>
                </a:lnTo>
                <a:lnTo>
                  <a:pt x="216" y="0"/>
                </a:lnTo>
                <a:lnTo>
                  <a:pt x="441" y="438"/>
                </a:lnTo>
                <a:lnTo>
                  <a:pt x="543" y="288"/>
                </a:lnTo>
                <a:lnTo>
                  <a:pt x="753" y="423"/>
                </a:ln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21" name="Freeform 29"/>
          <p:cNvSpPr>
            <a:spLocks/>
          </p:cNvSpPr>
          <p:nvPr/>
        </p:nvSpPr>
        <p:spPr bwMode="auto">
          <a:xfrm>
            <a:off x="4114800" y="1720850"/>
            <a:ext cx="628650" cy="661988"/>
          </a:xfrm>
          <a:custGeom>
            <a:avLst/>
            <a:gdLst/>
            <a:ahLst/>
            <a:cxnLst>
              <a:cxn ang="0">
                <a:pos x="0" y="369"/>
              </a:cxn>
              <a:cxn ang="0">
                <a:pos x="144" y="417"/>
              </a:cxn>
              <a:cxn ang="0">
                <a:pos x="129" y="180"/>
              </a:cxn>
              <a:cxn ang="0">
                <a:pos x="288" y="273"/>
              </a:cxn>
              <a:cxn ang="0">
                <a:pos x="396" y="0"/>
              </a:cxn>
            </a:cxnLst>
            <a:rect l="0" t="0" r="r" b="b"/>
            <a:pathLst>
              <a:path w="396" h="417">
                <a:moveTo>
                  <a:pt x="0" y="369"/>
                </a:moveTo>
                <a:lnTo>
                  <a:pt x="144" y="417"/>
                </a:lnTo>
                <a:lnTo>
                  <a:pt x="129" y="180"/>
                </a:lnTo>
                <a:lnTo>
                  <a:pt x="288" y="273"/>
                </a:lnTo>
                <a:lnTo>
                  <a:pt x="396" y="0"/>
                </a:ln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22" name="Freeform 30"/>
          <p:cNvSpPr>
            <a:spLocks/>
          </p:cNvSpPr>
          <p:nvPr/>
        </p:nvSpPr>
        <p:spPr bwMode="auto">
          <a:xfrm>
            <a:off x="4876800" y="1758950"/>
            <a:ext cx="933450" cy="757238"/>
          </a:xfrm>
          <a:custGeom>
            <a:avLst/>
            <a:gdLst/>
            <a:ahLst/>
            <a:cxnLst>
              <a:cxn ang="0">
                <a:pos x="0" y="57"/>
              </a:cxn>
              <a:cxn ang="0">
                <a:pos x="117" y="0"/>
              </a:cxn>
              <a:cxn ang="0">
                <a:pos x="288" y="441"/>
              </a:cxn>
              <a:cxn ang="0">
                <a:pos x="432" y="345"/>
              </a:cxn>
              <a:cxn ang="0">
                <a:pos x="588" y="477"/>
              </a:cxn>
            </a:cxnLst>
            <a:rect l="0" t="0" r="r" b="b"/>
            <a:pathLst>
              <a:path w="588" h="477">
                <a:moveTo>
                  <a:pt x="0" y="57"/>
                </a:moveTo>
                <a:lnTo>
                  <a:pt x="117" y="0"/>
                </a:lnTo>
                <a:lnTo>
                  <a:pt x="288" y="441"/>
                </a:lnTo>
                <a:lnTo>
                  <a:pt x="432" y="345"/>
                </a:lnTo>
                <a:lnTo>
                  <a:pt x="588" y="477"/>
                </a:ln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23" name="Freeform 31"/>
          <p:cNvSpPr>
            <a:spLocks/>
          </p:cNvSpPr>
          <p:nvPr/>
        </p:nvSpPr>
        <p:spPr bwMode="auto">
          <a:xfrm>
            <a:off x="7123113" y="1520825"/>
            <a:ext cx="1454150" cy="1166813"/>
          </a:xfrm>
          <a:custGeom>
            <a:avLst/>
            <a:gdLst/>
            <a:ahLst/>
            <a:cxnLst>
              <a:cxn ang="0">
                <a:pos x="0" y="313"/>
              </a:cxn>
              <a:cxn ang="0">
                <a:pos x="88" y="735"/>
              </a:cxn>
              <a:cxn ang="0">
                <a:pos x="157" y="603"/>
              </a:cxn>
              <a:cxn ang="0">
                <a:pos x="280" y="24"/>
              </a:cxn>
              <a:cxn ang="0">
                <a:pos x="349" y="144"/>
              </a:cxn>
              <a:cxn ang="0">
                <a:pos x="448" y="75"/>
              </a:cxn>
              <a:cxn ang="0">
                <a:pos x="535" y="714"/>
              </a:cxn>
              <a:cxn ang="0">
                <a:pos x="604" y="504"/>
              </a:cxn>
              <a:cxn ang="0">
                <a:pos x="694" y="660"/>
              </a:cxn>
              <a:cxn ang="0">
                <a:pos x="811" y="408"/>
              </a:cxn>
              <a:cxn ang="0">
                <a:pos x="916" y="0"/>
              </a:cxn>
            </a:cxnLst>
            <a:rect l="0" t="0" r="r" b="b"/>
            <a:pathLst>
              <a:path w="916" h="735">
                <a:moveTo>
                  <a:pt x="0" y="313"/>
                </a:moveTo>
                <a:lnTo>
                  <a:pt x="88" y="735"/>
                </a:lnTo>
                <a:lnTo>
                  <a:pt x="157" y="603"/>
                </a:lnTo>
                <a:lnTo>
                  <a:pt x="280" y="24"/>
                </a:lnTo>
                <a:lnTo>
                  <a:pt x="349" y="144"/>
                </a:lnTo>
                <a:lnTo>
                  <a:pt x="448" y="75"/>
                </a:lnTo>
                <a:lnTo>
                  <a:pt x="535" y="714"/>
                </a:lnTo>
                <a:lnTo>
                  <a:pt x="604" y="504"/>
                </a:lnTo>
                <a:lnTo>
                  <a:pt x="694" y="660"/>
                </a:lnTo>
                <a:lnTo>
                  <a:pt x="811" y="408"/>
                </a:lnTo>
                <a:lnTo>
                  <a:pt x="916" y="0"/>
                </a:ln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24" name="Freeform 32"/>
          <p:cNvSpPr>
            <a:spLocks/>
          </p:cNvSpPr>
          <p:nvPr/>
        </p:nvSpPr>
        <p:spPr bwMode="auto">
          <a:xfrm>
            <a:off x="1190625" y="4516438"/>
            <a:ext cx="1609725" cy="10287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0"/>
              </a:cxn>
              <a:cxn ang="0">
                <a:pos x="222" y="432"/>
              </a:cxn>
              <a:cxn ang="0">
                <a:pos x="303" y="144"/>
              </a:cxn>
              <a:cxn ang="0">
                <a:pos x="414" y="72"/>
              </a:cxn>
              <a:cxn ang="0">
                <a:pos x="537" y="630"/>
              </a:cxn>
              <a:cxn ang="0">
                <a:pos x="663" y="291"/>
              </a:cxn>
              <a:cxn ang="0">
                <a:pos x="765" y="648"/>
              </a:cxn>
              <a:cxn ang="0">
                <a:pos x="867" y="474"/>
              </a:cxn>
              <a:cxn ang="0">
                <a:pos x="1014" y="432"/>
              </a:cxn>
            </a:cxnLst>
            <a:rect l="0" t="0" r="r" b="b"/>
            <a:pathLst>
              <a:path w="1014" h="648">
                <a:moveTo>
                  <a:pt x="0" y="288"/>
                </a:moveTo>
                <a:lnTo>
                  <a:pt x="96" y="0"/>
                </a:lnTo>
                <a:lnTo>
                  <a:pt x="222" y="432"/>
                </a:lnTo>
                <a:lnTo>
                  <a:pt x="303" y="144"/>
                </a:lnTo>
                <a:lnTo>
                  <a:pt x="414" y="72"/>
                </a:lnTo>
                <a:lnTo>
                  <a:pt x="537" y="630"/>
                </a:lnTo>
                <a:lnTo>
                  <a:pt x="663" y="291"/>
                </a:lnTo>
                <a:lnTo>
                  <a:pt x="765" y="648"/>
                </a:lnTo>
                <a:lnTo>
                  <a:pt x="867" y="474"/>
                </a:lnTo>
                <a:lnTo>
                  <a:pt x="1014" y="432"/>
                </a:ln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4929188" y="1722438"/>
            <a:ext cx="762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26" name="Oval 34"/>
          <p:cNvSpPr>
            <a:spLocks noChangeArrowheads="1"/>
          </p:cNvSpPr>
          <p:nvPr/>
        </p:nvSpPr>
        <p:spPr bwMode="auto">
          <a:xfrm>
            <a:off x="1162050" y="22923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27" name="Oval 35"/>
          <p:cNvSpPr>
            <a:spLocks noChangeArrowheads="1"/>
          </p:cNvSpPr>
          <p:nvPr/>
        </p:nvSpPr>
        <p:spPr bwMode="auto">
          <a:xfrm>
            <a:off x="1319213" y="197326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28" name="Oval 36"/>
          <p:cNvSpPr>
            <a:spLocks noChangeArrowheads="1"/>
          </p:cNvSpPr>
          <p:nvPr/>
        </p:nvSpPr>
        <p:spPr bwMode="auto">
          <a:xfrm>
            <a:off x="1495425" y="181610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29" name="Oval 37"/>
          <p:cNvSpPr>
            <a:spLocks noChangeArrowheads="1"/>
          </p:cNvSpPr>
          <p:nvPr/>
        </p:nvSpPr>
        <p:spPr bwMode="auto">
          <a:xfrm>
            <a:off x="1685925" y="218757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30" name="Oval 38"/>
          <p:cNvSpPr>
            <a:spLocks noChangeArrowheads="1"/>
          </p:cNvSpPr>
          <p:nvPr/>
        </p:nvSpPr>
        <p:spPr bwMode="auto">
          <a:xfrm>
            <a:off x="1843088" y="250666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31" name="Oval 39"/>
          <p:cNvSpPr>
            <a:spLocks noChangeArrowheads="1"/>
          </p:cNvSpPr>
          <p:nvPr/>
        </p:nvSpPr>
        <p:spPr bwMode="auto">
          <a:xfrm>
            <a:off x="2005013" y="22923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32" name="Oval 40"/>
          <p:cNvSpPr>
            <a:spLocks noChangeArrowheads="1"/>
          </p:cNvSpPr>
          <p:nvPr/>
        </p:nvSpPr>
        <p:spPr bwMode="auto">
          <a:xfrm>
            <a:off x="2176463" y="239236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33" name="Oval 41"/>
          <p:cNvSpPr>
            <a:spLocks noChangeArrowheads="1"/>
          </p:cNvSpPr>
          <p:nvPr/>
        </p:nvSpPr>
        <p:spPr bwMode="auto">
          <a:xfrm>
            <a:off x="2357438" y="249713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34" name="Oval 42"/>
          <p:cNvSpPr>
            <a:spLocks noChangeArrowheads="1"/>
          </p:cNvSpPr>
          <p:nvPr/>
        </p:nvSpPr>
        <p:spPr bwMode="auto">
          <a:xfrm>
            <a:off x="4062413" y="227806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35" name="Oval 43"/>
          <p:cNvSpPr>
            <a:spLocks noChangeArrowheads="1"/>
          </p:cNvSpPr>
          <p:nvPr/>
        </p:nvSpPr>
        <p:spPr bwMode="auto">
          <a:xfrm>
            <a:off x="4291013" y="23304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36" name="Oval 44"/>
          <p:cNvSpPr>
            <a:spLocks noChangeArrowheads="1"/>
          </p:cNvSpPr>
          <p:nvPr/>
        </p:nvSpPr>
        <p:spPr bwMode="auto">
          <a:xfrm>
            <a:off x="4291013" y="196850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37" name="Oval 45"/>
          <p:cNvSpPr>
            <a:spLocks noChangeArrowheads="1"/>
          </p:cNvSpPr>
          <p:nvPr/>
        </p:nvSpPr>
        <p:spPr bwMode="auto">
          <a:xfrm>
            <a:off x="4533900" y="211613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38" name="Oval 46"/>
          <p:cNvSpPr>
            <a:spLocks noChangeArrowheads="1"/>
          </p:cNvSpPr>
          <p:nvPr/>
        </p:nvSpPr>
        <p:spPr bwMode="auto">
          <a:xfrm>
            <a:off x="4710113" y="16827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39" name="Line 47"/>
          <p:cNvSpPr>
            <a:spLocks noChangeShapeType="1"/>
          </p:cNvSpPr>
          <p:nvPr/>
        </p:nvSpPr>
        <p:spPr bwMode="auto">
          <a:xfrm flipV="1">
            <a:off x="4114800" y="1544638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40" name="Oval 48"/>
          <p:cNvSpPr>
            <a:spLocks noChangeArrowheads="1"/>
          </p:cNvSpPr>
          <p:nvPr/>
        </p:nvSpPr>
        <p:spPr bwMode="auto">
          <a:xfrm>
            <a:off x="4848225" y="182086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41" name="Oval 49"/>
          <p:cNvSpPr>
            <a:spLocks noChangeArrowheads="1"/>
          </p:cNvSpPr>
          <p:nvPr/>
        </p:nvSpPr>
        <p:spPr bwMode="auto">
          <a:xfrm>
            <a:off x="5014913" y="172561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42" name="Oval 50"/>
          <p:cNvSpPr>
            <a:spLocks noChangeArrowheads="1"/>
          </p:cNvSpPr>
          <p:nvPr/>
        </p:nvSpPr>
        <p:spPr bwMode="auto">
          <a:xfrm>
            <a:off x="5291138" y="241617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43" name="Oval 51"/>
          <p:cNvSpPr>
            <a:spLocks noChangeArrowheads="1"/>
          </p:cNvSpPr>
          <p:nvPr/>
        </p:nvSpPr>
        <p:spPr bwMode="auto">
          <a:xfrm>
            <a:off x="5519738" y="226377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44" name="Oval 52"/>
          <p:cNvSpPr>
            <a:spLocks noChangeArrowheads="1"/>
          </p:cNvSpPr>
          <p:nvPr/>
        </p:nvSpPr>
        <p:spPr bwMode="auto">
          <a:xfrm>
            <a:off x="5772150" y="247808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45" name="Oval 53"/>
          <p:cNvSpPr>
            <a:spLocks noChangeArrowheads="1"/>
          </p:cNvSpPr>
          <p:nvPr/>
        </p:nvSpPr>
        <p:spPr bwMode="auto">
          <a:xfrm>
            <a:off x="7096125" y="200660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46" name="Oval 54"/>
          <p:cNvSpPr>
            <a:spLocks noChangeArrowheads="1"/>
          </p:cNvSpPr>
          <p:nvPr/>
        </p:nvSpPr>
        <p:spPr bwMode="auto">
          <a:xfrm>
            <a:off x="7224713" y="26352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47" name="Oval 55"/>
          <p:cNvSpPr>
            <a:spLocks noChangeArrowheads="1"/>
          </p:cNvSpPr>
          <p:nvPr/>
        </p:nvSpPr>
        <p:spPr bwMode="auto">
          <a:xfrm>
            <a:off x="7329488" y="243998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48" name="Oval 56"/>
          <p:cNvSpPr>
            <a:spLocks noChangeArrowheads="1"/>
          </p:cNvSpPr>
          <p:nvPr/>
        </p:nvSpPr>
        <p:spPr bwMode="auto">
          <a:xfrm>
            <a:off x="7534275" y="152082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49" name="Oval 57"/>
          <p:cNvSpPr>
            <a:spLocks noChangeArrowheads="1"/>
          </p:cNvSpPr>
          <p:nvPr/>
        </p:nvSpPr>
        <p:spPr bwMode="auto">
          <a:xfrm>
            <a:off x="7648575" y="170656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50" name="Oval 58"/>
          <p:cNvSpPr>
            <a:spLocks noChangeArrowheads="1"/>
          </p:cNvSpPr>
          <p:nvPr/>
        </p:nvSpPr>
        <p:spPr bwMode="auto">
          <a:xfrm>
            <a:off x="7786688" y="16065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51" name="Oval 59"/>
          <p:cNvSpPr>
            <a:spLocks noChangeArrowheads="1"/>
          </p:cNvSpPr>
          <p:nvPr/>
        </p:nvSpPr>
        <p:spPr bwMode="auto">
          <a:xfrm>
            <a:off x="7939088" y="260667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52" name="Oval 60"/>
          <p:cNvSpPr>
            <a:spLocks noChangeArrowheads="1"/>
          </p:cNvSpPr>
          <p:nvPr/>
        </p:nvSpPr>
        <p:spPr bwMode="auto">
          <a:xfrm>
            <a:off x="8034338" y="22923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53" name="Oval 61"/>
          <p:cNvSpPr>
            <a:spLocks noChangeArrowheads="1"/>
          </p:cNvSpPr>
          <p:nvPr/>
        </p:nvSpPr>
        <p:spPr bwMode="auto">
          <a:xfrm>
            <a:off x="8191500" y="253523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54" name="Oval 62"/>
          <p:cNvSpPr>
            <a:spLocks noChangeArrowheads="1"/>
          </p:cNvSpPr>
          <p:nvPr/>
        </p:nvSpPr>
        <p:spPr bwMode="auto">
          <a:xfrm>
            <a:off x="8382000" y="211613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55" name="Oval 63"/>
          <p:cNvSpPr>
            <a:spLocks noChangeArrowheads="1"/>
          </p:cNvSpPr>
          <p:nvPr/>
        </p:nvSpPr>
        <p:spPr bwMode="auto">
          <a:xfrm>
            <a:off x="8539163" y="146843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56" name="Oval 64"/>
          <p:cNvSpPr>
            <a:spLocks noChangeArrowheads="1"/>
          </p:cNvSpPr>
          <p:nvPr/>
        </p:nvSpPr>
        <p:spPr bwMode="auto">
          <a:xfrm>
            <a:off x="1152525" y="494982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1300163" y="447833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58" name="Oval 66"/>
          <p:cNvSpPr>
            <a:spLocks noChangeArrowheads="1"/>
          </p:cNvSpPr>
          <p:nvPr/>
        </p:nvSpPr>
        <p:spPr bwMode="auto">
          <a:xfrm>
            <a:off x="1500188" y="51498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59" name="Oval 67"/>
          <p:cNvSpPr>
            <a:spLocks noChangeArrowheads="1"/>
          </p:cNvSpPr>
          <p:nvPr/>
        </p:nvSpPr>
        <p:spPr bwMode="auto">
          <a:xfrm>
            <a:off x="1643063" y="470217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60" name="Oval 68"/>
          <p:cNvSpPr>
            <a:spLocks noChangeArrowheads="1"/>
          </p:cNvSpPr>
          <p:nvPr/>
        </p:nvSpPr>
        <p:spPr bwMode="auto">
          <a:xfrm>
            <a:off x="1800225" y="4587875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61" name="Oval 69"/>
          <p:cNvSpPr>
            <a:spLocks noChangeArrowheads="1"/>
          </p:cNvSpPr>
          <p:nvPr/>
        </p:nvSpPr>
        <p:spPr bwMode="auto">
          <a:xfrm>
            <a:off x="2005013" y="546893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62" name="Oval 70"/>
          <p:cNvSpPr>
            <a:spLocks noChangeArrowheads="1"/>
          </p:cNvSpPr>
          <p:nvPr/>
        </p:nvSpPr>
        <p:spPr bwMode="auto">
          <a:xfrm>
            <a:off x="2200275" y="493553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63" name="Oval 71"/>
          <p:cNvSpPr>
            <a:spLocks noChangeArrowheads="1"/>
          </p:cNvSpPr>
          <p:nvPr/>
        </p:nvSpPr>
        <p:spPr bwMode="auto">
          <a:xfrm>
            <a:off x="2366963" y="5507038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64" name="Oval 72"/>
          <p:cNvSpPr>
            <a:spLocks noChangeArrowheads="1"/>
          </p:cNvSpPr>
          <p:nvPr/>
        </p:nvSpPr>
        <p:spPr bwMode="auto">
          <a:xfrm>
            <a:off x="2538413" y="5226050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65" name="Oval 73"/>
          <p:cNvSpPr>
            <a:spLocks noChangeArrowheads="1"/>
          </p:cNvSpPr>
          <p:nvPr/>
        </p:nvSpPr>
        <p:spPr bwMode="auto">
          <a:xfrm>
            <a:off x="2752725" y="5154613"/>
            <a:ext cx="76200" cy="762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슬라이드 번호 개체 틀 7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9DA1-3518-4703-A132-62E9BF930194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9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467600" cy="838200"/>
          </a:xfrm>
        </p:spPr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ko-KR" altLang="en-US" dirty="0" smtClean="0"/>
              <a:t>제품계획</a:t>
            </a:r>
            <a:endParaRPr lang="ko-KR" altLang="en-US" dirty="0"/>
          </a:p>
        </p:txBody>
      </p:sp>
      <p:sp>
        <p:nvSpPr>
          <p:cNvPr id="64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제품 </a:t>
            </a:r>
            <a:r>
              <a:rPr lang="ko-KR" altLang="en-US" dirty="0" smtClean="0"/>
              <a:t>계획</a:t>
            </a:r>
            <a:endParaRPr lang="en-US" altLang="ko-KR" dirty="0" smtClean="0"/>
          </a:p>
          <a:p>
            <a:r>
              <a:rPr lang="ko-KR" altLang="en-US" dirty="0" smtClean="0"/>
              <a:t>제품 </a:t>
            </a:r>
            <a:r>
              <a:rPr lang="en-US" altLang="ko-KR" dirty="0" smtClean="0"/>
              <a:t>idea</a:t>
            </a:r>
            <a:r>
              <a:rPr lang="ko-KR" altLang="en-US" dirty="0" smtClean="0"/>
              <a:t>의 창출</a:t>
            </a:r>
            <a:endParaRPr lang="en-US" altLang="ko-KR" dirty="0" smtClean="0"/>
          </a:p>
          <a:p>
            <a:r>
              <a:rPr lang="ko-KR" altLang="en-US" dirty="0" smtClean="0"/>
              <a:t>제품 설계</a:t>
            </a:r>
            <a:endParaRPr lang="ko-KR" alt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1F72286-06A8-46B7-ACC8-4BF89E999E7C}" type="slidenum">
              <a:rPr lang="ko-KR" altLang="en-US"/>
              <a:pPr/>
              <a:t>35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제품 계획</a:t>
            </a:r>
          </a:p>
        </p:txBody>
      </p:sp>
      <p:sp>
        <p:nvSpPr>
          <p:cNvPr id="6656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제품</a:t>
            </a:r>
            <a:endParaRPr lang="en-US" altLang="ko-KR" dirty="0" smtClean="0"/>
          </a:p>
          <a:p>
            <a:r>
              <a:rPr lang="ko-KR" altLang="en-US" dirty="0" smtClean="0"/>
              <a:t>제품 </a:t>
            </a:r>
            <a:r>
              <a:rPr lang="ko-KR" altLang="en-US" dirty="0"/>
              <a:t>구매의 </a:t>
            </a:r>
            <a:r>
              <a:rPr lang="ko-KR" altLang="en-US" dirty="0" err="1"/>
              <a:t>다차원성</a:t>
            </a:r>
            <a:endParaRPr lang="ko-KR" altLang="en-US" dirty="0"/>
          </a:p>
          <a:p>
            <a:r>
              <a:rPr lang="ko-KR" altLang="en-US" dirty="0"/>
              <a:t>제품 계획</a:t>
            </a:r>
          </a:p>
          <a:p>
            <a:r>
              <a:rPr lang="ko-KR" altLang="en-US" dirty="0"/>
              <a:t>제품 계획 성공과 실패 사례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20A0D7B-27D8-4BCB-83AE-F7D1AC46A313}" type="slidenum">
              <a:rPr lang="ko-KR" altLang="en-US"/>
              <a:pPr/>
              <a:t>36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제품</a:t>
            </a:r>
          </a:p>
        </p:txBody>
      </p:sp>
      <p:sp>
        <p:nvSpPr>
          <p:cNvPr id="65543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제품의 정의( </a:t>
            </a:r>
            <a:r>
              <a:rPr lang="en-US" altLang="ko-KR" dirty="0"/>
              <a:t>by </a:t>
            </a:r>
            <a:r>
              <a:rPr lang="en-US" altLang="ko-KR" dirty="0" err="1"/>
              <a:t>Kotler</a:t>
            </a:r>
            <a:r>
              <a:rPr lang="en-US" altLang="ko-KR" dirty="0"/>
              <a:t> )</a:t>
            </a:r>
          </a:p>
          <a:p>
            <a:pPr lvl="1"/>
            <a:r>
              <a:rPr lang="ko-KR" altLang="en-US" dirty="0"/>
              <a:t>고객의 관심, 구매, 사용 혹은 소비를 위해서 생산시스템이 제공하는 물품, 서비스, 인격, 장소, 조직, </a:t>
            </a:r>
            <a:r>
              <a:rPr lang="en-US" altLang="ko-KR" dirty="0"/>
              <a:t>idea </a:t>
            </a:r>
            <a:r>
              <a:rPr lang="ko-KR" altLang="en-US" dirty="0"/>
              <a:t>등 모든 것</a:t>
            </a:r>
          </a:p>
          <a:p>
            <a:r>
              <a:rPr lang="ko-KR" altLang="en-US" dirty="0"/>
              <a:t>제품이란 </a:t>
            </a:r>
            <a:r>
              <a:rPr lang="ko-KR" altLang="en-US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생산시스템의 산출물</a:t>
            </a:r>
            <a:r>
              <a:rPr lang="ko-KR" altLang="en-US" dirty="0"/>
              <a:t>로서 고객과의 관계 역할을 담당하는 것</a:t>
            </a:r>
            <a:endParaRPr lang="ko-KR" altLang="en-US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(예) 교수: 교육과 연구 (교육방법, 내용, 작품발표, </a:t>
            </a:r>
            <a:r>
              <a:rPr lang="en-US" altLang="ko-KR" dirty="0"/>
              <a:t>image</a:t>
            </a:r>
            <a:r>
              <a:rPr lang="ko-KR" altLang="en-US" dirty="0"/>
              <a:t>)</a:t>
            </a:r>
          </a:p>
          <a:p>
            <a:pPr lvl="1"/>
            <a:r>
              <a:rPr lang="ko-KR" altLang="en-US" dirty="0"/>
              <a:t>따라서 외부로부터 제품에 대한 수요가 있을 때 그 수요의 여건(질, 량, 시기, 가격 등)에 효율적으로 적응해 나가는 것이 생산시스템의 주 기능</a:t>
            </a:r>
          </a:p>
          <a:p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9AB5C-3282-4B58-BE75-F8452A0F5452}" type="slidenum">
              <a:rPr lang="ko-KR" altLang="en-US"/>
              <a:pPr/>
              <a:t>37</a:t>
            </a:fld>
            <a:endParaRPr lang="en-US" altLang="ko-KR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000100" y="4293096"/>
            <a:ext cx="7456515" cy="2171723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marL="265113" indent="-265113" algn="l">
              <a:buFont typeface="Wingdings" panose="05000000000000000000" pitchFamily="2" charset="2"/>
              <a:buChar char="ü"/>
            </a:pPr>
            <a:r>
              <a:rPr kumimoji="0" lang="en-US" altLang="ko-KR" sz="1800" b="1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SPA</a:t>
            </a:r>
            <a:r>
              <a:rPr kumimoji="0" lang="en-US" altLang="ko-KR" sz="1800" dirty="0" smtClean="0">
                <a:latin typeface="+mn-ea"/>
                <a:cs typeface="Times New Roman" pitchFamily="18" charset="0"/>
              </a:rPr>
              <a:t> </a:t>
            </a:r>
            <a:r>
              <a:rPr kumimoji="0" lang="ko-KR" altLang="en-US" sz="1800" dirty="0" smtClean="0">
                <a:latin typeface="+mn-ea"/>
                <a:cs typeface="Times New Roman" pitchFamily="18" charset="0"/>
              </a:rPr>
              <a:t>브랜드</a:t>
            </a:r>
            <a:r>
              <a:rPr kumimoji="0" lang="en-US" altLang="ko-KR" sz="1800" dirty="0" smtClean="0">
                <a:latin typeface="+mn-ea"/>
                <a:cs typeface="Times New Roman" pitchFamily="18" charset="0"/>
              </a:rPr>
              <a:t>: </a:t>
            </a:r>
            <a:r>
              <a:rPr lang="ko-KR" altLang="en-US" sz="1800" dirty="0"/>
              <a:t>자사의 기획브랜드 상품을 직접 제조하여 유통까지 </a:t>
            </a:r>
            <a:r>
              <a:rPr lang="ko-KR" altLang="en-US" sz="1800" dirty="0" smtClean="0"/>
              <a:t>하는</a:t>
            </a:r>
            <a:endParaRPr lang="en-US" altLang="ko-KR" sz="1800" dirty="0" smtClean="0"/>
          </a:p>
          <a:p>
            <a:pPr marL="265113" indent="-265113" algn="l"/>
            <a:r>
              <a:rPr lang="en-US" altLang="ko-KR" sz="1800" dirty="0"/>
              <a:t> </a:t>
            </a:r>
            <a:r>
              <a:rPr lang="en-US" altLang="ko-KR" sz="1800" dirty="0" smtClean="0"/>
              <a:t>                  </a:t>
            </a:r>
            <a:r>
              <a:rPr lang="ko-KR" altLang="en-US" sz="1800" dirty="0" smtClean="0"/>
              <a:t>전문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의류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소매점</a:t>
            </a:r>
            <a:endParaRPr kumimoji="0" lang="en-US" altLang="ko-KR" sz="1800" dirty="0" smtClean="0">
              <a:latin typeface="+mn-ea"/>
              <a:ea typeface="+mn-ea"/>
              <a:cs typeface="Times New Roman" pitchFamily="18" charset="0"/>
            </a:endParaRPr>
          </a:p>
          <a:p>
            <a:pPr marL="265113" indent="-265113" algn="l">
              <a:spcBef>
                <a:spcPct val="30000"/>
              </a:spcBef>
              <a:buFont typeface="Wingdings" pitchFamily="2" charset="2"/>
              <a:buChar char="ü"/>
            </a:pPr>
            <a:r>
              <a:rPr kumimoji="0" lang="en-US" altLang="ko-KR" sz="1800" b="1" dirty="0" smtClean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Own</a:t>
            </a:r>
            <a:r>
              <a:rPr kumimoji="0" lang="en-US" altLang="ko-KR" sz="1800" dirty="0" smtClean="0">
                <a:latin typeface="+mn-ea"/>
                <a:ea typeface="+mn-ea"/>
                <a:cs typeface="Times New Roman" pitchFamily="18" charset="0"/>
              </a:rPr>
              <a:t>-Brand </a:t>
            </a:r>
            <a:r>
              <a:rPr kumimoji="0" lang="en-US" altLang="ko-KR" sz="18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kumimoji="0" lang="ko-KR" altLang="en-US" sz="1800" dirty="0">
                <a:latin typeface="+mn-ea"/>
                <a:ea typeface="+mn-ea"/>
                <a:cs typeface="Times New Roman" pitchFamily="18" charset="0"/>
              </a:rPr>
              <a:t>자사상품) </a:t>
            </a:r>
            <a:r>
              <a:rPr kumimoji="0" lang="ko-KR" altLang="en-US" sz="1800" dirty="0" smtClean="0">
                <a:latin typeface="+mn-ea"/>
                <a:ea typeface="+mn-ea"/>
                <a:cs typeface="Times New Roman" pitchFamily="18" charset="0"/>
              </a:rPr>
              <a:t>제품 </a:t>
            </a:r>
            <a:r>
              <a:rPr kumimoji="0" lang="en-US" altLang="ko-KR" sz="1800" dirty="0" smtClean="0">
                <a:latin typeface="+mn-ea"/>
                <a:ea typeface="+mn-ea"/>
                <a:cs typeface="Times New Roman" pitchFamily="18" charset="0"/>
              </a:rPr>
              <a:t>: Store brand</a:t>
            </a:r>
            <a:r>
              <a:rPr kumimoji="0" lang="ko-KR" altLang="en-US" sz="1800" dirty="0" smtClean="0">
                <a:latin typeface="+mn-ea"/>
                <a:ea typeface="+mn-ea"/>
                <a:cs typeface="Times New Roman" pitchFamily="18" charset="0"/>
              </a:rPr>
              <a:t>라고도 함</a:t>
            </a:r>
            <a:endParaRPr kumimoji="0" lang="en-US" altLang="ko-KR" sz="1800" dirty="0" smtClean="0">
              <a:latin typeface="+mn-ea"/>
              <a:ea typeface="+mn-ea"/>
              <a:cs typeface="Times New Roman" pitchFamily="18" charset="0"/>
            </a:endParaRPr>
          </a:p>
          <a:p>
            <a:pPr marL="265113" indent="-265113" algn="l">
              <a:spcBef>
                <a:spcPct val="30000"/>
              </a:spcBef>
              <a:buFont typeface="Wingdings" pitchFamily="2" charset="2"/>
              <a:buChar char="ü"/>
            </a:pPr>
            <a:r>
              <a:rPr kumimoji="0" lang="en-US" altLang="ko-KR" sz="1800" dirty="0">
                <a:latin typeface="+mn-ea"/>
                <a:cs typeface="Times New Roman" pitchFamily="18" charset="0"/>
              </a:rPr>
              <a:t>Private Brand: </a:t>
            </a:r>
            <a:r>
              <a:rPr kumimoji="0" lang="ko-KR" altLang="en-US" sz="1800" dirty="0">
                <a:latin typeface="+mn-ea"/>
                <a:cs typeface="Times New Roman" pitchFamily="18" charset="0"/>
              </a:rPr>
              <a:t>상품 제조 설비가 없는 </a:t>
            </a:r>
            <a:r>
              <a:rPr kumimoji="0" lang="ko-KR" altLang="en-US" sz="1800" dirty="0" smtClean="0">
                <a:latin typeface="+mn-ea"/>
                <a:cs typeface="Times New Roman" pitchFamily="18" charset="0"/>
              </a:rPr>
              <a:t>유통 </a:t>
            </a:r>
            <a:r>
              <a:rPr kumimoji="0" lang="ko-KR" altLang="en-US" sz="1800" dirty="0" err="1" smtClean="0">
                <a:latin typeface="+mn-ea"/>
                <a:cs typeface="Times New Roman" pitchFamily="18" charset="0"/>
              </a:rPr>
              <a:t>전문업체가</a:t>
            </a:r>
            <a:r>
              <a:rPr kumimoji="0" lang="ko-KR" altLang="en-US" sz="1800" dirty="0" smtClean="0">
                <a:latin typeface="+mn-ea"/>
                <a:cs typeface="Times New Roman" pitchFamily="18" charset="0"/>
              </a:rPr>
              <a:t> </a:t>
            </a:r>
            <a:r>
              <a:rPr kumimoji="0" lang="ko-KR" altLang="en-US" sz="1800" dirty="0">
                <a:latin typeface="+mn-ea"/>
                <a:cs typeface="Times New Roman" pitchFamily="18" charset="0"/>
              </a:rPr>
              <a:t>개발한 </a:t>
            </a:r>
            <a:r>
              <a:rPr kumimoji="0" lang="ko-KR" altLang="en-US" sz="1800" dirty="0" smtClean="0">
                <a:latin typeface="+mn-ea"/>
                <a:cs typeface="Times New Roman" pitchFamily="18" charset="0"/>
              </a:rPr>
              <a:t>상표</a:t>
            </a:r>
            <a:endParaRPr kumimoji="0" lang="ko-KR" altLang="en-US" sz="1800" dirty="0">
              <a:latin typeface="+mn-ea"/>
              <a:ea typeface="+mn-ea"/>
              <a:cs typeface="Times New Roman" pitchFamily="18" charset="0"/>
            </a:endParaRPr>
          </a:p>
          <a:p>
            <a:pPr marL="265113" indent="-265113" algn="l">
              <a:spcBef>
                <a:spcPct val="30000"/>
              </a:spcBef>
              <a:buFont typeface="Wingdings" pitchFamily="2" charset="2"/>
              <a:buChar char="ü"/>
            </a:pPr>
            <a:r>
              <a:rPr kumimoji="0" lang="en-US" altLang="ko-KR" sz="1800" dirty="0">
                <a:latin typeface="+mn-ea"/>
                <a:cs typeface="Times New Roman" pitchFamily="18" charset="0"/>
              </a:rPr>
              <a:t>OEM(Original Equipment Manufacturing): </a:t>
            </a:r>
            <a:r>
              <a:rPr kumimoji="0" lang="ko-KR" altLang="en-US" sz="1800" dirty="0">
                <a:latin typeface="+mn-ea"/>
                <a:cs typeface="Times New Roman" pitchFamily="18" charset="0"/>
              </a:rPr>
              <a:t>주문자 상표 부착 방식</a:t>
            </a:r>
          </a:p>
          <a:p>
            <a:pPr marL="265113" indent="-265113" algn="l">
              <a:spcBef>
                <a:spcPct val="30000"/>
              </a:spcBef>
              <a:buFont typeface="Wingdings" pitchFamily="2" charset="2"/>
              <a:buChar char="ü"/>
            </a:pPr>
            <a:r>
              <a:rPr kumimoji="0" lang="en-US" altLang="ko-KR" sz="1800" dirty="0" smtClean="0">
                <a:latin typeface="+mn-ea"/>
                <a:ea typeface="+mn-ea"/>
                <a:cs typeface="Times New Roman" pitchFamily="18" charset="0"/>
              </a:rPr>
              <a:t>License </a:t>
            </a:r>
            <a:r>
              <a:rPr kumimoji="0" lang="ko-KR" altLang="en-US" sz="1800" dirty="0" smtClean="0">
                <a:latin typeface="+mn-ea"/>
                <a:ea typeface="+mn-ea"/>
                <a:cs typeface="Times New Roman" pitchFamily="18" charset="0"/>
              </a:rPr>
              <a:t>방식</a:t>
            </a:r>
            <a:r>
              <a:rPr kumimoji="0" lang="en-US" altLang="ko-KR" sz="1800" dirty="0" smtClean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kumimoji="0" lang="ko-KR" altLang="en-US" sz="1800" dirty="0">
                <a:latin typeface="+mn-ea"/>
                <a:ea typeface="+mn-ea"/>
                <a:cs typeface="Times New Roman" pitchFamily="18" charset="0"/>
              </a:rPr>
              <a:t>계약에 의해 상품의 제조유통 허가를 받는 </a:t>
            </a:r>
            <a:r>
              <a:rPr kumimoji="0" lang="ko-KR" altLang="en-US" sz="1800" dirty="0" smtClean="0">
                <a:latin typeface="+mn-ea"/>
                <a:ea typeface="+mn-ea"/>
                <a:cs typeface="Times New Roman" pitchFamily="18" charset="0"/>
              </a:rPr>
              <a:t>방식</a:t>
            </a:r>
            <a:endParaRPr kumimoji="0" lang="ko-KR" altLang="en-US" sz="1800" dirty="0"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철학이 담긴 제품을 만들어야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제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부에서 생산시스템은 일련을 </a:t>
            </a:r>
            <a:r>
              <a:rPr lang="ko-KR" altLang="en-US" sz="2000" dirty="0" err="1" smtClean="0"/>
              <a:t>투입물을</a:t>
            </a:r>
            <a:r>
              <a:rPr lang="ko-KR" altLang="en-US" sz="2000" dirty="0" smtClean="0"/>
              <a:t> 변환과정을 거쳐 가치가 증가된 제품을 만드는 것이라고 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제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부에서는 차별화를 위한 </a:t>
            </a:r>
            <a:r>
              <a:rPr lang="ko-KR" altLang="en-US" sz="2000" dirty="0" err="1" smtClean="0"/>
              <a:t>투입물로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철학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가치관</a:t>
            </a:r>
            <a:r>
              <a:rPr lang="en-US" altLang="ko-KR" sz="2000" dirty="0" smtClean="0"/>
              <a:t>)’</a:t>
            </a:r>
            <a:r>
              <a:rPr lang="ko-KR" altLang="en-US" sz="2000" dirty="0" smtClean="0"/>
              <a:t>이 필요하다고 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여기서는 어떻게 해야 </a:t>
            </a:r>
            <a:r>
              <a:rPr lang="ko-KR" altLang="en-US" sz="2000" b="1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제품에 철학을 담을 수 있는가</a:t>
            </a:r>
            <a:r>
              <a:rPr lang="ko-KR" altLang="en-US" sz="2000" dirty="0" smtClean="0"/>
              <a:t>를 살펴본다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고객 존중 태도를 담은 </a:t>
            </a:r>
            <a:r>
              <a:rPr lang="en-US" altLang="ko-KR" sz="1600" dirty="0" smtClean="0"/>
              <a:t>Zappos </a:t>
            </a:r>
            <a:r>
              <a:rPr lang="ko-KR" altLang="en-US" sz="1600" dirty="0" smtClean="0"/>
              <a:t>서비스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스토리를 담은 </a:t>
            </a:r>
            <a:r>
              <a:rPr lang="ko-KR" altLang="en-US" sz="1600" dirty="0" err="1" smtClean="0"/>
              <a:t>치폴레</a:t>
            </a:r>
            <a:r>
              <a:rPr lang="ko-KR" altLang="en-US" sz="1600" dirty="0" smtClean="0"/>
              <a:t> 음식</a:t>
            </a:r>
            <a:endParaRPr lang="en-US" altLang="ko-KR" sz="1600" dirty="0" smtClean="0"/>
          </a:p>
          <a:p>
            <a:r>
              <a:rPr lang="ko-KR" altLang="en-US" sz="2000" dirty="0" smtClean="0"/>
              <a:t>제품을 선택하는 가치관이란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dirty="0" smtClean="0"/>
              <a:t>예전엔 옷이 필요하면 무엇이든 받아들였다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가령 모피코트라고 하면 비싸서 못 입었다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지금은 모피코트를 주면</a:t>
            </a:r>
            <a:r>
              <a:rPr lang="en-US" altLang="ko-KR" sz="1800" dirty="0" smtClean="0"/>
              <a:t>, ‘</a:t>
            </a:r>
            <a:r>
              <a:rPr lang="ko-KR" altLang="en-US" sz="1800" dirty="0" smtClean="0"/>
              <a:t>이거 어떻게 만들었어요</a:t>
            </a:r>
            <a:r>
              <a:rPr lang="en-US" altLang="ko-KR" sz="1800" dirty="0" smtClean="0"/>
              <a:t>?’</a:t>
            </a:r>
            <a:r>
              <a:rPr lang="ko-KR" altLang="en-US" sz="1800" dirty="0" smtClean="0"/>
              <a:t>라고 묻는다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‘</a:t>
            </a:r>
            <a:r>
              <a:rPr lang="ko-KR" altLang="en-US" sz="1800" dirty="0" smtClean="0"/>
              <a:t>모피 손상을 막기 위해 산 채로 가죽을 벗겼다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라고 한다면 가치관에 따라 끔찍하여 소비하지 않겠다고 하는 세대다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‘</a:t>
            </a:r>
            <a:r>
              <a:rPr lang="ko-KR" altLang="en-US" sz="1800" dirty="0" smtClean="0"/>
              <a:t>친환경 방식으로 만들었다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라고 하면 비싸도 사주는 세대이기도 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지금은 진보와 보수 정도로 가치관이 다르지만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앞으로는 더 분화될 것으로 보인다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F6EBF-4717-4299-B72E-7FD6893D0ACE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54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제품 구매의 다차원성</a:t>
            </a:r>
          </a:p>
        </p:txBody>
      </p:sp>
      <p:sp>
        <p:nvSpPr>
          <p:cNvPr id="6758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23528" y="1030288"/>
            <a:ext cx="8487097" cy="5446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/>
              <a:t>왜 제품을 사는가? (컴퓨터를 예로 생각해 보라.)</a:t>
            </a:r>
          </a:p>
          <a:p>
            <a:pPr>
              <a:lnSpc>
                <a:spcPct val="90000"/>
              </a:lnSpc>
            </a:pPr>
            <a:r>
              <a:rPr lang="ko-KR" altLang="en-US" sz="2000" dirty="0"/>
              <a:t>제품이 갖는 본질적인 특성 및 제공하는 서비스를 얻기 위하여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본원 제품(</a:t>
            </a:r>
            <a:r>
              <a:rPr lang="en-US" altLang="ko-KR" sz="1800" dirty="0"/>
              <a:t>generic/core product</a:t>
            </a:r>
            <a:r>
              <a:rPr lang="ko-KR" altLang="en-US" sz="1800" dirty="0" smtClean="0"/>
              <a:t>): </a:t>
            </a:r>
            <a:r>
              <a:rPr lang="ko-KR" altLang="en-US" sz="1800" dirty="0"/>
              <a:t>기본적 특성</a:t>
            </a:r>
          </a:p>
          <a:p>
            <a:pPr>
              <a:lnSpc>
                <a:spcPct val="90000"/>
              </a:lnSpc>
            </a:pPr>
            <a:r>
              <a:rPr lang="ko-KR" altLang="en-US" sz="2000" dirty="0"/>
              <a:t>본질적 특성의 구체적인 표현인 외형적 특징에 따라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기대 제품(</a:t>
            </a:r>
            <a:r>
              <a:rPr lang="en-US" altLang="ko-KR" sz="1600" dirty="0"/>
              <a:t>expected/actual product</a:t>
            </a:r>
            <a:r>
              <a:rPr lang="en-US" altLang="ko-KR" sz="1800" dirty="0" smtClean="0"/>
              <a:t>): </a:t>
            </a:r>
            <a:r>
              <a:rPr lang="ko-KR" altLang="en-US" sz="1800" dirty="0"/>
              <a:t>제품의 일부로써 기대하는 특징/서비스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Brand, </a:t>
            </a:r>
            <a:r>
              <a:rPr lang="ko-KR" altLang="en-US" sz="1800" dirty="0"/>
              <a:t>서비스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동일한 속성이지만 품질, </a:t>
            </a:r>
            <a:r>
              <a:rPr lang="en-US" altLang="ko-KR" sz="1800" dirty="0"/>
              <a:t>style, </a:t>
            </a:r>
            <a:r>
              <a:rPr lang="ko-KR" altLang="en-US" sz="1800" dirty="0"/>
              <a:t>포장, 기능적 특징에 따라 (</a:t>
            </a:r>
            <a:r>
              <a:rPr lang="en-US" altLang="ko-KR" sz="1800" dirty="0"/>
              <a:t>Desktop, Notebook)</a:t>
            </a:r>
          </a:p>
          <a:p>
            <a:pPr>
              <a:lnSpc>
                <a:spcPct val="90000"/>
              </a:lnSpc>
            </a:pPr>
            <a:r>
              <a:rPr lang="ko-KR" altLang="en-US" sz="2000" dirty="0"/>
              <a:t>확장된 제품개념으로 고객이 받는 일체의 부수적 이익에 따라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증폭 제품(</a:t>
            </a:r>
            <a:r>
              <a:rPr lang="en-US" altLang="ko-KR" sz="1800" dirty="0"/>
              <a:t>augmented product</a:t>
            </a:r>
            <a:r>
              <a:rPr lang="en-US" altLang="ko-KR" sz="1800" dirty="0" smtClean="0"/>
              <a:t>): </a:t>
            </a:r>
            <a:r>
              <a:rPr lang="ko-KR" altLang="en-US" sz="1800" dirty="0"/>
              <a:t>고객 기대 이상의 만족감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정비, 보수, 보증, 계속적인 소모품 공급 등 생산시스템에 대한 고객의 이미지에 따라. (</a:t>
            </a:r>
            <a:r>
              <a:rPr lang="ko-KR" altLang="en-US" sz="1800" dirty="0" err="1"/>
              <a:t>제품계획시에</a:t>
            </a:r>
            <a:r>
              <a:rPr lang="ko-KR" altLang="en-US" sz="1800" dirty="0"/>
              <a:t> 고려)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고객의 기대를 초과하여 고객을 감동시킬 수 있는 요소(사은 이벤트 등)</a:t>
            </a:r>
          </a:p>
          <a:p>
            <a:pPr>
              <a:lnSpc>
                <a:spcPct val="90000"/>
              </a:lnSpc>
            </a:pPr>
            <a:r>
              <a:rPr lang="ko-KR" altLang="en-US" sz="2000" dirty="0"/>
              <a:t>잠재 제품 개념(</a:t>
            </a:r>
            <a:r>
              <a:rPr lang="en-US" altLang="ko-KR" sz="2000" dirty="0"/>
              <a:t>potential product)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증폭 제품은 얼마 가지 않아서 기대 제품이 되기 때문에 혁신을 통해서 고객을 더욱 만족시킬 수 있는 기회를 도모하는 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71BA3-998C-4952-B1E8-93D05CA64DEC}" type="slidenum">
              <a:rPr lang="ko-KR" altLang="en-US"/>
              <a:pPr/>
              <a:t>39</a:t>
            </a:fld>
            <a:endParaRPr lang="en-US" altLang="ko-KR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767167508"/>
              </p:ext>
            </p:extLst>
          </p:nvPr>
        </p:nvGraphicFramePr>
        <p:xfrm>
          <a:off x="5580112" y="357166"/>
          <a:ext cx="3190876" cy="53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품질의 정의</a:t>
            </a:r>
          </a:p>
        </p:txBody>
      </p:sp>
      <p:sp>
        <p:nvSpPr>
          <p:cNvPr id="330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품질의 정의</a:t>
            </a:r>
          </a:p>
          <a:p>
            <a:pPr lvl="1" algn="just"/>
            <a:r>
              <a:rPr lang="ko-KR" altLang="en-US" dirty="0">
                <a:solidFill>
                  <a:schemeClr val="tx1"/>
                </a:solidFill>
              </a:rPr>
              <a:t>기술 및 비용 한계 내에서 고객을 만족시키는 수준</a:t>
            </a:r>
          </a:p>
          <a:p>
            <a:pPr lvl="1" algn="just"/>
            <a:r>
              <a:rPr lang="ko-KR" altLang="en-US" dirty="0">
                <a:solidFill>
                  <a:schemeClr val="tx1"/>
                </a:solidFill>
              </a:rPr>
              <a:t>용도에 대한 적합성(</a:t>
            </a:r>
            <a:r>
              <a:rPr lang="en-US" altLang="ko-KR" dirty="0">
                <a:solidFill>
                  <a:schemeClr val="tx1"/>
                </a:solidFill>
              </a:rPr>
              <a:t>fitness for use)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좁은 의미에서 품질의 정의</a:t>
            </a:r>
          </a:p>
          <a:p>
            <a:pPr lvl="1" algn="just"/>
            <a:r>
              <a:rPr lang="ko-KR" altLang="en-US" dirty="0">
                <a:solidFill>
                  <a:schemeClr val="tx1"/>
                </a:solidFill>
              </a:rPr>
              <a:t>생산된 제품이 설계규격에 얼마나 일치하는가의 정도</a:t>
            </a:r>
          </a:p>
          <a:p>
            <a:pPr lvl="1" algn="just"/>
            <a:r>
              <a:rPr lang="ko-KR" altLang="en-US" dirty="0" err="1">
                <a:solidFill>
                  <a:schemeClr val="tx1"/>
                </a:solidFill>
              </a:rPr>
              <a:t>규격일치성</a:t>
            </a:r>
            <a:r>
              <a:rPr lang="ko-KR" altLang="en-US" dirty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chemeClr val="tx1"/>
                </a:solidFill>
              </a:rPr>
              <a:t>conformance to specification)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품질에 영향을 주는 요인</a:t>
            </a:r>
          </a:p>
          <a:p>
            <a:pPr lvl="1" algn="just"/>
            <a:r>
              <a:rPr lang="ko-KR" altLang="en-US" dirty="0">
                <a:solidFill>
                  <a:schemeClr val="tx1"/>
                </a:solidFill>
              </a:rPr>
              <a:t>물적 </a:t>
            </a:r>
            <a:r>
              <a:rPr lang="ko-KR" altLang="en-US" dirty="0" smtClean="0">
                <a:solidFill>
                  <a:schemeClr val="tx1"/>
                </a:solidFill>
              </a:rPr>
              <a:t>요인: </a:t>
            </a:r>
            <a:r>
              <a:rPr lang="ko-KR" altLang="en-US" dirty="0">
                <a:solidFill>
                  <a:schemeClr val="tx1"/>
                </a:solidFill>
              </a:rPr>
              <a:t>원자재, 기계설비, 자본</a:t>
            </a:r>
          </a:p>
          <a:p>
            <a:pPr lvl="1" algn="just"/>
            <a:r>
              <a:rPr lang="ko-KR" altLang="en-US" dirty="0">
                <a:solidFill>
                  <a:schemeClr val="tx1"/>
                </a:solidFill>
              </a:rPr>
              <a:t>기술적(관리적) </a:t>
            </a:r>
            <a:r>
              <a:rPr lang="ko-KR" altLang="en-US" dirty="0" smtClean="0">
                <a:solidFill>
                  <a:schemeClr val="tx1"/>
                </a:solidFill>
              </a:rPr>
              <a:t>요인:  </a:t>
            </a:r>
            <a:r>
              <a:rPr lang="ko-KR" altLang="en-US" dirty="0">
                <a:solidFill>
                  <a:schemeClr val="tx1"/>
                </a:solidFill>
              </a:rPr>
              <a:t>설계 및 제조 방법, 시장</a:t>
            </a:r>
          </a:p>
          <a:p>
            <a:pPr lvl="1" algn="just"/>
            <a:r>
              <a:rPr lang="ko-KR" altLang="en-US" dirty="0">
                <a:solidFill>
                  <a:schemeClr val="tx1"/>
                </a:solidFill>
              </a:rPr>
              <a:t>인적 </a:t>
            </a:r>
            <a:r>
              <a:rPr lang="ko-KR" altLang="en-US" dirty="0" smtClean="0">
                <a:solidFill>
                  <a:schemeClr val="tx1"/>
                </a:solidFill>
              </a:rPr>
              <a:t>요인: </a:t>
            </a:r>
            <a:r>
              <a:rPr lang="ko-KR" altLang="en-US" dirty="0">
                <a:solidFill>
                  <a:schemeClr val="tx1"/>
                </a:solidFill>
              </a:rPr>
              <a:t>경영자와 작업자, </a:t>
            </a:r>
            <a:r>
              <a:rPr lang="ko-KR" altLang="en-US" dirty="0" smtClean="0">
                <a:solidFill>
                  <a:schemeClr val="tx1"/>
                </a:solidFill>
              </a:rPr>
              <a:t>            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지식(</a:t>
            </a:r>
            <a:r>
              <a:rPr lang="en-US" altLang="ko-KR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knowledge)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FCFC-0A76-4605-B13B-41B7F1C8F575}" type="slidenum">
              <a:rPr lang="ko-KR" altLang="en-US"/>
              <a:pPr/>
              <a:t>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</a:t>
            </a:r>
            <a:r>
              <a:rPr lang="ko-KR" altLang="en-US" dirty="0" smtClean="0"/>
              <a:t>계획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8617" name="Rectangle 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95536" y="1030288"/>
            <a:ext cx="8487097" cy="5446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/>
              <a:t>적절한 제품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생산자(경제성)와 소비자(요구)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시대적 요구</a:t>
            </a:r>
            <a:r>
              <a:rPr lang="en-US" altLang="ko-KR" sz="1800" dirty="0"/>
              <a:t>(</a:t>
            </a:r>
            <a:r>
              <a:rPr lang="ko-KR" altLang="en-US" sz="1800" dirty="0"/>
              <a:t>환경문제</a:t>
            </a:r>
            <a:r>
              <a:rPr lang="en-US" altLang="ko-KR" sz="1800" dirty="0"/>
              <a:t>, </a:t>
            </a:r>
            <a:r>
              <a:rPr lang="ko-KR" altLang="en-US" sz="1800" dirty="0"/>
              <a:t>불황기 상황 등</a:t>
            </a:r>
            <a:r>
              <a:rPr lang="en-US" altLang="ko-KR" sz="1800" dirty="0"/>
              <a:t>)</a:t>
            </a:r>
            <a:r>
              <a:rPr lang="ko-KR" altLang="en-US" sz="1800" dirty="0"/>
              <a:t>를 모두 충족시킬 수 있는 제품 </a:t>
            </a:r>
          </a:p>
          <a:p>
            <a:pPr>
              <a:lnSpc>
                <a:spcPct val="90000"/>
              </a:lnSpc>
            </a:pPr>
            <a:r>
              <a:rPr lang="ko-KR" altLang="en-US" sz="2000" dirty="0"/>
              <a:t>제품개발의 필요성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기업의 목표(성장, 발전, 존속)을 위해서 지속적인 개발이 요구됨.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시장으로부터 얻게 되는 수요에 적응 </a:t>
            </a:r>
            <a:r>
              <a:rPr lang="en-US" altLang="ko-KR" sz="1800" dirty="0"/>
              <a:t>(</a:t>
            </a:r>
            <a:r>
              <a:rPr lang="ko-KR" altLang="en-US" sz="1800" dirty="0"/>
              <a:t>사례</a:t>
            </a:r>
            <a:r>
              <a:rPr lang="en-US" altLang="ko-KR" sz="1800" dirty="0"/>
              <a:t>: </a:t>
            </a:r>
            <a:r>
              <a:rPr lang="ko-KR" altLang="en-US" sz="1800" dirty="0"/>
              <a:t>청바지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경쟁자, 법적 조치, 조직내부의 필요성으로부터 설계변경의 필요성이 발생</a:t>
            </a:r>
            <a:endParaRPr lang="en-US" altLang="ko-KR" sz="1800" dirty="0"/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기존 제품의 수명주기(</a:t>
            </a:r>
            <a:r>
              <a:rPr lang="en-US" altLang="ko-KR" sz="1800" dirty="0"/>
              <a:t>Life Cycle)</a:t>
            </a:r>
            <a:r>
              <a:rPr lang="ko-KR" altLang="en-US" sz="1800" dirty="0"/>
              <a:t>를 고려하여 기존 계획을 수정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도입단계: 제품개발과 기능설계가 중시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성장단계: 제품의 신뢰도에 바탕을 둔 명성이 중요 (고객의 인식)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성숙단계: 판매촉진, 서비스 및 판매활동이 요청됨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쇠퇴단계: 원가관리가 중요 요소</a:t>
            </a:r>
            <a:endParaRPr lang="en-US" altLang="ko-KR" sz="1600" dirty="0"/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환경 변화에 대비</a:t>
            </a:r>
            <a:endParaRPr lang="en-US" altLang="ko-KR" sz="1800" dirty="0"/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기술적 변화</a:t>
            </a:r>
            <a:r>
              <a:rPr lang="en-US" altLang="ko-KR" sz="1600" dirty="0"/>
              <a:t>: typewriter, </a:t>
            </a:r>
            <a:r>
              <a:rPr lang="ko-KR" altLang="en-US" sz="1600" dirty="0" err="1"/>
              <a:t>전전자교환기</a:t>
            </a:r>
            <a:r>
              <a:rPr lang="en-US" altLang="ko-KR" sz="1600" dirty="0"/>
              <a:t>, </a:t>
            </a:r>
            <a:r>
              <a:rPr lang="ko-KR" altLang="en-US" sz="1600" dirty="0"/>
              <a:t>백과 사전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온라인뱅킹</a:t>
            </a:r>
            <a:r>
              <a:rPr lang="ko-KR" altLang="en-US" sz="1600" dirty="0"/>
              <a:t> 등</a:t>
            </a:r>
            <a:endParaRPr lang="en-US" altLang="ko-KR" sz="1600" dirty="0"/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불황기 전략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비용 절감</a:t>
            </a:r>
            <a:r>
              <a:rPr lang="en-US" altLang="ko-KR" sz="1600" dirty="0"/>
              <a:t>, </a:t>
            </a:r>
            <a:r>
              <a:rPr lang="ko-KR" altLang="en-US" sz="1600" dirty="0"/>
              <a:t>핵심 가치에 집중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고객의 </a:t>
            </a:r>
            <a:r>
              <a:rPr lang="ko-KR" altLang="en-US" sz="1600" dirty="0" err="1"/>
              <a:t>니즈를</a:t>
            </a:r>
            <a:r>
              <a:rPr lang="ko-KR" altLang="en-US" sz="1600" dirty="0"/>
              <a:t> 반영 등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E892D-E873-4B8B-AA92-2C8E2BB40B00}" type="slidenum">
              <a:rPr lang="ko-KR" altLang="en-US"/>
              <a:pPr/>
              <a:t>40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Lego</a:t>
            </a:r>
            <a:r>
              <a:rPr lang="ko-KR" altLang="en-US" dirty="0" smtClean="0"/>
              <a:t>사의 </a:t>
            </a:r>
            <a:r>
              <a:rPr lang="en-US" altLang="ko-KR" dirty="0" err="1" smtClean="0"/>
              <a:t>mindstorms</a:t>
            </a:r>
            <a:r>
              <a:rPr lang="ko-KR" altLang="en-US" dirty="0" smtClean="0"/>
              <a:t>제품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Lego</a:t>
            </a:r>
            <a:r>
              <a:rPr lang="ko-KR" altLang="en-US" dirty="0" smtClean="0"/>
              <a:t>사 </a:t>
            </a:r>
            <a:r>
              <a:rPr lang="en-US" altLang="ko-KR" dirty="0" smtClean="0"/>
              <a:t>: 1932</a:t>
            </a:r>
            <a:r>
              <a:rPr lang="ko-KR" altLang="en-US" dirty="0" smtClean="0"/>
              <a:t>년 시작한 아동용 조립 장난감 업체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1998</a:t>
            </a:r>
            <a:r>
              <a:rPr lang="ko-KR" altLang="en-US" dirty="0" smtClean="0"/>
              <a:t>년 전기모터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기어로 구성된 </a:t>
            </a:r>
            <a:r>
              <a:rPr lang="en-US" altLang="ko-KR" dirty="0" err="1" smtClean="0"/>
              <a:t>mindstorms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신제품 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727</a:t>
            </a:r>
            <a:r>
              <a:rPr lang="ko-KR" altLang="en-US" dirty="0" smtClean="0"/>
              <a:t>개의 기본블록과 전기모터로 간단한 </a:t>
            </a:r>
            <a:r>
              <a:rPr lang="en-US" altLang="ko-KR" dirty="0" smtClean="0"/>
              <a:t>robot</a:t>
            </a:r>
            <a:r>
              <a:rPr lang="ko-KR" altLang="en-US" dirty="0" smtClean="0"/>
              <a:t>을 만들 것으로 기대</a:t>
            </a:r>
            <a:endParaRPr lang="en-US" altLang="ko-KR" dirty="0" smtClean="0"/>
          </a:p>
          <a:p>
            <a:r>
              <a:rPr lang="en-US" altLang="ko-KR" dirty="0" err="1" smtClean="0"/>
              <a:t>Mindstorms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제품의 대성공 이유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Kekoa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Proudfoot</a:t>
            </a:r>
            <a:r>
              <a:rPr lang="en-US" altLang="ko-KR" dirty="0" smtClean="0"/>
              <a:t>(Stanford </a:t>
            </a:r>
            <a:r>
              <a:rPr lang="ko-KR" altLang="en-US" dirty="0" smtClean="0"/>
              <a:t>대학원 학생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s/w code</a:t>
            </a:r>
            <a:r>
              <a:rPr lang="ko-KR" altLang="en-US" dirty="0" smtClean="0"/>
              <a:t>를 풀어서 인터넷에 공개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당초엔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해킹을 통한 판매감소 및 불의의 사고를 걱정하였으나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네티즌들의 인터넷 참여증가로 새로운 로봇 제품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개량된 제품의 등장으로 매출 증가의 현상이 나타남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현재</a:t>
            </a:r>
            <a:r>
              <a:rPr lang="en-US" altLang="ko-KR" dirty="0" smtClean="0"/>
              <a:t>, open source </a:t>
            </a:r>
            <a:r>
              <a:rPr lang="ko-KR" altLang="en-US" dirty="0" smtClean="0"/>
              <a:t>정책으로 </a:t>
            </a:r>
            <a:r>
              <a:rPr lang="en-US" altLang="ko-KR" dirty="0" smtClean="0"/>
              <a:t>Lego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OS</a:t>
            </a:r>
            <a:r>
              <a:rPr lang="ko-KR" altLang="en-US" dirty="0" smtClean="0"/>
              <a:t>라고 할 수 있는 </a:t>
            </a:r>
            <a:r>
              <a:rPr lang="en-US" altLang="ko-KR" dirty="0" err="1" smtClean="0"/>
              <a:t>BrickOS</a:t>
            </a:r>
            <a:r>
              <a:rPr lang="ko-KR" altLang="en-US" dirty="0" smtClean="0"/>
              <a:t>가 등장하여 네티즌 집단의 협업 현상을 이끌고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Psy</a:t>
            </a:r>
            <a:r>
              <a:rPr lang="ko-KR" altLang="en-US" dirty="0" smtClean="0"/>
              <a:t>의 강남스타일 </a:t>
            </a:r>
            <a:r>
              <a:rPr lang="en-US" altLang="ko-KR" dirty="0" smtClean="0"/>
              <a:t>parody</a:t>
            </a:r>
            <a:r>
              <a:rPr lang="ko-KR" altLang="en-US" dirty="0" smtClean="0"/>
              <a:t>가 등장하면서 동반 인기 상승한 것과 같은 효과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A34A3-F697-4E22-B598-101B01EFF5F5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851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제품 계획의 체계</a:t>
            </a:r>
          </a:p>
        </p:txBody>
      </p:sp>
      <p:sp>
        <p:nvSpPr>
          <p:cNvPr id="6963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제품 </a:t>
            </a:r>
            <a:r>
              <a:rPr lang="en-US" altLang="ko-KR" dirty="0"/>
              <a:t>idea</a:t>
            </a:r>
            <a:r>
              <a:rPr lang="ko-KR" altLang="en-US" dirty="0"/>
              <a:t>에 따른 제품 결정</a:t>
            </a:r>
          </a:p>
          <a:p>
            <a:pPr lvl="1"/>
            <a:r>
              <a:rPr lang="en-US" altLang="ko-KR" dirty="0"/>
              <a:t>idea</a:t>
            </a:r>
            <a:r>
              <a:rPr lang="ko-KR" altLang="en-US" dirty="0"/>
              <a:t>모집, 심사 및 타당성 분석</a:t>
            </a:r>
          </a:p>
          <a:p>
            <a:pPr lvl="1"/>
            <a:r>
              <a:rPr lang="ko-KR" altLang="en-US" dirty="0"/>
              <a:t>신제품 </a:t>
            </a:r>
            <a:r>
              <a:rPr lang="en-US" altLang="ko-KR" dirty="0"/>
              <a:t>idea</a:t>
            </a:r>
            <a:r>
              <a:rPr lang="ko-KR" altLang="en-US" dirty="0"/>
              <a:t>중 생산에 성공하기 까지는 약 98%의 </a:t>
            </a:r>
            <a:r>
              <a:rPr lang="en-US" altLang="ko-KR" dirty="0"/>
              <a:t>idea</a:t>
            </a:r>
            <a:r>
              <a:rPr lang="ko-KR" altLang="en-US" dirty="0"/>
              <a:t>사망률을 보임</a:t>
            </a:r>
          </a:p>
          <a:p>
            <a:pPr lvl="1"/>
            <a:r>
              <a:rPr lang="ko-KR" altLang="en-US" dirty="0"/>
              <a:t>신제품 개발비 투자액은 매출액의 약 0.6</a:t>
            </a:r>
            <a:r>
              <a:rPr lang="ko-KR" altLang="en-US" dirty="0" smtClean="0"/>
              <a:t>%: </a:t>
            </a:r>
            <a:r>
              <a:rPr lang="ko-KR" altLang="en-US" dirty="0"/>
              <a:t>외국의 경우 6% 정도.</a:t>
            </a:r>
          </a:p>
          <a:p>
            <a:pPr lvl="2"/>
            <a:r>
              <a:rPr lang="ko-KR" altLang="en-US" dirty="0"/>
              <a:t>연구개발비 투자액이 </a:t>
            </a:r>
            <a:r>
              <a:rPr lang="en-US" altLang="ko-KR" dirty="0"/>
              <a:t>0.5% </a:t>
            </a:r>
            <a:r>
              <a:rPr lang="ko-KR" altLang="en-US" dirty="0"/>
              <a:t>이상으로 비교적 높은 상장기업 중 기계</a:t>
            </a:r>
            <a:r>
              <a:rPr lang="en-US" altLang="ko-KR" dirty="0"/>
              <a:t>, </a:t>
            </a:r>
            <a:r>
              <a:rPr lang="ko-KR" altLang="en-US" dirty="0"/>
              <a:t>운수 장비</a:t>
            </a:r>
            <a:r>
              <a:rPr lang="en-US" altLang="ko-KR" dirty="0"/>
              <a:t>, </a:t>
            </a:r>
            <a:r>
              <a:rPr lang="ko-KR" altLang="en-US" dirty="0"/>
              <a:t>의료정밀</a:t>
            </a:r>
            <a:r>
              <a:rPr lang="en-US" altLang="ko-KR" dirty="0"/>
              <a:t>, </a:t>
            </a:r>
            <a:r>
              <a:rPr lang="ko-KR" altLang="en-US" dirty="0"/>
              <a:t>의약품</a:t>
            </a:r>
            <a:r>
              <a:rPr lang="en-US" altLang="ko-KR" dirty="0"/>
              <a:t>, </a:t>
            </a:r>
            <a:r>
              <a:rPr lang="ko-KR" altLang="en-US" dirty="0"/>
              <a:t>전기전자</a:t>
            </a:r>
            <a:r>
              <a:rPr lang="en-US" altLang="ko-KR" dirty="0"/>
              <a:t>, </a:t>
            </a:r>
            <a:r>
              <a:rPr lang="ko-KR" altLang="en-US" dirty="0"/>
              <a:t>통신</a:t>
            </a:r>
            <a:r>
              <a:rPr lang="en-US" altLang="ko-KR" dirty="0"/>
              <a:t>, </a:t>
            </a:r>
            <a:r>
              <a:rPr lang="ko-KR" altLang="en-US" dirty="0"/>
              <a:t>화학 업종에 속한 </a:t>
            </a:r>
            <a:r>
              <a:rPr lang="en-US" altLang="ko-KR" dirty="0"/>
              <a:t>209</a:t>
            </a:r>
            <a:r>
              <a:rPr lang="ko-KR" altLang="en-US" dirty="0"/>
              <a:t>개 기업 분석 결과 </a:t>
            </a:r>
            <a:r>
              <a:rPr lang="en-US" altLang="ko-KR" dirty="0"/>
              <a:t>(1999</a:t>
            </a:r>
            <a:r>
              <a:rPr lang="ko-KR" altLang="en-US" dirty="0"/>
              <a:t>년 </a:t>
            </a:r>
            <a:r>
              <a:rPr lang="en-US" altLang="ko-KR" dirty="0"/>
              <a:t>1.9%, 2003</a:t>
            </a:r>
            <a:r>
              <a:rPr lang="ko-KR" altLang="en-US" dirty="0"/>
              <a:t>년 </a:t>
            </a:r>
            <a:r>
              <a:rPr lang="en-US" altLang="ko-KR" dirty="0"/>
              <a:t>3.4</a:t>
            </a:r>
            <a:r>
              <a:rPr lang="en-US" altLang="ko-KR" dirty="0" smtClean="0"/>
              <a:t>%)</a:t>
            </a:r>
          </a:p>
          <a:p>
            <a:pPr lvl="2"/>
            <a:r>
              <a:rPr lang="ko-KR" altLang="en-US" dirty="0"/>
              <a:t>국내 상장기업 평균 </a:t>
            </a:r>
            <a:r>
              <a:rPr lang="en-US" altLang="ko-KR" dirty="0"/>
              <a:t>R&amp;D </a:t>
            </a:r>
            <a:r>
              <a:rPr lang="ko-KR" altLang="en-US" dirty="0"/>
              <a:t>투자비율은</a:t>
            </a:r>
            <a:r>
              <a:rPr lang="en-US" altLang="ko-KR" dirty="0"/>
              <a:t> 2%</a:t>
            </a:r>
            <a:r>
              <a:rPr lang="ko-KR" altLang="en-US" dirty="0"/>
              <a:t>로 조금씩 증가추세</a:t>
            </a:r>
            <a:r>
              <a:rPr lang="en-US" altLang="ko-KR" dirty="0"/>
              <a:t>(2008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삼성전자 </a:t>
            </a:r>
            <a:r>
              <a:rPr lang="en-US" altLang="ko-KR" dirty="0"/>
              <a:t>: 9% ~ 10% (2008</a:t>
            </a:r>
            <a:r>
              <a:rPr lang="ko-KR" altLang="en-US" dirty="0"/>
              <a:t>년 상반기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GDP</a:t>
            </a:r>
            <a:r>
              <a:rPr lang="ko-KR" altLang="en-US" dirty="0"/>
              <a:t>대비 </a:t>
            </a:r>
            <a:r>
              <a:rPr lang="en-US" altLang="ko-KR" dirty="0"/>
              <a:t>R&amp;D </a:t>
            </a:r>
            <a:r>
              <a:rPr lang="ko-KR" altLang="en-US" dirty="0"/>
              <a:t>투자비율은 </a:t>
            </a:r>
            <a:r>
              <a:rPr lang="en-US" altLang="ko-KR" dirty="0"/>
              <a:t>2.5% </a:t>
            </a:r>
            <a:r>
              <a:rPr lang="ko-KR" altLang="en-US" dirty="0"/>
              <a:t>내외로 세계 상위 수준이나</a:t>
            </a:r>
            <a:r>
              <a:rPr lang="en-US" altLang="ko-KR" dirty="0"/>
              <a:t>, </a:t>
            </a:r>
            <a:r>
              <a:rPr lang="ko-KR" altLang="en-US" dirty="0" err="1"/>
              <a:t>절대액으로</a:t>
            </a:r>
            <a:r>
              <a:rPr lang="ko-KR" altLang="en-US" dirty="0"/>
              <a:t> 보면 미국</a:t>
            </a:r>
            <a:r>
              <a:rPr lang="en-US" altLang="ko-KR" dirty="0"/>
              <a:t>, </a:t>
            </a:r>
            <a:r>
              <a:rPr lang="ko-KR" altLang="en-US" dirty="0"/>
              <a:t>일본에 상당히 뒤진다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(2007</a:t>
            </a:r>
            <a:r>
              <a:rPr lang="ko-KR" altLang="en-US" dirty="0"/>
              <a:t>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제품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제품 </a:t>
            </a:r>
            <a:r>
              <a:rPr lang="ko-KR" altLang="en-US" dirty="0"/>
              <a:t>개념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/>
              <a:t>시제품 제작</a:t>
            </a:r>
          </a:p>
          <a:p>
            <a:r>
              <a:rPr lang="ko-KR" altLang="en-US" dirty="0"/>
              <a:t>경제성 평가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174B6-417B-44FC-81B1-55E457918750}" type="slidenum">
              <a:rPr lang="ko-KR" altLang="en-US"/>
              <a:pPr/>
              <a:t>42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4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제품계획 성공사례</a:t>
            </a:r>
            <a:endParaRPr lang="ko-KR" altLang="en-US" dirty="0"/>
          </a:p>
        </p:txBody>
      </p:sp>
      <p:sp>
        <p:nvSpPr>
          <p:cNvPr id="503815" name="Rectangle 103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제품 수명주기를 연장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장수 제품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새로운 환경에 적응</a:t>
            </a:r>
            <a:endParaRPr lang="ko-KR" altLang="en-US" dirty="0"/>
          </a:p>
          <a:p>
            <a:pPr lvl="1"/>
            <a:r>
              <a:rPr lang="ko-KR" altLang="en-US" dirty="0" smtClean="0"/>
              <a:t>디지털 </a:t>
            </a:r>
            <a:r>
              <a:rPr lang="ko-KR" altLang="en-US" dirty="0"/>
              <a:t>백과사전 </a:t>
            </a:r>
            <a:r>
              <a:rPr lang="en-US" altLang="ko-KR" dirty="0"/>
              <a:t>Encarta: 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소비자에게 기술력을 과시할 수 있는 신제품 개발</a:t>
            </a:r>
            <a:endParaRPr lang="en-US" altLang="ko-KR" dirty="0" smtClean="0"/>
          </a:p>
          <a:p>
            <a:pPr lvl="1">
              <a:buClr>
                <a:srgbClr val="40458C"/>
              </a:buClr>
            </a:pPr>
            <a:r>
              <a:rPr lang="ko-KR" altLang="en-US" dirty="0" smtClean="0"/>
              <a:t>현대자동차 고유모델 개발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새로운 수요의 창조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혁신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en-US" altLang="ko-KR" dirty="0" smtClean="0"/>
              <a:t>Levi Strauss</a:t>
            </a:r>
            <a:r>
              <a:rPr lang="ko-KR" altLang="en-US" dirty="0" smtClean="0"/>
              <a:t>의 청바지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Gold Rush</a:t>
            </a:r>
            <a:r>
              <a:rPr lang="ko-KR" altLang="en-US" dirty="0" smtClean="0"/>
              <a:t>속에서 금을 채굴하는데                      를 판매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봉고 (</a:t>
            </a:r>
            <a:r>
              <a:rPr lang="en-US" altLang="ko-KR" dirty="0" smtClean="0"/>
              <a:t>one-box car)</a:t>
            </a:r>
          </a:p>
          <a:p>
            <a:pPr lvl="2"/>
            <a:r>
              <a:rPr lang="ko-KR" altLang="en-US" dirty="0" smtClean="0"/>
              <a:t>지붕 달린 화물차, 승용차+           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혁신적 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 방법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제품</a:t>
            </a:r>
            <a:endParaRPr lang="en-US" altLang="ko-KR" dirty="0"/>
          </a:p>
          <a:p>
            <a:pPr lvl="2"/>
            <a:r>
              <a:rPr lang="ko-KR" altLang="en-US" dirty="0" smtClean="0"/>
              <a:t>음악 서비스 </a:t>
            </a:r>
            <a:r>
              <a:rPr lang="en-US" altLang="ko-KR" dirty="0" smtClean="0"/>
              <a:t>iTunes(</a:t>
            </a:r>
            <a:r>
              <a:rPr lang="ko-KR" altLang="en-US" dirty="0" smtClean="0"/>
              <a:t>애플</a:t>
            </a:r>
            <a:r>
              <a:rPr lang="en-US" altLang="ko-KR" dirty="0" smtClean="0"/>
              <a:t>), </a:t>
            </a:r>
            <a:r>
              <a:rPr lang="ko-KR" altLang="en-US" dirty="0" err="1"/>
              <a:t>모토롤라</a:t>
            </a:r>
            <a:r>
              <a:rPr lang="ko-KR" altLang="en-US" dirty="0"/>
              <a:t> 슬림</a:t>
            </a:r>
            <a:r>
              <a:rPr lang="en-US" altLang="ko-KR" dirty="0" err="1" smtClean="0"/>
              <a:t>razr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비타</a:t>
            </a:r>
            <a:r>
              <a:rPr lang="ko-KR" altLang="en-US" dirty="0" smtClean="0"/>
              <a:t> </a:t>
            </a:r>
            <a:r>
              <a:rPr lang="en-US" altLang="ko-KR" dirty="0" smtClean="0"/>
              <a:t>500</a:t>
            </a:r>
          </a:p>
          <a:p>
            <a:pPr lvl="2"/>
            <a:r>
              <a:rPr lang="ko-KR" altLang="en-US" dirty="0" smtClean="0"/>
              <a:t>김치냉장고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딤채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New marketing : Black </a:t>
            </a:r>
            <a:r>
              <a:rPr lang="en-US" altLang="ko-KR" dirty="0" err="1" smtClean="0"/>
              <a:t>mkt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검은콩 우유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온도 </a:t>
            </a:r>
            <a:r>
              <a:rPr lang="en-US" altLang="ko-KR" dirty="0" err="1" smtClean="0"/>
              <a:t>mkt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0F08-0EF5-4347-9240-80955EF71F47}" type="slidenum">
              <a:rPr lang="ko-KR" altLang="en-US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4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곳에서 </a:t>
            </a:r>
            <a:r>
              <a:rPr lang="en-US" altLang="ko-KR" dirty="0"/>
              <a:t>Good Idea</a:t>
            </a:r>
            <a:r>
              <a:rPr lang="ko-KR" altLang="en-US" dirty="0"/>
              <a:t>를</a:t>
            </a:r>
          </a:p>
        </p:txBody>
      </p:sp>
      <p:sp>
        <p:nvSpPr>
          <p:cNvPr id="130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latin typeface="Times New Roman"/>
              </a:rPr>
              <a:t>“</a:t>
            </a:r>
            <a:r>
              <a:rPr lang="ko-KR" altLang="en-US" sz="2000" dirty="0"/>
              <a:t>젊은이여, 서쪽으로 가라</a:t>
            </a:r>
            <a:r>
              <a:rPr lang="ko-KR" altLang="en-US" sz="2000" dirty="0">
                <a:latin typeface="Times New Roman"/>
              </a:rPr>
              <a:t>”</a:t>
            </a:r>
            <a:r>
              <a:rPr lang="ko-KR" altLang="en-US" sz="2000" dirty="0"/>
              <a:t> </a:t>
            </a:r>
          </a:p>
          <a:p>
            <a:pPr lvl="1"/>
            <a:r>
              <a:rPr lang="ko-KR" altLang="en-US" sz="1800" dirty="0" smtClean="0"/>
              <a:t>18</a:t>
            </a:r>
            <a:r>
              <a:rPr lang="en-US" altLang="ko-KR" sz="1800" dirty="0" smtClean="0"/>
              <a:t>48</a:t>
            </a:r>
            <a:r>
              <a:rPr lang="ko-KR" altLang="en-US" sz="1800" dirty="0" smtClean="0"/>
              <a:t>년</a:t>
            </a:r>
            <a:r>
              <a:rPr lang="en-US" altLang="ko-KR" sz="1800" dirty="0" smtClean="0"/>
              <a:t>~49</a:t>
            </a:r>
            <a:r>
              <a:rPr lang="ko-KR" altLang="en-US" sz="1800" dirty="0" smtClean="0"/>
              <a:t>년 </a:t>
            </a:r>
            <a:r>
              <a:rPr lang="ko-KR" altLang="en-US" sz="1800" dirty="0"/>
              <a:t>골드러시로 모두 캘리포니아로</a:t>
            </a:r>
          </a:p>
          <a:p>
            <a:pPr lvl="1"/>
            <a:r>
              <a:rPr lang="ko-KR" altLang="en-US" sz="1800" dirty="0"/>
              <a:t>1990년대의 </a:t>
            </a:r>
            <a:r>
              <a:rPr lang="ko-KR" altLang="en-US" sz="1800" dirty="0" smtClean="0"/>
              <a:t>            </a:t>
            </a:r>
            <a:r>
              <a:rPr lang="ko-KR" altLang="en-US" sz="1800" dirty="0"/>
              <a:t>러시</a:t>
            </a:r>
          </a:p>
          <a:p>
            <a:r>
              <a:rPr lang="ko-KR" altLang="en-US" sz="2000" dirty="0"/>
              <a:t>실제로 금을 찾은 사람은?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평범한 곳에서 </a:t>
            </a:r>
            <a:r>
              <a:rPr lang="en-US" altLang="ko-KR" sz="2000" dirty="0">
                <a:solidFill>
                  <a:schemeClr val="tx1"/>
                </a:solidFill>
              </a:rPr>
              <a:t>Good Idea</a:t>
            </a:r>
            <a:r>
              <a:rPr lang="ko-KR" altLang="en-US" sz="2000" dirty="0">
                <a:solidFill>
                  <a:schemeClr val="tx1"/>
                </a:solidFill>
              </a:rPr>
              <a:t>를</a:t>
            </a:r>
          </a:p>
          <a:p>
            <a:pPr lvl="1"/>
            <a:r>
              <a:rPr lang="ko-KR" altLang="en-US" sz="1800" dirty="0">
                <a:solidFill>
                  <a:schemeClr val="tx1"/>
                </a:solidFill>
              </a:rPr>
              <a:t>단순히 금광을 찾아야만 부를 얻는 것에서 </a:t>
            </a:r>
          </a:p>
          <a:p>
            <a:pPr lvl="1"/>
            <a:r>
              <a:rPr lang="ko-KR" altLang="en-US" sz="1800" dirty="0">
                <a:solidFill>
                  <a:schemeClr val="tx1"/>
                </a:solidFill>
              </a:rPr>
              <a:t>삽이나 텐트, 팬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등과 같이 채굴하는데 필요한 기구를 파는 것에서 가능성을 찾음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</a:rPr>
              <a:t>Levi </a:t>
            </a:r>
            <a:r>
              <a:rPr lang="en-US" altLang="ko-KR" sz="1800" dirty="0" smtClean="0">
                <a:solidFill>
                  <a:schemeClr val="tx1"/>
                </a:solidFill>
              </a:rPr>
              <a:t>Strauss: </a:t>
            </a:r>
            <a:r>
              <a:rPr lang="ko-KR" altLang="en-US" sz="1800" dirty="0">
                <a:solidFill>
                  <a:schemeClr val="tx1"/>
                </a:solidFill>
              </a:rPr>
              <a:t>독일에서 온 이민인</a:t>
            </a:r>
          </a:p>
          <a:p>
            <a:pPr lvl="1"/>
            <a:r>
              <a:rPr lang="ko-KR" altLang="en-US" sz="1800" dirty="0">
                <a:solidFill>
                  <a:schemeClr val="tx1"/>
                </a:solidFill>
              </a:rPr>
              <a:t>광부들이 필요로 하는 질기고 튼튼한 옷, 청바지 사업을 시작</a:t>
            </a:r>
          </a:p>
          <a:p>
            <a:r>
              <a:rPr lang="ko-KR" altLang="en-US" sz="2000" dirty="0"/>
              <a:t>인터넷과 </a:t>
            </a:r>
            <a:r>
              <a:rPr lang="ko-KR" altLang="en-US" sz="2000" dirty="0" err="1"/>
              <a:t>닷컴</a:t>
            </a:r>
            <a:r>
              <a:rPr lang="ko-KR" altLang="en-US" sz="2000" dirty="0"/>
              <a:t> 세계에서는?</a:t>
            </a:r>
          </a:p>
          <a:p>
            <a:pPr lvl="1"/>
            <a:r>
              <a:rPr lang="ko-KR" altLang="en-US" sz="1800" dirty="0"/>
              <a:t>없어서는 인터넷이 기능할 수 없는 소프트웨어, 하드웨어, 시스템과 서비스를 제공하는 분야</a:t>
            </a:r>
          </a:p>
          <a:p>
            <a:pPr lvl="1"/>
            <a:r>
              <a:rPr lang="en-US" altLang="ko-KR" sz="1800" dirty="0"/>
              <a:t>Oracle(Database</a:t>
            </a:r>
            <a:r>
              <a:rPr lang="ko-KR" altLang="en-US" sz="1800" dirty="0"/>
              <a:t>관리 </a:t>
            </a:r>
            <a:r>
              <a:rPr lang="en-US" altLang="ko-KR" sz="1800" dirty="0"/>
              <a:t>s/w), Sun Micro Systems(Network Computing), Cisco(Communication, Network </a:t>
            </a:r>
            <a:r>
              <a:rPr lang="ko-KR" altLang="en-US" sz="1800" dirty="0"/>
              <a:t>장비), </a:t>
            </a:r>
            <a:r>
              <a:rPr lang="en-US" altLang="ko-KR" sz="1800" dirty="0"/>
              <a:t>EMC(Storage)</a:t>
            </a:r>
          </a:p>
          <a:p>
            <a:pPr lvl="1"/>
            <a:r>
              <a:rPr lang="ko-KR" altLang="en-US" sz="1800" dirty="0"/>
              <a:t>인터넷과 굴뚝산업(</a:t>
            </a:r>
            <a:r>
              <a:rPr lang="en-US" altLang="ko-KR" sz="1800" dirty="0"/>
              <a:t>brick &amp; mortar)</a:t>
            </a:r>
            <a:r>
              <a:rPr lang="ko-KR" altLang="en-US" sz="1800" dirty="0"/>
              <a:t>은?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AD12-D22B-46B9-82C1-348BB2C14A97}" type="slidenum">
              <a:rPr lang="ko-KR" altLang="en-US"/>
              <a:pPr/>
              <a:t>44</a:t>
            </a:fld>
            <a:endParaRPr lang="en-US" altLang="ko-KR"/>
          </a:p>
        </p:txBody>
      </p:sp>
      <p:sp>
        <p:nvSpPr>
          <p:cNvPr id="1303556" name="Rectangle 4"/>
          <p:cNvSpPr>
            <a:spLocks noChangeArrowheads="1"/>
          </p:cNvSpPr>
          <p:nvPr/>
        </p:nvSpPr>
        <p:spPr bwMode="auto">
          <a:xfrm>
            <a:off x="5652517" y="1844427"/>
            <a:ext cx="3455987" cy="1152525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ko-KR" dirty="0" smtClean="0">
                <a:effectLst/>
                <a:latin typeface="Arial" pitchFamily="34" charset="0"/>
              </a:rPr>
              <a:t>              &amp; </a:t>
            </a:r>
            <a:r>
              <a:rPr lang="en-US" altLang="ko-KR" dirty="0">
                <a:effectLst/>
                <a:latin typeface="Arial" pitchFamily="34" charset="0"/>
              </a:rPr>
              <a:t>mortar </a:t>
            </a:r>
          </a:p>
          <a:p>
            <a:endParaRPr lang="en-US" altLang="ko-KR" dirty="0">
              <a:effectLst/>
              <a:latin typeface="Arial" pitchFamily="34" charset="0"/>
            </a:endParaRPr>
          </a:p>
          <a:p>
            <a:r>
              <a:rPr lang="en-US" altLang="ko-KR" sz="1400" dirty="0">
                <a:effectLst/>
                <a:latin typeface="Arial" pitchFamily="34" charset="0"/>
              </a:rPr>
              <a:t>off-line</a:t>
            </a:r>
            <a:r>
              <a:rPr lang="ko-KR" altLang="en-US" sz="1400" dirty="0">
                <a:effectLst/>
                <a:latin typeface="Arial" pitchFamily="34" charset="0"/>
              </a:rPr>
              <a:t>에 기반을 둔</a:t>
            </a:r>
            <a:r>
              <a:rPr lang="en-US" altLang="ko-KR" sz="1400" dirty="0">
                <a:effectLst/>
                <a:latin typeface="Arial" pitchFamily="34" charset="0"/>
              </a:rPr>
              <a:t>, on-line </a:t>
            </a:r>
            <a:r>
              <a:rPr lang="ko-KR" altLang="en-US" sz="1400" dirty="0" err="1">
                <a:effectLst/>
                <a:latin typeface="Arial" pitchFamily="34" charset="0"/>
              </a:rPr>
              <a:t>통합형</a:t>
            </a:r>
            <a:r>
              <a:rPr lang="ko-KR" altLang="en-US" sz="1400" dirty="0">
                <a:effectLst/>
                <a:latin typeface="Arial" pitchFamily="34" charset="0"/>
              </a:rPr>
              <a:t> 기업 </a:t>
            </a:r>
          </a:p>
          <a:p>
            <a:r>
              <a:rPr lang="en-US" altLang="ko-KR" sz="1400" dirty="0">
                <a:effectLst/>
                <a:latin typeface="Arial" pitchFamily="34" charset="0"/>
              </a:rPr>
              <a:t>(</a:t>
            </a:r>
            <a:r>
              <a:rPr lang="ko-KR" altLang="en-US" sz="1400" dirty="0">
                <a:effectLst/>
                <a:latin typeface="Arial" pitchFamily="34" charset="0"/>
              </a:rPr>
              <a:t>예</a:t>
            </a:r>
            <a:r>
              <a:rPr lang="en-US" altLang="ko-KR" sz="1400" dirty="0">
                <a:effectLst/>
                <a:latin typeface="Arial" pitchFamily="34" charset="0"/>
              </a:rPr>
              <a:t>: </a:t>
            </a:r>
            <a:r>
              <a:rPr lang="en-US" altLang="ko-KR" sz="1400" dirty="0" smtClean="0">
                <a:effectLst/>
                <a:latin typeface="Arial" pitchFamily="34" charset="0"/>
              </a:rPr>
              <a:t>BarnesandNoble.com</a:t>
            </a:r>
            <a:r>
              <a:rPr lang="en-US" altLang="ko-KR" sz="1400" dirty="0">
                <a:effectLst/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10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30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30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30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0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1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제품계획 실패사례</a:t>
            </a:r>
            <a:endParaRPr lang="ko-KR" altLang="en-US" dirty="0"/>
          </a:p>
        </p:txBody>
      </p:sp>
      <p:sp>
        <p:nvSpPr>
          <p:cNvPr id="456717" name="Rectangle 1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전환을 유도할만한 강력한 동기부여에 실패한 경우</a:t>
            </a:r>
          </a:p>
          <a:p>
            <a:pPr lvl="1"/>
            <a:r>
              <a:rPr lang="ko-KR" altLang="en-US" dirty="0"/>
              <a:t>인체공학적 키보드(관습을 극복하지 못함)</a:t>
            </a:r>
          </a:p>
          <a:p>
            <a:pPr lvl="1"/>
            <a:r>
              <a:rPr lang="ko-KR" altLang="en-US" dirty="0"/>
              <a:t>선불카드</a:t>
            </a:r>
          </a:p>
          <a:p>
            <a:pPr lvl="1"/>
            <a:r>
              <a:rPr lang="ko-KR" altLang="en-US" dirty="0"/>
              <a:t>냉장고 안에 있는 식품 목록 입력으로 </a:t>
            </a:r>
            <a:r>
              <a:rPr lang="ko-KR" altLang="en-US" dirty="0" smtClean="0"/>
              <a:t>조리법 </a:t>
            </a:r>
            <a:r>
              <a:rPr lang="ko-KR" altLang="en-US" dirty="0"/>
              <a:t>출력하는 프로그램 </a:t>
            </a:r>
          </a:p>
          <a:p>
            <a:pPr lvl="1"/>
            <a:r>
              <a:rPr lang="ko-KR" altLang="en-US" dirty="0"/>
              <a:t>마이크로 칩이 내장된 우유 상자</a:t>
            </a:r>
          </a:p>
          <a:p>
            <a:pPr lvl="2"/>
            <a:r>
              <a:rPr lang="ko-KR" altLang="en-US" dirty="0"/>
              <a:t>우유가 떨어지면 자동으로 인터넷을 통해 주문이 이루어지는 기술</a:t>
            </a:r>
          </a:p>
          <a:p>
            <a:pPr lvl="2"/>
            <a:r>
              <a:rPr lang="ko-KR" altLang="en-US" dirty="0"/>
              <a:t>기술 신봉자들의 착오</a:t>
            </a:r>
          </a:p>
          <a:p>
            <a:pPr lvl="1"/>
            <a:r>
              <a:rPr lang="ko-KR" altLang="en-US" dirty="0"/>
              <a:t>회전하는 </a:t>
            </a:r>
            <a:r>
              <a:rPr lang="en-US" altLang="ko-KR" dirty="0"/>
              <a:t>stapler(</a:t>
            </a:r>
            <a:r>
              <a:rPr lang="ko-KR" altLang="en-US" dirty="0"/>
              <a:t>명지대 </a:t>
            </a:r>
            <a:r>
              <a:rPr lang="ko-KR" altLang="en-US" dirty="0" err="1"/>
              <a:t>박강</a:t>
            </a:r>
            <a:r>
              <a:rPr lang="ko-KR" altLang="en-US" dirty="0"/>
              <a:t> 교수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r>
              <a:rPr lang="ko-KR" altLang="en-US" dirty="0" err="1"/>
              <a:t>스테이플러</a:t>
            </a:r>
            <a:r>
              <a:rPr lang="ko-KR" altLang="en-US" dirty="0"/>
              <a:t> 본체가 </a:t>
            </a:r>
            <a:r>
              <a:rPr lang="en-US" altLang="ko-KR" dirty="0"/>
              <a:t>360</a:t>
            </a:r>
            <a:r>
              <a:rPr lang="ko-KR" altLang="en-US" dirty="0"/>
              <a:t>도 회전할 수 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   있어서 지철이 어려웠던 곳도 가능함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  <a:p>
            <a:pPr lvl="1"/>
            <a:r>
              <a:rPr lang="ko-KR" altLang="en-US" dirty="0" smtClean="0"/>
              <a:t>자동차의 보조 주행 장치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수평주차용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1991, </a:t>
            </a:r>
            <a:r>
              <a:rPr lang="ko-KR" altLang="en-US" dirty="0" smtClean="0"/>
              <a:t>특허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나도진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한국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참고</a:t>
            </a:r>
            <a:r>
              <a:rPr lang="en-US" altLang="ko-KR" dirty="0" smtClean="0"/>
              <a:t>: 2008, </a:t>
            </a:r>
            <a:r>
              <a:rPr lang="ko-KR" altLang="en-US" dirty="0" err="1" smtClean="0"/>
              <a:t>폴크스바겐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티구안에</a:t>
            </a:r>
            <a:r>
              <a:rPr lang="ko-KR" altLang="en-US" dirty="0" smtClean="0"/>
              <a:t> 장치된 </a:t>
            </a:r>
            <a:r>
              <a:rPr lang="en-US" altLang="ko-KR" dirty="0" smtClean="0"/>
              <a:t>park assist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8032-EE51-4CD5-BD09-3689B388A337}" type="slidenum">
              <a:rPr lang="ko-KR" altLang="en-US"/>
              <a:pPr/>
              <a:t>45</a:t>
            </a:fld>
            <a:endParaRPr lang="en-US" altLang="ko-KR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 l="21042" t="37599" r="31613" b="20844"/>
          <a:stretch>
            <a:fillRect/>
          </a:stretch>
        </p:blipFill>
        <p:spPr bwMode="auto">
          <a:xfrm>
            <a:off x="6156176" y="3573016"/>
            <a:ext cx="2315086" cy="154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제품 </a:t>
            </a:r>
            <a:r>
              <a:rPr lang="en-US" altLang="ko-KR" dirty="0" smtClean="0"/>
              <a:t>idea </a:t>
            </a:r>
            <a:r>
              <a:rPr lang="ko-KR" altLang="en-US" dirty="0" smtClean="0"/>
              <a:t>창출</a:t>
            </a:r>
            <a:endParaRPr lang="ko-KR" altLang="en-US" dirty="0"/>
          </a:p>
        </p:txBody>
      </p:sp>
      <p:sp>
        <p:nvSpPr>
          <p:cNvPr id="6656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고객 요구 사항의 반영</a:t>
            </a:r>
            <a:endParaRPr lang="en-US" altLang="ko-KR" dirty="0" smtClean="0"/>
          </a:p>
          <a:p>
            <a:r>
              <a:rPr lang="ko-KR" altLang="en-US" dirty="0" smtClean="0"/>
              <a:t>시장 세분화</a:t>
            </a:r>
            <a:endParaRPr lang="en-US" altLang="ko-KR" dirty="0" smtClean="0"/>
          </a:p>
          <a:p>
            <a:r>
              <a:rPr lang="ko-KR" altLang="en-US" dirty="0" smtClean="0"/>
              <a:t>제품 차별화</a:t>
            </a:r>
            <a:endParaRPr lang="en-US" altLang="ko-KR" dirty="0" smtClean="0"/>
          </a:p>
          <a:p>
            <a:r>
              <a:rPr lang="ko-KR" altLang="en-US" dirty="0" smtClean="0"/>
              <a:t>혁신</a:t>
            </a:r>
            <a:endParaRPr lang="ko-KR" alt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fld id="{620A0D7B-27D8-4BCB-83AE-F7D1AC46A313}" type="slidenum">
              <a:rPr lang="ko-KR" altLang="en-US" sz="1400" kern="1200">
                <a:solidFill>
                  <a:srgbClr val="4D4D4D"/>
                </a:solidFill>
                <a:latin typeface="Bookman Old Style" pitchFamily="18" charset="0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ko-KR" sz="1400" kern="1200">
              <a:solidFill>
                <a:srgbClr val="4D4D4D"/>
              </a:solidFill>
              <a:latin typeface="Bookman Old Style" pitchFamily="18" charset="0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고객 요구사항의 제품화 전략</a:t>
            </a:r>
          </a:p>
        </p:txBody>
      </p:sp>
      <p:sp>
        <p:nvSpPr>
          <p:cNvPr id="45158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불편한 점을 개선</a:t>
            </a:r>
            <a:endParaRPr lang="en-US" altLang="ko-KR" dirty="0" smtClean="0"/>
          </a:p>
          <a:p>
            <a:r>
              <a:rPr lang="ko-KR" altLang="en-US" dirty="0" smtClean="0"/>
              <a:t>고객 </a:t>
            </a:r>
            <a:r>
              <a:rPr lang="ko-KR" altLang="en-US" dirty="0"/>
              <a:t>요구에 따른 신제품 아이디어 사례</a:t>
            </a:r>
            <a:endParaRPr lang="en-US" altLang="ko-KR" dirty="0"/>
          </a:p>
          <a:p>
            <a:r>
              <a:rPr lang="ko-KR" altLang="en-US" dirty="0"/>
              <a:t>휴대용 자동차에 대한 고객의 간절한 요망</a:t>
            </a:r>
          </a:p>
          <a:p>
            <a:r>
              <a:rPr lang="ko-KR" altLang="en-US" dirty="0" smtClean="0"/>
              <a:t>휴대용 </a:t>
            </a:r>
            <a:r>
              <a:rPr lang="ko-KR" altLang="en-US" dirty="0"/>
              <a:t>자동차 개발 전략</a:t>
            </a:r>
          </a:p>
          <a:p>
            <a:pPr lvl="1"/>
            <a:r>
              <a:rPr lang="ko-KR" altLang="en-US" dirty="0"/>
              <a:t>휴대 자동차</a:t>
            </a:r>
          </a:p>
          <a:p>
            <a:pPr lvl="1"/>
            <a:r>
              <a:rPr lang="ko-KR" altLang="en-US" dirty="0"/>
              <a:t>휴대 </a:t>
            </a:r>
            <a:r>
              <a:rPr lang="ko-KR" altLang="en-US" dirty="0" smtClean="0"/>
              <a:t>자동차: </a:t>
            </a:r>
            <a:r>
              <a:rPr lang="ko-KR" altLang="en-US" dirty="0" err="1"/>
              <a:t>진저</a:t>
            </a:r>
            <a:endParaRPr lang="ko-KR" altLang="en-US" dirty="0"/>
          </a:p>
          <a:p>
            <a:pPr lvl="1"/>
            <a:r>
              <a:rPr lang="en-US" altLang="ko-KR" dirty="0"/>
              <a:t>Dean </a:t>
            </a:r>
            <a:r>
              <a:rPr lang="en-US" altLang="ko-KR" dirty="0" err="1"/>
              <a:t>Kamen</a:t>
            </a:r>
            <a:r>
              <a:rPr lang="ko-KR" altLang="en-US" dirty="0"/>
              <a:t>이 발명한 </a:t>
            </a:r>
            <a:r>
              <a:rPr lang="en-US" altLang="ko-KR" dirty="0"/>
              <a:t>1</a:t>
            </a:r>
            <a:r>
              <a:rPr lang="ko-KR" altLang="en-US" dirty="0"/>
              <a:t>인용 무공해 스쿠터 </a:t>
            </a:r>
            <a:r>
              <a:rPr lang="en-US" altLang="ko-KR" dirty="0" err="1"/>
              <a:t>Segway</a:t>
            </a:r>
            <a:endParaRPr lang="en-US" altLang="ko-KR" dirty="0"/>
          </a:p>
          <a:p>
            <a:r>
              <a:rPr lang="ko-KR" altLang="en-US" dirty="0" smtClean="0"/>
              <a:t>또 다른 방안은 없을까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Big-Data </a:t>
            </a:r>
            <a:r>
              <a:rPr lang="ko-KR" altLang="en-US" dirty="0"/>
              <a:t>분석을 통한 사용자 </a:t>
            </a:r>
            <a:r>
              <a:rPr lang="ko-KR" altLang="en-US" dirty="0" smtClean="0"/>
              <a:t>      </a:t>
            </a:r>
            <a:r>
              <a:rPr lang="ko-KR" altLang="en-US" dirty="0"/>
              <a:t>정보 발견하여 반영</a:t>
            </a:r>
            <a:endParaRPr lang="en-US" altLang="ko-KR" dirty="0"/>
          </a:p>
          <a:p>
            <a:pPr lvl="1"/>
            <a:r>
              <a:rPr lang="ko-KR" altLang="en-US" dirty="0"/>
              <a:t>운전자 운전 습관 분석 후 보험료 감면 정책 </a:t>
            </a:r>
            <a:r>
              <a:rPr lang="ko-KR" altLang="en-US" dirty="0" smtClean="0"/>
              <a:t>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fld id="{ADCB738F-FC88-415F-BAC3-44EDF6BA3CC7}" type="slidenum">
              <a:rPr lang="ko-KR" altLang="en-US" sz="1400" kern="1200">
                <a:solidFill>
                  <a:srgbClr val="4D4D4D"/>
                </a:solidFill>
                <a:latin typeface="Bookman Old Style" pitchFamily="18" charset="0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ko-KR" sz="1400" kern="1200">
              <a:solidFill>
                <a:srgbClr val="4D4D4D"/>
              </a:solidFill>
              <a:latin typeface="Bookman Old Style" pitchFamily="18" charset="0"/>
              <a:ea typeface="굴림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98433" y="4306365"/>
            <a:ext cx="7272808" cy="12828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Clr>
                <a:srgbClr val="6F89F7"/>
              </a:buClr>
              <a:buSzPct val="110000"/>
              <a:buFont typeface="Wingdings" panose="05000000000000000000" pitchFamily="2" charset="2"/>
              <a:buChar char="l"/>
            </a:pP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                            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서비스 </a:t>
            </a:r>
          </a:p>
          <a:p>
            <a:pPr marL="742950" lvl="1" indent="-285750" algn="l"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n"/>
            </a:pP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자동차사의 회사차량 판매량 증가</a:t>
            </a:r>
          </a:p>
          <a:p>
            <a:pPr marL="742950" lvl="1" indent="-285750" algn="l"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n"/>
            </a:pPr>
            <a:r>
              <a:rPr lang="ko-KR" altLang="en-US" sz="1600" kern="0" dirty="0" err="1" smtClean="0">
                <a:latin typeface="맑은 고딕" pitchFamily="50" charset="-127"/>
                <a:ea typeface="맑은 고딕" pitchFamily="50" charset="-127"/>
              </a:rPr>
              <a:t>미쯔비시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(42.6%), </a:t>
            </a:r>
            <a:r>
              <a:rPr lang="ko-KR" altLang="en-US" sz="1600" kern="0" dirty="0" err="1" smtClean="0">
                <a:latin typeface="맑은 고딕" pitchFamily="50" charset="-127"/>
                <a:ea typeface="맑은 고딕" pitchFamily="50" charset="-127"/>
              </a:rPr>
              <a:t>스즈키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(38.6%), </a:t>
            </a:r>
            <a:r>
              <a:rPr lang="ko-KR" altLang="en-US" sz="1600" kern="0" dirty="0" err="1" smtClean="0">
                <a:latin typeface="맑은 고딕" pitchFamily="50" charset="-127"/>
                <a:ea typeface="맑은 고딕" pitchFamily="50" charset="-127"/>
              </a:rPr>
              <a:t>뷰익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(36.1%), 포드(29.5%), </a:t>
            </a:r>
            <a:endParaRPr lang="en-US" altLang="ko-KR" sz="16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n"/>
            </a:pP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GM(21.8%),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크라이슬러(24.0%) 등 (2003. 1사분기 기준)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불편한 점을 어떻게 개선할까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외발</a:t>
            </a:r>
            <a:r>
              <a:rPr lang="ko-KR" altLang="en-US" dirty="0" smtClean="0"/>
              <a:t> 손수레의 중심잡기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최초로 개선방안을 고민한 사람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영국인 다이슨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프라이팬의 기름으로 화상을 입는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붕어빵 만드는 양면 틀에서 착상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2007</a:t>
            </a:r>
            <a:r>
              <a:rPr lang="ko-KR" altLang="en-US" dirty="0" smtClean="0"/>
              <a:t>년도 </a:t>
            </a:r>
            <a:r>
              <a:rPr lang="en-US" altLang="ko-KR" dirty="0" smtClean="0"/>
              <a:t>58</a:t>
            </a:r>
            <a:r>
              <a:rPr lang="ko-KR" altLang="en-US" dirty="0" err="1" smtClean="0"/>
              <a:t>억원</a:t>
            </a:r>
            <a:r>
              <a:rPr lang="ko-KR" altLang="en-US" dirty="0" smtClean="0"/>
              <a:t> 매출에서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억 원대 매출을 올리고 있는 </a:t>
            </a:r>
            <a:r>
              <a:rPr lang="ko-KR" altLang="en-US" dirty="0" err="1" smtClean="0"/>
              <a:t>해피콜의</a:t>
            </a:r>
            <a:r>
              <a:rPr lang="ko-KR" altLang="en-US" dirty="0" smtClean="0"/>
              <a:t> 이현삼 사장</a:t>
            </a:r>
            <a:r>
              <a:rPr lang="en-US" altLang="ko-KR" dirty="0" smtClean="0"/>
              <a:t>(57)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C291B-76F1-4884-A2EA-80F93D0078EC}" type="slidenum">
              <a:rPr lang="ko-KR" altLang="en-US" smtClean="0"/>
              <a:pPr/>
              <a:t>48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995936" y="1916832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생활가전 업계 최고의 혁신기업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err="1" smtClean="0">
                <a:latin typeface="+mn-ea"/>
                <a:ea typeface="+mn-ea"/>
              </a:rPr>
              <a:t>다이슨의</a:t>
            </a:r>
            <a:r>
              <a:rPr lang="ko-KR" altLang="en-US" sz="1600" dirty="0" smtClean="0">
                <a:latin typeface="+mn-ea"/>
                <a:ea typeface="+mn-ea"/>
              </a:rPr>
              <a:t> 창업자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Ball shaped wheels</a:t>
            </a:r>
            <a:r>
              <a:rPr lang="ko-KR" altLang="en-US" sz="1600" dirty="0" smtClean="0">
                <a:latin typeface="+mn-ea"/>
                <a:ea typeface="+mn-ea"/>
              </a:rPr>
              <a:t>로 개선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pic>
        <p:nvPicPr>
          <p:cNvPr id="1435649" name="Picture 1"/>
          <p:cNvPicPr>
            <a:picLocks noChangeAspect="1" noChangeArrowheads="1"/>
          </p:cNvPicPr>
          <p:nvPr/>
        </p:nvPicPr>
        <p:blipFill>
          <a:blip r:embed="rId3" cstate="print"/>
          <a:srcRect l="31759" t="36000" r="34121" b="29684"/>
          <a:stretch>
            <a:fillRect/>
          </a:stretch>
        </p:blipFill>
        <p:spPr bwMode="auto">
          <a:xfrm>
            <a:off x="611560" y="1988840"/>
            <a:ext cx="274987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653" name="Picture 5" descr="http://labspace.open.ac.uk/file.php/4339/T307_1_034i.jpg"/>
          <p:cNvPicPr>
            <a:picLocks noChangeAspect="1" noChangeArrowheads="1"/>
          </p:cNvPicPr>
          <p:nvPr/>
        </p:nvPicPr>
        <p:blipFill>
          <a:blip r:embed="rId4" cstate="print"/>
          <a:srcRect l="2198" t="2690" r="3304" b="3147"/>
          <a:stretch>
            <a:fillRect/>
          </a:stretch>
        </p:blipFill>
        <p:spPr bwMode="auto">
          <a:xfrm>
            <a:off x="3563888" y="2564904"/>
            <a:ext cx="2654009" cy="2160240"/>
          </a:xfrm>
          <a:prstGeom prst="rect">
            <a:avLst/>
          </a:prstGeom>
          <a:noFill/>
        </p:spPr>
      </p:pic>
      <p:pic>
        <p:nvPicPr>
          <p:cNvPr id="1435655" name="Picture 7" descr="http://itspresent.godohosting.com/happycall/h/images/best.jpg"/>
          <p:cNvPicPr>
            <a:picLocks noChangeAspect="1" noChangeArrowheads="1"/>
          </p:cNvPicPr>
          <p:nvPr/>
        </p:nvPicPr>
        <p:blipFill>
          <a:blip r:embed="rId5" cstate="print"/>
          <a:srcRect l="1779" t="24868" r="67435" b="58615"/>
          <a:stretch>
            <a:fillRect/>
          </a:stretch>
        </p:blipFill>
        <p:spPr bwMode="auto">
          <a:xfrm>
            <a:off x="6372200" y="3789040"/>
            <a:ext cx="2492504" cy="18722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2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시장세분화 </a:t>
            </a:r>
            <a:r>
              <a:rPr lang="en-US" altLang="ko-KR" smtClean="0"/>
              <a:t>(</a:t>
            </a:r>
            <a:r>
              <a:rPr lang="ko-KR" altLang="en-US" smtClean="0"/>
              <a:t>제품 </a:t>
            </a:r>
            <a:r>
              <a:rPr lang="en-US" altLang="ko-KR" smtClean="0"/>
              <a:t>idea</a:t>
            </a:r>
            <a:r>
              <a:rPr lang="ko-KR" altLang="en-US" smtClean="0"/>
              <a:t>의 창출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066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시장세분화</a:t>
            </a:r>
            <a:r>
              <a:rPr lang="en-US" altLang="ko-KR" dirty="0" smtClean="0"/>
              <a:t>(Market Segmentation)</a:t>
            </a:r>
          </a:p>
          <a:p>
            <a:r>
              <a:rPr lang="ko-KR" altLang="en-US" dirty="0" smtClean="0"/>
              <a:t>경쟁제품의 특성위치 분석.  새로운 시장계층을 찾아 적응할 수 있는 제품을 개발.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제품세분화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sz="1800" dirty="0" smtClean="0"/>
              <a:t>소형 자동차</a:t>
            </a:r>
            <a:r>
              <a:rPr lang="en-US" altLang="ko-KR" sz="1800" dirty="0" smtClean="0"/>
              <a:t>(Volkswagen), one-box car(</a:t>
            </a:r>
            <a:r>
              <a:rPr lang="ko-KR" altLang="en-US" sz="1800" dirty="0" smtClean="0"/>
              <a:t>기아자동차 봉고</a:t>
            </a:r>
            <a:r>
              <a:rPr lang="en-US" altLang="ko-KR" sz="1800" dirty="0" smtClean="0"/>
              <a:t>), SUV, Crossover(XUV/CUV, </a:t>
            </a:r>
            <a:r>
              <a:rPr lang="ko-KR" altLang="en-US" sz="1800" dirty="0" smtClean="0"/>
              <a:t>승용차</a:t>
            </a:r>
            <a:r>
              <a:rPr lang="en-US" altLang="ko-KR" sz="1800" dirty="0" smtClean="0"/>
              <a:t>+</a:t>
            </a:r>
            <a:r>
              <a:rPr lang="en-US" altLang="ko-KR" sz="1800" dirty="0" err="1" smtClean="0"/>
              <a:t>SUV+Minivan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등</a:t>
            </a:r>
          </a:p>
          <a:p>
            <a:pPr lvl="1"/>
            <a:r>
              <a:rPr lang="ko-KR" altLang="en-US" sz="1800" dirty="0" smtClean="0"/>
              <a:t>의류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중저가 캐주얼</a:t>
            </a:r>
            <a:r>
              <a:rPr lang="en-US" altLang="ko-KR" sz="1800" dirty="0" smtClean="0"/>
              <a:t>:</a:t>
            </a:r>
            <a:r>
              <a:rPr lang="ko-KR" altLang="en-US" sz="1800" dirty="0" err="1" smtClean="0"/>
              <a:t>헌트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이랜드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전용 의류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및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신발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가전제품 등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샴푸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지성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건성두피용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화장품 두발용 제품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헤어무스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크림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토닉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오일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스프레이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비누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목욕용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세안용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유아용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우유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지방 및 영양소 함량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등</a:t>
            </a:r>
          </a:p>
          <a:p>
            <a:pPr lvl="1"/>
            <a:r>
              <a:rPr lang="ko-KR" altLang="en-US" sz="1800" dirty="0" err="1" smtClean="0"/>
              <a:t>노보텔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비즈니스맨용 저가 특급 호텔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전공 세분화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직업 세분화에 따른 서비스 제품</a:t>
            </a:r>
            <a:endParaRPr lang="en-US" altLang="ko-KR" sz="1800" dirty="0" smtClean="0"/>
          </a:p>
          <a:p>
            <a:r>
              <a:rPr lang="en-US" altLang="ko-KR" dirty="0" smtClean="0"/>
              <a:t>Sear’s</a:t>
            </a:r>
            <a:r>
              <a:rPr lang="ko-KR" altLang="en-US" dirty="0" smtClean="0"/>
              <a:t>사의 제품</a:t>
            </a:r>
            <a:r>
              <a:rPr lang="en-US" altLang="ko-KR" dirty="0" smtClean="0"/>
              <a:t>idea </a:t>
            </a:r>
            <a:r>
              <a:rPr lang="ko-KR" altLang="en-US" dirty="0" smtClean="0"/>
              <a:t>창출 전략 </a:t>
            </a:r>
            <a:r>
              <a:rPr lang="en-US" altLang="ko-KR" dirty="0" smtClean="0"/>
              <a:t>:       </a:t>
            </a:r>
            <a:r>
              <a:rPr lang="ko-KR" altLang="en-US" dirty="0" smtClean="0"/>
              <a:t>을 창조</a:t>
            </a:r>
          </a:p>
          <a:p>
            <a:pPr lvl="1"/>
            <a:r>
              <a:rPr lang="ko-KR" altLang="en-US" dirty="0" smtClean="0"/>
              <a:t>상품 </a:t>
            </a:r>
            <a:r>
              <a:rPr lang="en-US" altLang="ko-KR" dirty="0" smtClean="0"/>
              <a:t>Catalogue</a:t>
            </a:r>
            <a:r>
              <a:rPr lang="ko-KR" altLang="en-US" dirty="0" smtClean="0"/>
              <a:t>를 이용한 통신판매전략</a:t>
            </a:r>
          </a:p>
          <a:p>
            <a:pPr lvl="1"/>
            <a:r>
              <a:rPr lang="ko-KR" altLang="en-US" dirty="0" smtClean="0"/>
              <a:t>고급 상품을 대중 상품으로 개발하여 공급. (냉장고)</a:t>
            </a:r>
          </a:p>
          <a:p>
            <a:pPr lvl="1"/>
            <a:r>
              <a:rPr lang="ko-KR" altLang="en-US" dirty="0" smtClean="0"/>
              <a:t>택배제도, 방문판매제도 도입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CF77-FA81-4B48-BB1B-3A27D125A6F0}" type="slidenum">
              <a:rPr lang="ko-KR" altLang="en-US" smtClean="0"/>
              <a:pPr/>
              <a:t>49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품질관리 기본 개념</a:t>
            </a:r>
          </a:p>
        </p:txBody>
      </p:sp>
      <p:sp>
        <p:nvSpPr>
          <p:cNvPr id="32870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2000" dirty="0"/>
              <a:t>품질관리</a:t>
            </a:r>
          </a:p>
          <a:p>
            <a:pPr lvl="1" algn="just"/>
            <a:r>
              <a:rPr lang="ko-KR" altLang="en-US" sz="1800" dirty="0"/>
              <a:t>제품이나 서비스의 품질에 대한 효율적인 운영 과제로 소비자가 요구하는 품질수준의 제품이나 서비스를 경제적으로 생산하기 위한 모든 활동</a:t>
            </a:r>
          </a:p>
          <a:p>
            <a:pPr algn="just"/>
            <a:r>
              <a:rPr lang="ko-KR" altLang="en-US" sz="2000" dirty="0"/>
              <a:t>품질이 고객의 수준을 만족시키지 못하는 경우</a:t>
            </a:r>
          </a:p>
          <a:p>
            <a:pPr lvl="1" algn="just"/>
            <a:r>
              <a:rPr lang="ko-KR" altLang="en-US" sz="1800" dirty="0" smtClean="0"/>
              <a:t>대외적: </a:t>
            </a:r>
            <a:r>
              <a:rPr lang="ko-KR" altLang="en-US" sz="1800" dirty="0"/>
              <a:t>고객의 신뢰 상실 → 전략적 차원에서의 </a:t>
            </a:r>
            <a:r>
              <a:rPr lang="en-US" altLang="ko-KR" sz="1800" dirty="0"/>
              <a:t>Q.C </a:t>
            </a:r>
            <a:r>
              <a:rPr lang="ko-KR" altLang="en-US" sz="1800" dirty="0"/>
              <a:t>필요</a:t>
            </a:r>
          </a:p>
          <a:p>
            <a:pPr lvl="1" algn="just"/>
            <a:r>
              <a:rPr lang="ko-KR" altLang="en-US" sz="1800" dirty="0" smtClean="0"/>
              <a:t>대내적: </a:t>
            </a:r>
            <a:r>
              <a:rPr lang="ko-KR" altLang="en-US" sz="1800" dirty="0"/>
              <a:t>불량품에 의한 부가적인 원가 부담 → 기술적 차원에서의 </a:t>
            </a:r>
            <a:r>
              <a:rPr lang="en-US" altLang="ko-KR" sz="1800" dirty="0"/>
              <a:t>Q.C </a:t>
            </a:r>
            <a:r>
              <a:rPr lang="ko-KR" altLang="en-US" sz="1800" dirty="0"/>
              <a:t>→ 규격품 생산을 위한 관리가 필요 → 통제비용(예방비용, 검사비용 등)이 발생</a:t>
            </a:r>
          </a:p>
          <a:p>
            <a:pPr lvl="1" algn="just"/>
            <a:r>
              <a:rPr lang="en-US" altLang="ko-KR" sz="1800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/>
              </a:rPr>
              <a:t>“</a:t>
            </a:r>
            <a:r>
              <a:rPr lang="en-US" altLang="ko-KR" sz="1800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Do it right first time.</a:t>
            </a:r>
            <a:r>
              <a:rPr lang="en-US" altLang="ko-KR" sz="1800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/>
              </a:rPr>
              <a:t>”</a:t>
            </a:r>
            <a:r>
              <a:rPr lang="en-US" altLang="ko-KR" sz="1800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1: 10 : 100 </a:t>
            </a:r>
            <a:r>
              <a:rPr lang="ko-KR" altLang="en-US" sz="1800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의 </a:t>
            </a:r>
            <a:r>
              <a:rPr lang="ko-KR" altLang="en-US" sz="1800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법칙</a:t>
            </a:r>
            <a:r>
              <a:rPr lang="en-US" altLang="ko-KR" sz="1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 </a:t>
            </a:r>
            <a:endParaRPr lang="en-US" altLang="ko-KR" sz="18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ko-KR" altLang="en-US" sz="2000" dirty="0"/>
              <a:t>생산자 입장</a:t>
            </a:r>
          </a:p>
          <a:p>
            <a:pPr lvl="1"/>
            <a:r>
              <a:rPr lang="ko-KR" altLang="en-US" sz="1800" dirty="0"/>
              <a:t>주어진 기술의 한계 내에서 높은 수준의 품질 유지</a:t>
            </a:r>
          </a:p>
          <a:p>
            <a:pPr lvl="1"/>
            <a:r>
              <a:rPr lang="ko-KR" altLang="en-US" sz="1800" dirty="0"/>
              <a:t>비용 최소화 노력 (이윤극대화 추구)</a:t>
            </a:r>
          </a:p>
          <a:p>
            <a:r>
              <a:rPr lang="ko-KR" altLang="en-US" sz="2000" dirty="0"/>
              <a:t>소비자 입장: 낮은 가격으로 높은 품질의 제품을 선호</a:t>
            </a:r>
          </a:p>
          <a:p>
            <a:r>
              <a:rPr lang="ko-KR" altLang="en-US" sz="2000" dirty="0"/>
              <a:t>최근: 높은 품질의 고가 제품도 전략적으로 추구</a:t>
            </a:r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ko-KR" altLang="en-US" sz="1800" dirty="0"/>
              <a:t>고급화된 주유소</a:t>
            </a:r>
            <a:r>
              <a:rPr lang="en-US" altLang="ko-KR" sz="1800" dirty="0"/>
              <a:t>, </a:t>
            </a:r>
            <a:r>
              <a:rPr lang="ko-KR" altLang="en-US" sz="1800" dirty="0"/>
              <a:t>명품 마케팅</a:t>
            </a:r>
            <a:r>
              <a:rPr lang="en-US" altLang="ko-KR" sz="1800" dirty="0" smtClean="0"/>
              <a:t> </a:t>
            </a:r>
            <a:endParaRPr lang="ko-KR" altLang="en-US" sz="1800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86A1D-5858-45D8-BCF1-88B0D96E8BB0}" type="slidenum">
              <a:rPr lang="ko-KR" altLang="en-US"/>
              <a:pPr/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Sear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s</a:t>
            </a:r>
            <a:r>
              <a:rPr lang="ko-KR" altLang="en-US"/>
              <a:t>사의 제품</a:t>
            </a:r>
            <a:r>
              <a:rPr lang="en-US" altLang="ko-KR"/>
              <a:t>idea </a:t>
            </a:r>
            <a:r>
              <a:rPr lang="ko-KR" altLang="en-US"/>
              <a:t>창출 전략</a:t>
            </a:r>
          </a:p>
        </p:txBody>
      </p:sp>
      <p:sp>
        <p:nvSpPr>
          <p:cNvPr id="358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제1기 (</a:t>
            </a:r>
            <a:r>
              <a:rPr lang="ko-KR" altLang="en-US" dirty="0" smtClean="0"/>
              <a:t>1895~1920: </a:t>
            </a:r>
            <a:r>
              <a:rPr lang="ko-KR" altLang="en-US" dirty="0"/>
              <a:t>약 25년간)</a:t>
            </a:r>
          </a:p>
          <a:p>
            <a:pPr lvl="1"/>
            <a:r>
              <a:rPr lang="ko-KR" altLang="en-US" dirty="0" smtClean="0"/>
              <a:t>상황: </a:t>
            </a:r>
            <a:r>
              <a:rPr lang="ko-KR" altLang="en-US" dirty="0"/>
              <a:t>농촌의 구매력 증가</a:t>
            </a:r>
          </a:p>
          <a:p>
            <a:pPr lvl="1"/>
            <a:r>
              <a:rPr lang="ko-KR" altLang="en-US" dirty="0"/>
              <a:t>상품 </a:t>
            </a:r>
            <a:r>
              <a:rPr lang="en-US" altLang="ko-KR" dirty="0" smtClean="0"/>
              <a:t>catalogue</a:t>
            </a:r>
            <a:r>
              <a:rPr lang="ko-KR" altLang="en-US" dirty="0" smtClean="0"/>
              <a:t>를 </a:t>
            </a:r>
            <a:r>
              <a:rPr lang="ko-KR" altLang="en-US" dirty="0"/>
              <a:t>이용한 통신판매전략</a:t>
            </a:r>
          </a:p>
          <a:p>
            <a:pPr lvl="1"/>
            <a:r>
              <a:rPr lang="ko-KR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위험부담을 사는 사람</a:t>
            </a:r>
            <a:r>
              <a:rPr lang="en-US" altLang="ko-KR" dirty="0"/>
              <a:t> → </a:t>
            </a:r>
            <a:r>
              <a:rPr lang="ko-KR" altLang="en-US" b="1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위험부담은</a:t>
            </a:r>
            <a:r>
              <a:rPr lang="ko-KR" altLang="en-US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ko-KR" altLang="en-US" dirty="0" smtClean="0"/>
              <a:t>전환</a:t>
            </a:r>
            <a:endParaRPr lang="ko-KR" altLang="en-US" dirty="0"/>
          </a:p>
          <a:p>
            <a:pPr lvl="2"/>
            <a:r>
              <a:rPr lang="ko-KR" altLang="en-US" dirty="0">
                <a:latin typeface="Times New Roman"/>
              </a:rPr>
              <a:t>“</a:t>
            </a:r>
            <a:r>
              <a:rPr lang="ko-KR" altLang="en-US" dirty="0"/>
              <a:t>이유를 묻지 않고 돈을 돌려 주겠다</a:t>
            </a:r>
            <a:r>
              <a:rPr lang="ko-KR" altLang="en-US" dirty="0">
                <a:latin typeface="Times New Roman"/>
              </a:rPr>
              <a:t>”</a:t>
            </a:r>
            <a:r>
              <a:rPr lang="ko-KR" altLang="en-US" dirty="0"/>
              <a:t> 약속</a:t>
            </a:r>
          </a:p>
          <a:p>
            <a:r>
              <a:rPr lang="ko-KR" altLang="en-US" dirty="0"/>
              <a:t>제2기 (1920~1954)</a:t>
            </a:r>
          </a:p>
          <a:p>
            <a:pPr lvl="1"/>
            <a:r>
              <a:rPr lang="ko-KR" altLang="en-US" dirty="0" smtClean="0"/>
              <a:t>상황: </a:t>
            </a:r>
            <a:r>
              <a:rPr lang="ko-KR" altLang="en-US" dirty="0"/>
              <a:t>자동차 보급 증가, 농촌 생활수준 향상 중류층으로, 소비수준 향상(공급 부족)</a:t>
            </a:r>
          </a:p>
          <a:p>
            <a:pPr lvl="1"/>
            <a:r>
              <a:rPr lang="ko-KR" altLang="en-US" dirty="0"/>
              <a:t>넓은 주차장을 가진 소매점 중심으로 변화</a:t>
            </a:r>
          </a:p>
          <a:p>
            <a:pPr lvl="1"/>
            <a:r>
              <a:rPr lang="ko-KR" altLang="en-US" dirty="0"/>
              <a:t>고급 상품을 대중 상품으로 개발하여 공급. (냉장고)</a:t>
            </a:r>
          </a:p>
          <a:p>
            <a:r>
              <a:rPr lang="ko-KR" altLang="en-US" dirty="0"/>
              <a:t>제3기 (1954 이후)</a:t>
            </a:r>
          </a:p>
          <a:p>
            <a:pPr lvl="1"/>
            <a:r>
              <a:rPr lang="ko-KR" altLang="en-US" dirty="0" smtClean="0"/>
              <a:t>상황: </a:t>
            </a:r>
            <a:r>
              <a:rPr lang="ko-KR" altLang="en-US" dirty="0"/>
              <a:t>주차 문제 발생, 쇼핑시간 부족</a:t>
            </a:r>
          </a:p>
          <a:p>
            <a:pPr lvl="1"/>
            <a:r>
              <a:rPr lang="ko-KR" altLang="en-US" dirty="0"/>
              <a:t>택배제도 도입</a:t>
            </a:r>
          </a:p>
          <a:p>
            <a:pPr lvl="1"/>
            <a:r>
              <a:rPr lang="ko-KR" altLang="en-US" dirty="0" smtClean="0"/>
              <a:t>     판매제도 </a:t>
            </a:r>
            <a:r>
              <a:rPr lang="ko-KR" altLang="en-US" dirty="0"/>
              <a:t>도입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AD22-E260-4C18-8576-C639219E6098}" type="slidenum">
              <a:rPr lang="ko-KR" altLang="en-US"/>
              <a:pPr/>
              <a:t>50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제품차별화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제품 </a:t>
            </a:r>
            <a:r>
              <a:rPr lang="en-US" altLang="ko-KR" sz="2800" dirty="0" smtClean="0"/>
              <a:t>idea</a:t>
            </a:r>
            <a:r>
              <a:rPr lang="ko-KR" altLang="en-US" sz="2800" dirty="0" smtClean="0"/>
              <a:t>의 창출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sp>
        <p:nvSpPr>
          <p:cNvPr id="45773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현존하는 시장의 한 부분을 차지하기 위하여 현존 제품과는 조금 다른 새로운 제품을 설계하는 것</a:t>
            </a:r>
          </a:p>
          <a:p>
            <a:pPr lvl="1"/>
            <a:r>
              <a:rPr lang="ko-KR" altLang="en-US" dirty="0"/>
              <a:t>모방적 성격을 띤다.  </a:t>
            </a:r>
          </a:p>
          <a:p>
            <a:pPr lvl="2"/>
            <a:r>
              <a:rPr lang="ko-KR" altLang="en-US" dirty="0"/>
              <a:t>서비스의 유사성(</a:t>
            </a:r>
            <a:r>
              <a:rPr lang="en-US" altLang="ko-KR" dirty="0"/>
              <a:t>Package Tour)</a:t>
            </a:r>
          </a:p>
          <a:p>
            <a:pPr lvl="2"/>
            <a:r>
              <a:rPr lang="ko-KR" altLang="en-US" dirty="0"/>
              <a:t>제품라인에서의 유사성 : 특수 기능 첨가. 가까이 가면 꺼지는 </a:t>
            </a:r>
            <a:r>
              <a:rPr lang="en-US" altLang="ko-KR" dirty="0"/>
              <a:t>TV, </a:t>
            </a:r>
            <a:r>
              <a:rPr lang="ko-KR" altLang="en-US" dirty="0"/>
              <a:t>옆으로 돌려 찍을 수 있는 </a:t>
            </a:r>
            <a:r>
              <a:rPr lang="ko-KR" altLang="en-US" dirty="0" err="1" smtClean="0"/>
              <a:t>스테이플러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스마트폰</a:t>
            </a:r>
            <a:endParaRPr lang="en-US" altLang="ko-KR" dirty="0"/>
          </a:p>
          <a:p>
            <a:pPr lvl="1"/>
            <a:r>
              <a:rPr lang="ko-KR" altLang="en-US" dirty="0"/>
              <a:t>기존 제품의 특성을 개선한 사례</a:t>
            </a:r>
          </a:p>
          <a:p>
            <a:pPr lvl="2"/>
            <a:r>
              <a:rPr lang="en-US" altLang="ko-KR" dirty="0"/>
              <a:t>zoom lens: </a:t>
            </a:r>
            <a:r>
              <a:rPr lang="ko-KR" altLang="en-US" dirty="0"/>
              <a:t>내장된 여러 개의 </a:t>
            </a:r>
            <a:r>
              <a:rPr lang="ko-KR" altLang="en-US" dirty="0" err="1"/>
              <a:t>렌즈알의</a:t>
            </a:r>
            <a:r>
              <a:rPr lang="ko-KR" altLang="en-US" dirty="0"/>
              <a:t> 거리를 변화시켜 다양한 </a:t>
            </a:r>
            <a:r>
              <a:rPr lang="ko-KR" altLang="en-US" dirty="0" err="1"/>
              <a:t>화각을</a:t>
            </a:r>
            <a:r>
              <a:rPr lang="ko-KR" altLang="en-US" dirty="0"/>
              <a:t> 만들 수 있는 렌즈 </a:t>
            </a:r>
            <a:r>
              <a:rPr lang="en-US" altLang="ko-KR" dirty="0"/>
              <a:t>(</a:t>
            </a:r>
            <a:r>
              <a:rPr lang="ko-KR" altLang="en-US" dirty="0"/>
              <a:t>비교</a:t>
            </a:r>
            <a:r>
              <a:rPr lang="en-US" altLang="ko-KR" dirty="0"/>
              <a:t>: </a:t>
            </a:r>
            <a:r>
              <a:rPr lang="ko-KR" altLang="en-US" dirty="0" err="1"/>
              <a:t>단렌즈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r>
              <a:rPr lang="ko-KR" altLang="en-US" dirty="0" err="1"/>
              <a:t>싱글족</a:t>
            </a:r>
            <a:r>
              <a:rPr lang="ko-KR" altLang="en-US" dirty="0"/>
              <a:t> 증가 추세에 맞추어</a:t>
            </a:r>
            <a:r>
              <a:rPr lang="en-US" altLang="ko-KR" dirty="0"/>
              <a:t>: </a:t>
            </a:r>
            <a:r>
              <a:rPr lang="ko-KR" altLang="en-US" dirty="0"/>
              <a:t>소형 가전</a:t>
            </a:r>
            <a:r>
              <a:rPr lang="en-US" altLang="ko-KR" dirty="0"/>
              <a:t>, </a:t>
            </a:r>
            <a:r>
              <a:rPr lang="ko-KR" altLang="en-US" dirty="0"/>
              <a:t>간편 가전제품 개발</a:t>
            </a:r>
            <a:r>
              <a:rPr lang="en-US" altLang="ko-KR" dirty="0"/>
              <a:t>(</a:t>
            </a:r>
            <a:r>
              <a:rPr lang="ko-KR" altLang="en-US" dirty="0"/>
              <a:t>스마트오븐 등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디지털 유목민 시대</a:t>
            </a:r>
            <a:r>
              <a:rPr lang="en-US" altLang="ko-KR" dirty="0"/>
              <a:t>: </a:t>
            </a:r>
            <a:r>
              <a:rPr lang="ko-KR" altLang="en-US" dirty="0"/>
              <a:t>경량화 제품 등장</a:t>
            </a:r>
            <a:r>
              <a:rPr lang="en-US" altLang="ko-KR" dirty="0"/>
              <a:t>, </a:t>
            </a:r>
            <a:r>
              <a:rPr lang="ko-KR" altLang="en-US" dirty="0"/>
              <a:t>배터리 지속 시간 </a:t>
            </a:r>
            <a:r>
              <a:rPr lang="ko-KR" altLang="en-US" dirty="0" smtClean="0"/>
              <a:t>개량</a:t>
            </a:r>
            <a:endParaRPr lang="en-US" altLang="ko-KR" dirty="0"/>
          </a:p>
          <a:p>
            <a:r>
              <a:rPr lang="ko-KR" altLang="en-US" dirty="0"/>
              <a:t>혁신의 정도가 클수록 순수한 </a:t>
            </a:r>
            <a:r>
              <a:rPr lang="ko-KR" altLang="en-US" dirty="0" smtClean="0"/>
              <a:t>               가 </a:t>
            </a:r>
            <a:r>
              <a:rPr lang="ko-KR" altLang="en-US" dirty="0"/>
              <a:t>되고 모방의 정도가 클수록 순수한 </a:t>
            </a:r>
            <a:r>
              <a:rPr lang="ko-KR" altLang="en-US" dirty="0" smtClean="0"/>
              <a:t>                가 </a:t>
            </a:r>
            <a:r>
              <a:rPr lang="ko-KR" altLang="en-US" dirty="0"/>
              <a:t>된다.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7AB9A-5654-4BCE-A626-E3B8262184E4}" type="slidenum">
              <a:rPr lang="ko-KR" altLang="en-US"/>
              <a:pPr/>
              <a:t>51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제품차별화 전략 예 (</a:t>
            </a:r>
            <a:r>
              <a:rPr lang="en-US" altLang="ko-KR" smtClean="0"/>
              <a:t>1)</a:t>
            </a:r>
            <a:endParaRPr lang="en-US" altLang="ko-KR"/>
          </a:p>
        </p:txBody>
      </p:sp>
      <p:sp>
        <p:nvSpPr>
          <p:cNvPr id="971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기존 제품에 새로운 기능을 추가한 예</a:t>
            </a:r>
          </a:p>
          <a:p>
            <a:pPr lvl="1"/>
            <a:r>
              <a:rPr lang="ko-KR" altLang="en-US" sz="1800" dirty="0" smtClean="0"/>
              <a:t>집전화를 이용한 휴대전화 서비스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전화기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안</a:t>
            </a:r>
            <a:r>
              <a:rPr lang="en-US" altLang="ko-KR" sz="1800" dirty="0" smtClean="0"/>
              <a:t>’ (KT, 2004) : </a:t>
            </a:r>
            <a:r>
              <a:rPr lang="ko-KR" altLang="en-US" sz="1800" dirty="0" smtClean="0"/>
              <a:t>문자메시지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발신자 표시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통화 </a:t>
            </a:r>
            <a:r>
              <a:rPr lang="ko-KR" altLang="en-US" sz="1800" dirty="0" err="1" smtClean="0"/>
              <a:t>연결음</a:t>
            </a:r>
            <a:r>
              <a:rPr lang="ko-KR" altLang="en-US" sz="1800" dirty="0" smtClean="0"/>
              <a:t> 서비스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유무선통합서비스</a:t>
            </a:r>
            <a:r>
              <a:rPr lang="en-US" altLang="ko-KR" sz="1800" dirty="0" smtClean="0"/>
              <a:t>(2009)</a:t>
            </a:r>
            <a:r>
              <a:rPr lang="ko-KR" altLang="en-US" sz="1800" dirty="0" smtClean="0"/>
              <a:t> 등</a:t>
            </a:r>
          </a:p>
          <a:p>
            <a:pPr lvl="1"/>
            <a:r>
              <a:rPr lang="ko-KR" altLang="en-US" sz="1800" dirty="0" smtClean="0"/>
              <a:t>전자레인지에 토스트기를 결합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토스트 전자레인지 개발 </a:t>
            </a:r>
            <a:r>
              <a:rPr lang="en-US" altLang="ko-KR" sz="1800" dirty="0" smtClean="0"/>
              <a:t>(LG</a:t>
            </a:r>
            <a:r>
              <a:rPr lang="ko-KR" altLang="en-US" sz="1800" dirty="0" smtClean="0"/>
              <a:t>전자</a:t>
            </a:r>
            <a:r>
              <a:rPr lang="en-US" altLang="ko-KR" sz="1800" dirty="0" smtClean="0"/>
              <a:t>, 2003), </a:t>
            </a:r>
            <a:r>
              <a:rPr lang="ko-KR" altLang="en-US" sz="1800" dirty="0" smtClean="0"/>
              <a:t>커피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음식 동시 조리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커피 전자레인지</a:t>
            </a:r>
            <a:r>
              <a:rPr lang="en-US" altLang="ko-KR" sz="1800" dirty="0" smtClean="0"/>
              <a:t>(LG</a:t>
            </a:r>
            <a:r>
              <a:rPr lang="ko-KR" altLang="en-US" sz="1800" dirty="0" smtClean="0"/>
              <a:t>전자</a:t>
            </a:r>
            <a:r>
              <a:rPr lang="en-US" altLang="ko-KR" sz="1800" dirty="0" smtClean="0"/>
              <a:t>, 2004)</a:t>
            </a:r>
          </a:p>
          <a:p>
            <a:pPr lvl="1"/>
            <a:r>
              <a:rPr lang="ko-KR" altLang="en-US" sz="1800" dirty="0" err="1" smtClean="0"/>
              <a:t>나노복합광촉매를</a:t>
            </a:r>
            <a:r>
              <a:rPr lang="ko-KR" altLang="en-US" sz="1800" dirty="0" smtClean="0"/>
              <a:t> 이용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선풍기 날개에 특수 코팅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한 공기청정 선풍기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청풍</a:t>
            </a:r>
            <a:r>
              <a:rPr lang="en-US" altLang="ko-KR" sz="1800" dirty="0" smtClean="0"/>
              <a:t>, 2005), </a:t>
            </a:r>
            <a:r>
              <a:rPr lang="ko-KR" altLang="en-US" sz="1800" dirty="0" smtClean="0"/>
              <a:t>음이온 발생기를 장착해 삼림욕 효과를 제공하는 선풍기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신우엠티</a:t>
            </a:r>
            <a:r>
              <a:rPr lang="en-US" altLang="ko-KR" sz="1800" dirty="0" smtClean="0"/>
              <a:t>, 2005)</a:t>
            </a:r>
          </a:p>
          <a:p>
            <a:pPr lvl="1"/>
            <a:r>
              <a:rPr lang="ko-KR" altLang="en-US" sz="1800" dirty="0" smtClean="0"/>
              <a:t>음식물 포장지에 표기된 바코드를 인식하여 자동조리 해주는 전자레인지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삼성전자 스마트오븐</a:t>
            </a:r>
            <a:r>
              <a:rPr lang="en-US" altLang="ko-KR" sz="1800" dirty="0" smtClean="0"/>
              <a:t>, 2006)</a:t>
            </a:r>
          </a:p>
          <a:p>
            <a:pPr lvl="1"/>
            <a:r>
              <a:rPr lang="en-US" altLang="ko-KR" sz="1800" dirty="0" err="1" smtClean="0"/>
              <a:t>Melitta</a:t>
            </a:r>
            <a:r>
              <a:rPr lang="en-US" altLang="ko-KR" sz="1800" dirty="0" smtClean="0"/>
              <a:t> Group</a:t>
            </a:r>
            <a:r>
              <a:rPr lang="ko-KR" altLang="en-US" sz="1800" dirty="0" smtClean="0"/>
              <a:t>의 날씨를 알려주는 커피메이커 </a:t>
            </a:r>
            <a:r>
              <a:rPr lang="en-US" altLang="ko-KR" sz="1800" dirty="0" smtClean="0"/>
              <a:t>(2007)</a:t>
            </a:r>
          </a:p>
          <a:p>
            <a:pPr lvl="1"/>
            <a:r>
              <a:rPr lang="en-US" altLang="ko-KR" sz="1800" dirty="0" smtClean="0"/>
              <a:t>MSN</a:t>
            </a:r>
            <a:r>
              <a:rPr lang="ko-KR" altLang="en-US" sz="1800" dirty="0" smtClean="0"/>
              <a:t>을 통해 </a:t>
            </a:r>
            <a:r>
              <a:rPr lang="en-US" altLang="ko-KR" sz="1800" dirty="0" smtClean="0"/>
              <a:t>FM</a:t>
            </a:r>
            <a:r>
              <a:rPr lang="ko-KR" altLang="en-US" sz="1800" dirty="0" smtClean="0"/>
              <a:t>신호로 날씨 정보를 무선 수신해서 보여줌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현재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미국과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캐나다 날씨만 제공</a:t>
            </a:r>
            <a:endParaRPr lang="en-US" altLang="ko-KR" sz="1800" dirty="0" smtClean="0"/>
          </a:p>
          <a:p>
            <a:r>
              <a:rPr lang="ko-KR" altLang="en-US" sz="2000" dirty="0" smtClean="0"/>
              <a:t>기존 제품에 새로운 개념을 추가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전자제품에 패션 개념을 도입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차가운 전자제품에 따뜻해 보일 수 있는             요소를 도입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9195-40F5-43DB-B559-736E428990FB}" type="slidenum">
              <a:rPr lang="ko-KR" altLang="en-US" smtClean="0"/>
              <a:pPr/>
              <a:t>52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 bldLvl="3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제품차별화 전략 예 </a:t>
            </a:r>
            <a:r>
              <a:rPr lang="ko-KR" altLang="en-US" dirty="0" smtClean="0"/>
              <a:t>(</a:t>
            </a:r>
            <a:r>
              <a:rPr lang="en-US" altLang="ko-KR" dirty="0" smtClean="0"/>
              <a:t>2)</a:t>
            </a:r>
            <a:endParaRPr lang="en-US" altLang="ko-KR" dirty="0"/>
          </a:p>
        </p:txBody>
      </p:sp>
      <p:sp>
        <p:nvSpPr>
          <p:cNvPr id="1000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/>
              <a:t>인터넷 검색의 목적</a:t>
            </a:r>
            <a:endParaRPr lang="en-US" altLang="ko-KR" sz="2000" dirty="0"/>
          </a:p>
          <a:p>
            <a:pPr lvl="1">
              <a:lnSpc>
                <a:spcPct val="90000"/>
              </a:lnSpc>
            </a:pPr>
            <a:r>
              <a:rPr lang="ko-KR" altLang="en-US" sz="1800" dirty="0" err="1"/>
              <a:t>검색창에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/>
              </a:rPr>
              <a:t>‘</a:t>
            </a:r>
            <a:r>
              <a:rPr lang="en-US" altLang="ko-KR" sz="1800" dirty="0"/>
              <a:t>digital camera</a:t>
            </a:r>
            <a:r>
              <a:rPr lang="en-US" altLang="ko-KR" sz="1800" dirty="0">
                <a:latin typeface="Times New Roman"/>
              </a:rPr>
              <a:t>’</a:t>
            </a:r>
            <a:r>
              <a:rPr lang="ko-KR" altLang="en-US" sz="1800" dirty="0"/>
              <a:t>를 입력했을 때 사용자들의 관심은</a:t>
            </a:r>
            <a:r>
              <a:rPr lang="en-US" altLang="ko-KR" sz="1800" dirty="0"/>
              <a:t>?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상업적 사이트일까 리뷰일까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>
              <a:lnSpc>
                <a:spcPct val="90000"/>
              </a:lnSpc>
            </a:pPr>
            <a:r>
              <a:rPr lang="ko-KR" altLang="en-US" sz="2000" dirty="0"/>
              <a:t>인터넷 검색 비즈니스의 차별화</a:t>
            </a:r>
            <a:endParaRPr lang="en-US" altLang="ko-KR" sz="2000" dirty="0"/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판매의 최적화를 시도하는 사이트보다는 편집적 관점에서 방향성을 가진 리뷰사이트가 상위자리에 올라가도록 함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즉 사용자가 검색엔진을 이용하는 목적과 관련성이 가장 높은 결과가 상위에 놓이도록 알고리즘을 변경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광고주의 랭킹에 </a:t>
            </a:r>
            <a:r>
              <a:rPr lang="ko-KR" altLang="en-US" sz="1800" dirty="0" err="1"/>
              <a:t>클릭률을</a:t>
            </a:r>
            <a:r>
              <a:rPr lang="ko-KR" altLang="en-US" sz="1800" dirty="0"/>
              <a:t> 반영하는 전략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클릭당 </a:t>
            </a:r>
            <a:r>
              <a:rPr lang="en-US" altLang="ko-KR" sz="1600" dirty="0"/>
              <a:t>1.5</a:t>
            </a:r>
            <a:r>
              <a:rPr lang="ko-KR" altLang="en-US" sz="1600" dirty="0"/>
              <a:t>달러를 내는 업체보다 클릭당 </a:t>
            </a:r>
            <a:r>
              <a:rPr lang="en-US" altLang="ko-KR" sz="1600" dirty="0"/>
              <a:t>1</a:t>
            </a:r>
            <a:r>
              <a:rPr lang="ko-KR" altLang="en-US" sz="1600" dirty="0"/>
              <a:t>달러를 내는 업체의 </a:t>
            </a:r>
            <a:r>
              <a:rPr lang="ko-KR" altLang="en-US" sz="1600" dirty="0" err="1"/>
              <a:t>클릭률이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배가 높다면 어느 것이 경제적인가</a:t>
            </a:r>
            <a:r>
              <a:rPr lang="en-US" altLang="ko-KR" sz="1600" dirty="0"/>
              <a:t>?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참고</a:t>
            </a:r>
            <a:r>
              <a:rPr lang="en-US" altLang="ko-KR" sz="1600" dirty="0"/>
              <a:t>: social search </a:t>
            </a:r>
            <a:r>
              <a:rPr lang="ko-KR" altLang="en-US" sz="1600" dirty="0"/>
              <a:t>방식 도입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sk</a:t>
            </a:r>
            <a:r>
              <a:rPr lang="ko-KR" altLang="en-US" sz="1600" dirty="0" err="1"/>
              <a:t>커뮤니케이션즈</a:t>
            </a:r>
            <a:r>
              <a:rPr lang="en-US" altLang="ko-KR" sz="1600" dirty="0"/>
              <a:t>, Search+)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advanced search </a:t>
            </a:r>
            <a:r>
              <a:rPr lang="ko-KR" altLang="en-US" sz="1800" dirty="0"/>
              <a:t>강화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공유할 수 있는 무료 뉴스서비스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야후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네이버</a:t>
            </a:r>
            <a:r>
              <a:rPr lang="ko-KR" altLang="en-US" sz="1800" dirty="0"/>
              <a:t> 등도 시행</a:t>
            </a:r>
            <a:r>
              <a:rPr lang="en-US" altLang="ko-KR" sz="1800" dirty="0"/>
              <a:t>)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기존 </a:t>
            </a:r>
            <a:r>
              <a:rPr lang="en-US" altLang="ko-KR" sz="1200" dirty="0"/>
              <a:t>『</a:t>
            </a:r>
            <a:r>
              <a:rPr lang="ko-KR" altLang="en-US" sz="1600" dirty="0" err="1"/>
              <a:t>월스트리트저널</a:t>
            </a:r>
            <a:r>
              <a:rPr lang="en-US" altLang="ko-KR" sz="1200" dirty="0"/>
              <a:t>』</a:t>
            </a:r>
            <a:r>
              <a:rPr lang="en-US" altLang="ko-KR" sz="1600" dirty="0"/>
              <a:t>, </a:t>
            </a:r>
            <a:r>
              <a:rPr lang="en-US" altLang="ko-KR" sz="1200" dirty="0"/>
              <a:t>『</a:t>
            </a:r>
            <a:r>
              <a:rPr lang="ko-KR" altLang="en-US" sz="1600" dirty="0"/>
              <a:t>이코노미스트</a:t>
            </a:r>
            <a:r>
              <a:rPr lang="en-US" altLang="ko-KR" sz="1200" dirty="0"/>
              <a:t>』</a:t>
            </a:r>
            <a:r>
              <a:rPr lang="en-US" altLang="ko-KR" sz="1600" dirty="0"/>
              <a:t> </a:t>
            </a:r>
            <a:r>
              <a:rPr lang="ko-KR" altLang="en-US" sz="1600" dirty="0"/>
              <a:t>들의 실수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 err="1"/>
              <a:t>가치있는</a:t>
            </a:r>
            <a:r>
              <a:rPr lang="ko-KR" altLang="en-US" sz="1800" dirty="0"/>
              <a:t> 모든 정보에 대한 인덱싱 기반의 잠재력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lvl="2">
              <a:lnSpc>
                <a:spcPct val="90000"/>
              </a:lnSpc>
            </a:pPr>
            <a:endParaRPr lang="en-US" altLang="ko-KR" sz="16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(* </a:t>
            </a:r>
            <a:r>
              <a:rPr lang="ko-KR" altLang="en-US" sz="1400" dirty="0"/>
              <a:t>참고</a:t>
            </a:r>
            <a:r>
              <a:rPr lang="en-US" altLang="ko-KR" sz="1400" dirty="0"/>
              <a:t>: </a:t>
            </a:r>
            <a:r>
              <a:rPr lang="ko-KR" altLang="en-US" sz="1400" dirty="0"/>
              <a:t>존 </a:t>
            </a:r>
            <a:r>
              <a:rPr lang="ko-KR" altLang="en-US" sz="1400" dirty="0" err="1"/>
              <a:t>바텔</a:t>
            </a:r>
            <a:r>
              <a:rPr lang="en-US" altLang="ko-KR" sz="1400" dirty="0"/>
              <a:t>,『</a:t>
            </a:r>
            <a:r>
              <a:rPr lang="ko-KR" altLang="en-US" sz="1400" dirty="0" err="1"/>
              <a:t>구글</a:t>
            </a:r>
            <a:r>
              <a:rPr lang="ko-KR" altLang="en-US" sz="1400" dirty="0"/>
              <a:t> 스토리</a:t>
            </a:r>
            <a:r>
              <a:rPr lang="en-US" altLang="ko-KR" sz="1400" dirty="0"/>
              <a:t>』, </a:t>
            </a:r>
            <a:r>
              <a:rPr lang="ko-KR" altLang="en-US" sz="1400" dirty="0"/>
              <a:t>랜덤하우스중앙</a:t>
            </a:r>
            <a:r>
              <a:rPr lang="en-US" altLang="ko-KR" sz="1400" dirty="0"/>
              <a:t>, 2005.)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F978D-3FD0-4764-A0C0-3A8C0BB35DA7}" type="slidenum">
              <a:rPr lang="ko-KR" altLang="en-US"/>
              <a:pPr/>
              <a:t>53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0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00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0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00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00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00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제품차별화 전략 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서비스</a:t>
            </a:r>
            <a:endParaRPr lang="en-US" altLang="ko-KR" dirty="0"/>
          </a:p>
        </p:txBody>
      </p:sp>
      <p:sp>
        <p:nvSpPr>
          <p:cNvPr id="984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err="1"/>
              <a:t>야마사키</a:t>
            </a:r>
            <a:r>
              <a:rPr lang="ko-KR" altLang="en-US" dirty="0"/>
              <a:t> 미용실</a:t>
            </a:r>
            <a:r>
              <a:rPr lang="ko-KR" altLang="en-US" sz="1600" dirty="0"/>
              <a:t>(</a:t>
            </a:r>
            <a:r>
              <a:rPr lang="ko-KR" altLang="en-US" sz="1600" dirty="0">
                <a:ea typeface="한양신명조"/>
                <a:cs typeface="한양신명조"/>
              </a:rPr>
              <a:t>031-847-7244)</a:t>
            </a:r>
            <a:r>
              <a:rPr lang="ko-KR" altLang="en-US" dirty="0"/>
              <a:t>의 차별화 전략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고객 대기시간을 지루하지 않게</a:t>
            </a:r>
            <a:endParaRPr lang="en-US" altLang="ko-KR" dirty="0"/>
          </a:p>
          <a:p>
            <a:pPr lvl="2">
              <a:lnSpc>
                <a:spcPct val="90000"/>
              </a:lnSpc>
            </a:pPr>
            <a:r>
              <a:rPr lang="ko-KR" altLang="en-US" dirty="0"/>
              <a:t>전자 오락기를 설치, 노래방 마련, 나이트 </a:t>
            </a:r>
            <a:r>
              <a:rPr lang="en-US" altLang="ko-KR" dirty="0"/>
              <a:t>time, </a:t>
            </a:r>
            <a:r>
              <a:rPr lang="ko-KR" altLang="en-US" dirty="0"/>
              <a:t>생일파티, 무료로 간식 제공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이처럼 </a:t>
            </a:r>
            <a:r>
              <a:rPr lang="en-US" altLang="ko-KR" dirty="0"/>
              <a:t>waiting food</a:t>
            </a:r>
            <a:r>
              <a:rPr lang="ko-KR" altLang="en-US" dirty="0"/>
              <a:t>를 제공하는 레스토랑?</a:t>
            </a:r>
          </a:p>
          <a:p>
            <a:pPr lvl="2">
              <a:lnSpc>
                <a:spcPct val="90000"/>
              </a:lnSpc>
            </a:pPr>
            <a:r>
              <a:rPr lang="ko-KR" altLang="en-US" dirty="0" smtClean="0"/>
              <a:t>                       </a:t>
            </a:r>
            <a:r>
              <a:rPr lang="ko-KR" altLang="en-US" dirty="0"/>
              <a:t>: 대기하는 고객을 위한 서비스 제공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중화문화카페 </a:t>
            </a:r>
            <a:r>
              <a:rPr lang="ko-KR" altLang="en-US" dirty="0" err="1"/>
              <a:t>신주풍</a:t>
            </a:r>
            <a:r>
              <a:rPr lang="ko-KR" altLang="en-US" dirty="0"/>
              <a:t>(</a:t>
            </a:r>
            <a:r>
              <a:rPr lang="ko-KR" altLang="en-US" sz="1600" dirty="0">
                <a:ea typeface="한양신명조"/>
                <a:cs typeface="한양신명조"/>
              </a:rPr>
              <a:t>02-365-0086</a:t>
            </a:r>
            <a:r>
              <a:rPr lang="ko-KR" altLang="en-US" dirty="0"/>
              <a:t>)의 차별화 전략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30평의 작은 중국집, 자장면은 없어도 고객은 많다. 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중국인 회화 강사를 고용하여 중국어 회화를 무료로 가르침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이처럼 특이한 서비스를 제공하는 레스토랑?</a:t>
            </a:r>
          </a:p>
          <a:p>
            <a:pPr lvl="2">
              <a:lnSpc>
                <a:spcPct val="90000"/>
              </a:lnSpc>
            </a:pPr>
            <a:r>
              <a:rPr lang="ko-KR" altLang="en-US" dirty="0"/>
              <a:t>뉴욕 5000 (</a:t>
            </a:r>
            <a:r>
              <a:rPr lang="ko-KR" altLang="en-US" dirty="0">
                <a:ea typeface="한양신명조"/>
                <a:cs typeface="한양신명조"/>
              </a:rPr>
              <a:t>02-541-1373)</a:t>
            </a:r>
            <a:endParaRPr lang="ko-KR" altLang="en-US" dirty="0"/>
          </a:p>
          <a:p>
            <a:pPr lvl="2">
              <a:lnSpc>
                <a:spcPct val="90000"/>
              </a:lnSpc>
            </a:pPr>
            <a:r>
              <a:rPr lang="ko-KR" altLang="en-US" dirty="0"/>
              <a:t>하루에 한 </a:t>
            </a:r>
            <a:r>
              <a:rPr lang="en-US" altLang="ko-KR" dirty="0"/>
              <a:t>table</a:t>
            </a:r>
            <a:r>
              <a:rPr lang="ko-KR" altLang="en-US" dirty="0"/>
              <a:t>의 고객만을 받아 고급 맞춤서비스를 제공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인천 </a:t>
            </a:r>
            <a:r>
              <a:rPr lang="ko-KR" altLang="en-US" dirty="0">
                <a:latin typeface="Times New Roman"/>
              </a:rPr>
              <a:t>‘</a:t>
            </a:r>
            <a:r>
              <a:rPr lang="ko-KR" altLang="en-US" dirty="0"/>
              <a:t>힘찬 병원</a:t>
            </a:r>
            <a:r>
              <a:rPr lang="ko-KR" altLang="en-US" dirty="0">
                <a:latin typeface="Times New Roman"/>
              </a:rPr>
              <a:t>’</a:t>
            </a:r>
            <a:r>
              <a:rPr lang="ko-KR" altLang="en-US" sz="1600" dirty="0"/>
              <a:t>(</a:t>
            </a:r>
            <a:r>
              <a:rPr lang="ko-KR" altLang="en-US" sz="1600" dirty="0">
                <a:ea typeface="한양신명조"/>
                <a:cs typeface="한양신명조"/>
              </a:rPr>
              <a:t>032-820-9114</a:t>
            </a:r>
            <a:r>
              <a:rPr lang="ko-KR" altLang="en-US" sz="1600" dirty="0"/>
              <a:t>)</a:t>
            </a:r>
            <a:r>
              <a:rPr lang="ko-KR" altLang="en-US" dirty="0"/>
              <a:t>의 차별화 전략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생일을 맞은 입원환자에게 생일 잔치를 제공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동네 </a:t>
            </a:r>
            <a:r>
              <a:rPr lang="ko-KR" altLang="en-US" dirty="0" err="1"/>
              <a:t>수퍼의</a:t>
            </a:r>
            <a:r>
              <a:rPr lang="ko-KR" altLang="en-US" dirty="0"/>
              <a:t> 화려한 부활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               </a:t>
            </a:r>
            <a:r>
              <a:rPr lang="ko-KR" altLang="en-US" dirty="0"/>
              <a:t>개발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7847-7D1A-4F57-9CC6-9A4EA1358F66}" type="slidenum">
              <a:rPr lang="ko-KR" altLang="en-US"/>
              <a:pPr/>
              <a:t>54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4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84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4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4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4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84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 bldLvl="3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4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혁신(</a:t>
            </a:r>
            <a:r>
              <a:rPr lang="en-US" altLang="ko-KR" dirty="0" smtClean="0"/>
              <a:t>innovation)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제품 </a:t>
            </a:r>
            <a:r>
              <a:rPr lang="en-US" altLang="ko-KR" sz="2800" dirty="0" smtClean="0"/>
              <a:t>idea</a:t>
            </a:r>
            <a:r>
              <a:rPr lang="ko-KR" altLang="en-US" sz="2800" dirty="0" smtClean="0"/>
              <a:t>의 창출</a:t>
            </a:r>
            <a:r>
              <a:rPr lang="en-US" altLang="ko-KR" sz="2800" dirty="0" smtClean="0"/>
              <a:t>)</a:t>
            </a:r>
            <a:endParaRPr lang="en-US" altLang="ko-KR" dirty="0"/>
          </a:p>
        </p:txBody>
      </p:sp>
      <p:sp>
        <p:nvSpPr>
          <p:cNvPr id="956444" name="Rectangle 2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지금까지의 제품과는 전혀 다른 개념의 새로운 제품을 설계하는 것</a:t>
            </a:r>
          </a:p>
          <a:p>
            <a:pPr lvl="1"/>
            <a:r>
              <a:rPr lang="ko-KR" altLang="en-US"/>
              <a:t>제품 설계, 디자인, 생산방식, 기능의 혁신</a:t>
            </a:r>
          </a:p>
          <a:p>
            <a:pPr lvl="2"/>
            <a:r>
              <a:rPr lang="ko-KR" altLang="en-US"/>
              <a:t>인터넷 광고</a:t>
            </a:r>
          </a:p>
          <a:p>
            <a:pPr lvl="1"/>
            <a:r>
              <a:rPr lang="ko-KR" altLang="en-US"/>
              <a:t>부품 및 원자재의 혁신 (신소재 개발 등)</a:t>
            </a:r>
          </a:p>
          <a:p>
            <a:pPr lvl="2"/>
            <a:r>
              <a:rPr lang="en-US" altLang="ko-KR"/>
              <a:t>Liquid metal(</a:t>
            </a:r>
            <a:r>
              <a:rPr lang="ko-KR" altLang="en-US"/>
              <a:t>액체 금속) : 강도가 강철의 수십 배, 휴대전화기 본체, 탱크 뚫는 총알 등에 활용</a:t>
            </a:r>
          </a:p>
          <a:p>
            <a:pPr lvl="2"/>
            <a:r>
              <a:rPr lang="ko-KR" altLang="en-US"/>
              <a:t>형상 기억 합금(인공위성 안테나 등에 활용)</a:t>
            </a:r>
          </a:p>
          <a:p>
            <a:pPr lvl="2"/>
            <a:r>
              <a:rPr lang="ko-KR" altLang="en-US"/>
              <a:t>스펀지 금속(방음판 등에 활용), 금속 섬유(특수복 등에 활용)</a:t>
            </a:r>
          </a:p>
          <a:p>
            <a:pPr lvl="2"/>
            <a:r>
              <a:rPr lang="ko-KR" altLang="en-US"/>
              <a:t>전자종이, 액체 렌즈(</a:t>
            </a:r>
            <a:r>
              <a:rPr lang="en-US" altLang="ko-KR"/>
              <a:t>Philips</a:t>
            </a:r>
            <a:r>
              <a:rPr lang="ko-KR" altLang="en-US"/>
              <a:t>, 삼성전자 2004.3), 연료전지(</a:t>
            </a:r>
            <a:r>
              <a:rPr lang="en-US" altLang="ko-KR"/>
              <a:t>fuel cell), ceramic</a:t>
            </a:r>
            <a:r>
              <a:rPr lang="ko-KR" altLang="en-US"/>
              <a:t>을 이용한 </a:t>
            </a:r>
            <a:r>
              <a:rPr lang="en-US" altLang="ko-KR"/>
              <a:t>engine, </a:t>
            </a:r>
            <a:r>
              <a:rPr lang="ko-KR" altLang="en-US"/>
              <a:t>종이 스피커, 벽걸이 스피커(압전 세라믹)</a:t>
            </a:r>
          </a:p>
          <a:p>
            <a:pPr lvl="1"/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5A76-DA54-45BC-B382-F07E43DCAF19}" type="slidenum">
              <a:rPr lang="ko-KR" altLang="en-US"/>
              <a:pPr/>
              <a:t>55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827584" y="4941168"/>
            <a:ext cx="4104456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헨리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포드는 후일 인터뷰에서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latin typeface="+mn-ea"/>
                <a:ea typeface="+mn-ea"/>
              </a:rPr>
              <a:t>처음 자동차를 만들고자 했을 때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아마도 시장조사에만 의존했다면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latin typeface="+mn-ea"/>
                <a:ea typeface="+mn-ea"/>
              </a:rPr>
              <a:t>더 빨리 달리는 말을 찾아 다녔을 것</a:t>
            </a:r>
            <a:r>
              <a:rPr lang="en-US" altLang="ko-KR" sz="1600" dirty="0" smtClean="0">
                <a:latin typeface="+mn-ea"/>
                <a:ea typeface="+mn-ea"/>
              </a:rPr>
              <a:t>!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6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6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6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6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56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6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6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6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44" grpId="0" build="p" bldLvl="2" autoUpdateAnimBg="0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혁신(</a:t>
            </a:r>
            <a:r>
              <a:rPr lang="en-US" altLang="ko-KR" sz="3200" dirty="0" smtClean="0"/>
              <a:t>innovation) </a:t>
            </a:r>
            <a:r>
              <a:rPr lang="ko-KR" altLang="en-US" sz="3200" dirty="0" smtClean="0"/>
              <a:t>예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제품 </a:t>
            </a:r>
            <a:r>
              <a:rPr lang="en-US" altLang="ko-KR" sz="2400" dirty="0" smtClean="0"/>
              <a:t>idea</a:t>
            </a:r>
            <a:r>
              <a:rPr lang="ko-KR" altLang="en-US" sz="2400" dirty="0" smtClean="0"/>
              <a:t>의 창출</a:t>
            </a:r>
            <a:r>
              <a:rPr lang="en-US" altLang="ko-KR" sz="2400" dirty="0" smtClean="0"/>
              <a:t>)</a:t>
            </a:r>
            <a:endParaRPr lang="ko-KR" altLang="en-US" sz="3200" dirty="0"/>
          </a:p>
        </p:txBody>
      </p:sp>
      <p:sp>
        <p:nvSpPr>
          <p:cNvPr id="1029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JC </a:t>
            </a:r>
            <a:r>
              <a:rPr lang="ko-KR" altLang="en-US" sz="2000" dirty="0" err="1" smtClean="0"/>
              <a:t>드코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프랑스 옥외광고 공간 판매 회사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당시의 옥외광고 수단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대형 간판</a:t>
            </a:r>
            <a:r>
              <a:rPr lang="en-US" altLang="ko-KR" sz="1600" dirty="0"/>
              <a:t>, </a:t>
            </a:r>
            <a:r>
              <a:rPr lang="ko-KR" altLang="en-US" sz="1600" dirty="0"/>
              <a:t>교통 수단</a:t>
            </a:r>
            <a:r>
              <a:rPr lang="en-US" altLang="ko-KR" sz="1600" dirty="0"/>
              <a:t>(</a:t>
            </a:r>
            <a:r>
              <a:rPr lang="ko-KR" altLang="en-US" sz="1600" dirty="0"/>
              <a:t>버스</a:t>
            </a:r>
            <a:r>
              <a:rPr lang="en-US" altLang="ko-KR" sz="1600" dirty="0"/>
              <a:t>, </a:t>
            </a:r>
            <a:r>
              <a:rPr lang="ko-KR" altLang="en-US" sz="1600" dirty="0"/>
              <a:t>택시 등</a:t>
            </a:r>
            <a:r>
              <a:rPr lang="en-US" altLang="ko-KR" sz="1600" dirty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옥외광고 평가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교통 </a:t>
            </a:r>
            <a:r>
              <a:rPr lang="ko-KR" altLang="en-US" sz="1600" dirty="0" smtClean="0"/>
              <a:t>수단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노출 시간이 짧아 효과가 미미하여 소비자들이 외면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대형 </a:t>
            </a:r>
            <a:r>
              <a:rPr lang="ko-KR" altLang="en-US" sz="1600" dirty="0" smtClean="0"/>
              <a:t>간판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효과 있으나 광고 공간 부족하여 시장규모가 작음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JC </a:t>
            </a:r>
            <a:r>
              <a:rPr lang="ko-KR" altLang="en-US" sz="2000" dirty="0" err="1"/>
              <a:t>드코의</a:t>
            </a:r>
            <a:r>
              <a:rPr lang="ko-KR" altLang="en-US" sz="2000" dirty="0"/>
              <a:t> 도전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1964</a:t>
            </a:r>
            <a:r>
              <a:rPr lang="ko-KR" altLang="en-US" sz="1800" dirty="0"/>
              <a:t>년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Times New Roman"/>
              </a:rPr>
              <a:t>‘</a:t>
            </a:r>
            <a:r>
              <a:rPr lang="ko-KR" altLang="en-US" sz="1800" dirty="0"/>
              <a:t>거리의 가구</a:t>
            </a:r>
            <a:r>
              <a:rPr lang="en-US" altLang="ko-KR" sz="1800" dirty="0">
                <a:latin typeface="Times New Roman"/>
              </a:rPr>
              <a:t>’</a:t>
            </a:r>
            <a:r>
              <a:rPr lang="ko-KR" altLang="en-US" sz="1800" dirty="0"/>
              <a:t>라 불리는 옥외광고의 신개념 창출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버스 정류장 등의 도심 속 고정된 장소에 주목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거리 조형 시설물을 무료로 시에 제공하는 대가로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조형물에 광고를 부착할 수 있는 독점권 확보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JC </a:t>
            </a:r>
            <a:r>
              <a:rPr lang="ko-KR" altLang="en-US" sz="2000" dirty="0" err="1"/>
              <a:t>드코의</a:t>
            </a:r>
            <a:r>
              <a:rPr lang="ko-KR" altLang="en-US" sz="2000" dirty="0"/>
              <a:t> 혁신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 smtClean="0"/>
              <a:t>비용</a:t>
            </a:r>
            <a:r>
              <a:rPr lang="en-US" altLang="ko-KR" sz="1800" dirty="0" smtClean="0"/>
              <a:t>: </a:t>
            </a:r>
            <a:r>
              <a:rPr lang="ko-KR" altLang="en-US" sz="1800" dirty="0"/>
              <a:t>거리 조형 시설물의 설치</a:t>
            </a:r>
            <a:r>
              <a:rPr lang="en-US" altLang="ko-KR" sz="1800" dirty="0"/>
              <a:t>, </a:t>
            </a:r>
            <a:r>
              <a:rPr lang="ko-KR" altLang="en-US" sz="1800" dirty="0"/>
              <a:t>보수 정비</a:t>
            </a:r>
            <a:r>
              <a:rPr lang="en-US" altLang="ko-KR" sz="1800" dirty="0"/>
              <a:t>, </a:t>
            </a:r>
            <a:r>
              <a:rPr lang="ko-KR" altLang="en-US" sz="1800" dirty="0"/>
              <a:t>유지 비용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광고 공간 판매 수익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거리 조형물 이용하는 광고시장의 성장이 계속됨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전체 광고 산업계의 </a:t>
            </a:r>
            <a:r>
              <a:rPr lang="ko-KR" altLang="en-US" sz="1600" dirty="0" err="1"/>
              <a:t>성장율</a:t>
            </a:r>
            <a:r>
              <a:rPr lang="ko-KR" altLang="en-US" sz="1600" dirty="0"/>
              <a:t> 연 </a:t>
            </a:r>
            <a:r>
              <a:rPr lang="en-US" altLang="ko-KR" sz="1600" dirty="0"/>
              <a:t>20%, </a:t>
            </a:r>
            <a:r>
              <a:rPr lang="ko-KR" altLang="en-US" sz="1600" dirty="0"/>
              <a:t>거리 조형물 광고 매출 </a:t>
            </a:r>
            <a:r>
              <a:rPr lang="en-US" altLang="ko-KR" sz="1600" dirty="0"/>
              <a:t>60%</a:t>
            </a:r>
            <a:r>
              <a:rPr lang="ko-KR" altLang="en-US" sz="1600" dirty="0"/>
              <a:t>의 성장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/>
              <a:t>(1995</a:t>
            </a:r>
            <a:r>
              <a:rPr lang="ko-KR" altLang="en-US" sz="1600" dirty="0"/>
              <a:t>년 </a:t>
            </a:r>
            <a:r>
              <a:rPr lang="en-US" altLang="ko-KR" sz="1600" dirty="0"/>
              <a:t>~ 2000</a:t>
            </a:r>
            <a:r>
              <a:rPr lang="ko-KR" altLang="en-US" sz="1600" dirty="0"/>
              <a:t>년까지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블루오션</a:t>
            </a:r>
            <a:r>
              <a:rPr lang="ko-KR" altLang="en-US" sz="1600" dirty="0"/>
              <a:t> 전략 참조</a:t>
            </a:r>
            <a:r>
              <a:rPr lang="en-US" altLang="ko-KR" sz="1600" dirty="0"/>
              <a:t>, pp.147~150.)</a:t>
            </a:r>
            <a:r>
              <a:rPr lang="ko-KR" altLang="en-US" sz="1600" dirty="0"/>
              <a:t> </a:t>
            </a:r>
          </a:p>
          <a:p>
            <a:pPr lvl="2">
              <a:lnSpc>
                <a:spcPct val="90000"/>
              </a:lnSpc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D2CAA-8667-4B4F-B071-FA46F2EB12BC}" type="slidenum">
              <a:rPr lang="ko-KR" altLang="en-US"/>
              <a:pPr/>
              <a:t>56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손오공의 성공 요인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터닝메카드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2014</a:t>
            </a:r>
            <a:r>
              <a:rPr lang="ko-KR" altLang="en-US" sz="2000" dirty="0" smtClean="0"/>
              <a:t>년 처음 출시된 변신 로봇 장난감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출시 후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개월 동안 </a:t>
            </a:r>
            <a:r>
              <a:rPr lang="ko-KR" altLang="en-US" sz="1800" dirty="0" err="1" smtClean="0"/>
              <a:t>완구시장</a:t>
            </a:r>
            <a:r>
              <a:rPr lang="ko-KR" altLang="en-US" sz="1800" dirty="0" smtClean="0"/>
              <a:t> 평정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국내 최대 장난감 전문 판매점인 </a:t>
            </a:r>
            <a:r>
              <a:rPr lang="ko-KR" altLang="en-US" sz="1800" dirty="0" err="1" smtClean="0"/>
              <a:t>롯데마트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토이저러스의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2015</a:t>
            </a:r>
            <a:r>
              <a:rPr lang="ko-KR" altLang="en-US" sz="1800" dirty="0" smtClean="0"/>
              <a:t>년도 매출 상위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개 제품 중 </a:t>
            </a:r>
            <a:r>
              <a:rPr lang="en-US" altLang="ko-KR" sz="1800" dirty="0" smtClean="0"/>
              <a:t>13</a:t>
            </a:r>
            <a:r>
              <a:rPr lang="ko-KR" altLang="en-US" sz="1800" dirty="0" smtClean="0"/>
              <a:t>개가 </a:t>
            </a:r>
            <a:r>
              <a:rPr lang="ko-KR" altLang="en-US" sz="1800" dirty="0" err="1" smtClean="0"/>
              <a:t>터닝메카드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매출 </a:t>
            </a:r>
            <a:r>
              <a:rPr lang="en-US" altLang="ko-KR" sz="1800" dirty="0" smtClean="0"/>
              <a:t>1,251</a:t>
            </a:r>
            <a:r>
              <a:rPr lang="ko-KR" altLang="en-US" sz="1800" dirty="0" smtClean="0"/>
              <a:t>억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영업이익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104</a:t>
            </a:r>
            <a:r>
              <a:rPr lang="ko-KR" altLang="en-US" sz="1800" dirty="0" smtClean="0"/>
              <a:t>억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 smtClean="0"/>
              <a:t>국내 완구 시장 규모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약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조 원</a:t>
            </a:r>
            <a:endParaRPr lang="en-US" altLang="ko-KR" sz="1800" dirty="0" smtClean="0"/>
          </a:p>
          <a:p>
            <a:r>
              <a:rPr lang="ko-KR" altLang="en-US" sz="2000" dirty="0" smtClean="0"/>
              <a:t>성공 요인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남아 완구 업계 성공 키워드인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자동차</a:t>
            </a:r>
            <a:r>
              <a:rPr lang="en-US" altLang="ko-KR" sz="1800" dirty="0" smtClean="0"/>
              <a:t>‘, ‘</a:t>
            </a:r>
            <a:r>
              <a:rPr lang="ko-KR" altLang="en-US" sz="1800" dirty="0" smtClean="0"/>
              <a:t>카드</a:t>
            </a:r>
            <a:r>
              <a:rPr lang="en-US" altLang="ko-KR" sz="1800" dirty="0" smtClean="0"/>
              <a:t>‘, ‘</a:t>
            </a:r>
            <a:r>
              <a:rPr lang="ko-KR" altLang="en-US" sz="1800" dirty="0" smtClean="0"/>
              <a:t>로봇</a:t>
            </a:r>
            <a:r>
              <a:rPr lang="en-US" altLang="ko-KR" sz="1800" dirty="0" smtClean="0"/>
              <a:t>＇</a:t>
            </a:r>
            <a:r>
              <a:rPr lang="ko-KR" altLang="en-US" sz="1800" dirty="0" smtClean="0"/>
              <a:t>의 결합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제품과 애니메이션 제작 능력의 향상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애니메이션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완구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배틀 게임</a:t>
            </a:r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모바일</a:t>
            </a:r>
            <a:r>
              <a:rPr lang="ko-KR" altLang="en-US" sz="1800" dirty="0" smtClean="0"/>
              <a:t> 게임으로 이뤄지는 </a:t>
            </a:r>
            <a:r>
              <a:rPr lang="en-US" altLang="ko-KR" sz="1800" dirty="0" smtClean="0"/>
              <a:t>OSMU(One Source Multi Use)</a:t>
            </a:r>
            <a:r>
              <a:rPr lang="ko-KR" altLang="en-US" sz="1800" dirty="0" smtClean="0"/>
              <a:t>전략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수집의 욕구를 자극하는 </a:t>
            </a:r>
            <a:r>
              <a:rPr lang="ko-KR" altLang="en-US" sz="1800" dirty="0" err="1" smtClean="0"/>
              <a:t>콘텐츠</a:t>
            </a:r>
            <a:r>
              <a:rPr lang="ko-KR" altLang="en-US" sz="1800" dirty="0" smtClean="0"/>
              <a:t> 및 </a:t>
            </a:r>
            <a:r>
              <a:rPr lang="ko-KR" altLang="en-US" sz="1800" dirty="0" err="1" smtClean="0"/>
              <a:t>놀이문화</a:t>
            </a:r>
            <a:r>
              <a:rPr lang="ko-KR" altLang="en-US" sz="1800" dirty="0" smtClean="0"/>
              <a:t> 형성</a:t>
            </a:r>
            <a:endParaRPr lang="en-US" altLang="ko-KR" sz="1800" dirty="0" smtClean="0"/>
          </a:p>
          <a:p>
            <a:r>
              <a:rPr lang="ko-KR" altLang="en-US" sz="2000" dirty="0" smtClean="0"/>
              <a:t>㈜손오공 기업 구조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손오공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대표 </a:t>
            </a:r>
            <a:r>
              <a:rPr lang="ko-KR" altLang="en-US" sz="1800" dirty="0" err="1" smtClean="0"/>
              <a:t>김종완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 smtClean="0"/>
              <a:t>헬로카봇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터닝메카드</a:t>
            </a:r>
            <a:r>
              <a:rPr lang="ko-KR" altLang="en-US" sz="1800" dirty="0" smtClean="0"/>
              <a:t> 등 완구 유통 </a:t>
            </a:r>
            <a:r>
              <a:rPr lang="ko-KR" altLang="en-US" sz="1800" dirty="0"/>
              <a:t>관리 전담</a:t>
            </a:r>
          </a:p>
          <a:p>
            <a:pPr lvl="1"/>
            <a:r>
              <a:rPr lang="ko-KR" altLang="en-US" sz="1800" dirty="0" err="1" smtClean="0"/>
              <a:t>초이락컨텐츠팩토리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창업자 </a:t>
            </a:r>
            <a:r>
              <a:rPr lang="ko-KR" altLang="en-US" sz="1800" dirty="0" err="1" smtClean="0"/>
              <a:t>최신균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대표 최종일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제품 기획</a:t>
            </a:r>
            <a:r>
              <a:rPr lang="en-US" altLang="ko-KR" sz="1800" dirty="0" smtClean="0"/>
              <a:t>(</a:t>
            </a:r>
            <a:r>
              <a:rPr lang="ko-KR" altLang="en-US" sz="1800" dirty="0"/>
              <a:t>애니메이션 등 </a:t>
            </a:r>
            <a:r>
              <a:rPr lang="ko-KR" altLang="en-US" sz="1800" dirty="0" err="1"/>
              <a:t>컨텐츠</a:t>
            </a:r>
            <a:r>
              <a:rPr lang="ko-KR" altLang="en-US" sz="1800" dirty="0"/>
              <a:t> 개발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관리 포함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개발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생산 전담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사실상 </a:t>
            </a:r>
            <a:r>
              <a:rPr lang="ko-KR" altLang="en-US" sz="1800" dirty="0" err="1" smtClean="0"/>
              <a:t>터닝메카드의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대박으로</a:t>
            </a:r>
            <a:r>
              <a:rPr lang="ko-KR" altLang="en-US" sz="1800" dirty="0" smtClean="0"/>
              <a:t> 인한 이익의 대부분은 </a:t>
            </a:r>
            <a:r>
              <a:rPr lang="ko-KR" altLang="en-US" sz="1800" dirty="0" err="1" smtClean="0"/>
              <a:t>초이락이</a:t>
            </a:r>
            <a:r>
              <a:rPr lang="ko-KR" altLang="en-US" sz="1800" dirty="0" smtClean="0"/>
              <a:t> 차지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개인기업</a:t>
            </a:r>
            <a:r>
              <a:rPr lang="ko-KR" altLang="en-US" sz="1800" dirty="0" smtClean="0"/>
              <a:t> 형태다</a:t>
            </a:r>
            <a:r>
              <a:rPr lang="en-US" altLang="ko-KR" sz="1800" dirty="0" smtClean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DBA2-F48E-4F32-AD7E-B0C3F3CF24A0}" type="slidenum">
              <a:rPr lang="ko-KR" altLang="en-US" smtClean="0"/>
              <a:pPr/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9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제품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6656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제품 </a:t>
            </a:r>
            <a:r>
              <a:rPr lang="en-US" altLang="ko-KR" dirty="0" smtClean="0"/>
              <a:t>idea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r>
              <a:rPr lang="ko-KR" altLang="en-US" dirty="0" smtClean="0"/>
              <a:t>제품 개념 개발</a:t>
            </a:r>
            <a:endParaRPr lang="en-US" altLang="ko-KR" dirty="0" smtClean="0"/>
          </a:p>
          <a:p>
            <a:r>
              <a:rPr lang="ko-KR" altLang="en-US" dirty="0" smtClean="0"/>
              <a:t>제품 설계</a:t>
            </a:r>
            <a:endParaRPr lang="en-US" altLang="ko-KR" dirty="0" smtClean="0"/>
          </a:p>
          <a:p>
            <a:r>
              <a:rPr lang="ko-KR" altLang="en-US" dirty="0" smtClean="0"/>
              <a:t>새로운 제품 설계 전략</a:t>
            </a:r>
            <a:endParaRPr lang="ko-KR" alt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fld id="{620A0D7B-27D8-4BCB-83AE-F7D1AC46A313}" type="slidenum">
              <a:rPr lang="ko-KR" altLang="en-US" sz="1400" kern="1200">
                <a:solidFill>
                  <a:srgbClr val="4D4D4D"/>
                </a:solidFill>
                <a:latin typeface="Bookman Old Style" pitchFamily="18" charset="0"/>
                <a:ea typeface="굴림" pitchFamily="50" charset="-127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ko-KR" sz="1400" kern="1200">
              <a:solidFill>
                <a:srgbClr val="4D4D4D"/>
              </a:solidFill>
              <a:latin typeface="Bookman Old Style" pitchFamily="18" charset="0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부서별 제품 </a:t>
            </a:r>
            <a:r>
              <a:rPr lang="en-US" altLang="ko-KR"/>
              <a:t>idea</a:t>
            </a:r>
            <a:r>
              <a:rPr lang="ko-KR" altLang="en-US"/>
              <a:t>의 특징과 평가</a:t>
            </a:r>
          </a:p>
        </p:txBody>
      </p:sp>
      <p:sp>
        <p:nvSpPr>
          <p:cNvPr id="7578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생산부</a:t>
            </a:r>
            <a:endParaRPr lang="ko-KR" altLang="en-US" dirty="0"/>
          </a:p>
          <a:p>
            <a:pPr lvl="1"/>
            <a:r>
              <a:rPr lang="ko-KR" altLang="en-US" dirty="0"/>
              <a:t>원가절감 및 높은 품질수준유지를 위하여 보수적, 적은 품종, 단순한 제품을 요구</a:t>
            </a:r>
          </a:p>
          <a:p>
            <a:r>
              <a:rPr lang="en-US" altLang="ko-KR" dirty="0"/>
              <a:t>Marketing</a:t>
            </a:r>
            <a:r>
              <a:rPr lang="ko-KR" altLang="en-US" dirty="0"/>
              <a:t>부</a:t>
            </a:r>
          </a:p>
          <a:p>
            <a:pPr lvl="1"/>
            <a:r>
              <a:rPr lang="ko-KR" altLang="en-US" dirty="0"/>
              <a:t>시장 침투가 목적이므로 품목의 다양화, 신제품의 신속한 도입을 요구</a:t>
            </a:r>
          </a:p>
          <a:p>
            <a:r>
              <a:rPr lang="ko-KR" altLang="en-US" dirty="0"/>
              <a:t>재무부서</a:t>
            </a:r>
          </a:p>
          <a:p>
            <a:pPr lvl="1"/>
            <a:r>
              <a:rPr lang="ko-KR" altLang="en-US" dirty="0"/>
              <a:t>유동성, 이윤극대, 위험극소가 목적이므로 </a:t>
            </a:r>
            <a:r>
              <a:rPr lang="ko-KR" altLang="en-US" dirty="0" err="1"/>
              <a:t>이익율이</a:t>
            </a:r>
            <a:r>
              <a:rPr lang="ko-KR" altLang="en-US" dirty="0"/>
              <a:t> 높은 제품을 선호</a:t>
            </a:r>
          </a:p>
          <a:p>
            <a:r>
              <a:rPr lang="ko-KR" altLang="en-US" dirty="0"/>
              <a:t>제품 </a:t>
            </a:r>
            <a:r>
              <a:rPr lang="en-US" altLang="ko-KR" dirty="0"/>
              <a:t>idea</a:t>
            </a:r>
            <a:r>
              <a:rPr lang="ko-KR" altLang="en-US" dirty="0"/>
              <a:t>의 평가</a:t>
            </a:r>
          </a:p>
          <a:p>
            <a:pPr lvl="1"/>
            <a:r>
              <a:rPr lang="ko-KR" altLang="en-US" dirty="0"/>
              <a:t>항목을 설정하여 평점을 매긴 후 종합</a:t>
            </a:r>
          </a:p>
          <a:p>
            <a:pPr lvl="1"/>
            <a:r>
              <a:rPr lang="ko-KR" altLang="en-US" dirty="0"/>
              <a:t>(예) 배우자를 선택하는 </a:t>
            </a:r>
            <a:r>
              <a:rPr lang="ko-KR" altLang="en-US" dirty="0" smtClean="0"/>
              <a:t>방법: </a:t>
            </a:r>
            <a:r>
              <a:rPr lang="en-US" altLang="ko-KR" dirty="0" smtClean="0"/>
              <a:t>            </a:t>
            </a:r>
            <a:r>
              <a:rPr lang="en-US" altLang="ko-KR" dirty="0"/>
              <a:t>method</a:t>
            </a:r>
          </a:p>
          <a:p>
            <a:pPr lvl="1"/>
            <a:r>
              <a:rPr lang="ko-KR" altLang="en-US" dirty="0"/>
              <a:t>(예) 판매가격, 품질, 판매량, 생산시설의 적합성, 경쟁상의 이점, 기술적 위험, 경영전략과의 </a:t>
            </a:r>
            <a:r>
              <a:rPr lang="ko-KR" altLang="en-US" dirty="0" err="1"/>
              <a:t>일치성</a:t>
            </a:r>
            <a:r>
              <a:rPr lang="ko-KR" altLang="en-US" dirty="0"/>
              <a:t> 등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B734-F013-4E78-9915-85B5E08FFEE7}" type="slidenum">
              <a:rPr lang="ko-KR" altLang="en-US"/>
              <a:pPr/>
              <a:t>59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62" name="Rectangle 10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품질 수준과 이윤</a:t>
            </a:r>
          </a:p>
        </p:txBody>
      </p:sp>
      <p:sp>
        <p:nvSpPr>
          <p:cNvPr id="329763" name="Rectangle 105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44500" y="1116013"/>
            <a:ext cx="2763838" cy="1384300"/>
          </a:xfrm>
        </p:spPr>
        <p:txBody>
          <a:bodyPr/>
          <a:lstStyle/>
          <a:p>
            <a:r>
              <a:rPr lang="ko-KR" altLang="en-US" sz="1800"/>
              <a:t>제품의 질이 높아질수록 매출액과 총비용이 모두 증가</a:t>
            </a:r>
          </a:p>
        </p:txBody>
      </p:sp>
      <p:sp>
        <p:nvSpPr>
          <p:cNvPr id="4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C3ADC-D310-49EE-AD48-631C2C14688D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329731" name="Line 1027"/>
          <p:cNvSpPr>
            <a:spLocks noChangeShapeType="1"/>
          </p:cNvSpPr>
          <p:nvPr/>
        </p:nvSpPr>
        <p:spPr bwMode="auto">
          <a:xfrm flipV="1">
            <a:off x="5889625" y="2046288"/>
            <a:ext cx="1588" cy="3970337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29734" name="Line 1030"/>
          <p:cNvSpPr>
            <a:spLocks noChangeShapeType="1"/>
          </p:cNvSpPr>
          <p:nvPr/>
        </p:nvSpPr>
        <p:spPr bwMode="auto">
          <a:xfrm>
            <a:off x="7589838" y="4338638"/>
            <a:ext cx="0" cy="1701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329774" name="Group 1070"/>
          <p:cNvGrpSpPr>
            <a:grpSpLocks/>
          </p:cNvGrpSpPr>
          <p:nvPr/>
        </p:nvGrpSpPr>
        <p:grpSpPr bwMode="auto">
          <a:xfrm>
            <a:off x="3756025" y="4338638"/>
            <a:ext cx="5151438" cy="2127250"/>
            <a:chOff x="2208" y="2740"/>
            <a:chExt cx="3245" cy="1340"/>
          </a:xfrm>
        </p:grpSpPr>
        <p:sp>
          <p:nvSpPr>
            <p:cNvPr id="329736" name="Line 1032"/>
            <p:cNvSpPr>
              <a:spLocks noChangeShapeType="1"/>
            </p:cNvSpPr>
            <p:nvPr/>
          </p:nvSpPr>
          <p:spPr bwMode="auto">
            <a:xfrm>
              <a:off x="2661" y="2740"/>
              <a:ext cx="0" cy="1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9737" name="Line 1033"/>
            <p:cNvSpPr>
              <a:spLocks noChangeShapeType="1"/>
            </p:cNvSpPr>
            <p:nvPr/>
          </p:nvSpPr>
          <p:spPr bwMode="auto">
            <a:xfrm flipV="1">
              <a:off x="2661" y="3802"/>
              <a:ext cx="2245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9738" name="Rectangle 1034"/>
            <p:cNvSpPr>
              <a:spLocks noChangeArrowheads="1"/>
            </p:cNvSpPr>
            <p:nvPr/>
          </p:nvSpPr>
          <p:spPr bwMode="auto">
            <a:xfrm>
              <a:off x="2208" y="2740"/>
              <a:ext cx="378" cy="3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eaLnBrk="0" latinLnBrk="0" hangingPunct="0"/>
              <a:r>
                <a:rPr kumimoji="0" lang="ko-KR" altLang="en-US" sz="16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이윤</a:t>
              </a:r>
            </a:p>
          </p:txBody>
        </p:sp>
        <p:sp>
          <p:nvSpPr>
            <p:cNvPr id="329739" name="Rectangle 1035"/>
            <p:cNvSpPr>
              <a:spLocks noChangeArrowheads="1"/>
            </p:cNvSpPr>
            <p:nvPr/>
          </p:nvSpPr>
          <p:spPr bwMode="auto">
            <a:xfrm>
              <a:off x="4773" y="3811"/>
              <a:ext cx="680" cy="2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 eaLnBrk="0" latinLnBrk="0" hangingPunct="0"/>
              <a:r>
                <a:rPr kumimoji="0" lang="ko-KR" altLang="en-US" sz="16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품질수준</a:t>
              </a:r>
            </a:p>
          </p:txBody>
        </p:sp>
      </p:grpSp>
      <p:grpSp>
        <p:nvGrpSpPr>
          <p:cNvPr id="329765" name="Group 1061"/>
          <p:cNvGrpSpPr>
            <a:grpSpLocks/>
          </p:cNvGrpSpPr>
          <p:nvPr/>
        </p:nvGrpSpPr>
        <p:grpSpPr bwMode="auto">
          <a:xfrm>
            <a:off x="4475163" y="4764088"/>
            <a:ext cx="3114675" cy="1701800"/>
            <a:chOff x="2661" y="3008"/>
            <a:chExt cx="1962" cy="1072"/>
          </a:xfrm>
        </p:grpSpPr>
        <p:sp>
          <p:nvSpPr>
            <p:cNvPr id="329741" name="Arc 1037"/>
            <p:cNvSpPr>
              <a:spLocks/>
            </p:cNvSpPr>
            <p:nvPr/>
          </p:nvSpPr>
          <p:spPr bwMode="auto">
            <a:xfrm flipH="1">
              <a:off x="2661" y="3008"/>
              <a:ext cx="906" cy="80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742" name="Arc 1038"/>
            <p:cNvSpPr>
              <a:spLocks/>
            </p:cNvSpPr>
            <p:nvPr/>
          </p:nvSpPr>
          <p:spPr bwMode="auto">
            <a:xfrm>
              <a:off x="3566" y="3008"/>
              <a:ext cx="1057" cy="10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29770" name="Group 1066"/>
          <p:cNvGrpSpPr>
            <a:grpSpLocks/>
          </p:cNvGrpSpPr>
          <p:nvPr/>
        </p:nvGrpSpPr>
        <p:grpSpPr bwMode="auto">
          <a:xfrm>
            <a:off x="3756025" y="1360488"/>
            <a:ext cx="5151438" cy="2836862"/>
            <a:chOff x="2208" y="864"/>
            <a:chExt cx="3245" cy="1787"/>
          </a:xfrm>
        </p:grpSpPr>
        <p:grpSp>
          <p:nvGrpSpPr>
            <p:cNvPr id="329768" name="Group 1064"/>
            <p:cNvGrpSpPr>
              <a:grpSpLocks/>
            </p:cNvGrpSpPr>
            <p:nvPr/>
          </p:nvGrpSpPr>
          <p:grpSpPr bwMode="auto">
            <a:xfrm>
              <a:off x="2208" y="864"/>
              <a:ext cx="453" cy="1519"/>
              <a:chOff x="2208" y="864"/>
              <a:chExt cx="453" cy="1519"/>
            </a:xfrm>
          </p:grpSpPr>
          <p:sp>
            <p:nvSpPr>
              <p:cNvPr id="329746" name="Line 1042"/>
              <p:cNvSpPr>
                <a:spLocks noChangeShapeType="1"/>
              </p:cNvSpPr>
              <p:nvPr/>
            </p:nvSpPr>
            <p:spPr bwMode="auto">
              <a:xfrm>
                <a:off x="2661" y="864"/>
                <a:ext cx="0" cy="15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748" name="Rectangle 1044"/>
              <p:cNvSpPr>
                <a:spLocks noChangeArrowheads="1"/>
              </p:cNvSpPr>
              <p:nvPr/>
            </p:nvSpPr>
            <p:spPr bwMode="auto">
              <a:xfrm>
                <a:off x="2208" y="964"/>
                <a:ext cx="378" cy="57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eaLnBrk="0" latinLnBrk="0" hangingPunct="0"/>
                <a:r>
                  <a:rPr kumimoji="0" lang="ko-KR" altLang="en-US" sz="16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비용</a:t>
                </a:r>
              </a:p>
              <a:p>
                <a:pPr eaLnBrk="0" latinLnBrk="0" hangingPunct="0"/>
                <a:r>
                  <a:rPr kumimoji="0" lang="ko-KR" altLang="en-US" sz="16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및</a:t>
                </a:r>
              </a:p>
              <a:p>
                <a:pPr eaLnBrk="0" latinLnBrk="0" hangingPunct="0"/>
                <a:r>
                  <a:rPr kumimoji="0" lang="ko-KR" altLang="en-US" sz="16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가격</a:t>
                </a:r>
              </a:p>
            </p:txBody>
          </p:sp>
        </p:grpSp>
        <p:grpSp>
          <p:nvGrpSpPr>
            <p:cNvPr id="329769" name="Group 1065"/>
            <p:cNvGrpSpPr>
              <a:grpSpLocks/>
            </p:cNvGrpSpPr>
            <p:nvPr/>
          </p:nvGrpSpPr>
          <p:grpSpPr bwMode="auto">
            <a:xfrm>
              <a:off x="2661" y="2382"/>
              <a:ext cx="2792" cy="269"/>
              <a:chOff x="2661" y="2382"/>
              <a:chExt cx="2792" cy="269"/>
            </a:xfrm>
          </p:grpSpPr>
          <p:sp>
            <p:nvSpPr>
              <p:cNvPr id="329747" name="Line 1043"/>
              <p:cNvSpPr>
                <a:spLocks noChangeShapeType="1"/>
              </p:cNvSpPr>
              <p:nvPr/>
            </p:nvSpPr>
            <p:spPr bwMode="auto">
              <a:xfrm>
                <a:off x="2661" y="2382"/>
                <a:ext cx="218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749" name="Rectangle 1045"/>
              <p:cNvSpPr>
                <a:spLocks noChangeArrowheads="1"/>
              </p:cNvSpPr>
              <p:nvPr/>
            </p:nvSpPr>
            <p:spPr bwMode="auto">
              <a:xfrm>
                <a:off x="4773" y="2382"/>
                <a:ext cx="680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 eaLnBrk="0" latinLnBrk="0" hangingPunct="0"/>
                <a:r>
                  <a:rPr kumimoji="0" lang="ko-KR" altLang="en-US" sz="16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품질수준</a:t>
                </a:r>
              </a:p>
            </p:txBody>
          </p:sp>
        </p:grpSp>
      </p:grpSp>
      <p:sp>
        <p:nvSpPr>
          <p:cNvPr id="329752" name="Arc 1048"/>
          <p:cNvSpPr>
            <a:spLocks/>
          </p:cNvSpPr>
          <p:nvPr/>
        </p:nvSpPr>
        <p:spPr bwMode="auto">
          <a:xfrm flipH="1">
            <a:off x="4475163" y="1644650"/>
            <a:ext cx="3235325" cy="2127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29751" name="Arc 1047"/>
          <p:cNvSpPr>
            <a:spLocks/>
          </p:cNvSpPr>
          <p:nvPr/>
        </p:nvSpPr>
        <p:spPr bwMode="auto">
          <a:xfrm flipV="1">
            <a:off x="4475163" y="1360488"/>
            <a:ext cx="3114675" cy="24114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29758" name="Line 1054"/>
          <p:cNvSpPr>
            <a:spLocks noChangeShapeType="1"/>
          </p:cNvSpPr>
          <p:nvPr/>
        </p:nvSpPr>
        <p:spPr bwMode="auto">
          <a:xfrm>
            <a:off x="4475163" y="1644650"/>
            <a:ext cx="347503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29759" name="Line 1055"/>
          <p:cNvSpPr>
            <a:spLocks noChangeShapeType="1"/>
          </p:cNvSpPr>
          <p:nvPr/>
        </p:nvSpPr>
        <p:spPr bwMode="auto">
          <a:xfrm>
            <a:off x="7589838" y="1360488"/>
            <a:ext cx="1587" cy="2411412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29775" name="Rectangle 1071"/>
          <p:cNvSpPr>
            <a:spLocks noChangeArrowheads="1"/>
          </p:cNvSpPr>
          <p:nvPr/>
        </p:nvSpPr>
        <p:spPr bwMode="auto">
          <a:xfrm>
            <a:off x="898525" y="4724400"/>
            <a:ext cx="2960688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282575" indent="-282575" algn="l" eaLnBrk="0" latinLnBrk="0" hangingPunct="0">
              <a:buBlip>
                <a:blip r:embed="rId5"/>
              </a:buBlip>
            </a:pPr>
            <a:r>
              <a:rPr kumimoji="0" lang="ko-KR" altLang="en-US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이윤을 극대화 시킬 수 있는 일정 수준의 (설계)품질이 존재할까</a:t>
            </a:r>
            <a:r>
              <a:rPr kumimoji="0" lang="en-US" altLang="ko-KR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29778" name="Line 1074"/>
          <p:cNvSpPr>
            <a:spLocks noChangeShapeType="1"/>
          </p:cNvSpPr>
          <p:nvPr/>
        </p:nvSpPr>
        <p:spPr bwMode="auto">
          <a:xfrm flipH="1">
            <a:off x="4986338" y="2605088"/>
            <a:ext cx="1587" cy="11414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329783" name="Line 1079"/>
          <p:cNvSpPr>
            <a:spLocks noChangeShapeType="1"/>
          </p:cNvSpPr>
          <p:nvPr/>
        </p:nvSpPr>
        <p:spPr bwMode="auto">
          <a:xfrm flipH="1">
            <a:off x="5051425" y="5049838"/>
            <a:ext cx="1588" cy="990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29" name="Text Box 1056"/>
          <p:cNvSpPr txBox="1">
            <a:spLocks noChangeArrowheads="1"/>
          </p:cNvSpPr>
          <p:nvPr/>
        </p:nvSpPr>
        <p:spPr bwMode="auto">
          <a:xfrm>
            <a:off x="5375852" y="1283286"/>
            <a:ext cx="1160895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한계선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 Box 1057"/>
          <p:cNvSpPr txBox="1">
            <a:spLocks noChangeArrowheads="1"/>
          </p:cNvSpPr>
          <p:nvPr/>
        </p:nvSpPr>
        <p:spPr bwMode="auto">
          <a:xfrm>
            <a:off x="7611726" y="1737886"/>
            <a:ext cx="430887" cy="146770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 wrap="none" anchor="ctr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한계선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Line 1074"/>
          <p:cNvSpPr>
            <a:spLocks noChangeShapeType="1"/>
          </p:cNvSpPr>
          <p:nvPr/>
        </p:nvSpPr>
        <p:spPr bwMode="auto">
          <a:xfrm flipH="1">
            <a:off x="5573718" y="2200040"/>
            <a:ext cx="0" cy="14287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32" name="Line 1074"/>
          <p:cNvSpPr>
            <a:spLocks noChangeShapeType="1"/>
          </p:cNvSpPr>
          <p:nvPr/>
        </p:nvSpPr>
        <p:spPr bwMode="auto">
          <a:xfrm flipH="1">
            <a:off x="6500826" y="1785926"/>
            <a:ext cx="0" cy="14287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33" name="Line 1074"/>
          <p:cNvSpPr>
            <a:spLocks noChangeShapeType="1"/>
          </p:cNvSpPr>
          <p:nvPr/>
        </p:nvSpPr>
        <p:spPr bwMode="auto">
          <a:xfrm flipH="1">
            <a:off x="7215206" y="1643050"/>
            <a:ext cx="0" cy="85725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" fill="hold"/>
                                        <p:tgtEl>
                                          <p:spTgt spid="329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329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3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32948E-6 L 1.38889E-6 0.3530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4971E-6 L 2.5E-6 0.4115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10405E-6 L -2.5E-6 0.51839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animBg="1"/>
      <p:bldP spid="329734" grpId="0" animBg="1"/>
      <p:bldP spid="329775" grpId="0" autoUpdateAnimBg="0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제품 </a:t>
            </a:r>
            <a:r>
              <a:rPr lang="en-US" altLang="ko-KR"/>
              <a:t>idea </a:t>
            </a:r>
            <a:r>
              <a:rPr lang="ko-KR" altLang="en-US"/>
              <a:t>평가 리스트 예</a:t>
            </a:r>
          </a:p>
        </p:txBody>
      </p:sp>
      <p:graphicFrame>
        <p:nvGraphicFramePr>
          <p:cNvPr id="610459" name="Group 155"/>
          <p:cNvGraphicFramePr>
            <a:graphicFrameLocks noGrp="1"/>
          </p:cNvGraphicFramePr>
          <p:nvPr>
            <p:ph type="tbl" idx="1"/>
          </p:nvPr>
        </p:nvGraphicFramePr>
        <p:xfrm>
          <a:off x="455613" y="1157289"/>
          <a:ext cx="8366125" cy="4938471"/>
        </p:xfrm>
        <a:graphic>
          <a:graphicData uri="http://schemas.openxmlformats.org/drawingml/2006/table">
            <a:tbl>
              <a:tblPr/>
              <a:tblGrid>
                <a:gridCol w="2555875"/>
                <a:gridCol w="1317625"/>
                <a:gridCol w="695325"/>
                <a:gridCol w="698500"/>
                <a:gridCol w="696912"/>
                <a:gridCol w="698500"/>
                <a:gridCol w="657225"/>
                <a:gridCol w="1046163"/>
              </a:tblGrid>
              <a:tr h="36030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평가항목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(제품특성)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0F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중요도(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(가중치)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0F5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       점(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0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A)*(B)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0F5"/>
                    </a:solidFill>
                  </a:tcPr>
                </a:tc>
              </a:tr>
              <a:tr h="4151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수(5)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우(4)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미(3)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양(2)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0F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0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판매가격</a:t>
                      </a:r>
                    </a:p>
                  </a:txBody>
                  <a:tcPr marL="90000" marR="90000" marT="36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0.15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0.60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6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제품품질</a:t>
                      </a:r>
                    </a:p>
                  </a:txBody>
                  <a:tcPr marL="90000" marR="90000" marT="36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0.20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0.60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판매량</a:t>
                      </a:r>
                    </a:p>
                  </a:txBody>
                  <a:tcPr marL="90000" marR="90000" marT="36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0.15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0.30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생산시설 적합성</a:t>
                      </a:r>
                    </a:p>
                  </a:txBody>
                  <a:tcPr marL="90000" marR="90000" marT="36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0.10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0.50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경쟁상의 이점</a:t>
                      </a:r>
                    </a:p>
                  </a:txBody>
                  <a:tcPr marL="90000" marR="90000" marT="36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0.10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0.10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기술적 위험</a:t>
                      </a:r>
                    </a:p>
                  </a:txBody>
                  <a:tcPr marL="90000" marR="90000" marT="36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0.10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0.30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경영전략과의 일치성</a:t>
                      </a:r>
                    </a:p>
                  </a:txBody>
                  <a:tcPr marL="90000" marR="90000" marT="36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0.20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0.80</a:t>
                      </a:r>
                    </a:p>
                  </a:txBody>
                  <a:tcPr marL="90000" marR="90000" marT="36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9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F849F-0D27-4230-A269-A10768037932}" type="slidenum">
              <a:rPr lang="ko-KR" altLang="en-US"/>
              <a:pPr/>
              <a:t>60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제품개념의 개발</a:t>
            </a:r>
          </a:p>
        </p:txBody>
      </p:sp>
      <p:sp>
        <p:nvSpPr>
          <p:cNvPr id="71687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제품 </a:t>
            </a:r>
            <a:r>
              <a:rPr lang="ko-KR" altLang="en-US" sz="1800" dirty="0" smtClean="0"/>
              <a:t>개념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특정한 신제품 </a:t>
            </a:r>
            <a:r>
              <a:rPr lang="en-US" altLang="ko-KR" sz="1600" dirty="0" smtClean="0"/>
              <a:t>idea</a:t>
            </a:r>
            <a:r>
              <a:rPr lang="ko-KR" altLang="en-US" sz="1600" dirty="0" smtClean="0"/>
              <a:t>에 궁극적으로 생산시스템이 고객에게 제공하고자 하는 구체적 특성. (</a:t>
            </a:r>
            <a:r>
              <a:rPr lang="ko-KR" altLang="en-US" sz="1600" dirty="0"/>
              <a:t>어떤 특성을 구현할 것인가를 결정)</a:t>
            </a:r>
          </a:p>
          <a:p>
            <a:r>
              <a:rPr lang="ko-KR" altLang="en-US" sz="1800" dirty="0"/>
              <a:t>(예) 우유에 타서 먹는 가루제품</a:t>
            </a:r>
          </a:p>
          <a:p>
            <a:pPr lvl="1"/>
            <a:r>
              <a:rPr lang="ko-KR" altLang="en-US" sz="1600" dirty="0"/>
              <a:t>누가 사서 먹을 것인가? 연령층 결정</a:t>
            </a:r>
          </a:p>
          <a:p>
            <a:pPr lvl="1"/>
            <a:r>
              <a:rPr lang="ko-KR" altLang="en-US" sz="1600" dirty="0"/>
              <a:t>1차적 특성은? 맛, 영양, 에너지로 할 것인가 청량제로 할 까 등</a:t>
            </a:r>
          </a:p>
          <a:p>
            <a:pPr lvl="1"/>
            <a:r>
              <a:rPr lang="ko-KR" altLang="en-US" sz="1600" dirty="0"/>
              <a:t>어떤 경우에 마시는 가? 아침, 점심, 오후, 저녁</a:t>
            </a:r>
          </a:p>
          <a:p>
            <a:pPr lvl="1"/>
            <a:r>
              <a:rPr lang="ko-KR" altLang="en-US" sz="1600" dirty="0"/>
              <a:t>개발된 제품개념</a:t>
            </a:r>
          </a:p>
          <a:p>
            <a:pPr lvl="2"/>
            <a:r>
              <a:rPr lang="ko-KR" altLang="en-US" sz="1400" dirty="0"/>
              <a:t>즉석 조반  </a:t>
            </a:r>
            <a:r>
              <a:rPr lang="ko-KR" altLang="en-US" sz="1400" dirty="0" smtClean="0"/>
              <a:t>음료로서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출근하는 </a:t>
            </a:r>
            <a:r>
              <a:rPr lang="ko-KR" altLang="en-US" sz="1400" dirty="0"/>
              <a:t>성인의 것.  </a:t>
            </a:r>
          </a:p>
          <a:p>
            <a:pPr lvl="2"/>
            <a:r>
              <a:rPr lang="ko-KR" altLang="en-US" sz="1400" dirty="0"/>
              <a:t>또는 노인들의 영양을 위한 보완식품</a:t>
            </a:r>
            <a:r>
              <a:rPr lang="ko-KR" altLang="en-US" sz="1400" dirty="0" smtClean="0"/>
              <a:t>.</a:t>
            </a:r>
            <a:endParaRPr lang="en-US" altLang="ko-KR" sz="1400" dirty="0" smtClean="0"/>
          </a:p>
          <a:p>
            <a:r>
              <a:rPr lang="ko-KR" altLang="en-US" sz="1800" dirty="0" smtClean="0"/>
              <a:t>(예) 정보 서비스</a:t>
            </a:r>
          </a:p>
          <a:p>
            <a:pPr lvl="1"/>
            <a:r>
              <a:rPr lang="ko-KR" altLang="en-US" sz="1600" dirty="0" smtClean="0"/>
              <a:t>누가 이 제품을 살 것인가?</a:t>
            </a:r>
            <a:r>
              <a:rPr lang="ko-KR" altLang="ko-KR" sz="1600" dirty="0" smtClean="0"/>
              <a:t>: </a:t>
            </a:r>
            <a:r>
              <a:rPr lang="ko-KR" altLang="en-US" sz="1600" dirty="0" smtClean="0"/>
              <a:t>대상 고객을 결정</a:t>
            </a:r>
          </a:p>
          <a:p>
            <a:pPr lvl="1"/>
            <a:r>
              <a:rPr lang="ko-KR" altLang="en-US" sz="1600" dirty="0" smtClean="0"/>
              <a:t>이 제품의 1차적 특성은 무엇으로 할 것인가? 정보의 내용, 가치,</a:t>
            </a:r>
          </a:p>
          <a:p>
            <a:pPr lvl="1"/>
            <a:r>
              <a:rPr lang="ko-KR" altLang="en-US" sz="1600" dirty="0" smtClean="0"/>
              <a:t>어떤 경우에 필요로 하는 것으로 할 것인가?</a:t>
            </a:r>
            <a:r>
              <a:rPr lang="ko-KR" altLang="ko-KR" sz="1600" dirty="0" smtClean="0"/>
              <a:t> </a:t>
            </a:r>
            <a:r>
              <a:rPr lang="ko-KR" altLang="en-US" sz="1600" dirty="0" smtClean="0"/>
              <a:t>사업의 </a:t>
            </a:r>
            <a:r>
              <a:rPr lang="ko-KR" altLang="en-US" sz="1600" dirty="0" err="1" smtClean="0"/>
              <a:t>시작시</a:t>
            </a:r>
            <a:r>
              <a:rPr lang="ko-KR" altLang="en-US" sz="1600" dirty="0" smtClean="0"/>
              <a:t>, </a:t>
            </a:r>
            <a:r>
              <a:rPr lang="ko-KR" altLang="en-US" sz="1600" dirty="0" err="1" smtClean="0"/>
              <a:t>고객관리시</a:t>
            </a:r>
            <a:r>
              <a:rPr lang="ko-KR" altLang="en-US" sz="1600" dirty="0" smtClean="0"/>
              <a:t>, 업무 </a:t>
            </a:r>
            <a:r>
              <a:rPr lang="ko-KR" altLang="en-US" sz="1600" dirty="0" err="1" smtClean="0"/>
              <a:t>확대시</a:t>
            </a:r>
            <a:endParaRPr lang="ko-KR" altLang="en-US" sz="1600" dirty="0" smtClean="0"/>
          </a:p>
          <a:p>
            <a:pPr lvl="1"/>
            <a:r>
              <a:rPr lang="ko-KR" altLang="en-US" sz="1600" dirty="0" smtClean="0"/>
              <a:t>개발된 제품개념</a:t>
            </a:r>
          </a:p>
          <a:p>
            <a:pPr lvl="2"/>
            <a:r>
              <a:rPr lang="ko-KR" altLang="en-US" sz="1400" dirty="0" smtClean="0"/>
              <a:t>다수의 고객을 대상으로 하는 기업체에서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특정한 직업을 가진 선택적 고객에게 판촉의 일환으로 우편물을 발송하는 업무에 필요한 정보 서비스 (주소 관리)</a:t>
            </a:r>
          </a:p>
          <a:p>
            <a:pPr lvl="2"/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5D096-3934-48EF-9701-6511B0F6DE3C}" type="slidenum">
              <a:rPr lang="ko-KR" altLang="en-US"/>
              <a:pPr/>
              <a:t>61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제품 </a:t>
            </a:r>
            <a:r>
              <a:rPr lang="ko-KR" altLang="en-US" dirty="0" smtClean="0"/>
              <a:t>개념 완성</a:t>
            </a:r>
            <a:endParaRPr lang="ko-KR" altLang="en-US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구체적인 제품 개념(구현할 특성)을 만들어 나간다.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수요자 확정(시장세분화)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구체적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순수 </a:t>
            </a:r>
            <a:r>
              <a:rPr lang="ko-KR" altLang="en-US" dirty="0"/>
              <a:t>연구(대학 등 연구기관)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응용 </a:t>
            </a:r>
            <a:r>
              <a:rPr lang="ko-KR" altLang="en-US" dirty="0" smtClean="0"/>
              <a:t>연구: </a:t>
            </a:r>
            <a:r>
              <a:rPr lang="ko-KR" altLang="en-US" dirty="0"/>
              <a:t>용도개발, 개량, 포장개발 등 (시장성을 고려)</a:t>
            </a:r>
          </a:p>
          <a:p>
            <a:pPr lvl="2">
              <a:lnSpc>
                <a:spcPct val="90000"/>
              </a:lnSpc>
            </a:pPr>
            <a:r>
              <a:rPr lang="ko-KR" altLang="en-US" dirty="0"/>
              <a:t>응용 연구를 통해서도 제품개념을 개발</a:t>
            </a:r>
          </a:p>
          <a:p>
            <a:pPr lvl="3">
              <a:lnSpc>
                <a:spcPct val="90000"/>
              </a:lnSpc>
            </a:pPr>
            <a:r>
              <a:rPr lang="en-US" altLang="ko-KR" dirty="0"/>
              <a:t>D.D.T.(</a:t>
            </a:r>
            <a:r>
              <a:rPr lang="ko-KR" altLang="en-US" dirty="0"/>
              <a:t>살충제로의 용도발견) </a:t>
            </a:r>
            <a:r>
              <a:rPr lang="en-US" altLang="ko-KR" dirty="0"/>
              <a:t>Nobel</a:t>
            </a:r>
            <a:r>
              <a:rPr lang="ko-KR" altLang="en-US" dirty="0"/>
              <a:t>상 수상 예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제품 특성 설계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시제품 (</a:t>
            </a:r>
            <a:r>
              <a:rPr lang="en-US" altLang="ko-KR" dirty="0"/>
              <a:t>Prototype) </a:t>
            </a:r>
            <a:r>
              <a:rPr lang="ko-KR" altLang="en-US" dirty="0"/>
              <a:t>개발. 시험 제작.</a:t>
            </a:r>
          </a:p>
          <a:p>
            <a:pPr lvl="1">
              <a:lnSpc>
                <a:spcPct val="90000"/>
              </a:lnSpc>
            </a:pPr>
            <a:r>
              <a:rPr lang="ko-KR" altLang="en-US" dirty="0">
                <a:latin typeface="신명조"/>
              </a:rPr>
              <a:t>핵심적 제품특성이 나타나고 있는가?</a:t>
            </a:r>
            <a:endParaRPr lang="ko-KR" altLang="ko-KR" dirty="0"/>
          </a:p>
          <a:p>
            <a:pPr lvl="1">
              <a:lnSpc>
                <a:spcPct val="90000"/>
              </a:lnSpc>
            </a:pPr>
            <a:r>
              <a:rPr lang="ko-KR" altLang="en-US" dirty="0">
                <a:latin typeface="신명조"/>
              </a:rPr>
              <a:t>정상적인 사용조건 하에서 신뢰성이 있는가? </a:t>
            </a:r>
            <a:r>
              <a:rPr lang="ko-KR" altLang="ko-KR" dirty="0"/>
              <a:t>(</a:t>
            </a:r>
            <a:r>
              <a:rPr lang="ko-KR" altLang="en-US" dirty="0"/>
              <a:t>유지가능성)</a:t>
            </a:r>
          </a:p>
          <a:p>
            <a:pPr lvl="1">
              <a:lnSpc>
                <a:spcPct val="90000"/>
              </a:lnSpc>
            </a:pPr>
            <a:r>
              <a:rPr lang="ko-KR" altLang="en-US" dirty="0">
                <a:latin typeface="신명조"/>
              </a:rPr>
              <a:t>경제적인가? </a:t>
            </a:r>
            <a:r>
              <a:rPr lang="ko-KR" altLang="ko-KR" dirty="0"/>
              <a:t>(</a:t>
            </a:r>
            <a:r>
              <a:rPr lang="ko-KR" altLang="en-US" dirty="0"/>
              <a:t>계획된 예산한도인가) 등의 타당성 검토가 필요</a:t>
            </a:r>
            <a:r>
              <a:rPr lang="ko-KR" altLang="en-US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4D753-9003-4E14-9638-B032D461BAEB}" type="slidenum">
              <a:rPr lang="ko-KR" altLang="en-US"/>
              <a:pPr/>
              <a:t>62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시제품 개발</a:t>
            </a:r>
          </a:p>
        </p:txBody>
      </p:sp>
      <p:sp>
        <p:nvSpPr>
          <p:cNvPr id="7271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/>
              <a:t>기능설계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제품개념에 맞는 품질수준, 신뢰성, 원가, 가격 등의 관계 </a:t>
            </a:r>
          </a:p>
          <a:p>
            <a:pPr>
              <a:lnSpc>
                <a:spcPct val="90000"/>
              </a:lnSpc>
            </a:pPr>
            <a:r>
              <a:rPr lang="ko-KR" altLang="en-US" sz="2000" dirty="0"/>
              <a:t>형태설계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소형차(</a:t>
            </a:r>
            <a:r>
              <a:rPr lang="en-US" altLang="ko-KR" sz="1800" dirty="0"/>
              <a:t>Volkswagen</a:t>
            </a:r>
            <a:r>
              <a:rPr lang="en-US" altLang="ko-KR" sz="1800" dirty="0" smtClean="0"/>
              <a:t>): </a:t>
            </a:r>
            <a:r>
              <a:rPr lang="en-US" altLang="ko-KR" sz="1800" dirty="0"/>
              <a:t>Simple, </a:t>
            </a:r>
            <a:r>
              <a:rPr lang="ko-KR" altLang="en-US" sz="1800" dirty="0"/>
              <a:t>산뜻, 편리(</a:t>
            </a:r>
            <a:r>
              <a:rPr lang="en-US" altLang="ko-KR" sz="1800" dirty="0"/>
              <a:t>function) </a:t>
            </a:r>
            <a:r>
              <a:rPr lang="ko-KR" altLang="en-US" sz="1800" dirty="0"/>
              <a:t>구현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 smtClean="0"/>
              <a:t>냉장고: </a:t>
            </a:r>
            <a:r>
              <a:rPr lang="en-US" altLang="ko-KR" sz="1800" dirty="0"/>
              <a:t>clean back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심리적 효과도  </a:t>
            </a:r>
            <a:r>
              <a:rPr lang="ko-KR" altLang="en-US" sz="1800" dirty="0" smtClean="0"/>
              <a:t>반영 </a:t>
            </a:r>
            <a:endParaRPr lang="ko-KR" altLang="en-US" sz="1800" dirty="0"/>
          </a:p>
          <a:p>
            <a:pPr>
              <a:lnSpc>
                <a:spcPct val="90000"/>
              </a:lnSpc>
            </a:pPr>
            <a:r>
              <a:rPr lang="ko-KR" altLang="en-US" sz="2000" dirty="0" smtClean="0"/>
              <a:t>생산설계: </a:t>
            </a:r>
            <a:r>
              <a:rPr lang="ko-KR" altLang="en-US" sz="2000" dirty="0"/>
              <a:t>부품의 표준화, 호환성, 모듈생산, 가공방식, 설비선정 등 표준화 원리를 고려해야 한다.</a:t>
            </a:r>
          </a:p>
          <a:p>
            <a:pPr>
              <a:lnSpc>
                <a:spcPct val="90000"/>
              </a:lnSpc>
            </a:pPr>
            <a:r>
              <a:rPr lang="ko-KR" altLang="en-US" sz="2000" dirty="0"/>
              <a:t>신뢰성(</a:t>
            </a:r>
            <a:r>
              <a:rPr lang="en-US" altLang="ko-KR" sz="2000" dirty="0"/>
              <a:t>reliability)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보장기간 또는 보수유지 가능성(</a:t>
            </a:r>
            <a:r>
              <a:rPr lang="en-US" altLang="ko-KR" sz="1800" dirty="0"/>
              <a:t>maintainability)</a:t>
            </a:r>
          </a:p>
          <a:p>
            <a:pPr>
              <a:lnSpc>
                <a:spcPct val="90000"/>
              </a:lnSpc>
            </a:pPr>
            <a:r>
              <a:rPr lang="ko-KR" altLang="en-US" sz="2000" dirty="0"/>
              <a:t>생산비 계획예산 내에서 생산 가능 하게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투자이익분석 : 투자액과 자본 </a:t>
            </a:r>
            <a:r>
              <a:rPr lang="ko-KR" altLang="en-US" sz="1800" dirty="0" err="1"/>
              <a:t>회수액</a:t>
            </a:r>
            <a:r>
              <a:rPr lang="ko-KR" altLang="en-US" sz="1800" dirty="0"/>
              <a:t> 비교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 err="1"/>
              <a:t>투자안의</a:t>
            </a:r>
            <a:r>
              <a:rPr lang="ko-KR" altLang="en-US" sz="1800" dirty="0"/>
              <a:t> 평가(돈의 시간적 가치) 에 대해서 다룰 것.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손익분기점 </a:t>
            </a:r>
            <a:r>
              <a:rPr lang="ko-KR" altLang="en-US" sz="1800" dirty="0" smtClean="0"/>
              <a:t>분석: </a:t>
            </a:r>
            <a:r>
              <a:rPr lang="ko-KR" altLang="en-US" sz="1800" dirty="0"/>
              <a:t>변동비, 고정비, 개당 가격 등 고려</a:t>
            </a:r>
          </a:p>
          <a:p>
            <a:pPr>
              <a:lnSpc>
                <a:spcPct val="90000"/>
              </a:lnSpc>
            </a:pPr>
            <a:r>
              <a:rPr lang="ko-KR" altLang="en-US" sz="2000" dirty="0"/>
              <a:t>시장 시험(</a:t>
            </a:r>
            <a:r>
              <a:rPr lang="en-US" altLang="ko-KR" sz="2000" dirty="0"/>
              <a:t>Market Test) </a:t>
            </a:r>
            <a:r>
              <a:rPr lang="ko-KR" altLang="en-US" sz="2000" dirty="0"/>
              <a:t>후 기능적 결함을 보완하는 재설계나 고객의 수용성 등을 고려하여 생산 규모를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BB9FE-3728-4C89-AF58-71633295EAEC}" type="slidenum">
              <a:rPr lang="ko-KR" altLang="en-US"/>
              <a:pPr/>
              <a:t>63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손익분기점 분석</a:t>
            </a:r>
            <a:r>
              <a:rPr lang="ko-KR" altLang="en-US" sz="2400"/>
              <a:t>(</a:t>
            </a:r>
            <a:r>
              <a:rPr lang="en-US" altLang="ko-KR" sz="2400"/>
              <a:t>Break-Even Point Analysis)</a:t>
            </a:r>
          </a:p>
        </p:txBody>
      </p:sp>
      <p:sp>
        <p:nvSpPr>
          <p:cNvPr id="3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39B5-4465-4F91-A294-6CD327D558D8}" type="slidenum">
              <a:rPr lang="ko-KR" altLang="en-US"/>
              <a:pPr/>
              <a:t>64</a:t>
            </a:fld>
            <a:endParaRPr lang="en-US" altLang="ko-KR"/>
          </a:p>
        </p:txBody>
      </p:sp>
      <p:grpSp>
        <p:nvGrpSpPr>
          <p:cNvPr id="357386" name="Group 10"/>
          <p:cNvGrpSpPr>
            <a:grpSpLocks/>
          </p:cNvGrpSpPr>
          <p:nvPr/>
        </p:nvGrpSpPr>
        <p:grpSpPr bwMode="auto">
          <a:xfrm>
            <a:off x="1446213" y="2209800"/>
            <a:ext cx="4294188" cy="3384550"/>
            <a:chOff x="911" y="1392"/>
            <a:chExt cx="2705" cy="2132"/>
          </a:xfrm>
        </p:grpSpPr>
        <p:sp>
          <p:nvSpPr>
            <p:cNvPr id="357379" name="Line 3"/>
            <p:cNvSpPr>
              <a:spLocks noChangeShapeType="1"/>
            </p:cNvSpPr>
            <p:nvPr/>
          </p:nvSpPr>
          <p:spPr bwMode="auto">
            <a:xfrm>
              <a:off x="1296" y="1440"/>
              <a:ext cx="0" cy="16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7380" name="Line 4"/>
            <p:cNvSpPr>
              <a:spLocks noChangeShapeType="1"/>
            </p:cNvSpPr>
            <p:nvPr/>
          </p:nvSpPr>
          <p:spPr bwMode="auto">
            <a:xfrm flipH="1" flipV="1">
              <a:off x="1275" y="3100"/>
              <a:ext cx="2283" cy="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7382" name="Text Box 6"/>
            <p:cNvSpPr txBox="1">
              <a:spLocks noChangeArrowheads="1"/>
            </p:cNvSpPr>
            <p:nvPr/>
          </p:nvSpPr>
          <p:spPr bwMode="auto">
            <a:xfrm>
              <a:off x="3408" y="3072"/>
              <a:ext cx="208" cy="21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57383" name="Text Box 7"/>
            <p:cNvSpPr txBox="1">
              <a:spLocks noChangeArrowheads="1"/>
            </p:cNvSpPr>
            <p:nvPr/>
          </p:nvSpPr>
          <p:spPr bwMode="auto">
            <a:xfrm>
              <a:off x="1104" y="1392"/>
              <a:ext cx="208" cy="21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57384" name="Text Box 8"/>
            <p:cNvSpPr txBox="1">
              <a:spLocks noChangeArrowheads="1"/>
            </p:cNvSpPr>
            <p:nvPr/>
          </p:nvSpPr>
          <p:spPr bwMode="auto">
            <a:xfrm>
              <a:off x="2160" y="3312"/>
              <a:ext cx="500" cy="21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ko-KR" altLang="en-US" sz="1600" dirty="0">
                  <a:solidFill>
                    <a:schemeClr val="tx1"/>
                  </a:solidFill>
                  <a:latin typeface="+mn-ea"/>
                  <a:ea typeface="+mn-ea"/>
                </a:rPr>
                <a:t>판매량</a:t>
              </a:r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911" y="1728"/>
              <a:ext cx="271" cy="65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vert="eaVert" wrap="none" anchor="ctr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가격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비용</a:t>
              </a:r>
              <a:endParaRPr lang="ko-KR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57398" name="Group 22"/>
          <p:cNvGrpSpPr>
            <a:grpSpLocks/>
          </p:cNvGrpSpPr>
          <p:nvPr/>
        </p:nvGrpSpPr>
        <p:grpSpPr bwMode="auto">
          <a:xfrm>
            <a:off x="2057400" y="2955925"/>
            <a:ext cx="4637088" cy="1082675"/>
            <a:chOff x="1296" y="1862"/>
            <a:chExt cx="2921" cy="682"/>
          </a:xfrm>
        </p:grpSpPr>
        <p:sp>
          <p:nvSpPr>
            <p:cNvPr id="357392" name="Line 16"/>
            <p:cNvSpPr>
              <a:spLocks noChangeShapeType="1"/>
            </p:cNvSpPr>
            <p:nvPr/>
          </p:nvSpPr>
          <p:spPr bwMode="auto">
            <a:xfrm flipV="1">
              <a:off x="1296" y="1968"/>
              <a:ext cx="2208" cy="576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7395" name="Text Box 19"/>
            <p:cNvSpPr txBox="1">
              <a:spLocks noChangeArrowheads="1"/>
            </p:cNvSpPr>
            <p:nvPr/>
          </p:nvSpPr>
          <p:spPr bwMode="auto">
            <a:xfrm>
              <a:off x="3552" y="1862"/>
              <a:ext cx="665" cy="21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  <a:ea typeface="+mn-ea"/>
                </a:rPr>
                <a:t>Y=</a:t>
              </a:r>
              <a:r>
                <a:rPr lang="en-US" altLang="ko-KR" sz="1600" dirty="0" err="1">
                  <a:solidFill>
                    <a:schemeClr val="tx1"/>
                  </a:solidFill>
                  <a:latin typeface="+mn-ea"/>
                  <a:ea typeface="+mn-ea"/>
                </a:rPr>
                <a:t>bX+F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:</a:t>
              </a:r>
              <a:endParaRPr lang="ko-KR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57416" name="Group 40"/>
          <p:cNvGrpSpPr>
            <a:grpSpLocks/>
          </p:cNvGrpSpPr>
          <p:nvPr/>
        </p:nvGrpSpPr>
        <p:grpSpPr bwMode="auto">
          <a:xfrm>
            <a:off x="2057400" y="2057400"/>
            <a:ext cx="4373563" cy="2895600"/>
            <a:chOff x="1296" y="1296"/>
            <a:chExt cx="2755" cy="1824"/>
          </a:xfrm>
        </p:grpSpPr>
        <p:sp>
          <p:nvSpPr>
            <p:cNvPr id="357393" name="Line 17"/>
            <p:cNvSpPr>
              <a:spLocks noChangeShapeType="1"/>
            </p:cNvSpPr>
            <p:nvPr/>
          </p:nvSpPr>
          <p:spPr bwMode="auto">
            <a:xfrm flipV="1">
              <a:off x="1296" y="1440"/>
              <a:ext cx="2208" cy="168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7396" name="Text Box 20"/>
            <p:cNvSpPr txBox="1">
              <a:spLocks noChangeArrowheads="1"/>
            </p:cNvSpPr>
            <p:nvPr/>
          </p:nvSpPr>
          <p:spPr bwMode="auto">
            <a:xfrm>
              <a:off x="3552" y="1296"/>
              <a:ext cx="499" cy="21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  <a:ea typeface="+mn-ea"/>
                </a:rPr>
                <a:t>Y=</a:t>
              </a:r>
              <a:r>
                <a:rPr lang="en-US" altLang="ko-KR" sz="1600" dirty="0" err="1">
                  <a:solidFill>
                    <a:schemeClr val="tx1"/>
                  </a:solidFill>
                  <a:latin typeface="+mn-ea"/>
                  <a:ea typeface="+mn-ea"/>
                </a:rPr>
                <a:t>aX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:</a:t>
              </a:r>
              <a:endParaRPr lang="ko-KR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57400" name="Freeform 24"/>
          <p:cNvSpPr>
            <a:spLocks/>
          </p:cNvSpPr>
          <p:nvPr/>
        </p:nvSpPr>
        <p:spPr bwMode="auto">
          <a:xfrm>
            <a:off x="2068512" y="3595691"/>
            <a:ext cx="1741486" cy="1330326"/>
          </a:xfrm>
          <a:custGeom>
            <a:avLst/>
            <a:gdLst/>
            <a:ahLst/>
            <a:cxnLst>
              <a:cxn ang="0">
                <a:pos x="1097" y="0"/>
              </a:cxn>
              <a:cxn ang="0">
                <a:pos x="0" y="290"/>
              </a:cxn>
              <a:cxn ang="0">
                <a:pos x="0" y="838"/>
              </a:cxn>
              <a:cxn ang="0">
                <a:pos x="1097" y="0"/>
              </a:cxn>
            </a:cxnLst>
            <a:rect l="0" t="0" r="r" b="b"/>
            <a:pathLst>
              <a:path w="1097" h="838">
                <a:moveTo>
                  <a:pt x="1097" y="0"/>
                </a:moveTo>
                <a:lnTo>
                  <a:pt x="0" y="290"/>
                </a:lnTo>
                <a:lnTo>
                  <a:pt x="0" y="838"/>
                </a:lnTo>
                <a:lnTo>
                  <a:pt x="1097" y="0"/>
                </a:lnTo>
                <a:close/>
              </a:path>
            </a:pathLst>
          </a:custGeom>
          <a:solidFill>
            <a:srgbClr val="FFCCFF"/>
          </a:solidFill>
          <a:ln w="12700" cap="sq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7403" name="Freeform 27"/>
          <p:cNvSpPr>
            <a:spLocks/>
          </p:cNvSpPr>
          <p:nvPr/>
        </p:nvSpPr>
        <p:spPr bwMode="auto">
          <a:xfrm>
            <a:off x="4040188" y="2332038"/>
            <a:ext cx="1522412" cy="1149350"/>
          </a:xfrm>
          <a:custGeom>
            <a:avLst/>
            <a:gdLst/>
            <a:ahLst/>
            <a:cxnLst>
              <a:cxn ang="0">
                <a:pos x="0" y="724"/>
              </a:cxn>
              <a:cxn ang="0">
                <a:pos x="959" y="499"/>
              </a:cxn>
              <a:cxn ang="0">
                <a:pos x="951" y="0"/>
              </a:cxn>
              <a:cxn ang="0">
                <a:pos x="0" y="724"/>
              </a:cxn>
            </a:cxnLst>
            <a:rect l="0" t="0" r="r" b="b"/>
            <a:pathLst>
              <a:path w="959" h="724">
                <a:moveTo>
                  <a:pt x="0" y="724"/>
                </a:moveTo>
                <a:lnTo>
                  <a:pt x="959" y="499"/>
                </a:lnTo>
                <a:lnTo>
                  <a:pt x="951" y="0"/>
                </a:lnTo>
                <a:lnTo>
                  <a:pt x="0" y="724"/>
                </a:lnTo>
                <a:close/>
              </a:path>
            </a:pathLst>
          </a:custGeom>
          <a:solidFill>
            <a:srgbClr val="FFCC66"/>
          </a:solidFill>
          <a:ln w="12700" cap="sq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7409" name="Line 33"/>
          <p:cNvSpPr>
            <a:spLocks noChangeShapeType="1"/>
          </p:cNvSpPr>
          <p:nvPr/>
        </p:nvSpPr>
        <p:spPr bwMode="auto">
          <a:xfrm>
            <a:off x="3886200" y="3581400"/>
            <a:ext cx="0" cy="1371600"/>
          </a:xfrm>
          <a:prstGeom prst="line">
            <a:avLst/>
          </a:prstGeom>
          <a:noFill/>
          <a:ln w="38100">
            <a:solidFill>
              <a:srgbClr val="6666FF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7410" name="Text Box 34"/>
          <p:cNvSpPr txBox="1">
            <a:spLocks noChangeArrowheads="1"/>
          </p:cNvSpPr>
          <p:nvPr/>
        </p:nvSpPr>
        <p:spPr bwMode="auto">
          <a:xfrm>
            <a:off x="3708400" y="4953000"/>
            <a:ext cx="400050" cy="3365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altLang="ko-KR" sz="1600" baseline="30000">
                <a:solidFill>
                  <a:schemeClr val="tx1"/>
                </a:solidFill>
                <a:latin typeface="Times New Roman" pitchFamily="18" charset="0"/>
              </a:rPr>
              <a:t>*</a:t>
            </a:r>
            <a:endParaRPr lang="en-US" altLang="ko-KR" sz="16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1600200" y="3868738"/>
            <a:ext cx="4702175" cy="1090612"/>
            <a:chOff x="1008" y="2437"/>
            <a:chExt cx="2962" cy="687"/>
          </a:xfrm>
        </p:grpSpPr>
        <p:sp>
          <p:nvSpPr>
            <p:cNvPr id="357389" name="Freeform 13"/>
            <p:cNvSpPr>
              <a:spLocks/>
            </p:cNvSpPr>
            <p:nvPr/>
          </p:nvSpPr>
          <p:spPr bwMode="auto">
            <a:xfrm>
              <a:off x="1165" y="2565"/>
              <a:ext cx="138" cy="559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56" y="73"/>
                </a:cxn>
                <a:cxn ang="0">
                  <a:pos x="14" y="310"/>
                </a:cxn>
                <a:cxn ang="0">
                  <a:pos x="4" y="341"/>
                </a:cxn>
                <a:cxn ang="0">
                  <a:pos x="35" y="362"/>
                </a:cxn>
                <a:cxn ang="0">
                  <a:pos x="56" y="393"/>
                </a:cxn>
                <a:cxn ang="0">
                  <a:pos x="138" y="559"/>
                </a:cxn>
              </a:cxnLst>
              <a:rect l="0" t="0" r="r" b="b"/>
              <a:pathLst>
                <a:path w="138" h="559">
                  <a:moveTo>
                    <a:pt x="118" y="0"/>
                  </a:moveTo>
                  <a:cubicBezTo>
                    <a:pt x="76" y="14"/>
                    <a:pt x="69" y="32"/>
                    <a:pt x="56" y="73"/>
                  </a:cubicBezTo>
                  <a:cubicBezTo>
                    <a:pt x="50" y="147"/>
                    <a:pt x="58" y="245"/>
                    <a:pt x="14" y="310"/>
                  </a:cubicBezTo>
                  <a:cubicBezTo>
                    <a:pt x="11" y="320"/>
                    <a:pt x="0" y="331"/>
                    <a:pt x="4" y="341"/>
                  </a:cubicBezTo>
                  <a:cubicBezTo>
                    <a:pt x="9" y="353"/>
                    <a:pt x="26" y="353"/>
                    <a:pt x="35" y="362"/>
                  </a:cubicBezTo>
                  <a:cubicBezTo>
                    <a:pt x="44" y="371"/>
                    <a:pt x="49" y="383"/>
                    <a:pt x="56" y="393"/>
                  </a:cubicBezTo>
                  <a:cubicBezTo>
                    <a:pt x="80" y="468"/>
                    <a:pt x="42" y="559"/>
                    <a:pt x="138" y="559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1008" y="2784"/>
              <a:ext cx="187" cy="21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3552" y="2437"/>
              <a:ext cx="418" cy="21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  <a:ea typeface="+mn-ea"/>
                </a:rPr>
                <a:t>Y=F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:</a:t>
              </a:r>
              <a:endParaRPr lang="ko-KR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57381" name="Line 5"/>
            <p:cNvSpPr>
              <a:spLocks noChangeShapeType="1"/>
            </p:cNvSpPr>
            <p:nvPr/>
          </p:nvSpPr>
          <p:spPr bwMode="auto">
            <a:xfrm flipH="1" flipV="1">
              <a:off x="1296" y="2544"/>
              <a:ext cx="2283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57421" name="Group 45"/>
          <p:cNvGrpSpPr>
            <a:grpSpLocks/>
          </p:cNvGrpSpPr>
          <p:nvPr/>
        </p:nvGrpSpPr>
        <p:grpSpPr bwMode="auto">
          <a:xfrm>
            <a:off x="2057400" y="4029075"/>
            <a:ext cx="3505200" cy="914400"/>
            <a:chOff x="1968" y="3514"/>
            <a:chExt cx="2208" cy="576"/>
          </a:xfrm>
        </p:grpSpPr>
        <p:sp>
          <p:nvSpPr>
            <p:cNvPr id="357418" name="Line 42"/>
            <p:cNvSpPr>
              <a:spLocks noChangeShapeType="1"/>
            </p:cNvSpPr>
            <p:nvPr/>
          </p:nvSpPr>
          <p:spPr bwMode="auto">
            <a:xfrm flipV="1">
              <a:off x="1968" y="3514"/>
              <a:ext cx="2208" cy="576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7419" name="Text Box 43"/>
            <p:cNvSpPr txBox="1">
              <a:spLocks noChangeArrowheads="1"/>
            </p:cNvSpPr>
            <p:nvPr/>
          </p:nvSpPr>
          <p:spPr bwMode="auto">
            <a:xfrm>
              <a:off x="3631" y="3632"/>
              <a:ext cx="509" cy="21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  <a:ea typeface="+mn-ea"/>
                </a:rPr>
                <a:t>Y=</a:t>
              </a:r>
              <a:r>
                <a:rPr lang="en-US" altLang="ko-KR" sz="1600" dirty="0" err="1">
                  <a:solidFill>
                    <a:schemeClr val="tx1"/>
                  </a:solidFill>
                  <a:latin typeface="+mn-ea"/>
                  <a:ea typeface="+mn-ea"/>
                </a:rPr>
                <a:t>bX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:</a:t>
              </a:r>
              <a:endParaRPr lang="ko-KR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4827588" y="5546725"/>
            <a:ext cx="1708150" cy="3365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손익분기점(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BEP)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7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74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7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09" grpId="0" animBg="1"/>
      <p:bldP spid="357410" grpId="0" autoUpdateAnimBg="0"/>
      <p:bldP spid="2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제품수명주기에 따른 제품설계의 초점</a:t>
            </a:r>
            <a:endParaRPr lang="ko-KR" altLang="en-US" dirty="0"/>
          </a:p>
        </p:txBody>
      </p:sp>
      <p:sp>
        <p:nvSpPr>
          <p:cNvPr id="7373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초기: </a:t>
            </a:r>
            <a:r>
              <a:rPr lang="ko-KR" altLang="en-US" dirty="0"/>
              <a:t>성능 극대화</a:t>
            </a:r>
          </a:p>
          <a:p>
            <a:pPr lvl="1"/>
            <a:r>
              <a:rPr lang="ko-KR" altLang="en-US" dirty="0" smtClean="0"/>
              <a:t>기존의 제품과 차별화될 수 있는 신제품개발에 </a:t>
            </a:r>
            <a:r>
              <a:rPr lang="ko-KR" altLang="en-US" dirty="0"/>
              <a:t>의한 혁신을 </a:t>
            </a:r>
            <a:r>
              <a:rPr lang="ko-KR" altLang="en-US" dirty="0" smtClean="0"/>
              <a:t>도모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 요구 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 기능 등의 반영</a:t>
            </a:r>
            <a:endParaRPr lang="ko-KR" altLang="en-US" dirty="0"/>
          </a:p>
          <a:p>
            <a:r>
              <a:rPr lang="ko-KR" altLang="en-US" dirty="0" smtClean="0"/>
              <a:t>중기: </a:t>
            </a:r>
            <a:r>
              <a:rPr lang="ko-KR" altLang="en-US" dirty="0"/>
              <a:t>판매 극대화</a:t>
            </a:r>
          </a:p>
          <a:p>
            <a:pPr lvl="1"/>
            <a:r>
              <a:rPr lang="ko-KR" altLang="en-US" dirty="0"/>
              <a:t>시장수요에 의한 혁신을 </a:t>
            </a:r>
            <a:r>
              <a:rPr lang="ko-KR" altLang="en-US" dirty="0" smtClean="0"/>
              <a:t>도모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디자인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마케팅 전략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가격을 낮출 수 있도록 소재 발굴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통합 등의 방안 강구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비용을 절감할 수 있도록 설계 변경</a:t>
            </a:r>
            <a:endParaRPr lang="ko-KR" altLang="en-US" dirty="0"/>
          </a:p>
          <a:p>
            <a:r>
              <a:rPr lang="ko-KR" altLang="en-US" dirty="0" smtClean="0"/>
              <a:t>말기: </a:t>
            </a:r>
            <a:r>
              <a:rPr lang="ko-KR" altLang="en-US" dirty="0"/>
              <a:t>비용 최소화</a:t>
            </a:r>
          </a:p>
          <a:p>
            <a:pPr lvl="1"/>
            <a:r>
              <a:rPr lang="ko-KR" altLang="en-US" dirty="0" smtClean="0"/>
              <a:t>공정의 </a:t>
            </a:r>
            <a:r>
              <a:rPr lang="ko-KR" altLang="en-US" dirty="0"/>
              <a:t>전문화를 통한 생산성 향상에 따른 혁신을 도모</a:t>
            </a:r>
          </a:p>
          <a:p>
            <a:pPr lvl="1"/>
            <a:r>
              <a:rPr lang="ko-KR" altLang="en-US" dirty="0"/>
              <a:t>생산공정상의 신기술 도입을 통한 혁신을 도모</a:t>
            </a:r>
          </a:p>
          <a:p>
            <a:pPr lvl="1"/>
            <a:r>
              <a:rPr lang="ko-KR" altLang="en-US" dirty="0"/>
              <a:t>기술개발이 포화상태라면 기타 비용절감 위주의 혁신을 도모</a:t>
            </a:r>
          </a:p>
          <a:p>
            <a:pPr lvl="2"/>
            <a:r>
              <a:rPr lang="ko-KR" altLang="en-US" dirty="0"/>
              <a:t>(예) 일본, 칼라 </a:t>
            </a:r>
            <a:r>
              <a:rPr lang="en-US" altLang="ko-KR" dirty="0"/>
              <a:t>TV </a:t>
            </a:r>
            <a:r>
              <a:rPr lang="ko-KR" altLang="en-US" dirty="0"/>
              <a:t>기술</a:t>
            </a:r>
          </a:p>
          <a:p>
            <a:pPr lvl="2"/>
            <a:r>
              <a:rPr lang="ko-KR" altLang="en-US" dirty="0" err="1"/>
              <a:t>모듈러</a:t>
            </a:r>
            <a:r>
              <a:rPr lang="ko-KR" altLang="en-US" dirty="0"/>
              <a:t> </a:t>
            </a:r>
            <a:r>
              <a:rPr lang="ko-KR" altLang="en-US" dirty="0" smtClean="0"/>
              <a:t>설계 등 새로운 제품 설계 전략 도입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4A77B-80B6-44CA-9AD3-8E69E4F45E93}" type="slidenum">
              <a:rPr lang="ko-KR" altLang="en-US"/>
              <a:pPr/>
              <a:t>65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제품 설계 전략</a:t>
            </a:r>
            <a:endParaRPr lang="ko-KR" altLang="en-US" dirty="0"/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컨커런트</a:t>
            </a:r>
            <a:r>
              <a:rPr lang="ko-KR" altLang="en-US" dirty="0" smtClean="0"/>
              <a:t> 엔지니어링</a:t>
            </a:r>
            <a:r>
              <a:rPr lang="en-US" altLang="ko-KR" dirty="0" smtClean="0"/>
              <a:t>(Concurrent Engineering)</a:t>
            </a:r>
          </a:p>
          <a:p>
            <a:pPr lvl="1"/>
            <a:r>
              <a:rPr lang="ko-KR" altLang="en-US" dirty="0" smtClean="0"/>
              <a:t>전통적인 순차적 개발방식이 아니라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다양한 전문가들로 구성된 개발팀을 통한 병렬식인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통합적 제품 설계 전략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설계단계에서 제조가능성이나 품질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 등을 동시에 평가하여 즉각적인 수정과 개선이 가능하도록 하는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개발비용의 </a:t>
            </a:r>
            <a:r>
              <a:rPr lang="en-US" altLang="ko-KR" dirty="0" smtClean="0"/>
              <a:t>30%, </a:t>
            </a:r>
            <a:r>
              <a:rPr lang="ko-KR" altLang="en-US" dirty="0" smtClean="0"/>
              <a:t>개발시간의 </a:t>
            </a:r>
            <a:r>
              <a:rPr lang="en-US" altLang="ko-KR" dirty="0" smtClean="0"/>
              <a:t>60% </a:t>
            </a:r>
            <a:r>
              <a:rPr lang="ko-KR" altLang="en-US" dirty="0" smtClean="0"/>
              <a:t>절감 효과 및 </a:t>
            </a:r>
            <a:r>
              <a:rPr lang="en-US" altLang="ko-KR" dirty="0" smtClean="0"/>
              <a:t>100%</a:t>
            </a:r>
            <a:r>
              <a:rPr lang="ko-KR" altLang="en-US" dirty="0" smtClean="0"/>
              <a:t>이상의 품질 개선</a:t>
            </a:r>
            <a:endParaRPr lang="en-US" altLang="ko-KR" dirty="0" smtClean="0"/>
          </a:p>
          <a:p>
            <a:r>
              <a:rPr lang="en-US" altLang="ko-KR" dirty="0" smtClean="0"/>
              <a:t>DFM(Design for Manufacturability)</a:t>
            </a:r>
          </a:p>
          <a:p>
            <a:pPr lvl="1"/>
            <a:r>
              <a:rPr lang="ko-KR" altLang="en-US" dirty="0" smtClean="0"/>
              <a:t>좀더 쉽게 생산할 수 있도록 설계를 이끌어가는 디자인 원리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미국 </a:t>
            </a:r>
            <a:r>
              <a:rPr lang="en-US" altLang="ko-KR" dirty="0" smtClean="0"/>
              <a:t>NCR</a:t>
            </a:r>
            <a:r>
              <a:rPr lang="ko-KR" altLang="en-US" dirty="0" smtClean="0"/>
              <a:t>사의 </a:t>
            </a:r>
            <a:r>
              <a:rPr lang="ko-KR" altLang="en-US" dirty="0" err="1" smtClean="0"/>
              <a:t>현금출납기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종전 </a:t>
            </a:r>
            <a:r>
              <a:rPr lang="en-US" altLang="ko-KR" dirty="0" smtClean="0"/>
              <a:t>110</a:t>
            </a:r>
            <a:r>
              <a:rPr lang="ko-KR" altLang="en-US" dirty="0" smtClean="0"/>
              <a:t>개 파트로 구성되던 제품을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개의 부품으로 조립하고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나사를 사용하지 않고 손으로 끼워 넣기만 하면 조립할 수 있도록 설계됨</a:t>
            </a:r>
            <a:endParaRPr lang="en-US" altLang="ko-KR" dirty="0" smtClean="0"/>
          </a:p>
          <a:p>
            <a:r>
              <a:rPr lang="ko-KR" altLang="en-US" dirty="0" err="1" smtClean="0"/>
              <a:t>모듈러</a:t>
            </a:r>
            <a:r>
              <a:rPr lang="ko-KR" altLang="en-US" dirty="0" smtClean="0"/>
              <a:t> 설계</a:t>
            </a:r>
            <a:r>
              <a:rPr lang="en-US" altLang="ko-KR" dirty="0" smtClean="0"/>
              <a:t>(Modular Design)</a:t>
            </a:r>
          </a:p>
          <a:p>
            <a:pPr lvl="1"/>
            <a:r>
              <a:rPr lang="ko-KR" altLang="en-US" dirty="0" err="1" smtClean="0"/>
              <a:t>모듈러</a:t>
            </a:r>
            <a:r>
              <a:rPr lang="ko-KR" altLang="en-US" dirty="0" smtClean="0"/>
              <a:t> 설계의 효율성 이해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4D753-9003-4E14-9638-B032D461BAEB}" type="slidenum">
              <a:rPr lang="ko-KR" altLang="en-US" smtClean="0"/>
              <a:pPr/>
              <a:t>66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3074"/>
          <p:cNvSpPr>
            <a:spLocks noGrp="1" noChangeArrowheads="1"/>
          </p:cNvSpPr>
          <p:nvPr>
            <p:ph type="ctrTitle"/>
          </p:nvPr>
        </p:nvSpPr>
        <p:spPr>
          <a:xfrm>
            <a:off x="785786" y="2057400"/>
            <a:ext cx="7643866" cy="838200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6</a:t>
            </a:r>
            <a:r>
              <a:rPr lang="ko-KR" altLang="en-US" dirty="0" smtClean="0"/>
              <a:t>장 공정설계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설비배치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직무설계</a:t>
            </a:r>
            <a:endParaRPr lang="ko-KR" altLang="en-US" dirty="0"/>
          </a:p>
        </p:txBody>
      </p:sp>
      <p:sp>
        <p:nvSpPr>
          <p:cNvPr id="794627" name="Rectangle 307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429000"/>
            <a:ext cx="4803775" cy="1928826"/>
          </a:xfrm>
        </p:spPr>
        <p:txBody>
          <a:bodyPr/>
          <a:lstStyle/>
          <a:p>
            <a:r>
              <a:rPr lang="ko-KR" altLang="en-US" dirty="0" smtClean="0"/>
              <a:t>공정 </a:t>
            </a:r>
            <a:r>
              <a:rPr lang="ko-KR" altLang="en-US" dirty="0"/>
              <a:t>설계</a:t>
            </a:r>
          </a:p>
          <a:p>
            <a:r>
              <a:rPr lang="ko-KR" altLang="en-US" dirty="0"/>
              <a:t>가치 분석</a:t>
            </a:r>
          </a:p>
          <a:p>
            <a:r>
              <a:rPr lang="ko-KR" altLang="en-US" dirty="0" smtClean="0"/>
              <a:t>설비 배치</a:t>
            </a:r>
            <a:endParaRPr lang="en-US" altLang="ko-KR" dirty="0" smtClean="0"/>
          </a:p>
          <a:p>
            <a:r>
              <a:rPr lang="ko-KR" altLang="en-US" dirty="0" smtClean="0"/>
              <a:t>직무 </a:t>
            </a:r>
            <a:r>
              <a:rPr lang="ko-KR" altLang="en-US" dirty="0"/>
              <a:t>설계</a:t>
            </a:r>
          </a:p>
          <a:p>
            <a:r>
              <a:rPr lang="ko-KR" altLang="en-US" dirty="0" smtClean="0"/>
              <a:t>작업 측정 </a:t>
            </a:r>
            <a:r>
              <a:rPr lang="ko-KR" altLang="en-US" dirty="0"/>
              <a:t>및 </a:t>
            </a:r>
            <a:r>
              <a:rPr lang="ko-KR" altLang="en-US" dirty="0" smtClean="0"/>
              <a:t>표준 설계</a:t>
            </a:r>
            <a:endParaRPr lang="ko-KR" alt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CD9187F-B463-4AFB-A717-AABC7BCC6ADC}" type="slidenum">
              <a:rPr lang="ko-KR" altLang="en-US"/>
              <a:pPr/>
              <a:t>67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공정 설계</a:t>
            </a:r>
            <a:endParaRPr lang="ko-KR" altLang="en-US" dirty="0"/>
          </a:p>
        </p:txBody>
      </p:sp>
      <p:sp>
        <p:nvSpPr>
          <p:cNvPr id="8601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설비 선정</a:t>
            </a:r>
            <a:endParaRPr lang="ko-KR" altLang="en-US" dirty="0"/>
          </a:p>
          <a:p>
            <a:r>
              <a:rPr lang="ko-KR" altLang="en-US" dirty="0" smtClean="0"/>
              <a:t>서비스 설비</a:t>
            </a:r>
            <a:endParaRPr lang="en-US" altLang="ko-KR" dirty="0" smtClean="0"/>
          </a:p>
          <a:p>
            <a:r>
              <a:rPr lang="ko-KR" altLang="en-US" dirty="0" smtClean="0"/>
              <a:t>공정 설계</a:t>
            </a:r>
            <a:endParaRPr lang="ko-KR" alt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F00AB28-22D2-409D-A9C9-CB33B4207DCC}" type="slidenum">
              <a:rPr lang="ko-KR" altLang="en-US"/>
              <a:pPr/>
              <a:t>68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설비 선정</a:t>
            </a:r>
          </a:p>
        </p:txBody>
      </p:sp>
      <p:sp>
        <p:nvSpPr>
          <p:cNvPr id="7782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시장성</a:t>
            </a:r>
            <a:r>
              <a:rPr lang="ko-KR" altLang="ko-KR" sz="2000" dirty="0"/>
              <a:t>(</a:t>
            </a:r>
            <a:r>
              <a:rPr lang="ko-KR" altLang="en-US" sz="2000" dirty="0"/>
              <a:t>수요예측) 조사 및 투자분석 후에 </a:t>
            </a:r>
            <a:r>
              <a:rPr lang="ko-KR" altLang="en-US" sz="2000" dirty="0" smtClean="0"/>
              <a:t>결정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손익분기점 분석 등</a:t>
            </a:r>
            <a:r>
              <a:rPr lang="en-US" altLang="ko-KR" sz="2000" dirty="0" smtClean="0"/>
              <a:t>)</a:t>
            </a:r>
            <a:endParaRPr lang="ko-KR" altLang="en-US" sz="2000" dirty="0"/>
          </a:p>
          <a:p>
            <a:r>
              <a:rPr lang="ko-KR" altLang="en-US" sz="2000" dirty="0"/>
              <a:t>설비의 구분</a:t>
            </a:r>
          </a:p>
          <a:p>
            <a:pPr lvl="1"/>
            <a:r>
              <a:rPr lang="ko-KR" altLang="en-US" sz="1800" dirty="0"/>
              <a:t>전문설비(</a:t>
            </a:r>
            <a:r>
              <a:rPr lang="en-US" altLang="ko-KR" sz="1800" dirty="0"/>
              <a:t>Special Purpose Equipment)</a:t>
            </a:r>
          </a:p>
          <a:p>
            <a:pPr lvl="2"/>
            <a:r>
              <a:rPr lang="ko-KR" altLang="en-US" sz="1600" dirty="0"/>
              <a:t>대량 생산이 가능하면 이 투자가 정당화된다.</a:t>
            </a:r>
          </a:p>
          <a:p>
            <a:pPr lvl="1"/>
            <a:r>
              <a:rPr lang="ko-KR" altLang="en-US" sz="1800" dirty="0"/>
              <a:t>범용설비(</a:t>
            </a:r>
            <a:r>
              <a:rPr lang="en-US" altLang="ko-KR" sz="1800" dirty="0"/>
              <a:t>General Purpose Equipment</a:t>
            </a:r>
            <a:r>
              <a:rPr lang="en-US" altLang="ko-KR" sz="1800" dirty="0" smtClean="0"/>
              <a:t>): </a:t>
            </a:r>
            <a:r>
              <a:rPr lang="ko-KR" altLang="en-US" sz="1800" dirty="0"/>
              <a:t>소량 생산. 다양한 기능을 갖춘 설비.</a:t>
            </a:r>
          </a:p>
          <a:p>
            <a:pPr lvl="1"/>
            <a:r>
              <a:rPr lang="ko-KR" altLang="en-US" sz="1800" dirty="0" err="1"/>
              <a:t>자동화설비</a:t>
            </a:r>
            <a:r>
              <a:rPr lang="ko-KR" altLang="en-US" sz="1800" dirty="0"/>
              <a:t>(</a:t>
            </a:r>
            <a:r>
              <a:rPr lang="en-US" altLang="ko-KR" sz="1800" dirty="0"/>
              <a:t>Automation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: </a:t>
            </a:r>
            <a:r>
              <a:rPr lang="ko-KR" altLang="en-US" sz="1800" dirty="0"/>
              <a:t>노동활동을 기계활동으로 대체하여 작업을 기계화하는 것.</a:t>
            </a:r>
          </a:p>
          <a:p>
            <a:r>
              <a:rPr lang="ko-KR" altLang="en-US" sz="2000" dirty="0"/>
              <a:t>설비 자동화의 특징</a:t>
            </a:r>
          </a:p>
          <a:p>
            <a:pPr lvl="1"/>
            <a:r>
              <a:rPr lang="ko-KR" altLang="en-US" sz="1800" dirty="0"/>
              <a:t>통제의 자동화 : 기계식, 전자식 원리의 응용. (자동 수정)</a:t>
            </a:r>
          </a:p>
          <a:p>
            <a:pPr lvl="1"/>
            <a:r>
              <a:rPr lang="ko-KR" altLang="en-US" sz="1800" dirty="0"/>
              <a:t>생산 공정의 자동 운영 : 원자재 처리, 조립, 운송, 저장. 등과 관련된 정보처리 기술의 활용이 필요</a:t>
            </a:r>
          </a:p>
          <a:p>
            <a:pPr lvl="2"/>
            <a:r>
              <a:rPr lang="ko-KR" altLang="en-US" sz="1600" dirty="0" smtClean="0"/>
              <a:t>이점: </a:t>
            </a:r>
            <a:r>
              <a:rPr lang="ko-KR" altLang="en-US" sz="1600" dirty="0"/>
              <a:t>인건비 절감, 품질안정, 생산성 향상, </a:t>
            </a:r>
            <a:r>
              <a:rPr lang="ko-KR" altLang="en-US" sz="1600" dirty="0" err="1"/>
              <a:t>재공품</a:t>
            </a:r>
            <a:r>
              <a:rPr lang="ko-KR" altLang="en-US" sz="1600" dirty="0"/>
              <a:t> 재고 감소(비용절감)</a:t>
            </a:r>
          </a:p>
          <a:p>
            <a:pPr lvl="3"/>
            <a:r>
              <a:rPr lang="ko-KR" altLang="en-US" sz="1400" dirty="0"/>
              <a:t>노동자가 싫어하는 단순, 반복적인 단조로운 작업 그리고 위험한 작업 시 더욱 유리</a:t>
            </a:r>
          </a:p>
          <a:p>
            <a:pPr lvl="2"/>
            <a:r>
              <a:rPr lang="ko-KR" altLang="en-US" sz="1600" dirty="0" smtClean="0"/>
              <a:t>약점: </a:t>
            </a:r>
            <a:r>
              <a:rPr lang="ko-KR" altLang="en-US" sz="1600" dirty="0"/>
              <a:t>높은 설비투자, 유지비 증가 (</a:t>
            </a:r>
            <a:r>
              <a:rPr lang="ko-KR" altLang="en-US" sz="1600" dirty="0" err="1"/>
              <a:t>변경시</a:t>
            </a:r>
            <a:r>
              <a:rPr lang="ko-KR" altLang="en-US" sz="1600" dirty="0"/>
              <a:t> 비신축성)</a:t>
            </a:r>
          </a:p>
          <a:p>
            <a:pPr lvl="3"/>
            <a:r>
              <a:rPr lang="ko-KR" altLang="en-US" sz="1400" dirty="0"/>
              <a:t>작업자의 변화에 대한 거부 반응,  자동화 설비에 대한 작업자 재훈련이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1C60-2FC9-42AE-ABAA-47FB8F831BD3}" type="slidenum">
              <a:rPr lang="ko-KR" altLang="en-US"/>
              <a:pPr/>
              <a:t>69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101042" cy="817563"/>
          </a:xfrm>
        </p:spPr>
        <p:txBody>
          <a:bodyPr/>
          <a:lstStyle/>
          <a:p>
            <a:r>
              <a:rPr lang="ko-KR" altLang="en-US" dirty="0"/>
              <a:t>품질관리 문제의 두 가지 차원(이중성)</a:t>
            </a:r>
          </a:p>
        </p:txBody>
      </p:sp>
      <p:sp>
        <p:nvSpPr>
          <p:cNvPr id="33178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전략적 품질(설계 품질)</a:t>
            </a:r>
          </a:p>
          <a:p>
            <a:r>
              <a:rPr lang="ko-KR" altLang="en-US"/>
              <a:t>기술적 품질(적합 품질)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96A9A90-8361-4AA9-8F9A-5CAC4748584F}" type="slidenum">
              <a:rPr lang="ko-KR" altLang="en-US"/>
              <a:pPr/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서비스 설비</a:t>
            </a:r>
          </a:p>
        </p:txBody>
      </p:sp>
      <p:sp>
        <p:nvSpPr>
          <p:cNvPr id="7885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고객의 대기 비용과 유휴 서비스 시설의 비용간의 균형을 이루도록.</a:t>
            </a:r>
          </a:p>
          <a:p>
            <a:r>
              <a:rPr lang="ko-KR" altLang="en-US"/>
              <a:t>대기행렬이론</a:t>
            </a:r>
            <a:r>
              <a:rPr lang="en-US" altLang="ko-KR"/>
              <a:t>(Queueing Theory)</a:t>
            </a:r>
          </a:p>
          <a:p>
            <a:pPr lvl="1"/>
            <a:r>
              <a:rPr lang="en-US" altLang="ko-KR"/>
              <a:t>Single/Multiple Queue, Single/Multiple Service</a:t>
            </a:r>
          </a:p>
          <a:p>
            <a:r>
              <a:rPr lang="ko-KR" altLang="en-US"/>
              <a:t>서비스도 표준화되어 가고 있으며 규격이 존재한다</a:t>
            </a:r>
          </a:p>
          <a:p>
            <a:pPr lvl="1"/>
            <a:r>
              <a:rPr lang="ko-KR" altLang="en-US"/>
              <a:t>그러나 서비스 받는  시간의 차이, 고객과 서비스 담당원 등 인적 요소의 차이는 존재한다.</a:t>
            </a:r>
          </a:p>
          <a:p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5DE33-442A-4331-B4D8-F818BFE911E8}" type="slidenum">
              <a:rPr lang="ko-KR" altLang="en-US"/>
              <a:pPr/>
              <a:t>70</a:t>
            </a:fld>
            <a:endParaRPr lang="en-US" altLang="ko-KR"/>
          </a:p>
        </p:txBody>
      </p:sp>
      <p:pic>
        <p:nvPicPr>
          <p:cNvPr id="746505" name="Picture 3081"/>
          <p:cNvPicPr>
            <a:picLocks noChangeAspect="1" noChangeArrowheads="1"/>
          </p:cNvPicPr>
          <p:nvPr/>
        </p:nvPicPr>
        <p:blipFill>
          <a:blip r:embed="rId2" cstate="print"/>
          <a:srcRect l="20161" t="72583" r="22545" b="9441"/>
          <a:stretch>
            <a:fillRect/>
          </a:stretch>
        </p:blipFill>
        <p:spPr bwMode="auto">
          <a:xfrm>
            <a:off x="1116013" y="4049713"/>
            <a:ext cx="7415212" cy="16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6506" name="Text Box 3082"/>
          <p:cNvSpPr txBox="1">
            <a:spLocks noChangeArrowheads="1"/>
          </p:cNvSpPr>
          <p:nvPr/>
        </p:nvSpPr>
        <p:spPr bwMode="auto">
          <a:xfrm>
            <a:off x="2990850" y="5753100"/>
            <a:ext cx="323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800"/>
              <a:t>Single Queue, Multiple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 대기시간</a:t>
            </a:r>
            <a:r>
              <a:rPr lang="en-US" altLang="ko-KR" dirty="0" smtClean="0"/>
              <a:t>(Waiting Line)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4500" y="1052736"/>
            <a:ext cx="8366125" cy="5400600"/>
          </a:xfrm>
        </p:spPr>
        <p:txBody>
          <a:bodyPr/>
          <a:lstStyle/>
          <a:p>
            <a:r>
              <a:rPr lang="ko-KR" altLang="en-US" sz="2000" dirty="0" smtClean="0"/>
              <a:t>실제 시간보다 만족도에 더 부정적 영향을 미치는 경우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영문도 모르고 기다리거나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혼자서 기다리는 경우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기다리는 동안 새치기를 당하는 등 공정하지 못한 대우를 받았다고 느끼는 경우</a:t>
            </a:r>
            <a:endParaRPr lang="en-US" altLang="ko-KR" sz="1800" dirty="0" smtClean="0"/>
          </a:p>
          <a:p>
            <a:r>
              <a:rPr lang="ko-KR" altLang="en-US" sz="2000" dirty="0" smtClean="0"/>
              <a:t>전략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대기시간이 짧을 수록 좋지만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심리적으로 지루하지 않도록 느끼게 만드는 전략도 </a:t>
            </a:r>
            <a:r>
              <a:rPr lang="ko-KR" altLang="en-US" sz="1800" dirty="0" err="1" smtClean="0"/>
              <a:t>의미있다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600" dirty="0" smtClean="0"/>
              <a:t>실제 기다리는 시간과 고객이 인지하는 시간의 길이다 다름</a:t>
            </a:r>
            <a:endParaRPr lang="en-US" altLang="ko-KR" sz="1600" dirty="0" smtClean="0"/>
          </a:p>
          <a:p>
            <a:pPr lvl="1"/>
            <a:r>
              <a:rPr lang="ko-KR" altLang="en-US" sz="1800" dirty="0" err="1" smtClean="0"/>
              <a:t>크리스피</a:t>
            </a:r>
            <a:r>
              <a:rPr lang="ko-KR" altLang="en-US" sz="1800" dirty="0" smtClean="0"/>
              <a:t> 크림의 사례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주문 대기 줄 옆에 도넛 생산과정을 볼 수 있는 </a:t>
            </a:r>
            <a:r>
              <a:rPr lang="ko-KR" altLang="en-US" sz="1800" dirty="0" err="1" smtClean="0"/>
              <a:t>투명창을</a:t>
            </a:r>
            <a:r>
              <a:rPr lang="ko-KR" altLang="en-US" sz="1800" dirty="0" smtClean="0"/>
              <a:t> 설치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미국 뉴욕 </a:t>
            </a:r>
            <a:r>
              <a:rPr lang="ko-KR" altLang="en-US" sz="1800" dirty="0" err="1" smtClean="0"/>
              <a:t>록펠러센터</a:t>
            </a:r>
            <a:r>
              <a:rPr lang="ko-KR" altLang="en-US" sz="1800" dirty="0" smtClean="0"/>
              <a:t> 사례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기다리는 고객들에게 다큐멘터리 영화 상영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무교동 북엇국 집 사례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단일 메뉴만 서비스하고 줄은 길어도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분 정도에 대부분 식사를 끝내기 때문에 자리 회전이 빠르다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줄이 길어도 고객들은 </a:t>
            </a:r>
            <a:r>
              <a:rPr lang="ko-KR" altLang="en-US" sz="1800" dirty="0" err="1" smtClean="0"/>
              <a:t>척보면</a:t>
            </a:r>
            <a:r>
              <a:rPr lang="ko-KR" altLang="en-US" sz="1800" dirty="0" smtClean="0"/>
              <a:t> 몇 분 기다리면 될지 예측이 가능하다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미국 디즈니랜드의 대안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줄을 서지 않고 입장이 가능한 </a:t>
            </a:r>
            <a:r>
              <a:rPr lang="en-US" altLang="ko-KR" sz="1800" dirty="0" err="1" smtClean="0"/>
              <a:t>FastPass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티켓을 개발하여 판매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고객은 다소 비싼 가격을 치르지만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기다리지 않고 남는 시간에 다른 서비스를 추가로 이용할 수 있어서</a:t>
            </a:r>
            <a:r>
              <a:rPr lang="en-US" altLang="ko-KR" sz="1800" dirty="0" smtClean="0"/>
              <a:t>, </a:t>
            </a:r>
            <a:r>
              <a:rPr lang="en-US" altLang="ko-KR" sz="1800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Win-Win</a:t>
            </a:r>
            <a:r>
              <a:rPr lang="ko-KR" altLang="en-US" sz="1800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전략</a:t>
            </a:r>
            <a:r>
              <a:rPr lang="ko-KR" altLang="en-US" sz="1800" dirty="0" smtClean="0"/>
              <a:t>으로 성공</a:t>
            </a:r>
            <a:r>
              <a:rPr lang="en-US" altLang="ko-KR" sz="1800" dirty="0" smtClean="0"/>
              <a:t>)</a:t>
            </a:r>
          </a:p>
          <a:p>
            <a:pPr lvl="2"/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DBA2-F48E-4F32-AD7E-B0C3F3CF24A0}" type="slidenum">
              <a:rPr lang="ko-KR" altLang="en-US" smtClean="0"/>
              <a:pPr/>
              <a:t>71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84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공정 설계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>
                <a:latin typeface="신명조"/>
              </a:rPr>
              <a:t>제품 계획  및 설비 계획이  수립되면</a:t>
            </a:r>
            <a:endParaRPr lang="ko-KR" altLang="ko-KR" dirty="0">
              <a:latin typeface="신명조"/>
            </a:endParaRPr>
          </a:p>
          <a:p>
            <a:pPr lvl="1" algn="just"/>
            <a:r>
              <a:rPr lang="ko-KR" altLang="en-US" dirty="0">
                <a:latin typeface="신명조"/>
              </a:rPr>
              <a:t>첫째, 필요한  작업이 무엇인가 ?</a:t>
            </a:r>
          </a:p>
          <a:p>
            <a:pPr lvl="1" algn="just"/>
            <a:r>
              <a:rPr lang="ko-KR" altLang="en-US" dirty="0">
                <a:latin typeface="신명조"/>
              </a:rPr>
              <a:t>둘째, 작업순서는 어떻게 되는가 등의 공정과 작업흐름시스템을 </a:t>
            </a:r>
            <a:r>
              <a:rPr lang="ko-KR" altLang="en-US" dirty="0" smtClean="0">
                <a:latin typeface="신명조"/>
              </a:rPr>
              <a:t>결정하는 공정 설계가 필요하다</a:t>
            </a:r>
            <a:r>
              <a:rPr lang="en-US" altLang="ko-KR" dirty="0" smtClean="0">
                <a:latin typeface="신명조"/>
              </a:rPr>
              <a:t>.</a:t>
            </a:r>
            <a:endParaRPr lang="ko-KR" altLang="en-US" dirty="0">
              <a:latin typeface="신명조"/>
            </a:endParaRPr>
          </a:p>
          <a:p>
            <a:pPr algn="just"/>
            <a:r>
              <a:rPr lang="ko-KR" altLang="en-US" dirty="0">
                <a:latin typeface="신명조"/>
              </a:rPr>
              <a:t>그 후 공정 효율을 높이기 위해</a:t>
            </a:r>
          </a:p>
          <a:p>
            <a:pPr lvl="1" algn="just"/>
            <a:r>
              <a:rPr lang="ko-KR" altLang="en-US" dirty="0">
                <a:latin typeface="신명조"/>
              </a:rPr>
              <a:t>결합 및 단순화가 가능한가 ?</a:t>
            </a:r>
          </a:p>
          <a:p>
            <a:pPr lvl="1" algn="just"/>
            <a:r>
              <a:rPr lang="ko-KR" altLang="en-US" dirty="0">
                <a:latin typeface="신명조"/>
              </a:rPr>
              <a:t>표준화할 부분은 없는가?</a:t>
            </a:r>
          </a:p>
          <a:p>
            <a:pPr lvl="1" algn="just"/>
            <a:r>
              <a:rPr lang="ko-KR" altLang="en-US" dirty="0">
                <a:latin typeface="신명조"/>
              </a:rPr>
              <a:t>불필요한 부분은 없는가? 등의 가치분석을 시행한다</a:t>
            </a:r>
            <a:r>
              <a:rPr lang="ko-KR" altLang="en-US" dirty="0" smtClean="0">
                <a:latin typeface="신명조"/>
              </a:rPr>
              <a:t>.</a:t>
            </a:r>
            <a:endParaRPr lang="en-US" altLang="ko-KR" dirty="0" smtClean="0">
              <a:latin typeface="신명조"/>
            </a:endParaRPr>
          </a:p>
          <a:p>
            <a:pPr lvl="1" algn="just"/>
            <a:r>
              <a:rPr lang="ko-KR" altLang="en-US" dirty="0" smtClean="0">
                <a:latin typeface="신명조"/>
              </a:rPr>
              <a:t>공정균형화를 추구한다</a:t>
            </a:r>
            <a:r>
              <a:rPr lang="en-US" altLang="ko-KR" dirty="0" smtClean="0">
                <a:latin typeface="신명조"/>
              </a:rPr>
              <a:t>. </a:t>
            </a:r>
          </a:p>
          <a:p>
            <a:pPr lvl="2" algn="just"/>
            <a:r>
              <a:rPr lang="en-US" altLang="ko-KR" sz="1600" dirty="0" smtClean="0">
                <a:solidFill>
                  <a:srgbClr val="C00000"/>
                </a:solidFill>
                <a:latin typeface="신명조"/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  <a:latin typeface="신명조"/>
              </a:rPr>
              <a:t>이것에 대해서는 </a:t>
            </a:r>
            <a:r>
              <a:rPr lang="en-US" altLang="ko-KR" sz="1600" dirty="0" smtClean="0">
                <a:solidFill>
                  <a:srgbClr val="C00000"/>
                </a:solidFill>
                <a:latin typeface="신명조"/>
              </a:rPr>
              <a:t>『</a:t>
            </a:r>
            <a:r>
              <a:rPr lang="ko-KR" altLang="en-US" sz="1600" dirty="0" smtClean="0">
                <a:solidFill>
                  <a:srgbClr val="C00000"/>
                </a:solidFill>
                <a:latin typeface="신명조"/>
              </a:rPr>
              <a:t>설비 배치</a:t>
            </a:r>
            <a:r>
              <a:rPr lang="en-US" altLang="ko-KR" sz="1600" dirty="0" smtClean="0">
                <a:solidFill>
                  <a:srgbClr val="C00000"/>
                </a:solidFill>
                <a:latin typeface="신명조"/>
              </a:rPr>
              <a:t>』</a:t>
            </a:r>
            <a:r>
              <a:rPr lang="ko-KR" altLang="en-US" sz="1600" dirty="0" smtClean="0">
                <a:solidFill>
                  <a:srgbClr val="C00000"/>
                </a:solidFill>
                <a:latin typeface="신명조"/>
              </a:rPr>
              <a:t>에서 다룰 예정</a:t>
            </a:r>
            <a:r>
              <a:rPr lang="en-US" altLang="ko-KR" sz="1600" dirty="0" smtClean="0">
                <a:solidFill>
                  <a:srgbClr val="C00000"/>
                </a:solidFill>
                <a:latin typeface="신명조"/>
              </a:rPr>
              <a:t>)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36326-D5E2-434C-BE8D-F87CF5E36C1A}" type="slidenum">
              <a:rPr lang="ko-KR" altLang="en-US"/>
              <a:pPr/>
              <a:t>72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공정기술의 </a:t>
            </a:r>
            <a:r>
              <a:rPr lang="ko-KR" altLang="en-US" dirty="0" smtClean="0"/>
              <a:t>개선 </a:t>
            </a:r>
            <a:r>
              <a:rPr lang="ko-KR" altLang="en-US" dirty="0"/>
              <a:t>과정</a:t>
            </a:r>
          </a:p>
        </p:txBody>
      </p:sp>
      <p:sp>
        <p:nvSpPr>
          <p:cNvPr id="8192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초기: </a:t>
            </a:r>
            <a:r>
              <a:rPr lang="ko-KR" altLang="en-US" dirty="0"/>
              <a:t>비조정기 --- 표준화된 수작업</a:t>
            </a:r>
          </a:p>
          <a:p>
            <a:pPr>
              <a:lnSpc>
                <a:spcPct val="90000"/>
              </a:lnSpc>
            </a:pPr>
            <a:r>
              <a:rPr lang="ko-KR" altLang="en-US" dirty="0" smtClean="0"/>
              <a:t>중기: </a:t>
            </a:r>
            <a:r>
              <a:rPr lang="ko-KR" altLang="en-US" dirty="0"/>
              <a:t>부분적 자동화</a:t>
            </a:r>
          </a:p>
          <a:p>
            <a:pPr>
              <a:lnSpc>
                <a:spcPct val="90000"/>
              </a:lnSpc>
            </a:pPr>
            <a:r>
              <a:rPr lang="ko-KR" altLang="en-US" dirty="0" smtClean="0"/>
              <a:t>말기: </a:t>
            </a:r>
            <a:r>
              <a:rPr lang="ko-KR" altLang="en-US" dirty="0"/>
              <a:t>체계적 자동화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참고: </a:t>
            </a:r>
            <a:r>
              <a:rPr lang="ko-KR" altLang="en-US" dirty="0"/>
              <a:t>기술 선진국 경쟁 우위를 유지하는 것은 기술면에서는 비슷하나 </a:t>
            </a:r>
            <a:r>
              <a:rPr lang="ko-KR" altLang="en-US" dirty="0" smtClean="0"/>
              <a:t>공정기술에서 </a:t>
            </a:r>
            <a:r>
              <a:rPr lang="ko-KR" altLang="en-US" dirty="0"/>
              <a:t>효율이 좋기 때문.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한국과 일본의 자동차 산업 비교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한국: </a:t>
            </a:r>
            <a:r>
              <a:rPr lang="ko-KR" altLang="en-US" dirty="0"/>
              <a:t>인력 투자하는 대신 설비 투자에 치중하는 경향</a:t>
            </a:r>
          </a:p>
          <a:p>
            <a:pPr lvl="2">
              <a:lnSpc>
                <a:spcPct val="90000"/>
              </a:lnSpc>
            </a:pPr>
            <a:r>
              <a:rPr lang="ko-KR" altLang="en-US" dirty="0"/>
              <a:t>숙련공의 뒷받침이 부족하고 기술혁신을 도입하기가 어려움</a:t>
            </a:r>
          </a:p>
          <a:p>
            <a:pPr lvl="2">
              <a:lnSpc>
                <a:spcPct val="90000"/>
              </a:lnSpc>
            </a:pPr>
            <a:r>
              <a:rPr lang="ko-KR" altLang="en-US" dirty="0"/>
              <a:t>하향식 </a:t>
            </a:r>
            <a:r>
              <a:rPr lang="ko-KR" altLang="en-US" dirty="0" err="1"/>
              <a:t>설비투자형</a:t>
            </a:r>
            <a:r>
              <a:rPr lang="ko-KR" altLang="en-US" dirty="0"/>
              <a:t> 경영</a:t>
            </a:r>
          </a:p>
          <a:p>
            <a:pPr lvl="2">
              <a:lnSpc>
                <a:spcPct val="90000"/>
              </a:lnSpc>
            </a:pPr>
            <a:r>
              <a:rPr lang="en-US" altLang="ko-KR" dirty="0"/>
              <a:t>Mass Customization</a:t>
            </a:r>
            <a:r>
              <a:rPr lang="ko-KR" altLang="en-US" dirty="0"/>
              <a:t>이 요구되는 정보화 시대를 맞이하여 </a:t>
            </a:r>
            <a:r>
              <a:rPr lang="ko-KR" altLang="en-US" dirty="0" smtClean="0"/>
              <a:t>고전 중</a:t>
            </a:r>
            <a:endParaRPr lang="ko-KR" altLang="en-US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일본: 공정개선</a:t>
            </a:r>
            <a:r>
              <a:rPr lang="ko-KR" altLang="en-US" dirty="0"/>
              <a:t>, 가치공학, 품질향상과 같은 현장 중심의 경영으로 생산성 향상의 속도가 빠름</a:t>
            </a:r>
          </a:p>
          <a:p>
            <a:pPr lvl="2">
              <a:lnSpc>
                <a:spcPct val="90000"/>
              </a:lnSpc>
            </a:pPr>
            <a:r>
              <a:rPr lang="ko-KR" altLang="en-US" dirty="0"/>
              <a:t>종업원 아이디어에 기초를 둔 상향식 </a:t>
            </a:r>
            <a:r>
              <a:rPr lang="ko-KR" altLang="en-US" dirty="0" err="1"/>
              <a:t>현장혁신형</a:t>
            </a:r>
            <a:r>
              <a:rPr lang="ko-KR" altLang="en-US" dirty="0"/>
              <a:t> 경영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생산성 (재료 투입량에 대한 생산 대수)</a:t>
            </a:r>
            <a:endParaRPr lang="ko-KR" altLang="en-US" dirty="0"/>
          </a:p>
          <a:p>
            <a:pPr lvl="2">
              <a:lnSpc>
                <a:spcPct val="90000"/>
              </a:lnSpc>
            </a:pPr>
            <a:r>
              <a:rPr lang="ko-KR" altLang="en-US" dirty="0"/>
              <a:t>누적 생산량이 100만대 될 때까지 </a:t>
            </a:r>
            <a:r>
              <a:rPr lang="ko-KR" altLang="en-US" dirty="0" smtClean="0"/>
              <a:t>재료의 투입량을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일본은 생산성이 </a:t>
            </a:r>
            <a:r>
              <a:rPr lang="ko-KR" altLang="en-US" dirty="0"/>
              <a:t>약 33%나 </a:t>
            </a:r>
            <a:r>
              <a:rPr lang="ko-KR" altLang="en-US" dirty="0" smtClean="0"/>
              <a:t>증가하나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한국은 </a:t>
            </a:r>
            <a:r>
              <a:rPr lang="ko-KR" altLang="en-US" dirty="0"/>
              <a:t>처음과 비슷한 </a:t>
            </a:r>
            <a:r>
              <a:rPr lang="ko-KR" altLang="en-US" dirty="0" smtClean="0"/>
              <a:t>수준이다.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7BA3E-7220-493C-8614-953F83A95E41}" type="slidenum">
              <a:rPr lang="ko-KR" altLang="en-US"/>
              <a:pPr/>
              <a:t>73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가치 분석</a:t>
            </a:r>
            <a:endParaRPr lang="ko-KR" altLang="en-US" dirty="0"/>
          </a:p>
        </p:txBody>
      </p:sp>
      <p:sp>
        <p:nvSpPr>
          <p:cNvPr id="8601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가치 분석</a:t>
            </a:r>
            <a:endParaRPr lang="en-US" altLang="ko-KR" dirty="0" smtClean="0"/>
          </a:p>
          <a:p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F00AB28-22D2-409D-A9C9-CB33B4207DCC}" type="slidenum">
              <a:rPr lang="ko-KR" altLang="en-US"/>
              <a:pPr/>
              <a:t>74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가치 분석</a:t>
            </a:r>
          </a:p>
        </p:txBody>
      </p:sp>
      <p:sp>
        <p:nvSpPr>
          <p:cNvPr id="8090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가치 : 제품의 비용에 대한 고객이 인식하는 유용성의 비율.</a:t>
            </a:r>
          </a:p>
          <a:p>
            <a:pPr lvl="1"/>
            <a:r>
              <a:rPr lang="en-US" altLang="ko-KR" sz="1800" dirty="0" smtClean="0"/>
              <a:t> </a:t>
            </a:r>
            <a:endParaRPr lang="ko-KR" altLang="en-US" sz="18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가치 </a:t>
            </a:r>
            <a:r>
              <a:rPr lang="ko-KR" altLang="en-US" sz="2000" dirty="0"/>
              <a:t>분석 (</a:t>
            </a:r>
            <a:r>
              <a:rPr lang="en-US" altLang="ko-KR" sz="2000" dirty="0"/>
              <a:t>Value Analysis or Value Engineering)</a:t>
            </a:r>
          </a:p>
          <a:p>
            <a:pPr lvl="1"/>
            <a:r>
              <a:rPr lang="ko-KR" altLang="en-US" sz="1800" dirty="0"/>
              <a:t>1947년 미국 </a:t>
            </a:r>
            <a:r>
              <a:rPr lang="en-US" altLang="ko-KR" sz="1800" dirty="0"/>
              <a:t>GE</a:t>
            </a:r>
            <a:r>
              <a:rPr lang="ko-KR" altLang="en-US" sz="1800" dirty="0"/>
              <a:t>사의 </a:t>
            </a:r>
            <a:r>
              <a:rPr lang="en-US" altLang="ko-KR" sz="1800" dirty="0" err="1"/>
              <a:t>L.D.Miles</a:t>
            </a:r>
            <a:r>
              <a:rPr lang="ko-KR" altLang="en-US" sz="1800" dirty="0"/>
              <a:t>가 제창 연구 개발한 이론</a:t>
            </a:r>
          </a:p>
          <a:p>
            <a:pPr lvl="1"/>
            <a:r>
              <a:rPr lang="ko-KR" altLang="en-US" sz="1800" dirty="0"/>
              <a:t>제품의 설계 후 </a:t>
            </a:r>
            <a:r>
              <a:rPr lang="ko-KR" altLang="en-US" sz="1800" dirty="0"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제조단계에서 적용</a:t>
            </a:r>
          </a:p>
          <a:p>
            <a:pPr lvl="1"/>
            <a:r>
              <a:rPr lang="en-US" altLang="ko-KR" sz="1800" dirty="0"/>
              <a:t>Value Assurance(</a:t>
            </a:r>
            <a:r>
              <a:rPr lang="ko-KR" altLang="en-US" sz="1800" dirty="0"/>
              <a:t>가치확보),</a:t>
            </a:r>
            <a:r>
              <a:rPr lang="ko-KR" altLang="en-US" sz="1800" dirty="0">
                <a:latin typeface="Times New Roman"/>
              </a:rPr>
              <a:t> </a:t>
            </a:r>
            <a:r>
              <a:rPr lang="ko-KR" altLang="en-US" sz="1800" dirty="0"/>
              <a:t> </a:t>
            </a:r>
            <a:r>
              <a:rPr lang="en-US" altLang="ko-KR" sz="1800" dirty="0"/>
              <a:t>Value Improvement(</a:t>
            </a:r>
            <a:r>
              <a:rPr lang="ko-KR" altLang="en-US" sz="1800" dirty="0"/>
              <a:t>가치개선),</a:t>
            </a:r>
            <a:r>
              <a:rPr lang="ko-KR" altLang="en-US" sz="1800" dirty="0">
                <a:latin typeface="Times New Roman"/>
              </a:rPr>
              <a:t> </a:t>
            </a:r>
            <a:r>
              <a:rPr lang="ko-KR" altLang="en-US" sz="1800" dirty="0"/>
              <a:t> </a:t>
            </a:r>
            <a:r>
              <a:rPr lang="en-US" altLang="ko-KR" sz="1800" dirty="0"/>
              <a:t>Cost Prevention,</a:t>
            </a:r>
            <a:r>
              <a:rPr lang="en-US" altLang="ko-KR" sz="1800" dirty="0">
                <a:latin typeface="Times New Roman"/>
              </a:rPr>
              <a:t> </a:t>
            </a:r>
            <a:r>
              <a:rPr lang="en-US" altLang="ko-KR" sz="1800" dirty="0"/>
              <a:t> Value Control </a:t>
            </a:r>
            <a:r>
              <a:rPr lang="ko-KR" altLang="en-US" sz="1800" dirty="0"/>
              <a:t>등으로도 불림</a:t>
            </a:r>
            <a:endParaRPr lang="en-US" altLang="ko-KR" sz="1800" dirty="0"/>
          </a:p>
          <a:p>
            <a:pPr lvl="1"/>
            <a:r>
              <a:rPr lang="ko-KR" altLang="en-US" sz="1800" dirty="0">
                <a:solidFill>
                  <a:sysClr val="windowText" lastClr="000000"/>
                </a:solidFill>
              </a:rPr>
              <a:t>필요한 기능을 </a:t>
            </a:r>
            <a:r>
              <a:rPr lang="ko-KR" altLang="en-US" sz="1800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최소의 총비용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으로 확실하게 달성하기 위하여</a:t>
            </a:r>
            <a:r>
              <a:rPr lang="ko-KR" altLang="en-US" sz="1800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제품 또는 서비스의 </a:t>
            </a:r>
            <a:r>
              <a:rPr lang="ko-KR" altLang="en-US" sz="1800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            </a:t>
            </a:r>
            <a:r>
              <a:rPr lang="ko-KR" altLang="en-US" sz="1800" dirty="0" smtClean="0">
                <a:solidFill>
                  <a:sysClr val="windowText" lastClr="000000"/>
                </a:solidFill>
              </a:rPr>
              <a:t>에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주력하는 조직적인 노력</a:t>
            </a:r>
          </a:p>
          <a:p>
            <a:pPr lvl="2"/>
            <a:r>
              <a:rPr lang="ko-KR" altLang="en-US" sz="1600" dirty="0"/>
              <a:t>적당한 품질수준을 충족시키는 최소비용은 얼마인지를 찾는다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제품 개념을  만족시키는 충분한 기능을 갖추고 있는지를 평가해 본다</a:t>
            </a:r>
            <a:r>
              <a:rPr lang="en-US" altLang="ko-KR" sz="1600" dirty="0"/>
              <a:t>.</a:t>
            </a:r>
            <a:endParaRPr lang="ko-KR" altLang="en-US" sz="1400" dirty="0">
              <a:solidFill>
                <a:srgbClr val="C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lvl="2"/>
            <a:r>
              <a:rPr lang="ko-KR" altLang="en-US" sz="1600" dirty="0"/>
              <a:t>단순화될 수 있는가? </a:t>
            </a:r>
            <a:endParaRPr lang="en-US" altLang="ko-KR" sz="1600" dirty="0"/>
          </a:p>
          <a:p>
            <a:pPr lvl="2"/>
            <a:r>
              <a:rPr lang="ko-KR" altLang="en-US" sz="1600" dirty="0"/>
              <a:t>표준화될 수 있는가? </a:t>
            </a:r>
            <a:endParaRPr lang="en-US" altLang="ko-KR" sz="1600" dirty="0"/>
          </a:p>
          <a:p>
            <a:pPr lvl="2"/>
            <a:r>
              <a:rPr lang="ko-KR" altLang="en-US" sz="1600" dirty="0"/>
              <a:t>꼭 필요한가? </a:t>
            </a:r>
            <a:endParaRPr lang="en-US" altLang="ko-KR" sz="1600" dirty="0"/>
          </a:p>
          <a:p>
            <a:pPr lvl="2"/>
            <a:r>
              <a:rPr lang="ko-KR" altLang="en-US" sz="1600" dirty="0"/>
              <a:t>대체 가능한 내용은 없는가? 등을 다각적으로 검토함으로써 수행된다.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9C98F-009F-4B2E-B7FE-5C26209CBDDD}" type="slidenum">
              <a:rPr lang="ko-KR" altLang="en-US"/>
              <a:pPr/>
              <a:t>75</a:t>
            </a:fld>
            <a:endParaRPr lang="en-US" altLang="ko-KR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541336"/>
              </p:ext>
            </p:extLst>
          </p:nvPr>
        </p:nvGraphicFramePr>
        <p:xfrm>
          <a:off x="1259632" y="1412776"/>
          <a:ext cx="2478231" cy="714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수식" r:id="rId3" imgW="1497950" imgH="431613" progId="Equation.3">
                  <p:embed/>
                </p:oleObj>
              </mc:Choice>
              <mc:Fallback>
                <p:oleObj name="수식" r:id="rId3" imgW="149795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12776"/>
                        <a:ext cx="2478231" cy="7143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 분석 결과 비용 절감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(1): IBM</a:t>
            </a:r>
            <a:endParaRPr lang="ko-KR" altLang="en-US" dirty="0"/>
          </a:p>
        </p:txBody>
      </p:sp>
      <p:sp>
        <p:nvSpPr>
          <p:cNvPr id="74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44501" y="1030288"/>
            <a:ext cx="5556260" cy="5446712"/>
          </a:xfrm>
        </p:spPr>
        <p:txBody>
          <a:bodyPr/>
          <a:lstStyle/>
          <a:p>
            <a:r>
              <a:rPr lang="ko-KR" altLang="en-US" sz="2000" dirty="0" smtClean="0"/>
              <a:t>제품 </a:t>
            </a:r>
            <a:r>
              <a:rPr lang="ko-KR" altLang="en-US" sz="2000" dirty="0"/>
              <a:t>디자인 변경으로 표준 부품 </a:t>
            </a:r>
            <a:r>
              <a:rPr lang="ko-KR" altLang="en-US" sz="2000" dirty="0" smtClean="0"/>
              <a:t>사용: </a:t>
            </a:r>
            <a:r>
              <a:rPr lang="ko-KR" altLang="en-US" sz="2000" dirty="0"/>
              <a:t>10억 달러 절감</a:t>
            </a:r>
          </a:p>
          <a:p>
            <a:pPr lvl="1"/>
            <a:r>
              <a:rPr lang="ko-KR" altLang="en-US" sz="1800" dirty="0"/>
              <a:t>서버 </a:t>
            </a:r>
            <a:r>
              <a:rPr lang="en-US" altLang="ko-KR" sz="1800" dirty="0"/>
              <a:t>x335</a:t>
            </a:r>
            <a:r>
              <a:rPr lang="ko-KR" altLang="en-US" sz="1800" dirty="0"/>
              <a:t>에서 일반 </a:t>
            </a:r>
            <a:r>
              <a:rPr lang="en-US" altLang="ko-KR" sz="1800" dirty="0"/>
              <a:t>PC</a:t>
            </a:r>
            <a:r>
              <a:rPr lang="ko-KR" altLang="en-US" sz="1800" dirty="0"/>
              <a:t>와 동일한 뒤판을 사용할 수 있도록 디자인 변경, 대당 50달러, 연간 110만 달러 절감 등</a:t>
            </a:r>
          </a:p>
          <a:p>
            <a:r>
              <a:rPr lang="en-US" altLang="ko-KR" sz="2000" dirty="0" smtClean="0"/>
              <a:t>PC </a:t>
            </a:r>
            <a:r>
              <a:rPr lang="en-US" altLang="ko-KR" sz="2000" dirty="0"/>
              <a:t>4</a:t>
            </a:r>
            <a:r>
              <a:rPr lang="ko-KR" altLang="en-US" sz="2000" dirty="0"/>
              <a:t>색 포장 박스 대신 청/흑색 박스로 교체 : 박스당 5센트, 연간 35만 달러 </a:t>
            </a:r>
            <a:r>
              <a:rPr lang="ko-KR" altLang="en-US" sz="2000" dirty="0" smtClean="0"/>
              <a:t>절감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LCD </a:t>
            </a:r>
            <a:r>
              <a:rPr lang="ko-KR" altLang="en-US" sz="2000" dirty="0"/>
              <a:t>모니터 디자인 </a:t>
            </a:r>
            <a:r>
              <a:rPr lang="ko-KR" altLang="en-US" sz="2000" dirty="0" smtClean="0"/>
              <a:t>변경: </a:t>
            </a:r>
            <a:r>
              <a:rPr lang="ko-KR" altLang="en-US" sz="2000" dirty="0"/>
              <a:t>좀 더 작은 박스에 포장이 가능. </a:t>
            </a:r>
            <a:r>
              <a:rPr lang="ko-KR" altLang="en-US" sz="2000" dirty="0" err="1"/>
              <a:t>선적료</a:t>
            </a:r>
            <a:r>
              <a:rPr lang="ko-KR" altLang="en-US" sz="2000" dirty="0"/>
              <a:t> 절약 (45만대에서 대당 3.5달러, 총 160만 달러</a:t>
            </a:r>
            <a:r>
              <a:rPr lang="ko-KR" altLang="en-US" sz="2000" dirty="0" smtClean="0"/>
              <a:t>)</a:t>
            </a:r>
            <a:endParaRPr lang="ko-KR" altLang="en-US" sz="2000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FC549-AD05-483E-BF57-9522175AE750}" type="slidenum">
              <a:rPr lang="ko-KR" altLang="en-US"/>
              <a:pPr/>
              <a:t>76</a:t>
            </a:fld>
            <a:endParaRPr lang="en-US" altLang="ko-KR"/>
          </a:p>
        </p:txBody>
      </p:sp>
      <p:pic>
        <p:nvPicPr>
          <p:cNvPr id="7" name="Picture 6" descr="Img_166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382388"/>
            <a:ext cx="3071808" cy="1689686"/>
          </a:xfrm>
          <a:prstGeom prst="rect">
            <a:avLst/>
          </a:prstGeom>
          <a:noFill/>
        </p:spPr>
      </p:pic>
      <p:pic>
        <p:nvPicPr>
          <p:cNvPr id="8" name="Picture 5" descr="Img_16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9279" y="1044581"/>
            <a:ext cx="1521877" cy="5527691"/>
          </a:xfrm>
          <a:prstGeom prst="rect">
            <a:avLst/>
          </a:prstGeom>
          <a:noFill/>
        </p:spPr>
      </p:pic>
      <p:pic>
        <p:nvPicPr>
          <p:cNvPr id="9" name="Picture 6" descr="IBM desktops: SYSTEM DOWNTOWN AND REPAIR IS PAINFUL AND TIME CONSUMING IBM MAKES UPGRADES EASIER AND REPAIRS FASTER WITH A TOOLLESS COVER REMOVA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l="49467" t="5486" r="5925" b="5972"/>
          <a:stretch>
            <a:fillRect/>
          </a:stretch>
        </p:blipFill>
        <p:spPr bwMode="auto">
          <a:xfrm>
            <a:off x="6045223" y="1065870"/>
            <a:ext cx="1812925" cy="16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가치 분석 결과 예 (2)</a:t>
            </a:r>
            <a:r>
              <a:rPr lang="en-US" altLang="ko-KR" dirty="0" smtClean="0"/>
              <a:t>: IKEA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낮은 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좋은 품질</a:t>
            </a:r>
            <a:endParaRPr lang="en-US" altLang="ko-KR" dirty="0" smtClean="0"/>
          </a:p>
          <a:p>
            <a:r>
              <a:rPr lang="ko-KR" altLang="en-US" dirty="0" smtClean="0"/>
              <a:t>끊임없는 디자인 개발로 포장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운송 비용 절감</a:t>
            </a:r>
            <a:endParaRPr lang="en-US" altLang="ko-KR" dirty="0" smtClean="0"/>
          </a:p>
          <a:p>
            <a:r>
              <a:rPr lang="ko-KR" altLang="en-US" dirty="0" smtClean="0"/>
              <a:t>최초 하나의 팔레트에 </a:t>
            </a:r>
            <a:r>
              <a:rPr lang="en-US" altLang="ko-KR" dirty="0" smtClean="0"/>
              <a:t>864</a:t>
            </a:r>
            <a:r>
              <a:rPr lang="ko-KR" altLang="en-US" dirty="0" smtClean="0"/>
              <a:t>개를 적재할 수 있었던 상태에서 테두리를 추가하여 </a:t>
            </a:r>
            <a:r>
              <a:rPr lang="en-US" altLang="ko-KR" dirty="0" smtClean="0"/>
              <a:t>1,280</a:t>
            </a:r>
            <a:r>
              <a:rPr lang="ko-KR" altLang="en-US" dirty="0" smtClean="0"/>
              <a:t>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손잡이를 개량하여 </a:t>
            </a:r>
            <a:r>
              <a:rPr lang="en-US" altLang="ko-KR" dirty="0" smtClean="0"/>
              <a:t>2,024</a:t>
            </a:r>
            <a:r>
              <a:rPr lang="ko-KR" altLang="en-US" dirty="0" smtClean="0"/>
              <a:t>개로 늘릴 수 있었다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571EE-CC14-4EFC-90B2-190B83AADA91}" type="slidenum">
              <a:rPr lang="ko-KR" altLang="en-US" smtClean="0"/>
              <a:pPr/>
              <a:t>77</a:t>
            </a:fld>
            <a:endParaRPr lang="en-US" altLang="ko-KR"/>
          </a:p>
        </p:txBody>
      </p:sp>
      <p:pic>
        <p:nvPicPr>
          <p:cNvPr id="942082" name="Picture 2" descr="http://www.ikea.com/PIAimages/69634_PE184838_S4.jpg"/>
          <p:cNvPicPr>
            <a:picLocks noChangeAspect="1" noChangeArrowheads="1"/>
          </p:cNvPicPr>
          <p:nvPr/>
        </p:nvPicPr>
        <p:blipFill>
          <a:blip r:embed="rId2" cstate="print"/>
          <a:srcRect l="4075" t="4167" r="4815" b="6390"/>
          <a:stretch>
            <a:fillRect/>
          </a:stretch>
        </p:blipFill>
        <p:spPr bwMode="auto">
          <a:xfrm>
            <a:off x="5072080" y="4460267"/>
            <a:ext cx="1787524" cy="1754815"/>
          </a:xfrm>
          <a:prstGeom prst="rect">
            <a:avLst/>
          </a:prstGeom>
          <a:noFill/>
        </p:spPr>
      </p:pic>
      <p:pic>
        <p:nvPicPr>
          <p:cNvPr id="942084" name="Picture 4" descr="http://www.ikea.com/PIAimages/57826_PE163468_S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3071810"/>
            <a:ext cx="1857388" cy="1857388"/>
          </a:xfrm>
          <a:prstGeom prst="rect">
            <a:avLst/>
          </a:prstGeom>
          <a:noFill/>
        </p:spPr>
      </p:pic>
      <p:pic>
        <p:nvPicPr>
          <p:cNvPr id="942088" name="Picture 8" descr="http://www.ikea.com/PIAimages/55454_PE160566_S4.jpg"/>
          <p:cNvPicPr>
            <a:picLocks noChangeAspect="1" noChangeArrowheads="1"/>
          </p:cNvPicPr>
          <p:nvPr/>
        </p:nvPicPr>
        <p:blipFill>
          <a:blip r:embed="rId4" cstate="print"/>
          <a:srcRect t="10000" b="10000"/>
          <a:stretch>
            <a:fillRect/>
          </a:stretch>
        </p:blipFill>
        <p:spPr bwMode="auto">
          <a:xfrm>
            <a:off x="1785918" y="4429132"/>
            <a:ext cx="2678925" cy="2143140"/>
          </a:xfrm>
          <a:prstGeom prst="rect">
            <a:avLst/>
          </a:prstGeom>
          <a:noFill/>
        </p:spPr>
      </p:pic>
      <p:pic>
        <p:nvPicPr>
          <p:cNvPr id="94208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30" y="3317259"/>
            <a:ext cx="2000250" cy="284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086" name="Picture 6" descr="http://www.ikea.com/PIAimages/72432_PE188209_S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14612" y="3143248"/>
            <a:ext cx="1643074" cy="1643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4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4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4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4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4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 분석 결과 예 </a:t>
            </a:r>
            <a:r>
              <a:rPr lang="ko-KR" altLang="en-US" dirty="0" smtClean="0"/>
              <a:t>(</a:t>
            </a:r>
            <a:r>
              <a:rPr lang="en-US" altLang="ko-KR" dirty="0" smtClean="0"/>
              <a:t>4</a:t>
            </a:r>
            <a:r>
              <a:rPr lang="ko-KR" altLang="en-US" dirty="0" smtClean="0"/>
              <a:t>)</a:t>
            </a:r>
            <a:endParaRPr lang="ko-KR" altLang="en-US" dirty="0"/>
          </a:p>
        </p:txBody>
      </p:sp>
      <p:sp>
        <p:nvSpPr>
          <p:cNvPr id="7505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대형 할인점 등에서 사용하는 쇼핑 </a:t>
            </a:r>
            <a:r>
              <a:rPr lang="en-US" altLang="ko-KR" dirty="0"/>
              <a:t>cart</a:t>
            </a:r>
            <a:r>
              <a:rPr lang="ko-KR" altLang="en-US" dirty="0"/>
              <a:t>의 크기</a:t>
            </a:r>
          </a:p>
          <a:p>
            <a:pPr lvl="1"/>
            <a:r>
              <a:rPr lang="ko-KR" altLang="en-US" dirty="0" err="1"/>
              <a:t>쇼핑카트의</a:t>
            </a:r>
            <a:r>
              <a:rPr lang="ko-KR" altLang="en-US" dirty="0"/>
              <a:t> </a:t>
            </a:r>
            <a:r>
              <a:rPr lang="ko-KR" altLang="en-US" dirty="0" smtClean="0"/>
              <a:t>대형화: </a:t>
            </a:r>
            <a:r>
              <a:rPr lang="ko-KR" altLang="en-US" dirty="0"/>
              <a:t>한번에 더욱 많이 구매</a:t>
            </a:r>
          </a:p>
          <a:p>
            <a:pPr lvl="2"/>
            <a:r>
              <a:rPr lang="ko-KR" altLang="en-US" dirty="0"/>
              <a:t>신세계 </a:t>
            </a:r>
            <a:r>
              <a:rPr lang="en-US" altLang="ko-KR" dirty="0"/>
              <a:t>E</a:t>
            </a:r>
            <a:r>
              <a:rPr lang="ko-KR" altLang="en-US" dirty="0" err="1" smtClean="0"/>
              <a:t>마트</a:t>
            </a:r>
            <a:r>
              <a:rPr lang="ko-KR" altLang="en-US" dirty="0" smtClean="0"/>
              <a:t>: </a:t>
            </a:r>
            <a:r>
              <a:rPr lang="ko-KR" altLang="en-US" dirty="0"/>
              <a:t>매장면적 3,000평 이상의 매장엔 180ℓ의 대형 </a:t>
            </a:r>
            <a:r>
              <a:rPr lang="ko-KR" altLang="en-US" dirty="0" err="1"/>
              <a:t>카트를</a:t>
            </a:r>
            <a:r>
              <a:rPr lang="ko-KR" altLang="en-US" dirty="0"/>
              <a:t> 사용하기로 계획. 소형 매장에선 150ℓ 사용키로</a:t>
            </a:r>
          </a:p>
          <a:p>
            <a:pPr lvl="2"/>
            <a:r>
              <a:rPr lang="ko-KR" altLang="en-US" dirty="0" err="1" smtClean="0"/>
              <a:t>홈플러스</a:t>
            </a:r>
            <a:r>
              <a:rPr lang="ko-KR" altLang="en-US" dirty="0" smtClean="0"/>
              <a:t>: </a:t>
            </a:r>
            <a:r>
              <a:rPr lang="ko-KR" altLang="en-US" dirty="0"/>
              <a:t>신규로 </a:t>
            </a:r>
            <a:r>
              <a:rPr lang="ko-KR" altLang="en-US" dirty="0" err="1"/>
              <a:t>오픈되는</a:t>
            </a:r>
            <a:r>
              <a:rPr lang="ko-KR" altLang="en-US" dirty="0"/>
              <a:t> 점포에서 180ℓ </a:t>
            </a:r>
            <a:r>
              <a:rPr lang="ko-KR" altLang="en-US" dirty="0" err="1"/>
              <a:t>카트로</a:t>
            </a:r>
            <a:r>
              <a:rPr lang="ko-KR" altLang="en-US" dirty="0"/>
              <a:t> 교체</a:t>
            </a:r>
          </a:p>
          <a:p>
            <a:pPr lvl="2"/>
            <a:r>
              <a:rPr lang="ko-KR" altLang="en-US" dirty="0" err="1" smtClean="0"/>
              <a:t>롯데마트</a:t>
            </a:r>
            <a:r>
              <a:rPr lang="ko-KR" altLang="en-US" dirty="0" smtClean="0"/>
              <a:t>: </a:t>
            </a:r>
            <a:r>
              <a:rPr lang="ko-KR" altLang="en-US" dirty="0"/>
              <a:t>기존 130ℓ에서 180ℓ로 교체</a:t>
            </a:r>
          </a:p>
          <a:p>
            <a:pPr lvl="1"/>
            <a:r>
              <a:rPr lang="ko-KR" altLang="en-US" dirty="0"/>
              <a:t>고객이 붐비는 </a:t>
            </a:r>
            <a:r>
              <a:rPr lang="ko-KR" altLang="en-US" dirty="0" smtClean="0"/>
              <a:t>시간대: </a:t>
            </a:r>
            <a:r>
              <a:rPr lang="ko-KR" altLang="en-US" dirty="0"/>
              <a:t>크기가 작은 </a:t>
            </a:r>
            <a:r>
              <a:rPr lang="en-US" altLang="ko-KR" dirty="0"/>
              <a:t>cart</a:t>
            </a:r>
            <a:r>
              <a:rPr lang="ko-KR" altLang="en-US" dirty="0"/>
              <a:t>를 사용해야 매장 내 소통이 </a:t>
            </a:r>
            <a:r>
              <a:rPr lang="ko-KR" altLang="en-US" dirty="0" err="1"/>
              <a:t>원할해</a:t>
            </a:r>
            <a:r>
              <a:rPr lang="ko-KR" altLang="en-US" dirty="0"/>
              <a:t> 짐</a:t>
            </a:r>
          </a:p>
          <a:p>
            <a:pPr lvl="2"/>
            <a:r>
              <a:rPr lang="ko-KR" altLang="en-US" dirty="0"/>
              <a:t>150ℓ 사용</a:t>
            </a:r>
          </a:p>
          <a:p>
            <a:pPr lvl="1"/>
            <a:r>
              <a:rPr lang="ko-KR" altLang="en-US" dirty="0" err="1"/>
              <a:t>까르프는</a:t>
            </a:r>
            <a:r>
              <a:rPr lang="ko-KR" altLang="en-US" dirty="0"/>
              <a:t> 기존 210ℓ 용량의 </a:t>
            </a:r>
            <a:r>
              <a:rPr lang="ko-KR" altLang="en-US" dirty="0" err="1"/>
              <a:t>카트에서</a:t>
            </a:r>
            <a:r>
              <a:rPr lang="ko-KR" altLang="en-US" dirty="0"/>
              <a:t> 180ℓ로 교체</a:t>
            </a:r>
          </a:p>
          <a:p>
            <a:pPr lvl="2"/>
            <a:r>
              <a:rPr lang="ko-KR" altLang="en-US" dirty="0"/>
              <a:t>너무 커서 사용자의 불편을 초래한다는 분석 </a:t>
            </a:r>
            <a:r>
              <a:rPr lang="ko-KR" altLang="en-US" dirty="0" smtClean="0"/>
              <a:t>결과</a:t>
            </a:r>
            <a:endParaRPr lang="en-US" altLang="ko-KR" dirty="0" smtClean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BF3B0-AD39-44E9-8BD9-7C61C1FEB8E6}" type="slidenum">
              <a:rPr lang="ko-KR" altLang="en-US"/>
              <a:pPr/>
              <a:t>78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설비 배치(</a:t>
            </a:r>
            <a:r>
              <a:rPr lang="en-US" altLang="ko-KR"/>
              <a:t>Facility Layout)</a:t>
            </a:r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개념</a:t>
            </a:r>
          </a:p>
          <a:p>
            <a:r>
              <a:rPr lang="ko-KR" altLang="en-US" dirty="0"/>
              <a:t>생산시스템에 따른 공정 형태</a:t>
            </a:r>
          </a:p>
          <a:p>
            <a:r>
              <a:rPr lang="ko-KR" altLang="en-US" dirty="0" err="1"/>
              <a:t>계속공정시스템에서의</a:t>
            </a:r>
            <a:r>
              <a:rPr lang="ko-KR" altLang="en-US" dirty="0"/>
              <a:t> </a:t>
            </a:r>
            <a:r>
              <a:rPr lang="ko-KR" altLang="en-US" dirty="0" smtClean="0"/>
              <a:t>공정균형화</a:t>
            </a:r>
            <a:endParaRPr lang="ko-KR" alt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5AADB67-498E-439C-A6AB-B4BFD8429B43}" type="slidenum">
              <a:rPr lang="ko-KR" altLang="en-US"/>
              <a:pPr/>
              <a:t>79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전략적 품질(설계품질)</a:t>
            </a:r>
          </a:p>
        </p:txBody>
      </p:sp>
      <p:sp>
        <p:nvSpPr>
          <p:cNvPr id="332806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설계품질(</a:t>
            </a:r>
            <a:r>
              <a:rPr lang="en-US" altLang="ko-KR" dirty="0"/>
              <a:t>quality of product design)</a:t>
            </a:r>
          </a:p>
          <a:p>
            <a:pPr lvl="1"/>
            <a:r>
              <a:rPr lang="ko-KR" altLang="en-US" dirty="0"/>
              <a:t>이윤을 극대화 하기 위하여 어느 정도의 품질수준을 유지해야 할까?</a:t>
            </a:r>
          </a:p>
          <a:p>
            <a:pPr lvl="1"/>
            <a:r>
              <a:rPr lang="ko-KR" altLang="en-US" dirty="0"/>
              <a:t>시장 경쟁, 생산비용, 고객 선호도, 생산 공정 능력, 기술 수준 등을 감안하고, 기업의 목적에 따라 제품 특성의 관점에서 결정하여 얻은 계획된 제품 </a:t>
            </a:r>
            <a:r>
              <a:rPr lang="ko-KR" altLang="en-US" dirty="0" smtClean="0"/>
              <a:t>품질</a:t>
            </a:r>
            <a:endParaRPr lang="en-US" altLang="ko-KR" dirty="0" smtClean="0"/>
          </a:p>
          <a:p>
            <a:pPr lvl="1"/>
            <a:r>
              <a:rPr lang="ko-KR" altLang="en-US" dirty="0"/>
              <a:t>설계된 규격대로 정확하게 만들어질 수 있도록 관리하는 기술적 </a:t>
            </a:r>
            <a:r>
              <a:rPr lang="ko-KR" altLang="en-US" dirty="0" err="1"/>
              <a:t>품질관리</a:t>
            </a:r>
            <a:r>
              <a:rPr lang="ko-KR" altLang="en-US" dirty="0"/>
              <a:t> 이전에 고려해야 할 요소로</a:t>
            </a:r>
            <a:r>
              <a:rPr lang="en-US" altLang="ko-KR" dirty="0"/>
              <a:t>, </a:t>
            </a:r>
            <a:r>
              <a:rPr lang="ko-KR" altLang="en-US" dirty="0"/>
              <a:t>기업에 최대 이윤을 가져다 줄 수 있는 </a:t>
            </a:r>
            <a:r>
              <a:rPr lang="ko-KR" altLang="en-US" dirty="0" err="1" smtClean="0"/>
              <a:t>품질수준</a:t>
            </a:r>
            <a:endParaRPr lang="ko-KR" altLang="en-US" dirty="0"/>
          </a:p>
          <a:p>
            <a:r>
              <a:rPr lang="ko-KR" altLang="en-US" dirty="0" smtClean="0"/>
              <a:t>설계품질: </a:t>
            </a:r>
            <a:r>
              <a:rPr lang="ko-KR" altLang="en-US" dirty="0"/>
              <a:t>상대적으로 타제품과 비교하여 나타나는 것</a:t>
            </a:r>
          </a:p>
          <a:p>
            <a:pPr lvl="1"/>
            <a:r>
              <a:rPr lang="ko-KR" altLang="en-US" dirty="0"/>
              <a:t>등급(</a:t>
            </a:r>
            <a:r>
              <a:rPr lang="en-US" altLang="ko-KR" dirty="0"/>
              <a:t>grade</a:t>
            </a:r>
            <a:r>
              <a:rPr lang="en-US" altLang="ko-KR" dirty="0" smtClean="0"/>
              <a:t>): </a:t>
            </a:r>
            <a:r>
              <a:rPr lang="en-US" altLang="ko-KR" dirty="0"/>
              <a:t>KS</a:t>
            </a:r>
            <a:r>
              <a:rPr lang="ko-KR" altLang="en-US" dirty="0"/>
              <a:t>품, </a:t>
            </a:r>
            <a:r>
              <a:rPr lang="en-US" altLang="ko-KR" dirty="0"/>
              <a:t>Hotel </a:t>
            </a:r>
            <a:r>
              <a:rPr lang="ko-KR" altLang="en-US" dirty="0"/>
              <a:t>등급 등</a:t>
            </a:r>
          </a:p>
          <a:p>
            <a:pPr lvl="1"/>
            <a:r>
              <a:rPr lang="ko-KR" altLang="en-US" dirty="0"/>
              <a:t>사용상의 </a:t>
            </a:r>
            <a:r>
              <a:rPr lang="ko-KR" altLang="en-US" dirty="0" smtClean="0"/>
              <a:t>일관성: </a:t>
            </a:r>
            <a:r>
              <a:rPr lang="ko-KR" altLang="en-US" dirty="0"/>
              <a:t>규격의 일정함, 부품 교환해도 성능 동일한가?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E356-BD5B-4534-BA03-8A65970BD341}" type="slidenum">
              <a:rPr lang="ko-KR" altLang="en-US"/>
              <a:pPr/>
              <a:t>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설비 배치의 개념</a:t>
            </a:r>
          </a:p>
        </p:txBody>
      </p:sp>
      <p:sp>
        <p:nvSpPr>
          <p:cNvPr id="88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>
                <a:latin typeface="신명조"/>
              </a:rPr>
              <a:t>생산 설비 배열</a:t>
            </a:r>
            <a:endParaRPr lang="en-US" altLang="ko-KR" dirty="0" smtClean="0">
              <a:latin typeface="신명조"/>
            </a:endParaRPr>
          </a:p>
          <a:p>
            <a:pPr lvl="1" algn="just"/>
            <a:r>
              <a:rPr lang="ko-KR" altLang="en-US" dirty="0" smtClean="0">
                <a:latin typeface="신명조"/>
              </a:rPr>
              <a:t>효율적으로 작업 </a:t>
            </a:r>
            <a:r>
              <a:rPr lang="ko-KR" altLang="en-US" dirty="0">
                <a:latin typeface="신명조"/>
              </a:rPr>
              <a:t>할 수 </a:t>
            </a:r>
            <a:r>
              <a:rPr lang="ko-KR" altLang="en-US" dirty="0" smtClean="0">
                <a:latin typeface="신명조"/>
              </a:rPr>
              <a:t>있도록</a:t>
            </a:r>
            <a:endParaRPr lang="en-US" altLang="ko-KR" dirty="0" smtClean="0">
              <a:latin typeface="신명조"/>
            </a:endParaRPr>
          </a:p>
          <a:p>
            <a:pPr lvl="1" algn="just"/>
            <a:r>
              <a:rPr lang="ko-KR" altLang="en-US" dirty="0" smtClean="0">
                <a:latin typeface="신명조"/>
              </a:rPr>
              <a:t>편하게 작업 할 수 있도록</a:t>
            </a:r>
            <a:endParaRPr lang="en-US" altLang="ko-KR" dirty="0" smtClean="0">
              <a:latin typeface="신명조"/>
            </a:endParaRPr>
          </a:p>
          <a:p>
            <a:pPr lvl="1" algn="just"/>
            <a:r>
              <a:rPr lang="ko-KR" altLang="en-US" dirty="0" smtClean="0">
                <a:latin typeface="신명조"/>
              </a:rPr>
              <a:t>안전하게 작업 할 수 있도록</a:t>
            </a:r>
            <a:endParaRPr lang="ko-KR" altLang="en-US" dirty="0">
              <a:latin typeface="신명조"/>
            </a:endParaRPr>
          </a:p>
          <a:p>
            <a:pPr algn="just"/>
            <a:r>
              <a:rPr lang="ko-KR" altLang="en-US" dirty="0">
                <a:latin typeface="신명조"/>
              </a:rPr>
              <a:t>목적</a:t>
            </a:r>
          </a:p>
          <a:p>
            <a:pPr lvl="1" algn="just"/>
            <a:r>
              <a:rPr lang="ko-KR" altLang="en-US" dirty="0">
                <a:latin typeface="신명조"/>
              </a:rPr>
              <a:t>자재흐름의 원활화 → 적시생산시스템(</a:t>
            </a:r>
            <a:r>
              <a:rPr lang="en-US" altLang="ko-KR" dirty="0">
                <a:latin typeface="신명조"/>
              </a:rPr>
              <a:t>JIT)</a:t>
            </a:r>
            <a:r>
              <a:rPr lang="ko-KR" altLang="en-US" dirty="0">
                <a:latin typeface="신명조"/>
              </a:rPr>
              <a:t>의 적용 가능.</a:t>
            </a:r>
          </a:p>
          <a:p>
            <a:pPr lvl="1" algn="just"/>
            <a:r>
              <a:rPr lang="ko-KR" altLang="en-US" dirty="0">
                <a:latin typeface="신명조"/>
              </a:rPr>
              <a:t>재고 감소 → 생산 비용 감소</a:t>
            </a:r>
          </a:p>
          <a:p>
            <a:pPr lvl="1" algn="just"/>
            <a:r>
              <a:rPr lang="ko-KR" altLang="en-US" dirty="0">
                <a:latin typeface="신명조"/>
              </a:rPr>
              <a:t>생산 소요 시간의 최소화 → 일정계획수립에 도움</a:t>
            </a:r>
          </a:p>
          <a:p>
            <a:pPr lvl="1" algn="just"/>
            <a:r>
              <a:rPr lang="ko-KR" altLang="en-US" dirty="0">
                <a:latin typeface="신명조"/>
              </a:rPr>
              <a:t>효과적인 공간 이용, 작업자 안전 및 편의 제공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8E6A-B59A-47D5-9106-DAFBA0C8515E}" type="slidenum">
              <a:rPr lang="ko-KR" altLang="en-US"/>
              <a:pPr/>
              <a:t>80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작업을 고려한 설비 배치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4500" y="1030288"/>
            <a:ext cx="5270507" cy="2041522"/>
          </a:xfrm>
        </p:spPr>
        <p:txBody>
          <a:bodyPr/>
          <a:lstStyle/>
          <a:p>
            <a:r>
              <a:rPr lang="ko-KR" altLang="en-US" dirty="0" smtClean="0"/>
              <a:t>작업대의 위치를 어떻게 잡을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설비의 크기가 상당히 큰 경우 어떤 방법이 있을까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또는 작업대의 위치가 매우 낮아서 허리를 구부려야 하는 경우는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BD47C-D947-4307-A539-030478FEA606}" type="slidenum">
              <a:rPr lang="ko-KR" altLang="en-US"/>
              <a:pPr/>
              <a:t>81</a:t>
            </a:fld>
            <a:endParaRPr lang="en-US" altLang="ko-KR"/>
          </a:p>
        </p:txBody>
      </p:sp>
      <p:pic>
        <p:nvPicPr>
          <p:cNvPr id="714755" name="Picture 2051" descr="생산작업모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1071546"/>
            <a:ext cx="3062293" cy="2549016"/>
          </a:xfrm>
          <a:prstGeom prst="rect">
            <a:avLst/>
          </a:prstGeom>
          <a:noFill/>
        </p:spPr>
      </p:pic>
      <p:pic>
        <p:nvPicPr>
          <p:cNvPr id="7" name="Picture 2" descr="http://www.krhana.org/img_data/img_newsletter/070530_inter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571876"/>
            <a:ext cx="3929090" cy="2764917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357694"/>
            <a:ext cx="1928826" cy="182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338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생산시스템에 따른 공정 형태</a:t>
            </a:r>
          </a:p>
        </p:txBody>
      </p:sp>
      <p:sp>
        <p:nvSpPr>
          <p:cNvPr id="8909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계속 공정 </a:t>
            </a:r>
            <a:r>
              <a:rPr lang="ko-KR" altLang="en-US" sz="2000" dirty="0" smtClean="0"/>
              <a:t>시스템: </a:t>
            </a:r>
            <a:r>
              <a:rPr lang="ko-KR" altLang="en-US" sz="2000" dirty="0"/>
              <a:t>한가지 또는 몇 가지의 </a:t>
            </a:r>
            <a:r>
              <a:rPr lang="ko-KR" altLang="en-US" sz="2000" dirty="0" err="1"/>
              <a:t>표준품을</a:t>
            </a:r>
            <a:r>
              <a:rPr lang="ko-KR" altLang="en-US" sz="2000" dirty="0"/>
              <a:t> 대량으로 생산하는 전문화된 시스템</a:t>
            </a:r>
          </a:p>
          <a:p>
            <a:pPr lvl="1"/>
            <a:r>
              <a:rPr lang="ko-KR" altLang="en-US" sz="1800" dirty="0" smtClean="0"/>
              <a:t>관리사항: </a:t>
            </a:r>
            <a:r>
              <a:rPr lang="ko-KR" altLang="en-US" sz="1800" dirty="0"/>
              <a:t>흐름의 속도를 통제함으로써 생산 시스템 통제.</a:t>
            </a:r>
          </a:p>
          <a:p>
            <a:pPr lvl="1"/>
            <a:r>
              <a:rPr lang="ko-KR" altLang="en-US" sz="1800" dirty="0"/>
              <a:t>반복적 </a:t>
            </a:r>
            <a:r>
              <a:rPr lang="ko-KR" altLang="en-US" sz="1800" dirty="0" smtClean="0"/>
              <a:t>작업: </a:t>
            </a:r>
            <a:r>
              <a:rPr lang="ko-KR" altLang="en-US" sz="1800" dirty="0"/>
              <a:t>노동과 기계의  전문화. </a:t>
            </a:r>
            <a:r>
              <a:rPr lang="ko-KR" altLang="en-US" sz="1800" dirty="0" err="1"/>
              <a:t>비숙련</a:t>
            </a:r>
            <a:r>
              <a:rPr lang="ko-KR" altLang="en-US" sz="1800" dirty="0"/>
              <a:t> 노동자 </a:t>
            </a:r>
            <a:r>
              <a:rPr lang="ko-KR" altLang="en-US" sz="1800" dirty="0" err="1"/>
              <a:t>활용성</a:t>
            </a:r>
            <a:r>
              <a:rPr lang="ko-KR" altLang="en-US" sz="1800" dirty="0"/>
              <a:t> 증가.</a:t>
            </a:r>
          </a:p>
          <a:p>
            <a:pPr lvl="1"/>
            <a:r>
              <a:rPr lang="ko-KR" altLang="en-US" sz="1800" dirty="0"/>
              <a:t>제품별 </a:t>
            </a:r>
            <a:r>
              <a:rPr lang="ko-KR" altLang="en-US" sz="1800" dirty="0" smtClean="0"/>
              <a:t>배치: </a:t>
            </a:r>
            <a:r>
              <a:rPr lang="ko-KR" altLang="en-US" sz="1800" dirty="0"/>
              <a:t>흐름과 </a:t>
            </a:r>
            <a:r>
              <a:rPr lang="en-US" altLang="ko-KR" sz="1800" dirty="0"/>
              <a:t>line</a:t>
            </a:r>
            <a:r>
              <a:rPr lang="ko-KR" altLang="en-US" sz="1800" dirty="0"/>
              <a:t>에 따른 </a:t>
            </a:r>
            <a:r>
              <a:rPr lang="en-US" altLang="ko-KR" sz="1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</a:t>
            </a:r>
            <a:r>
              <a:rPr lang="en-US" altLang="ko-KR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Layout</a:t>
            </a:r>
            <a:endParaRPr lang="ko-KR" altLang="en-US" sz="18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ko-KR" altLang="en-US" sz="1800" dirty="0" smtClean="0"/>
              <a:t>예: </a:t>
            </a:r>
            <a:r>
              <a:rPr lang="ko-KR" altLang="en-US" sz="1800" dirty="0"/>
              <a:t>자동차, </a:t>
            </a:r>
            <a:r>
              <a:rPr lang="en-US" altLang="ko-KR" sz="1800" dirty="0"/>
              <a:t>TV, </a:t>
            </a:r>
            <a:r>
              <a:rPr lang="ko-KR" altLang="en-US" sz="1800" dirty="0"/>
              <a:t>장치산업</a:t>
            </a:r>
          </a:p>
          <a:p>
            <a:r>
              <a:rPr lang="ko-KR" altLang="en-US" sz="2000" dirty="0"/>
              <a:t>단속적 공정 </a:t>
            </a:r>
            <a:r>
              <a:rPr lang="ko-KR" altLang="en-US" sz="2000" dirty="0" smtClean="0"/>
              <a:t>시스템: </a:t>
            </a:r>
            <a:r>
              <a:rPr lang="ko-KR" altLang="en-US" sz="2000" dirty="0"/>
              <a:t>다품종 소량생산</a:t>
            </a:r>
          </a:p>
          <a:p>
            <a:pPr lvl="1"/>
            <a:r>
              <a:rPr lang="ko-KR" altLang="en-US" sz="1800" dirty="0"/>
              <a:t>범용 장비와 숙련 노동자</a:t>
            </a:r>
          </a:p>
          <a:p>
            <a:pPr lvl="1"/>
            <a:r>
              <a:rPr lang="ko-KR" altLang="en-US" sz="1800" dirty="0"/>
              <a:t>기능별 </a:t>
            </a:r>
            <a:r>
              <a:rPr lang="ko-KR" altLang="en-US" sz="1800" dirty="0" smtClean="0"/>
              <a:t>배치: </a:t>
            </a:r>
            <a:r>
              <a:rPr lang="en-US" altLang="ko-KR" sz="1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</a:t>
            </a:r>
            <a:r>
              <a:rPr lang="en-US" altLang="ko-KR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Layout</a:t>
            </a:r>
          </a:p>
          <a:p>
            <a:pPr lvl="1"/>
            <a:r>
              <a:rPr lang="ko-KR" altLang="en-US" sz="1800" dirty="0" smtClean="0"/>
              <a:t>예: </a:t>
            </a:r>
            <a:r>
              <a:rPr lang="ko-KR" altLang="en-US" sz="1800" dirty="0"/>
              <a:t>제빵, 교육시스템, 의료시스템(내과, 외과 등)</a:t>
            </a:r>
          </a:p>
          <a:p>
            <a:pPr lvl="2"/>
            <a:r>
              <a:rPr lang="en-US" altLang="ko-KR" sz="1600" dirty="0"/>
              <a:t>㈜</a:t>
            </a:r>
            <a:r>
              <a:rPr lang="ko-KR" altLang="en-US" sz="1600" dirty="0" err="1"/>
              <a:t>샤니와</a:t>
            </a:r>
            <a:r>
              <a:rPr lang="ko-KR" altLang="en-US" sz="1600" dirty="0"/>
              <a:t> 같은 대량 생산 </a:t>
            </a:r>
            <a:r>
              <a:rPr lang="ko-KR" altLang="en-US" sz="1600" dirty="0" err="1"/>
              <a:t>빵공장은</a:t>
            </a:r>
            <a:r>
              <a:rPr lang="ko-KR" altLang="en-US" sz="1600" dirty="0"/>
              <a:t> 계속 공정 형태</a:t>
            </a:r>
          </a:p>
          <a:p>
            <a:r>
              <a:rPr lang="en-US" altLang="ko-KR" sz="2000" dirty="0"/>
              <a:t>Project </a:t>
            </a:r>
            <a:r>
              <a:rPr lang="ko-KR" altLang="en-US" sz="2000" dirty="0"/>
              <a:t>생산 </a:t>
            </a:r>
            <a:r>
              <a:rPr lang="ko-KR" altLang="en-US" sz="2000" dirty="0" smtClean="0"/>
              <a:t>시스템: </a:t>
            </a:r>
            <a:r>
              <a:rPr lang="ko-KR" altLang="en-US" sz="2000" dirty="0"/>
              <a:t>대규모 단독 사업</a:t>
            </a:r>
          </a:p>
          <a:p>
            <a:pPr lvl="1"/>
            <a:r>
              <a:rPr lang="ko-KR" altLang="en-US" sz="1800" dirty="0"/>
              <a:t>제한된 생산 기간 및 생산활동의 </a:t>
            </a:r>
            <a:r>
              <a:rPr lang="ko-KR" altLang="en-US" sz="1800" dirty="0" err="1" smtClean="0"/>
              <a:t>비반복성</a:t>
            </a:r>
            <a:r>
              <a:rPr lang="ko-KR" altLang="en-US" sz="1800" dirty="0" smtClean="0"/>
              <a:t>: </a:t>
            </a:r>
            <a:r>
              <a:rPr lang="en-US" altLang="ko-KR" sz="1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</a:t>
            </a:r>
            <a:r>
              <a:rPr lang="en-US" altLang="ko-KR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Layout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/>
              <a:t>생산중인 제품 대신에 작업자, 자재, 설비가 이동</a:t>
            </a:r>
          </a:p>
          <a:p>
            <a:pPr lvl="1"/>
            <a:r>
              <a:rPr lang="ko-KR" altLang="en-US" sz="1800" dirty="0" smtClean="0"/>
              <a:t>예: </a:t>
            </a:r>
            <a:r>
              <a:rPr lang="ko-KR" altLang="en-US" sz="1800" dirty="0"/>
              <a:t>조선, 항공기( 대형 )제작, 대규모 건설공사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E090F-AD7D-4F1F-B037-246FC8982DA4}" type="slidenum">
              <a:rPr lang="ko-KR" altLang="en-US"/>
              <a:pPr/>
              <a:t>82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60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계속공정시스템에서의 공정균형화</a:t>
            </a:r>
          </a:p>
        </p:txBody>
      </p:sp>
      <p:sp>
        <p:nvSpPr>
          <p:cNvPr id="90161" name="Rectangle 4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44500" y="1030288"/>
            <a:ext cx="8366125" cy="1470025"/>
          </a:xfrm>
        </p:spPr>
        <p:txBody>
          <a:bodyPr/>
          <a:lstStyle/>
          <a:p>
            <a:r>
              <a:rPr lang="ko-KR" altLang="en-US" sz="2000"/>
              <a:t>작업의 흐름(공정 균형)을 위한 작업장 결정</a:t>
            </a:r>
          </a:p>
          <a:p>
            <a:r>
              <a:rPr lang="ko-KR" altLang="en-US" sz="2000"/>
              <a:t>표준시간을 이용하여 공정효율을 높일 수 있도록 </a:t>
            </a:r>
            <a:r>
              <a:rPr lang="en-US" altLang="ko-KR" sz="2000"/>
              <a:t>Grouping</a:t>
            </a:r>
          </a:p>
          <a:p>
            <a:r>
              <a:rPr lang="ko-KR" altLang="en-US" sz="2000"/>
              <a:t>예 (표준시간 단위: 분)</a:t>
            </a:r>
          </a:p>
        </p:txBody>
      </p:sp>
      <p:sp>
        <p:nvSpPr>
          <p:cNvPr id="3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5CC35-C1E8-445D-9B3D-95773D8A3103}" type="slidenum">
              <a:rPr lang="ko-KR" altLang="en-US"/>
              <a:pPr/>
              <a:t>83</a:t>
            </a:fld>
            <a:endParaRPr lang="en-US" altLang="ko-KR"/>
          </a:p>
        </p:txBody>
      </p:sp>
      <p:graphicFrame>
        <p:nvGraphicFramePr>
          <p:cNvPr id="90124" name="Group 12"/>
          <p:cNvGraphicFramePr>
            <a:graphicFrameLocks noGrp="1"/>
          </p:cNvGraphicFramePr>
          <p:nvPr/>
        </p:nvGraphicFramePr>
        <p:xfrm>
          <a:off x="971550" y="2349500"/>
          <a:ext cx="6559550" cy="1143000"/>
        </p:xfrm>
        <a:graphic>
          <a:graphicData uri="http://schemas.openxmlformats.org/drawingml/2006/table">
            <a:tbl>
              <a:tblPr/>
              <a:tblGrid>
                <a:gridCol w="1444625"/>
                <a:gridCol w="741363"/>
                <a:gridCol w="755650"/>
                <a:gridCol w="795337"/>
                <a:gridCol w="1231900"/>
                <a:gridCol w="862013"/>
                <a:gridCol w="7286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약병포장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공정(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납땜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누출검사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표준시간(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62" name="Rectangle 5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68313" y="3860800"/>
            <a:ext cx="75438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ko-KR" altLang="en-US" dirty="0">
                <a:latin typeface="+mn-ea"/>
                <a:ea typeface="+mn-ea"/>
              </a:rPr>
              <a:t>몇 분에 하나씩 생산될까?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ko-KR" altLang="en-US" dirty="0">
                <a:latin typeface="+mn-ea"/>
                <a:ea typeface="+mn-ea"/>
              </a:rPr>
              <a:t>분당 생산량은?</a:t>
            </a:r>
            <a:endParaRPr lang="ko-KR" altLang="ko-KR" dirty="0">
              <a:latin typeface="+mn-ea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ko-KR" altLang="en-US" dirty="0">
                <a:latin typeface="+mn-ea"/>
                <a:ea typeface="+mn-ea"/>
              </a:rPr>
              <a:t>공정 효율(</a:t>
            </a:r>
            <a:r>
              <a:rPr lang="en-US" altLang="ko-KR" dirty="0">
                <a:latin typeface="+mn-ea"/>
                <a:ea typeface="+mn-ea"/>
              </a:rPr>
              <a:t>E) : </a:t>
            </a:r>
            <a:r>
              <a:rPr lang="ko-KR" altLang="en-US" dirty="0">
                <a:latin typeface="+mn-ea"/>
                <a:ea typeface="+mn-ea"/>
              </a:rPr>
              <a:t>투입 </a:t>
            </a:r>
            <a:r>
              <a:rPr lang="ko-KR" altLang="en-US" dirty="0" err="1">
                <a:latin typeface="+mn-ea"/>
                <a:ea typeface="+mn-ea"/>
              </a:rPr>
              <a:t>총시간에</a:t>
            </a:r>
            <a:r>
              <a:rPr lang="ko-KR" altLang="en-US" dirty="0">
                <a:latin typeface="+mn-ea"/>
                <a:ea typeface="+mn-ea"/>
              </a:rPr>
              <a:t> 대한 실제 이용시간의 비율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62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공정효율을 높이는 방법</a:t>
            </a:r>
          </a:p>
        </p:txBody>
      </p:sp>
      <p:sp>
        <p:nvSpPr>
          <p:cNvPr id="650245" name="Rectangle 102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공정을 합침(한 작업자에게 여러 작업(공정)을 할당 )</a:t>
            </a:r>
          </a:p>
          <a:p>
            <a:pPr lvl="1"/>
            <a:r>
              <a:rPr lang="ko-KR" altLang="en-US"/>
              <a:t>이때는 생산 주기 시간이 늘어난다는 점을 고려해야 한다.</a:t>
            </a:r>
          </a:p>
          <a:p>
            <a:r>
              <a:rPr lang="ko-KR" altLang="en-US"/>
              <a:t>공정 분할</a:t>
            </a:r>
            <a:r>
              <a:rPr lang="ko-KR" altLang="ko-KR"/>
              <a:t>(</a:t>
            </a:r>
            <a:r>
              <a:rPr lang="ko-KR" altLang="en-US"/>
              <a:t>한 공정에 여러 작업자 배치)</a:t>
            </a:r>
          </a:p>
          <a:p>
            <a:pPr lvl="1"/>
            <a:r>
              <a:rPr lang="ko-KR" altLang="en-US"/>
              <a:t>이때 작업 시간에 따른 </a:t>
            </a:r>
            <a:r>
              <a:rPr lang="en-US" altLang="ko-KR"/>
              <a:t>cost</a:t>
            </a:r>
            <a:r>
              <a:rPr lang="ko-KR" altLang="en-US"/>
              <a:t>와 추가 작업자 사용에 따른 </a:t>
            </a:r>
            <a:r>
              <a:rPr lang="en-US" altLang="ko-KR"/>
              <a:t>cost</a:t>
            </a:r>
            <a:r>
              <a:rPr lang="ko-KR" altLang="en-US"/>
              <a:t>를 함께 고려해야 한다.</a:t>
            </a:r>
          </a:p>
        </p:txBody>
      </p:sp>
      <p:sp>
        <p:nvSpPr>
          <p:cNvPr id="5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9441-BAAC-4829-AF00-51BEA8731FA0}" type="slidenum">
              <a:rPr lang="ko-KR" altLang="en-US"/>
              <a:pPr/>
              <a:t>84</a:t>
            </a:fld>
            <a:endParaRPr lang="en-US" altLang="ko-KR"/>
          </a:p>
        </p:txBody>
      </p:sp>
      <p:graphicFrame>
        <p:nvGraphicFramePr>
          <p:cNvPr id="91250" name="Group 114"/>
          <p:cNvGraphicFramePr>
            <a:graphicFrameLocks noGrp="1"/>
          </p:cNvGraphicFramePr>
          <p:nvPr/>
        </p:nvGraphicFramePr>
        <p:xfrm>
          <a:off x="1042988" y="3284538"/>
          <a:ext cx="6559550" cy="2286000"/>
        </p:xfrm>
        <a:graphic>
          <a:graphicData uri="http://schemas.openxmlformats.org/drawingml/2006/table">
            <a:tbl>
              <a:tblPr/>
              <a:tblGrid>
                <a:gridCol w="1444625"/>
                <a:gridCol w="741362"/>
                <a:gridCol w="755650"/>
                <a:gridCol w="795338"/>
                <a:gridCol w="1231900"/>
                <a:gridCol w="862012"/>
                <a:gridCol w="72866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약병포장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공정(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납땜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누출검사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표준시간(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합침 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1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분할 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7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공정합침 예</a:t>
            </a:r>
          </a:p>
        </p:txBody>
      </p:sp>
      <p:sp>
        <p:nvSpPr>
          <p:cNvPr id="61542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공정을 합침(한 작업자에게 여러 작업(공정)을 할당 )</a:t>
            </a:r>
          </a:p>
          <a:p>
            <a:pPr lvl="1"/>
            <a:r>
              <a:rPr lang="ko-KR" altLang="en-US" sz="1800" dirty="0"/>
              <a:t>이때는 생산 주기 시간이 늘어난다는 점을 고려해야 한다.</a:t>
            </a:r>
          </a:p>
        </p:txBody>
      </p:sp>
      <p:sp>
        <p:nvSpPr>
          <p:cNvPr id="4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25605-ACF7-45BE-84A1-A8E8A1ADA109}" type="slidenum">
              <a:rPr lang="ko-KR" altLang="en-US"/>
              <a:pPr/>
              <a:t>85</a:t>
            </a:fld>
            <a:endParaRPr lang="en-US" altLang="ko-KR"/>
          </a:p>
        </p:txBody>
      </p:sp>
      <p:graphicFrame>
        <p:nvGraphicFramePr>
          <p:cNvPr id="615517" name="Group 1117"/>
          <p:cNvGraphicFramePr>
            <a:graphicFrameLocks noGrp="1"/>
          </p:cNvGraphicFramePr>
          <p:nvPr/>
        </p:nvGraphicFramePr>
        <p:xfrm>
          <a:off x="1093788" y="1916113"/>
          <a:ext cx="6559550" cy="1519238"/>
        </p:xfrm>
        <a:graphic>
          <a:graphicData uri="http://schemas.openxmlformats.org/drawingml/2006/table">
            <a:tbl>
              <a:tblPr/>
              <a:tblGrid>
                <a:gridCol w="1444625"/>
                <a:gridCol w="741362"/>
                <a:gridCol w="755650"/>
                <a:gridCol w="795338"/>
                <a:gridCol w="1231900"/>
                <a:gridCol w="862012"/>
                <a:gridCol w="728663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약병포장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공정(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납땜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누출검사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표준시간(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합침 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5426" name="Rectangle 1026"/>
          <p:cNvSpPr>
            <a:spLocks noChangeArrowheads="1"/>
          </p:cNvSpPr>
          <p:nvPr/>
        </p:nvSpPr>
        <p:spPr bwMode="auto">
          <a:xfrm>
            <a:off x="755650" y="3644900"/>
            <a:ext cx="7921625" cy="233521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just" eaLnBrk="0" latinLnBrk="0" hangingPunct="0">
              <a:lnSpc>
                <a:spcPct val="120000"/>
              </a:lnSpc>
            </a:pPr>
            <a:r>
              <a:rPr kumimoji="0" lang="ko-KR" altLang="en-US" dirty="0" smtClean="0">
                <a:latin typeface="+mn-ea"/>
                <a:ea typeface="+mn-ea"/>
              </a:rPr>
              <a:t>예: </a:t>
            </a:r>
            <a:r>
              <a:rPr kumimoji="0" lang="ko-KR" altLang="en-US" dirty="0">
                <a:latin typeface="+mn-ea"/>
                <a:ea typeface="+mn-ea"/>
              </a:rPr>
              <a:t>현재의 공정 효율, </a:t>
            </a:r>
            <a:r>
              <a:rPr kumimoji="0" lang="en-US" altLang="ko-KR" dirty="0">
                <a:latin typeface="+mn-ea"/>
                <a:ea typeface="+mn-ea"/>
              </a:rPr>
              <a:t>E = 0.975 / (6</a:t>
            </a:r>
            <a:r>
              <a:rPr kumimoji="0" lang="ko-KR" altLang="en-US" dirty="0">
                <a:latin typeface="+mn-ea"/>
                <a:ea typeface="+mn-ea"/>
              </a:rPr>
              <a:t>×0.30) = 0.54 ( 54% )</a:t>
            </a:r>
          </a:p>
          <a:p>
            <a:pPr lvl="1" algn="just" eaLnBrk="0" latinLnBrk="0" hangingPunct="0">
              <a:lnSpc>
                <a:spcPct val="120000"/>
              </a:lnSpc>
            </a:pPr>
            <a:r>
              <a:rPr kumimoji="0" lang="ko-KR" altLang="en-US" sz="1800" dirty="0">
                <a:latin typeface="+mn-ea"/>
                <a:ea typeface="+mn-ea"/>
              </a:rPr>
              <a:t>공정 합침 </a:t>
            </a:r>
            <a:r>
              <a:rPr kumimoji="0" lang="ko-KR" altLang="en-US" sz="1800" dirty="0" smtClean="0">
                <a:latin typeface="+mn-ea"/>
                <a:ea typeface="+mn-ea"/>
              </a:rPr>
              <a:t>방식: </a:t>
            </a:r>
            <a:r>
              <a:rPr kumimoji="0" lang="ko-KR" altLang="en-US" sz="1800" dirty="0">
                <a:latin typeface="+mn-ea"/>
                <a:ea typeface="+mn-ea"/>
              </a:rPr>
              <a:t>2-3 작업을 묶고, 4-5-6 작업을 하나로 묶는다면 </a:t>
            </a:r>
          </a:p>
          <a:p>
            <a:pPr lvl="1" algn="just" eaLnBrk="0" latinLnBrk="0" hangingPunct="0">
              <a:lnSpc>
                <a:spcPct val="120000"/>
              </a:lnSpc>
            </a:pPr>
            <a:r>
              <a:rPr kumimoji="0" lang="en-US" altLang="ko-KR" sz="1800" dirty="0">
                <a:latin typeface="+mn-ea"/>
                <a:ea typeface="+mn-ea"/>
              </a:rPr>
              <a:t>I, II,  III </a:t>
            </a:r>
            <a:r>
              <a:rPr kumimoji="0" lang="en-US" altLang="ko-KR" sz="1800" dirty="0" smtClean="0">
                <a:latin typeface="+mn-ea"/>
                <a:ea typeface="+mn-ea"/>
              </a:rPr>
              <a:t>  </a:t>
            </a:r>
            <a:r>
              <a:rPr kumimoji="0" lang="ko-KR" altLang="en-US" sz="1800" dirty="0" smtClean="0">
                <a:latin typeface="+mn-ea"/>
                <a:ea typeface="+mn-ea"/>
              </a:rPr>
              <a:t>의 </a:t>
            </a:r>
            <a:r>
              <a:rPr kumimoji="0" lang="ko-KR" altLang="en-US" sz="1800" dirty="0">
                <a:latin typeface="+mn-ea"/>
                <a:ea typeface="+mn-ea"/>
              </a:rPr>
              <a:t>작업장이  되고 각각의 표준시간은  </a:t>
            </a:r>
            <a:r>
              <a:rPr kumimoji="0" lang="ko-KR" altLang="en-US" sz="1800" dirty="0" smtClean="0">
                <a:latin typeface="+mn-ea"/>
                <a:ea typeface="+mn-ea"/>
              </a:rPr>
              <a:t>                    </a:t>
            </a:r>
            <a:r>
              <a:rPr kumimoji="0" lang="ko-KR" altLang="en-US" sz="1800" dirty="0">
                <a:latin typeface="+mn-ea"/>
                <a:ea typeface="+mn-ea"/>
              </a:rPr>
              <a:t>가 되며</a:t>
            </a:r>
          </a:p>
          <a:p>
            <a:pPr lvl="1" algn="just" eaLnBrk="0" latinLnBrk="0" hangingPunct="0">
              <a:lnSpc>
                <a:spcPct val="120000"/>
              </a:lnSpc>
            </a:pPr>
            <a:r>
              <a:rPr kumimoji="0" lang="ko-KR" altLang="en-US" sz="1800" dirty="0">
                <a:latin typeface="+mn-ea"/>
                <a:ea typeface="+mn-ea"/>
              </a:rPr>
              <a:t>이때의 생산주기 </a:t>
            </a:r>
            <a:r>
              <a:rPr kumimoji="0" lang="ko-KR" altLang="en-US" sz="1800" dirty="0" smtClean="0">
                <a:latin typeface="+mn-ea"/>
                <a:ea typeface="+mn-ea"/>
              </a:rPr>
              <a:t>시간:</a:t>
            </a:r>
            <a:endParaRPr kumimoji="0" lang="ko-KR" altLang="en-US" sz="1800" dirty="0">
              <a:latin typeface="+mn-ea"/>
              <a:ea typeface="+mn-ea"/>
            </a:endParaRPr>
          </a:p>
          <a:p>
            <a:pPr lvl="1" algn="just" eaLnBrk="0" latinLnBrk="0" hangingPunct="0">
              <a:lnSpc>
                <a:spcPct val="120000"/>
              </a:lnSpc>
            </a:pPr>
            <a:r>
              <a:rPr kumimoji="0" lang="ko-KR" altLang="en-US" sz="1800" dirty="0">
                <a:latin typeface="+mn-ea"/>
                <a:ea typeface="+mn-ea"/>
              </a:rPr>
              <a:t>이때의 공정효율, </a:t>
            </a:r>
            <a:r>
              <a:rPr kumimoji="0" lang="en-US" altLang="ko-KR" sz="1800" dirty="0">
                <a:latin typeface="+mn-ea"/>
                <a:ea typeface="+mn-ea"/>
              </a:rPr>
              <a:t>E </a:t>
            </a:r>
            <a:r>
              <a:rPr kumimoji="0" lang="en-US" altLang="ko-KR" sz="1800" dirty="0" smtClean="0">
                <a:latin typeface="+mn-ea"/>
                <a:ea typeface="+mn-ea"/>
              </a:rPr>
              <a:t>=</a:t>
            </a:r>
            <a:endParaRPr kumimoji="0" lang="ko-KR" altLang="en-US" sz="18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1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공정분할 예</a:t>
            </a:r>
          </a:p>
        </p:txBody>
      </p:sp>
      <p:sp>
        <p:nvSpPr>
          <p:cNvPr id="616452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공정 분할</a:t>
            </a:r>
            <a:r>
              <a:rPr lang="ko-KR" altLang="ko-KR" sz="2000" dirty="0"/>
              <a:t>(</a:t>
            </a:r>
            <a:r>
              <a:rPr lang="ko-KR" altLang="en-US" sz="2000" dirty="0"/>
              <a:t>한 공정에 여러 작업자 배치)</a:t>
            </a:r>
          </a:p>
          <a:p>
            <a:pPr lvl="1"/>
            <a:r>
              <a:rPr lang="ko-KR" altLang="en-US" sz="1800" dirty="0"/>
              <a:t>이때 작업 시간에 따른 </a:t>
            </a:r>
            <a:r>
              <a:rPr lang="en-US" altLang="ko-KR" sz="1800" dirty="0"/>
              <a:t>cost</a:t>
            </a:r>
            <a:r>
              <a:rPr lang="ko-KR" altLang="en-US" sz="1800" dirty="0"/>
              <a:t>와 추가 작업자 사용에 따른 </a:t>
            </a:r>
            <a:r>
              <a:rPr lang="en-US" altLang="ko-KR" sz="1800" dirty="0"/>
              <a:t>cost</a:t>
            </a:r>
            <a:r>
              <a:rPr lang="ko-KR" altLang="en-US" sz="1800" dirty="0"/>
              <a:t>를 함께 고려해야 한다.</a:t>
            </a:r>
          </a:p>
        </p:txBody>
      </p:sp>
      <p:sp>
        <p:nvSpPr>
          <p:cNvPr id="5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D0087-A37C-433D-B0F8-B877557EBDF5}" type="slidenum">
              <a:rPr lang="ko-KR" altLang="en-US"/>
              <a:pPr/>
              <a:t>86</a:t>
            </a:fld>
            <a:endParaRPr lang="en-US" altLang="ko-KR"/>
          </a:p>
        </p:txBody>
      </p:sp>
      <p:graphicFrame>
        <p:nvGraphicFramePr>
          <p:cNvPr id="616553" name="Group 1129"/>
          <p:cNvGraphicFramePr>
            <a:graphicFrameLocks noGrp="1"/>
          </p:cNvGraphicFramePr>
          <p:nvPr/>
        </p:nvGraphicFramePr>
        <p:xfrm>
          <a:off x="1130300" y="2133600"/>
          <a:ext cx="6559550" cy="1905000"/>
        </p:xfrm>
        <a:graphic>
          <a:graphicData uri="http://schemas.openxmlformats.org/drawingml/2006/table">
            <a:tbl>
              <a:tblPr/>
              <a:tblGrid>
                <a:gridCol w="1444625"/>
                <a:gridCol w="741363"/>
                <a:gridCol w="755650"/>
                <a:gridCol w="795337"/>
                <a:gridCol w="1231900"/>
                <a:gridCol w="862013"/>
                <a:gridCol w="7286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약병포장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공정(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납땜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누출검사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표준시간(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분할 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6450" name="Rectangle 1026"/>
          <p:cNvSpPr>
            <a:spLocks noChangeArrowheads="1"/>
          </p:cNvSpPr>
          <p:nvPr/>
        </p:nvSpPr>
        <p:spPr bwMode="auto">
          <a:xfrm>
            <a:off x="900113" y="4292600"/>
            <a:ext cx="7708900" cy="15938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just" eaLnBrk="0" latinLnBrk="0" hangingPunct="0">
              <a:lnSpc>
                <a:spcPct val="120000"/>
              </a:lnSpc>
            </a:pPr>
            <a:r>
              <a:rPr kumimoji="0" lang="ko-KR" altLang="en-US" dirty="0" smtClean="0">
                <a:latin typeface="+mn-ea"/>
                <a:ea typeface="+mn-ea"/>
              </a:rPr>
              <a:t>예: </a:t>
            </a:r>
            <a:r>
              <a:rPr kumimoji="0" lang="ko-KR" altLang="en-US" dirty="0">
                <a:latin typeface="+mn-ea"/>
                <a:ea typeface="+mn-ea"/>
              </a:rPr>
              <a:t>현재의 공정 효율, </a:t>
            </a:r>
            <a:r>
              <a:rPr kumimoji="0" lang="en-US" altLang="ko-KR" dirty="0">
                <a:latin typeface="+mn-ea"/>
                <a:ea typeface="+mn-ea"/>
              </a:rPr>
              <a:t>E = 0.975 / (6</a:t>
            </a:r>
            <a:r>
              <a:rPr kumimoji="0" lang="ko-KR" altLang="en-US" dirty="0">
                <a:latin typeface="+mn-ea"/>
                <a:ea typeface="+mn-ea"/>
              </a:rPr>
              <a:t>×0.30) = 0.54 ( 54% )</a:t>
            </a:r>
          </a:p>
          <a:p>
            <a:pPr lvl="1" algn="just" eaLnBrk="0" latinLnBrk="0" hangingPunct="0">
              <a:lnSpc>
                <a:spcPct val="120000"/>
              </a:lnSpc>
            </a:pPr>
            <a:r>
              <a:rPr kumimoji="0" lang="ko-KR" altLang="en-US" sz="1800" dirty="0">
                <a:latin typeface="+mn-ea"/>
                <a:ea typeface="+mn-ea"/>
              </a:rPr>
              <a:t>공정 </a:t>
            </a:r>
            <a:r>
              <a:rPr kumimoji="0" lang="ko-KR" altLang="en-US" sz="1800" dirty="0" smtClean="0">
                <a:latin typeface="+mn-ea"/>
                <a:ea typeface="+mn-ea"/>
              </a:rPr>
              <a:t>분할: </a:t>
            </a:r>
            <a:r>
              <a:rPr kumimoji="0" lang="ko-KR" altLang="en-US" sz="1800" dirty="0">
                <a:latin typeface="+mn-ea"/>
                <a:ea typeface="+mn-ea"/>
              </a:rPr>
              <a:t>1,3 작업에 2인을 투입하여 둘로 나눈다면 </a:t>
            </a:r>
          </a:p>
          <a:p>
            <a:pPr lvl="1" algn="just" eaLnBrk="0" latinLnBrk="0" hangingPunct="0">
              <a:lnSpc>
                <a:spcPct val="120000"/>
              </a:lnSpc>
            </a:pPr>
            <a:r>
              <a:rPr kumimoji="0" lang="ko-KR" altLang="en-US" sz="1800" dirty="0">
                <a:latin typeface="+mn-ea"/>
                <a:ea typeface="+mn-ea"/>
              </a:rPr>
              <a:t>모두 </a:t>
            </a:r>
            <a:r>
              <a:rPr kumimoji="0" lang="ko-KR" altLang="en-US" sz="1800" dirty="0" smtClean="0">
                <a:latin typeface="+mn-ea"/>
                <a:ea typeface="+mn-ea"/>
              </a:rPr>
              <a:t>   개의 </a:t>
            </a:r>
            <a:r>
              <a:rPr kumimoji="0" lang="ko-KR" altLang="en-US" sz="1800" dirty="0">
                <a:latin typeface="+mn-ea"/>
                <a:ea typeface="+mn-ea"/>
              </a:rPr>
              <a:t>작업장이  되고, 이때의 생산주기 </a:t>
            </a:r>
            <a:r>
              <a:rPr kumimoji="0" lang="ko-KR" altLang="en-US" sz="1800" dirty="0" smtClean="0">
                <a:latin typeface="+mn-ea"/>
                <a:ea typeface="+mn-ea"/>
              </a:rPr>
              <a:t>시간:</a:t>
            </a:r>
            <a:endParaRPr kumimoji="0" lang="ko-KR" altLang="en-US" sz="1800" dirty="0">
              <a:latin typeface="+mn-ea"/>
              <a:ea typeface="+mn-ea"/>
            </a:endParaRPr>
          </a:p>
          <a:p>
            <a:pPr lvl="1" algn="just" eaLnBrk="0" latinLnBrk="0" hangingPunct="0">
              <a:lnSpc>
                <a:spcPct val="120000"/>
              </a:lnSpc>
            </a:pPr>
            <a:r>
              <a:rPr kumimoji="0" lang="ko-KR" altLang="en-US" sz="1800" dirty="0">
                <a:latin typeface="+mn-ea"/>
                <a:ea typeface="+mn-ea"/>
              </a:rPr>
              <a:t>이때의 공정효율, </a:t>
            </a:r>
            <a:r>
              <a:rPr kumimoji="0" lang="en-US" altLang="ko-KR" sz="1800" dirty="0">
                <a:latin typeface="+mn-ea"/>
                <a:ea typeface="+mn-ea"/>
              </a:rPr>
              <a:t>E </a:t>
            </a:r>
            <a:r>
              <a:rPr kumimoji="0" lang="en-US" altLang="ko-KR" sz="1800" dirty="0" smtClean="0">
                <a:latin typeface="+mn-ea"/>
                <a:ea typeface="+mn-ea"/>
              </a:rPr>
              <a:t>=</a:t>
            </a:r>
            <a:endParaRPr kumimoji="0" lang="ko-KR" altLang="en-US" sz="18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16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0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직무 설계(</a:t>
            </a:r>
            <a:r>
              <a:rPr lang="en-US" altLang="ko-KR"/>
              <a:t>Job Design)</a:t>
            </a:r>
          </a:p>
        </p:txBody>
      </p:sp>
      <p:sp>
        <p:nvSpPr>
          <p:cNvPr id="9318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직무 설계의 목적</a:t>
            </a:r>
            <a:endParaRPr lang="en-US" altLang="ko-KR" dirty="0"/>
          </a:p>
          <a:p>
            <a:r>
              <a:rPr lang="en-US" altLang="ko-KR" dirty="0" smtClean="0"/>
              <a:t>Job </a:t>
            </a:r>
            <a:r>
              <a:rPr lang="en-US" altLang="ko-KR" dirty="0"/>
              <a:t>Enlargement</a:t>
            </a:r>
            <a:endParaRPr lang="ko-KR" altLang="en-US" dirty="0"/>
          </a:p>
          <a:p>
            <a:r>
              <a:rPr lang="en-US" altLang="ko-KR" dirty="0"/>
              <a:t>Job Enrichment</a:t>
            </a:r>
            <a:endParaRPr lang="ko-KR" alt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7C01259-0767-40CA-9483-B10EE6B2F71E}" type="slidenum">
              <a:rPr lang="ko-KR" altLang="en-US"/>
              <a:pPr/>
              <a:t>87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직무설계의 목적</a:t>
            </a:r>
            <a:endParaRPr lang="ko-KR" altLang="en-US" dirty="0"/>
          </a:p>
        </p:txBody>
      </p:sp>
      <p:sp>
        <p:nvSpPr>
          <p:cNvPr id="9421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Job</a:t>
            </a:r>
            <a:r>
              <a:rPr lang="ko-KR" altLang="en-US" dirty="0" smtClean="0"/>
              <a:t>을 고를 때 고려하는 내용은 무엇인가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목적</a:t>
            </a:r>
          </a:p>
          <a:p>
            <a:pPr lvl="1"/>
            <a:r>
              <a:rPr lang="ko-KR" altLang="en-US" dirty="0" smtClean="0"/>
              <a:t>제품 품질 향상</a:t>
            </a:r>
          </a:p>
          <a:p>
            <a:pPr lvl="1"/>
            <a:r>
              <a:rPr lang="ko-KR" altLang="en-US" dirty="0" smtClean="0"/>
              <a:t>안전 사고 방지</a:t>
            </a:r>
          </a:p>
          <a:p>
            <a:pPr lvl="1"/>
            <a:r>
              <a:rPr lang="ko-KR" altLang="en-US" dirty="0" smtClean="0"/>
              <a:t>작업 능률 향상: (예: </a:t>
            </a:r>
            <a:r>
              <a:rPr lang="en-US" altLang="ko-KR" dirty="0" smtClean="0"/>
              <a:t>                                    system)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생산성 향상을 위하면서  작업자의 직무에 대한 최대 만족과 자기 개발의 기회를 부여하고자 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148CC-DD04-4391-81DA-88BE7739485F}" type="slidenum">
              <a:rPr lang="ko-KR" altLang="en-US" smtClean="0"/>
              <a:pPr/>
              <a:t>88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직무 확대(</a:t>
            </a:r>
            <a:r>
              <a:rPr lang="en-US" altLang="ko-KR" dirty="0" smtClean="0"/>
              <a:t>Job Enlargement)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작업자에게  직무범위를  수평적으로 확대하여 자기 개발의 기회를 부여하고자 하는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작업의 연결성을 부여할 수 있게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다양한 기술을 사용 또는 습득할 수 있는 기회를 제공할 수 있도록 설정</a:t>
            </a:r>
          </a:p>
          <a:p>
            <a:r>
              <a:rPr lang="ko-KR" altLang="en-US" dirty="0" smtClean="0"/>
              <a:t>전문화를 포기함으로써 효율이 감소되나 단조로움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싫증을 없앰으로써 흥미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동기부여가 되어 효과 면에서 이쪽이 더 크게 될 것을 기대하는 것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IBM</a:t>
            </a:r>
            <a:r>
              <a:rPr lang="ko-KR" altLang="en-US" dirty="0" smtClean="0"/>
              <a:t>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잇달아 연관된 작업을 맡게 함으로써 컴퓨터에 대한 이해와 다양한 지식의 습득을 돕는다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대학에서의 복수전공 권장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외국어 동시 학습의 </a:t>
            </a:r>
            <a:r>
              <a:rPr lang="en-US" altLang="ko-KR" dirty="0" smtClean="0"/>
              <a:t>synergy 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DBA2-F48E-4F32-AD7E-B0C3F3CF24A0}" type="slidenum">
              <a:rPr lang="ko-KR" altLang="en-US" smtClean="0"/>
              <a:pPr/>
              <a:t>89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8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전략적 품질 수준 고려</a:t>
            </a:r>
          </a:p>
        </p:txBody>
      </p:sp>
      <p:sp>
        <p:nvSpPr>
          <p:cNvPr id="334886" name="Rectangle 3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제품특성에 따른 품질과 생산 비용과의 관계를 고려하여 설정</a:t>
            </a:r>
          </a:p>
          <a:p>
            <a:pPr lvl="1"/>
            <a:r>
              <a:rPr lang="ko-KR" altLang="en-US" dirty="0"/>
              <a:t>고품질로 생산하는 것이 유리한 경우</a:t>
            </a:r>
          </a:p>
          <a:p>
            <a:pPr lvl="1"/>
            <a:r>
              <a:rPr lang="ko-KR" altLang="en-US" dirty="0"/>
              <a:t>저급으로 하되 가격을 싸게 생산하는 것이 유리한 경우</a:t>
            </a:r>
          </a:p>
          <a:p>
            <a:pPr lvl="1"/>
            <a:r>
              <a:rPr lang="ko-KR" altLang="en-US" dirty="0"/>
              <a:t>(예) 기업의 목표시장과도 관련 </a:t>
            </a:r>
          </a:p>
          <a:p>
            <a:pPr lvl="2"/>
            <a:r>
              <a:rPr lang="en-US" altLang="ko-KR" dirty="0"/>
              <a:t>Mercedes-Benz</a:t>
            </a:r>
            <a:r>
              <a:rPr lang="ko-KR" altLang="en-US" dirty="0"/>
              <a:t>:	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Volkswagen: 	  	</a:t>
            </a:r>
            <a:endParaRPr lang="ko-KR" altLang="en-US" dirty="0" smtClean="0"/>
          </a:p>
          <a:p>
            <a:r>
              <a:rPr lang="ko-KR" altLang="en-US" dirty="0" smtClean="0"/>
              <a:t>전략적 </a:t>
            </a:r>
            <a:r>
              <a:rPr lang="ko-KR" altLang="en-US" dirty="0"/>
              <a:t>차원에서 설계품질 설정</a:t>
            </a:r>
          </a:p>
          <a:p>
            <a:pPr lvl="1"/>
            <a:r>
              <a:rPr lang="ko-KR" altLang="en-US" dirty="0"/>
              <a:t>생산기술력 등 고려하여</a:t>
            </a:r>
          </a:p>
          <a:p>
            <a:pPr lvl="1"/>
            <a:r>
              <a:rPr lang="ko-KR" altLang="en-US" dirty="0"/>
              <a:t>생산기술 도입 여부, 공정설계 및 통제방식 등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참고</a:t>
            </a:r>
            <a:r>
              <a:rPr lang="en-US" altLang="ko-KR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: </a:t>
            </a:r>
            <a:r>
              <a:rPr lang="ko-KR" altLang="en-US" dirty="0" err="1" smtClean="0"/>
              <a:t>저성능이면서도</a:t>
            </a:r>
            <a:r>
              <a:rPr lang="ko-KR" altLang="en-US" dirty="0" smtClean="0"/>
              <a:t> 고가격 마케팅에 성공한 사례</a:t>
            </a:r>
            <a:endParaRPr lang="en-US" altLang="ko-KR" dirty="0" smtClean="0"/>
          </a:p>
          <a:p>
            <a:pPr lvl="1"/>
            <a:r>
              <a:rPr lang="ko-KR" altLang="en-US" dirty="0" err="1"/>
              <a:t>할리데이비슨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일본 경쟁사보다 </a:t>
            </a:r>
            <a:r>
              <a:rPr lang="ko-KR" altLang="en-US" dirty="0" err="1" smtClean="0"/>
              <a:t>저성능이지만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모터사이클에 </a:t>
            </a:r>
            <a:r>
              <a:rPr lang="en-US" altLang="ko-KR" dirty="0" smtClean="0"/>
              <a:t>Hog</a:t>
            </a:r>
            <a:r>
              <a:rPr lang="ko-KR" altLang="en-US" dirty="0" smtClean="0"/>
              <a:t>문화를 접목시켜 예술작품처럼 만들어 고가격으로 판매될 수 있었다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9F778-A27B-4765-99A5-DBEFFEAA0089}" type="slidenum">
              <a:rPr lang="ko-KR" altLang="en-US"/>
              <a:pPr/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작업자 사내 교육 사례</a:t>
            </a:r>
          </a:p>
        </p:txBody>
      </p:sp>
      <p:sp>
        <p:nvSpPr>
          <p:cNvPr id="924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/>
              <a:t>핵심 인재 교육 또는</a:t>
            </a:r>
            <a:r>
              <a:rPr lang="en-US" altLang="ko-KR" sz="2000"/>
              <a:t> </a:t>
            </a:r>
            <a:r>
              <a:rPr lang="ko-KR" altLang="en-US" sz="2000"/>
              <a:t>전체 직원 교육</a:t>
            </a:r>
          </a:p>
          <a:p>
            <a:pPr lvl="1">
              <a:lnSpc>
                <a:spcPct val="90000"/>
              </a:lnSpc>
            </a:pPr>
            <a:r>
              <a:rPr lang="ko-KR" altLang="en-US" sz="1800"/>
              <a:t>지식 근로자</a:t>
            </a:r>
            <a:r>
              <a:rPr lang="en-US" altLang="ko-KR" sz="1800"/>
              <a:t>(</a:t>
            </a:r>
            <a:r>
              <a:rPr lang="ko-KR" altLang="en-US" sz="1800"/>
              <a:t>지능화된 작업자</a:t>
            </a:r>
            <a:r>
              <a:rPr lang="en-US" altLang="ko-KR" sz="1800"/>
              <a:t>)</a:t>
            </a:r>
            <a:r>
              <a:rPr lang="ko-KR" altLang="en-US" sz="1800"/>
              <a:t>를 만드는 것이 목표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유한킴벌리 사례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1993</a:t>
            </a:r>
            <a:r>
              <a:rPr lang="ko-KR" altLang="en-US" sz="1800"/>
              <a:t>년 </a:t>
            </a:r>
            <a:r>
              <a:rPr lang="en-US" altLang="ko-KR" sz="1800"/>
              <a:t>4</a:t>
            </a:r>
            <a:r>
              <a:rPr lang="ko-KR" altLang="en-US" sz="1800"/>
              <a:t>조</a:t>
            </a:r>
            <a:r>
              <a:rPr lang="en-US" altLang="ko-KR" sz="1800"/>
              <a:t>2</a:t>
            </a:r>
            <a:r>
              <a:rPr lang="ko-KR" altLang="en-US" sz="1800"/>
              <a:t>교대 시스템과 작업자 의무교육 시스템 병행 도입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2</a:t>
            </a:r>
            <a:r>
              <a:rPr lang="ko-KR" altLang="en-US" sz="1800"/>
              <a:t>조가 </a:t>
            </a:r>
            <a:r>
              <a:rPr lang="en-US" altLang="ko-KR" sz="1800"/>
              <a:t>12</a:t>
            </a:r>
            <a:r>
              <a:rPr lang="ko-KR" altLang="en-US" sz="1800"/>
              <a:t>시간씩 </a:t>
            </a:r>
            <a:r>
              <a:rPr lang="en-US" altLang="ko-KR" sz="1800"/>
              <a:t>4</a:t>
            </a:r>
            <a:r>
              <a:rPr lang="ko-KR" altLang="en-US" sz="1800"/>
              <a:t>일 일하고 </a:t>
            </a:r>
            <a:r>
              <a:rPr lang="en-US" altLang="ko-KR" sz="1800"/>
              <a:t>4</a:t>
            </a:r>
            <a:r>
              <a:rPr lang="ko-KR" altLang="en-US" sz="1800"/>
              <a:t>일 쉬는 방식 </a:t>
            </a:r>
            <a:r>
              <a:rPr lang="en-US" altLang="ko-KR" sz="1800"/>
              <a:t>(</a:t>
            </a:r>
            <a:r>
              <a:rPr lang="ko-KR" altLang="en-US" sz="1800"/>
              <a:t>주당 </a:t>
            </a:r>
            <a:r>
              <a:rPr lang="en-US" altLang="ko-KR" sz="1800"/>
              <a:t>42</a:t>
            </a:r>
            <a:r>
              <a:rPr lang="ko-KR" altLang="en-US" sz="1800"/>
              <a:t>시간 작업</a:t>
            </a:r>
            <a:r>
              <a:rPr lang="en-US" altLang="ko-KR" sz="1800"/>
              <a:t>)</a:t>
            </a:r>
          </a:p>
          <a:p>
            <a:pPr lvl="2">
              <a:lnSpc>
                <a:spcPct val="90000"/>
              </a:lnSpc>
            </a:pPr>
            <a:r>
              <a:rPr lang="ko-KR" altLang="en-US" sz="1600"/>
              <a:t>종전 </a:t>
            </a:r>
            <a:r>
              <a:rPr lang="en-US" altLang="ko-KR" sz="1600"/>
              <a:t>4</a:t>
            </a:r>
            <a:r>
              <a:rPr lang="ko-KR" altLang="en-US" sz="1600"/>
              <a:t>조</a:t>
            </a:r>
            <a:r>
              <a:rPr lang="en-US" altLang="ko-KR" sz="1600"/>
              <a:t>3</a:t>
            </a:r>
            <a:r>
              <a:rPr lang="ko-KR" altLang="en-US" sz="1600"/>
              <a:t>교대 방식은 </a:t>
            </a:r>
            <a:r>
              <a:rPr lang="en-US" altLang="ko-KR" sz="1600"/>
              <a:t>8</a:t>
            </a:r>
            <a:r>
              <a:rPr lang="ko-KR" altLang="en-US" sz="1600"/>
              <a:t>시간씩 </a:t>
            </a:r>
            <a:r>
              <a:rPr lang="en-US" altLang="ko-KR" sz="1600"/>
              <a:t>4</a:t>
            </a:r>
            <a:r>
              <a:rPr lang="ko-KR" altLang="en-US" sz="1600"/>
              <a:t>개조가 돌아가면서 작업하는 방식</a:t>
            </a:r>
          </a:p>
          <a:p>
            <a:pPr lvl="2">
              <a:lnSpc>
                <a:spcPct val="90000"/>
              </a:lnSpc>
            </a:pPr>
            <a:r>
              <a:rPr lang="ko-KR" altLang="en-US" sz="1600"/>
              <a:t>유휴 시간의 교육과 휴식으로 불량률 감소</a:t>
            </a:r>
          </a:p>
          <a:p>
            <a:pPr lvl="1">
              <a:lnSpc>
                <a:spcPct val="90000"/>
              </a:lnSpc>
            </a:pPr>
            <a:r>
              <a:rPr lang="ko-KR" altLang="en-US" sz="1800"/>
              <a:t>의무 교육시간 연 </a:t>
            </a:r>
            <a:r>
              <a:rPr lang="en-US" altLang="ko-KR" sz="1800"/>
              <a:t>180</a:t>
            </a:r>
            <a:r>
              <a:rPr lang="ko-KR" altLang="en-US" sz="1800"/>
              <a:t>시간</a:t>
            </a:r>
            <a:r>
              <a:rPr lang="en-US" altLang="ko-KR" sz="1800"/>
              <a:t>(</a:t>
            </a:r>
            <a:r>
              <a:rPr lang="ko-KR" altLang="en-US" sz="1800"/>
              <a:t>직능관련 자격제도</a:t>
            </a:r>
            <a:r>
              <a:rPr lang="en-US" altLang="ko-KR" sz="1800"/>
              <a:t>, </a:t>
            </a:r>
            <a:r>
              <a:rPr lang="ko-KR" altLang="en-US" sz="1800"/>
              <a:t>안전 관련 등</a:t>
            </a:r>
            <a:r>
              <a:rPr lang="en-US" altLang="ko-KR" sz="1800"/>
              <a:t> </a:t>
            </a:r>
            <a:r>
              <a:rPr lang="ko-KR" altLang="en-US" sz="1800"/>
              <a:t>지식 근로자 양성</a:t>
            </a:r>
            <a:r>
              <a:rPr lang="en-US" altLang="ko-KR" sz="180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1800"/>
              <a:t>기타 자유 교육 연 </a:t>
            </a:r>
            <a:r>
              <a:rPr lang="en-US" altLang="ko-KR" sz="1800"/>
              <a:t>120</a:t>
            </a:r>
            <a:r>
              <a:rPr lang="ko-KR" altLang="en-US" sz="1800"/>
              <a:t>시간</a:t>
            </a:r>
            <a:r>
              <a:rPr lang="en-US" altLang="ko-KR" sz="1800"/>
              <a:t>(</a:t>
            </a:r>
            <a:r>
              <a:rPr lang="ko-KR" altLang="en-US" sz="1800"/>
              <a:t>영어</a:t>
            </a:r>
            <a:r>
              <a:rPr lang="en-US" altLang="ko-KR" sz="1800"/>
              <a:t>, </a:t>
            </a:r>
            <a:r>
              <a:rPr lang="ko-KR" altLang="en-US" sz="1800"/>
              <a:t>봉사활동</a:t>
            </a:r>
            <a:r>
              <a:rPr lang="en-US" altLang="ko-KR" sz="1800"/>
              <a:t>, </a:t>
            </a:r>
            <a:r>
              <a:rPr lang="ko-KR" altLang="en-US" sz="1800"/>
              <a:t>인터넷 활용법</a:t>
            </a:r>
            <a:r>
              <a:rPr lang="en-US" altLang="ko-KR" sz="1800"/>
              <a:t>, </a:t>
            </a:r>
            <a:r>
              <a:rPr lang="ko-KR" altLang="en-US" sz="1800"/>
              <a:t>토론 연습</a:t>
            </a:r>
            <a:r>
              <a:rPr lang="en-US" altLang="ko-KR" sz="1800"/>
              <a:t>, </a:t>
            </a:r>
            <a:r>
              <a:rPr lang="ko-KR" altLang="en-US" sz="1800"/>
              <a:t>문화활동</a:t>
            </a:r>
            <a:r>
              <a:rPr lang="en-US" altLang="ko-KR" sz="1800"/>
              <a:t>, </a:t>
            </a:r>
            <a:r>
              <a:rPr lang="ko-KR" altLang="en-US" sz="1800"/>
              <a:t>교양</a:t>
            </a:r>
            <a:r>
              <a:rPr lang="en-US" altLang="ko-KR" sz="1800"/>
              <a:t>, </a:t>
            </a:r>
            <a:r>
              <a:rPr lang="ko-KR" altLang="en-US" sz="1800"/>
              <a:t>독서 등</a:t>
            </a:r>
            <a:r>
              <a:rPr lang="en-US" altLang="ko-KR" sz="1800"/>
              <a:t>) </a:t>
            </a:r>
            <a:r>
              <a:rPr lang="ko-KR" altLang="en-US" sz="1800"/>
              <a:t>제공</a:t>
            </a:r>
          </a:p>
          <a:p>
            <a:pPr lvl="1">
              <a:lnSpc>
                <a:spcPct val="90000"/>
              </a:lnSpc>
            </a:pPr>
            <a:r>
              <a:rPr lang="ko-KR" altLang="en-US" sz="1800"/>
              <a:t>잉여 인원 흡수</a:t>
            </a:r>
            <a:r>
              <a:rPr lang="en-US" altLang="ko-KR" sz="1800"/>
              <a:t>, </a:t>
            </a:r>
            <a:r>
              <a:rPr lang="ko-KR" altLang="en-US" sz="1800"/>
              <a:t>월급 줄지 않고</a:t>
            </a:r>
            <a:r>
              <a:rPr lang="en-US" altLang="ko-KR" sz="1800"/>
              <a:t>, </a:t>
            </a:r>
            <a:r>
              <a:rPr lang="ko-KR" altLang="en-US" sz="1800"/>
              <a:t>생산성 향상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국민은행 사례</a:t>
            </a:r>
          </a:p>
          <a:p>
            <a:pPr lvl="1">
              <a:lnSpc>
                <a:spcPct val="90000"/>
              </a:lnSpc>
            </a:pPr>
            <a:r>
              <a:rPr lang="ko-KR" altLang="en-US" sz="1800"/>
              <a:t>창구 직원의 업무 역량이 시티뱅크 작업자의 다중적 역량에 비해 떨어지는 사실을 확인하고 은행장이 자극을 받음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1800"/>
              <a:t>멀티 스킬</a:t>
            </a:r>
            <a:r>
              <a:rPr lang="en-US" altLang="ko-KR" sz="1800"/>
              <a:t>(multi-skill)</a:t>
            </a:r>
            <a:r>
              <a:rPr lang="ko-KR" altLang="en-US" sz="1800"/>
              <a:t>을 갖춘 작업자 양산이 목표로 학습 시스템 개편</a:t>
            </a:r>
          </a:p>
          <a:p>
            <a:pPr lvl="1">
              <a:lnSpc>
                <a:spcPct val="90000"/>
              </a:lnSpc>
            </a:pPr>
            <a:r>
              <a:rPr lang="ko-KR" altLang="en-US" sz="1800"/>
              <a:t>학습 인력으로 국민은행이</a:t>
            </a:r>
            <a:r>
              <a:rPr lang="en-US" altLang="ko-KR" sz="1800"/>
              <a:t> </a:t>
            </a:r>
            <a:r>
              <a:rPr lang="ko-KR" altLang="en-US" sz="1800"/>
              <a:t>국민카드와 합병함으로써 발생한 잉여 인력 문제를 해결할 수 있음</a:t>
            </a:r>
            <a:r>
              <a:rPr lang="en-US" altLang="ko-KR" sz="18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97A19-4924-492C-AF90-4F076FC296D6}" type="slidenum">
              <a:rPr lang="ko-KR" altLang="en-US"/>
              <a:pPr/>
              <a:t>90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직무 충실화(</a:t>
            </a:r>
            <a:r>
              <a:rPr lang="en-US" altLang="ko-KR"/>
              <a:t>Job Enrichment)</a:t>
            </a:r>
          </a:p>
        </p:txBody>
      </p:sp>
      <p:sp>
        <p:nvSpPr>
          <p:cNvPr id="95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2000" dirty="0">
                <a:latin typeface="신명조"/>
              </a:rPr>
              <a:t>작업자가 직무에 대하여 관리적 권한(계획, 통제, 책임)을 많이 갖게 하는 수직적 직무 확대</a:t>
            </a:r>
          </a:p>
          <a:p>
            <a:pPr lvl="1" algn="just"/>
            <a:r>
              <a:rPr lang="ko-KR" altLang="en-US" sz="1800" dirty="0">
                <a:latin typeface="신명조"/>
              </a:rPr>
              <a:t>창의적 역할을 수행할 수 있도록 하는 직무 설계</a:t>
            </a:r>
          </a:p>
          <a:p>
            <a:pPr algn="just"/>
            <a:r>
              <a:rPr lang="ko-KR" altLang="en-US" sz="2000" dirty="0">
                <a:latin typeface="신명조"/>
              </a:rPr>
              <a:t>작업자에게 더욱 많은 지식 및 기술이 필요(또는 요구됨)</a:t>
            </a:r>
          </a:p>
          <a:p>
            <a:pPr lvl="1" algn="just"/>
            <a:r>
              <a:rPr lang="ko-KR" altLang="en-US" sz="1800" dirty="0">
                <a:latin typeface="신명조"/>
              </a:rPr>
              <a:t>한국의 경우</a:t>
            </a:r>
            <a:r>
              <a:rPr lang="en-US" altLang="ko-KR" sz="1800" dirty="0">
                <a:latin typeface="신명조"/>
              </a:rPr>
              <a:t>, </a:t>
            </a:r>
            <a:r>
              <a:rPr lang="ko-KR" altLang="en-US" sz="1800" dirty="0">
                <a:latin typeface="신명조"/>
              </a:rPr>
              <a:t>사무직에 비해서 생산직의 권한 </a:t>
            </a:r>
            <a:r>
              <a:rPr lang="ko-KR" altLang="en-US" sz="1800" dirty="0" err="1">
                <a:latin typeface="신명조"/>
              </a:rPr>
              <a:t>위양이</a:t>
            </a:r>
            <a:r>
              <a:rPr lang="ko-KR" altLang="en-US" sz="1800" dirty="0">
                <a:latin typeface="신명조"/>
              </a:rPr>
              <a:t> 특히 부족함</a:t>
            </a:r>
            <a:r>
              <a:rPr lang="en-US" altLang="ko-KR" sz="1800" dirty="0">
                <a:latin typeface="신명조"/>
              </a:rPr>
              <a:t>.</a:t>
            </a:r>
          </a:p>
          <a:p>
            <a:pPr lvl="1" algn="just"/>
            <a:r>
              <a:rPr lang="ko-KR" altLang="en-US" sz="1800" dirty="0">
                <a:latin typeface="신명조"/>
              </a:rPr>
              <a:t>숙련된 작업자의 필요성</a:t>
            </a:r>
          </a:p>
          <a:p>
            <a:pPr algn="just"/>
            <a:r>
              <a:rPr lang="ko-KR" altLang="en-US" sz="2000" dirty="0">
                <a:latin typeface="신명조"/>
              </a:rPr>
              <a:t>흥미 및 만족감을 </a:t>
            </a:r>
            <a:r>
              <a:rPr lang="ko-KR" altLang="en-US" sz="2000" dirty="0" smtClean="0">
                <a:latin typeface="신명조"/>
              </a:rPr>
              <a:t>부여: </a:t>
            </a:r>
            <a:r>
              <a:rPr lang="ko-KR" altLang="en-US" sz="2000" dirty="0">
                <a:latin typeface="신명조"/>
              </a:rPr>
              <a:t>동기유발 유인. </a:t>
            </a:r>
            <a:r>
              <a:rPr lang="ko-KR" altLang="en-US" sz="2000" dirty="0" smtClean="0">
                <a:latin typeface="신명조"/>
              </a:rPr>
              <a:t>자아실현의 </a:t>
            </a:r>
            <a:r>
              <a:rPr lang="ko-KR" altLang="en-US" sz="2000" dirty="0">
                <a:latin typeface="신명조"/>
              </a:rPr>
              <a:t>기회제공(자기개발 계획)</a:t>
            </a:r>
          </a:p>
          <a:p>
            <a:pPr lvl="1" algn="just"/>
            <a:r>
              <a:rPr lang="ko-KR" altLang="en-US" sz="1800" dirty="0">
                <a:latin typeface="신명조"/>
              </a:rPr>
              <a:t>스스로 작업하게 할수록 만족</a:t>
            </a:r>
          </a:p>
          <a:p>
            <a:pPr lvl="1" algn="just"/>
            <a:r>
              <a:rPr lang="ko-KR" altLang="en-US" sz="1800" dirty="0">
                <a:latin typeface="신명조"/>
              </a:rPr>
              <a:t>기업의 목표, 계획 등에 대한 정보제공</a:t>
            </a:r>
          </a:p>
          <a:p>
            <a:pPr lvl="1" algn="just"/>
            <a:r>
              <a:rPr lang="ko-KR" altLang="en-US" sz="1800" dirty="0">
                <a:latin typeface="신명조"/>
              </a:rPr>
              <a:t>강압적 회사정책(조직 환경) 보다는 의사소통이 원활하고 의견이 존중되고 받아들여 지는 분위기 조성</a:t>
            </a:r>
          </a:p>
          <a:p>
            <a:pPr algn="just"/>
            <a:r>
              <a:rPr lang="ko-KR" altLang="en-US" sz="2000" dirty="0">
                <a:latin typeface="신명조"/>
              </a:rPr>
              <a:t>불만족 요소(위생요인, 소극적 요소)의 제거</a:t>
            </a:r>
          </a:p>
          <a:p>
            <a:pPr lvl="1" algn="just"/>
            <a:r>
              <a:rPr lang="ko-KR" altLang="en-US" sz="1800" dirty="0"/>
              <a:t>없다고 특별히 </a:t>
            </a:r>
            <a:r>
              <a:rPr lang="ko-KR" altLang="en-US" sz="1800" dirty="0" err="1"/>
              <a:t>동기유발을</a:t>
            </a:r>
            <a:r>
              <a:rPr lang="ko-KR" altLang="en-US" sz="1800" dirty="0"/>
              <a:t> 시키는 것은 아니지만</a:t>
            </a:r>
            <a:r>
              <a:rPr lang="en-US" altLang="ko-KR" sz="1800" dirty="0"/>
              <a:t>, </a:t>
            </a:r>
            <a:r>
              <a:rPr lang="ko-KR" altLang="en-US" sz="1800" dirty="0"/>
              <a:t>많을수록 불만족을 초래하는 요인으로</a:t>
            </a:r>
            <a:r>
              <a:rPr lang="en-US" altLang="ko-KR" sz="1800" dirty="0"/>
              <a:t>, </a:t>
            </a:r>
            <a:r>
              <a:rPr lang="ko-KR" altLang="en-US" sz="1800" dirty="0"/>
              <a:t>소극적 요소(감독 및 지시)라고 함</a:t>
            </a:r>
            <a:r>
              <a:rPr lang="en-US" altLang="ko-KR" sz="1800" dirty="0"/>
              <a:t>. (Herzberg) </a:t>
            </a:r>
            <a:endParaRPr lang="en-US" altLang="ko-KR" sz="1800" dirty="0" smtClean="0"/>
          </a:p>
          <a:p>
            <a:pPr lvl="1" algn="just"/>
            <a:r>
              <a:rPr lang="ko-KR" altLang="en-US" sz="1800" dirty="0" smtClean="0">
                <a:latin typeface="신명조"/>
              </a:rPr>
              <a:t>강압적 </a:t>
            </a:r>
            <a:r>
              <a:rPr lang="ko-KR" altLang="en-US" sz="1800" dirty="0">
                <a:latin typeface="신명조"/>
              </a:rPr>
              <a:t>회사정책</a:t>
            </a:r>
            <a:r>
              <a:rPr lang="en-US" altLang="ko-KR" sz="1800" dirty="0">
                <a:latin typeface="신명조"/>
              </a:rPr>
              <a:t>, </a:t>
            </a:r>
            <a:r>
              <a:rPr lang="ko-KR" altLang="en-US" sz="1800" dirty="0">
                <a:latin typeface="신명조"/>
              </a:rPr>
              <a:t>강압적 인간관계</a:t>
            </a:r>
          </a:p>
          <a:p>
            <a:pPr lvl="1" algn="just"/>
            <a:r>
              <a:rPr lang="ko-KR" altLang="en-US" sz="1800" dirty="0">
                <a:latin typeface="신명조"/>
              </a:rPr>
              <a:t>위험한 작업환경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1746-2FE3-4B5D-964A-075408918C3B}" type="slidenum">
              <a:rPr lang="ko-KR" altLang="en-US"/>
              <a:pPr/>
              <a:t>91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직무의 기본적 특성과 직무설계 비교</a:t>
            </a:r>
          </a:p>
        </p:txBody>
      </p:sp>
      <p:sp>
        <p:nvSpPr>
          <p:cNvPr id="2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27CF9-1217-4022-825F-15A37E16EBEB}" type="slidenum">
              <a:rPr lang="ko-KR" altLang="en-US"/>
              <a:pPr/>
              <a:t>92</a:t>
            </a:fld>
            <a:endParaRPr lang="en-US" altLang="ko-KR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979613" y="1409701"/>
            <a:ext cx="5473700" cy="2298701"/>
            <a:chOff x="1247" y="981"/>
            <a:chExt cx="3448" cy="1448"/>
          </a:xfrm>
          <a:noFill/>
        </p:grpSpPr>
        <p:sp>
          <p:nvSpPr>
            <p:cNvPr id="935940" name="Rectangle 4"/>
            <p:cNvSpPr>
              <a:spLocks noChangeArrowheads="1"/>
            </p:cNvSpPr>
            <p:nvPr/>
          </p:nvSpPr>
          <p:spPr bwMode="auto">
            <a:xfrm>
              <a:off x="1247" y="981"/>
              <a:ext cx="1724" cy="725"/>
            </a:xfrm>
            <a:prstGeom prst="rect">
              <a:avLst/>
            </a:prstGeom>
            <a:grpFill/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35941" name="Rectangle 5"/>
            <p:cNvSpPr>
              <a:spLocks noChangeArrowheads="1"/>
            </p:cNvSpPr>
            <p:nvPr/>
          </p:nvSpPr>
          <p:spPr bwMode="auto">
            <a:xfrm>
              <a:off x="2971" y="981"/>
              <a:ext cx="1724" cy="725"/>
            </a:xfrm>
            <a:prstGeom prst="rect">
              <a:avLst/>
            </a:prstGeom>
            <a:grpFill/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35942" name="Rectangle 6"/>
            <p:cNvSpPr>
              <a:spLocks noChangeArrowheads="1"/>
            </p:cNvSpPr>
            <p:nvPr/>
          </p:nvSpPr>
          <p:spPr bwMode="auto">
            <a:xfrm>
              <a:off x="1247" y="1704"/>
              <a:ext cx="1724" cy="725"/>
            </a:xfrm>
            <a:prstGeom prst="rect">
              <a:avLst/>
            </a:prstGeom>
            <a:grpFill/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35943" name="Rectangle 7"/>
            <p:cNvSpPr>
              <a:spLocks noChangeArrowheads="1"/>
            </p:cNvSpPr>
            <p:nvPr/>
          </p:nvSpPr>
          <p:spPr bwMode="auto">
            <a:xfrm>
              <a:off x="2971" y="1704"/>
              <a:ext cx="1724" cy="725"/>
            </a:xfrm>
            <a:prstGeom prst="rect">
              <a:avLst/>
            </a:prstGeom>
            <a:grpFill/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979613" y="3756025"/>
            <a:ext cx="5449660" cy="692150"/>
            <a:chOff x="1247" y="2457"/>
            <a:chExt cx="3278" cy="436"/>
          </a:xfrm>
        </p:grpSpPr>
        <p:sp>
          <p:nvSpPr>
            <p:cNvPr id="935944" name="Text Box 8"/>
            <p:cNvSpPr txBox="1">
              <a:spLocks noChangeArrowheads="1"/>
            </p:cNvSpPr>
            <p:nvPr/>
          </p:nvSpPr>
          <p:spPr bwMode="auto">
            <a:xfrm>
              <a:off x="2389" y="2641"/>
              <a:ext cx="11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업무의 다양성</a:t>
              </a:r>
            </a:p>
          </p:txBody>
        </p:sp>
        <p:sp>
          <p:nvSpPr>
            <p:cNvPr id="935946" name="Text Box 10"/>
            <p:cNvSpPr txBox="1">
              <a:spLocks noChangeArrowheads="1"/>
            </p:cNvSpPr>
            <p:nvPr/>
          </p:nvSpPr>
          <p:spPr bwMode="auto">
            <a:xfrm>
              <a:off x="1247" y="2457"/>
              <a:ext cx="327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낮음                                                             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높음 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5947" name="AutoShape 11"/>
            <p:cNvSpPr>
              <a:spLocks noChangeArrowheads="1"/>
            </p:cNvSpPr>
            <p:nvPr/>
          </p:nvSpPr>
          <p:spPr bwMode="auto">
            <a:xfrm>
              <a:off x="1701" y="2478"/>
              <a:ext cx="2382" cy="161"/>
            </a:xfrm>
            <a:prstGeom prst="leftRightArrow">
              <a:avLst>
                <a:gd name="adj1" fmla="val 42731"/>
                <a:gd name="adj2" fmla="val 119276"/>
              </a:avLst>
            </a:prstGeom>
            <a:solidFill>
              <a:schemeClr val="hlink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55688" y="1412875"/>
            <a:ext cx="938211" cy="2292350"/>
            <a:chOff x="665" y="981"/>
            <a:chExt cx="591" cy="1444"/>
          </a:xfrm>
        </p:grpSpPr>
        <p:sp>
          <p:nvSpPr>
            <p:cNvPr id="935945" name="Text Box 9"/>
            <p:cNvSpPr txBox="1">
              <a:spLocks noChangeArrowheads="1"/>
            </p:cNvSpPr>
            <p:nvPr/>
          </p:nvSpPr>
          <p:spPr bwMode="auto">
            <a:xfrm>
              <a:off x="665" y="1434"/>
              <a:ext cx="310" cy="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 algn="l"/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재량권</a:t>
              </a:r>
            </a:p>
          </p:txBody>
        </p:sp>
        <p:sp>
          <p:nvSpPr>
            <p:cNvPr id="935950" name="Text Box 14"/>
            <p:cNvSpPr txBox="1">
              <a:spLocks noChangeArrowheads="1"/>
            </p:cNvSpPr>
            <p:nvPr/>
          </p:nvSpPr>
          <p:spPr bwMode="auto">
            <a:xfrm>
              <a:off x="884" y="981"/>
              <a:ext cx="372" cy="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많음</a:t>
              </a:r>
            </a:p>
            <a:p>
              <a:pPr algn="l"/>
              <a:endParaRPr lang="ko-KR" altLang="en-US" sz="1600">
                <a:latin typeface="맑은 고딕" pitchFamily="50" charset="-127"/>
                <a:ea typeface="맑은 고딕" pitchFamily="50" charset="-127"/>
              </a:endParaRPr>
            </a:p>
            <a:p>
              <a:pPr algn="l"/>
              <a:endParaRPr lang="ko-KR" altLang="en-US" sz="1600">
                <a:latin typeface="맑은 고딕" pitchFamily="50" charset="-127"/>
                <a:ea typeface="맑은 고딕" pitchFamily="50" charset="-127"/>
              </a:endParaRPr>
            </a:p>
            <a:p>
              <a:pPr algn="l"/>
              <a:endParaRPr lang="ko-KR" altLang="en-US" sz="1600">
                <a:latin typeface="맑은 고딕" pitchFamily="50" charset="-127"/>
                <a:ea typeface="맑은 고딕" pitchFamily="50" charset="-127"/>
              </a:endParaRPr>
            </a:p>
            <a:p>
              <a:pPr algn="l"/>
              <a:endParaRPr lang="ko-KR" altLang="en-US" sz="1600">
                <a:latin typeface="맑은 고딕" pitchFamily="50" charset="-127"/>
                <a:ea typeface="맑은 고딕" pitchFamily="50" charset="-127"/>
              </a:endParaRPr>
            </a:p>
            <a:p>
              <a:pPr algn="l"/>
              <a:endParaRPr lang="ko-KR" altLang="en-US" sz="1600">
                <a:latin typeface="맑은 고딕" pitchFamily="50" charset="-127"/>
                <a:ea typeface="맑은 고딕" pitchFamily="50" charset="-127"/>
              </a:endParaRPr>
            </a:p>
            <a:p>
              <a:pPr algn="l"/>
              <a:endParaRPr lang="ko-KR" altLang="en-US" sz="1600">
                <a:latin typeface="맑은 고딕" pitchFamily="50" charset="-127"/>
                <a:ea typeface="맑은 고딕" pitchFamily="50" charset="-127"/>
              </a:endParaRPr>
            </a:p>
            <a:p>
              <a:pPr algn="l"/>
              <a:endParaRPr lang="ko-KR" altLang="en-US" sz="1600">
                <a:latin typeface="맑은 고딕" pitchFamily="50" charset="-127"/>
                <a:ea typeface="맑은 고딕" pitchFamily="50" charset="-127"/>
              </a:endParaRPr>
            </a:p>
            <a:p>
              <a:pPr algn="l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적음</a:t>
              </a:r>
            </a:p>
          </p:txBody>
        </p:sp>
        <p:sp>
          <p:nvSpPr>
            <p:cNvPr id="935948" name="AutoShape 12"/>
            <p:cNvSpPr>
              <a:spLocks noChangeArrowheads="1"/>
            </p:cNvSpPr>
            <p:nvPr/>
          </p:nvSpPr>
          <p:spPr bwMode="auto">
            <a:xfrm rot="16200000">
              <a:off x="592" y="1624"/>
              <a:ext cx="975" cy="181"/>
            </a:xfrm>
            <a:prstGeom prst="leftRightArrow">
              <a:avLst>
                <a:gd name="adj1" fmla="val 34121"/>
                <a:gd name="adj2" fmla="val 73364"/>
              </a:avLst>
            </a:prstGeom>
            <a:solidFill>
              <a:schemeClr val="hlink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35954" name="Rectangle 18"/>
          <p:cNvSpPr>
            <a:spLocks noChangeArrowheads="1"/>
          </p:cNvSpPr>
          <p:nvPr/>
        </p:nvSpPr>
        <p:spPr bwMode="auto">
          <a:xfrm>
            <a:off x="1979613" y="1492250"/>
            <a:ext cx="1403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60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품질관리</a:t>
            </a:r>
          </a:p>
          <a:p>
            <a:r>
              <a:rPr lang="ko-KR" altLang="en-US" sz="160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기계설비관리</a:t>
            </a:r>
          </a:p>
        </p:txBody>
      </p:sp>
      <p:sp>
        <p:nvSpPr>
          <p:cNvPr id="935955" name="Rectangle 19"/>
          <p:cNvSpPr>
            <a:spLocks noChangeArrowheads="1"/>
          </p:cNvSpPr>
          <p:nvPr/>
        </p:nvSpPr>
        <p:spPr bwMode="auto">
          <a:xfrm>
            <a:off x="6586538" y="1492250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60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경영자</a:t>
            </a:r>
          </a:p>
        </p:txBody>
      </p:sp>
      <p:sp>
        <p:nvSpPr>
          <p:cNvPr id="935956" name="Rectangle 20"/>
          <p:cNvSpPr>
            <a:spLocks noChangeArrowheads="1"/>
          </p:cNvSpPr>
          <p:nvPr/>
        </p:nvSpPr>
        <p:spPr bwMode="auto">
          <a:xfrm>
            <a:off x="2021483" y="3100388"/>
            <a:ext cx="14879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60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조립공장 </a:t>
            </a:r>
            <a:r>
              <a:rPr lang="ko-KR" altLang="en-US" sz="160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작업</a:t>
            </a:r>
          </a:p>
        </p:txBody>
      </p:sp>
      <p:sp>
        <p:nvSpPr>
          <p:cNvPr id="935957" name="Rectangle 21"/>
          <p:cNvSpPr>
            <a:spLocks noChangeArrowheads="1"/>
          </p:cNvSpPr>
          <p:nvPr/>
        </p:nvSpPr>
        <p:spPr bwMode="auto">
          <a:xfrm>
            <a:off x="6192838" y="2814638"/>
            <a:ext cx="1200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60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건설잡역부</a:t>
            </a:r>
          </a:p>
          <a:p>
            <a:r>
              <a:rPr lang="ko-KR" altLang="en-US" sz="160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건물관리인</a:t>
            </a:r>
          </a:p>
        </p:txBody>
      </p:sp>
      <p:sp>
        <p:nvSpPr>
          <p:cNvPr id="935961" name="AutoShape 25"/>
          <p:cNvSpPr>
            <a:spLocks noChangeArrowheads="1"/>
          </p:cNvSpPr>
          <p:nvPr/>
        </p:nvSpPr>
        <p:spPr bwMode="auto">
          <a:xfrm>
            <a:off x="3563328" y="1515022"/>
            <a:ext cx="2504061" cy="1093240"/>
          </a:xfrm>
          <a:prstGeom prst="rightArrow">
            <a:avLst>
              <a:gd name="adj1" fmla="val 59259"/>
              <a:gd name="adj2" fmla="val 59478"/>
            </a:avLst>
          </a:prstGeom>
          <a:solidFill>
            <a:schemeClr val="bg1"/>
          </a:solidFill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직무 확대</a:t>
            </a:r>
            <a:endParaRPr lang="ko-KR" altLang="en-US" dirty="0"/>
          </a:p>
        </p:txBody>
      </p:sp>
      <p:sp>
        <p:nvSpPr>
          <p:cNvPr id="935965" name="AutoShape 29"/>
          <p:cNvSpPr>
            <a:spLocks noChangeArrowheads="1"/>
          </p:cNvSpPr>
          <p:nvPr/>
        </p:nvSpPr>
        <p:spPr bwMode="auto">
          <a:xfrm rot="16200000">
            <a:off x="4082749" y="2255807"/>
            <a:ext cx="1296000" cy="1341889"/>
          </a:xfrm>
          <a:prstGeom prst="rightArrow">
            <a:avLst>
              <a:gd name="adj1" fmla="val 70075"/>
              <a:gd name="adj2" fmla="val 30754"/>
            </a:avLst>
          </a:prstGeom>
          <a:solidFill>
            <a:schemeClr val="bg1"/>
          </a:solidFill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vert="vert" anchor="ctr">
            <a:noAutofit/>
          </a:bodyPr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직무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충실화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5968" name="Rectangle 32"/>
          <p:cNvSpPr>
            <a:spLocks noChangeArrowheads="1"/>
          </p:cNvSpPr>
          <p:nvPr/>
        </p:nvSpPr>
        <p:spPr bwMode="auto">
          <a:xfrm>
            <a:off x="1146175" y="5116513"/>
            <a:ext cx="6378575" cy="984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*</a:t>
            </a:r>
            <a:r>
              <a:rPr lang="ko-KR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참고</a:t>
            </a:r>
            <a:r>
              <a:rPr lang="en-US" altLang="ko-K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: 21</a:t>
            </a:r>
            <a:r>
              <a:rPr lang="ko-KR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세기 경영자 </a:t>
            </a:r>
            <a:r>
              <a:rPr lang="ko-KR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역할 </a:t>
            </a:r>
            <a:r>
              <a:rPr lang="en-US" altLang="ko-KR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: </a:t>
            </a:r>
            <a:r>
              <a:rPr lang="ko-KR" altLang="en-US" b="1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ea"/>
                <a:ea typeface="+mn-ea"/>
              </a:rPr>
              <a:t>관리자에서 리더로</a:t>
            </a:r>
            <a:endParaRPr lang="ko-KR" altLang="en-US" b="1" dirty="0">
              <a:solidFill>
                <a:srgbClr val="C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전략 계획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팀 구축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지속적 학습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의사 소통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en-US" altLang="ko-KR" sz="1800" dirty="0" smtClean="0">
                <a:latin typeface="+mn-ea"/>
                <a:ea typeface="+mn-ea"/>
              </a:rPr>
              <a:t>charisma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91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70" decel="100000"/>
                                        <p:tgtEl>
                                          <p:spTgt spid="9359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770" decel="100000"/>
                                        <p:tgtEl>
                                          <p:spTgt spid="93595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3595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93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3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93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3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70" decel="100000"/>
                                        <p:tgtEl>
                                          <p:spTgt spid="9359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770" decel="100000"/>
                                        <p:tgtEl>
                                          <p:spTgt spid="93595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3595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93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3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93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3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70" decel="100000"/>
                                        <p:tgtEl>
                                          <p:spTgt spid="9359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770" decel="100000"/>
                                        <p:tgtEl>
                                          <p:spTgt spid="93595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3595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93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3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93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3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70" decel="100000"/>
                                        <p:tgtEl>
                                          <p:spTgt spid="9359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770" decel="100000"/>
                                        <p:tgtEl>
                                          <p:spTgt spid="93595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3595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93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3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93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3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59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3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54" grpId="0"/>
      <p:bldP spid="935955" grpId="0"/>
      <p:bldP spid="935956" grpId="0"/>
      <p:bldP spid="935957" grpId="0"/>
      <p:bldP spid="935961" grpId="0" animBg="1"/>
      <p:bldP spid="93596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작업측정 및 표준설계</a:t>
            </a:r>
          </a:p>
        </p:txBody>
      </p:sp>
      <p:sp>
        <p:nvSpPr>
          <p:cNvPr id="962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작업표준의 필요성</a:t>
            </a:r>
          </a:p>
          <a:p>
            <a:r>
              <a:rPr lang="ko-KR" altLang="en-US"/>
              <a:t>작업측정 방식</a:t>
            </a:r>
          </a:p>
          <a:p>
            <a:r>
              <a:rPr lang="ko-KR" altLang="en-US"/>
              <a:t>표준시간 산정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FCF6BC6-44EF-47D4-BFC4-643F5A3F66E8}" type="slidenum">
              <a:rPr lang="ko-KR" altLang="en-US"/>
              <a:pPr/>
              <a:t>93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작업표준의 필요성</a:t>
            </a:r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>
                <a:latin typeface="신명조"/>
              </a:rPr>
              <a:t>작업측정은 작업표준을 설정하기 위한 것</a:t>
            </a:r>
          </a:p>
          <a:p>
            <a:pPr algn="just"/>
            <a:r>
              <a:rPr lang="ko-KR" altLang="en-US" dirty="0">
                <a:latin typeface="신명조"/>
              </a:rPr>
              <a:t>작업표준의 필요성</a:t>
            </a:r>
          </a:p>
          <a:p>
            <a:pPr lvl="1" algn="just"/>
            <a:r>
              <a:rPr lang="ko-KR" altLang="en-US" dirty="0">
                <a:latin typeface="신명조"/>
              </a:rPr>
              <a:t>생산활동에 대한 관리의 표준</a:t>
            </a:r>
          </a:p>
          <a:p>
            <a:pPr lvl="2" algn="just"/>
            <a:r>
              <a:rPr lang="ko-KR" altLang="en-US" dirty="0">
                <a:latin typeface="신명조"/>
              </a:rPr>
              <a:t>작업성과의 평가</a:t>
            </a:r>
          </a:p>
          <a:p>
            <a:pPr lvl="1" algn="just"/>
            <a:r>
              <a:rPr lang="ko-KR" altLang="en-US" dirty="0">
                <a:latin typeface="신명조"/>
              </a:rPr>
              <a:t>생산 투입요소(노동 및 설비) 필요량 계획을 위한 자료</a:t>
            </a:r>
          </a:p>
          <a:p>
            <a:pPr lvl="2" algn="just"/>
            <a:r>
              <a:rPr lang="ko-KR" altLang="en-US" dirty="0">
                <a:latin typeface="신명조"/>
              </a:rPr>
              <a:t>원가견적 및 가격결정</a:t>
            </a:r>
          </a:p>
          <a:p>
            <a:pPr lvl="1" algn="just"/>
            <a:r>
              <a:rPr lang="ko-KR" altLang="en-US" dirty="0">
                <a:latin typeface="신명조"/>
              </a:rPr>
              <a:t>생산계획( 일정계획, 생산량 )을 위한 자료</a:t>
            </a:r>
          </a:p>
          <a:p>
            <a:pPr lvl="1" algn="just"/>
            <a:r>
              <a:rPr lang="ko-KR" altLang="en-US" dirty="0">
                <a:latin typeface="신명조"/>
              </a:rPr>
              <a:t>임금 산정을 위한 기초 자료</a:t>
            </a:r>
          </a:p>
          <a:p>
            <a:pPr lvl="2" algn="just"/>
            <a:r>
              <a:rPr lang="ko-KR" altLang="en-US" dirty="0">
                <a:latin typeface="신명조"/>
              </a:rPr>
              <a:t>숙련, </a:t>
            </a:r>
            <a:r>
              <a:rPr lang="ko-KR" altLang="en-US" dirty="0" err="1">
                <a:latin typeface="신명조"/>
              </a:rPr>
              <a:t>비숙련공</a:t>
            </a:r>
            <a:r>
              <a:rPr lang="ko-KR" altLang="en-US" dirty="0">
                <a:latin typeface="신명조"/>
              </a:rPr>
              <a:t> 등 구분</a:t>
            </a:r>
          </a:p>
          <a:p>
            <a:pPr lvl="1" algn="just"/>
            <a:r>
              <a:rPr lang="ko-KR" altLang="en-US" dirty="0">
                <a:latin typeface="신명조"/>
              </a:rPr>
              <a:t>작업 방식 개선을 위한 연구 자료</a:t>
            </a:r>
          </a:p>
          <a:p>
            <a:pPr lvl="2" algn="just"/>
            <a:r>
              <a:rPr lang="ko-KR" altLang="en-US" dirty="0">
                <a:latin typeface="신명조"/>
              </a:rPr>
              <a:t>작업방식 우열 </a:t>
            </a:r>
            <a:r>
              <a:rPr lang="ko-KR" altLang="en-US" dirty="0" smtClean="0">
                <a:latin typeface="신명조"/>
              </a:rPr>
              <a:t>비교</a:t>
            </a:r>
            <a:endParaRPr lang="en-US" altLang="ko-KR" dirty="0" smtClean="0">
              <a:latin typeface="신명조"/>
            </a:endParaRPr>
          </a:p>
          <a:p>
            <a:pPr algn="just"/>
            <a:r>
              <a:rPr lang="ko-KR" altLang="en-US" dirty="0" smtClean="0">
                <a:latin typeface="신명조"/>
              </a:rPr>
              <a:t>작업측정 방식</a:t>
            </a:r>
            <a:endParaRPr lang="en-US" altLang="ko-KR" dirty="0" smtClean="0">
              <a:latin typeface="신명조"/>
            </a:endParaRPr>
          </a:p>
          <a:p>
            <a:pPr lvl="1" algn="just"/>
            <a:r>
              <a:rPr lang="ko-KR" altLang="en-US" dirty="0" smtClean="0">
                <a:latin typeface="신명조"/>
              </a:rPr>
              <a:t>직접 측정 </a:t>
            </a:r>
            <a:r>
              <a:rPr lang="en-US" altLang="ko-KR" dirty="0" smtClean="0">
                <a:latin typeface="신명조"/>
              </a:rPr>
              <a:t>: </a:t>
            </a:r>
            <a:r>
              <a:rPr lang="ko-KR" altLang="en-US" dirty="0" smtClean="0">
                <a:latin typeface="신명조"/>
              </a:rPr>
              <a:t>직접 관찰법</a:t>
            </a:r>
            <a:r>
              <a:rPr lang="en-US" altLang="ko-KR" dirty="0" smtClean="0">
                <a:latin typeface="신명조"/>
              </a:rPr>
              <a:t>, Work </a:t>
            </a:r>
            <a:r>
              <a:rPr lang="en-US" altLang="ko-KR" dirty="0" err="1" smtClean="0">
                <a:latin typeface="신명조"/>
              </a:rPr>
              <a:t>Samling</a:t>
            </a:r>
            <a:r>
              <a:rPr lang="ko-KR" altLang="en-US" dirty="0" smtClean="0">
                <a:latin typeface="신명조"/>
              </a:rPr>
              <a:t>법</a:t>
            </a:r>
            <a:endParaRPr lang="en-US" altLang="ko-KR" dirty="0" smtClean="0">
              <a:latin typeface="신명조"/>
            </a:endParaRPr>
          </a:p>
          <a:p>
            <a:pPr lvl="1" algn="just"/>
            <a:r>
              <a:rPr lang="ko-KR" altLang="en-US" dirty="0" smtClean="0">
                <a:latin typeface="신명조"/>
              </a:rPr>
              <a:t>간접 측정법</a:t>
            </a:r>
            <a:endParaRPr lang="ko-KR" altLang="en-US" dirty="0">
              <a:latin typeface="신명조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C5C05-F7D6-42F5-8B02-940CA4596642}" type="slidenum">
              <a:rPr lang="ko-KR" altLang="en-US"/>
              <a:pPr/>
              <a:t>94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표준시간 산정</a:t>
            </a:r>
          </a:p>
        </p:txBody>
      </p:sp>
      <p:sp>
        <p:nvSpPr>
          <p:cNvPr id="10035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표준시간 = 정상시간(기본시간) + 여유시간</a:t>
            </a:r>
          </a:p>
          <a:p>
            <a:pPr lvl="1"/>
            <a:r>
              <a:rPr lang="ko-KR" altLang="en-US" dirty="0" smtClean="0"/>
              <a:t>여유시간: </a:t>
            </a:r>
            <a:r>
              <a:rPr lang="ko-KR" altLang="en-US" dirty="0" err="1"/>
              <a:t>비생산시간을</a:t>
            </a:r>
            <a:r>
              <a:rPr lang="ko-KR" altLang="en-US" dirty="0"/>
              <a:t> 고려한 허용시간</a:t>
            </a:r>
          </a:p>
          <a:p>
            <a:pPr lvl="1"/>
            <a:r>
              <a:rPr lang="ko-KR" altLang="en-US" dirty="0"/>
              <a:t>정상시간</a:t>
            </a:r>
          </a:p>
          <a:p>
            <a:pPr lvl="2"/>
            <a:r>
              <a:rPr lang="ko-KR" altLang="en-US" dirty="0"/>
              <a:t>실제 관찰시간에다 측정대상작업자의 상대적 속도(작업자 평정치), 작업난도 등을 고려한 시간.</a:t>
            </a:r>
          </a:p>
          <a:p>
            <a:r>
              <a:rPr lang="ko-KR" altLang="en-US" dirty="0" err="1"/>
              <a:t>여유율로</a:t>
            </a:r>
            <a:r>
              <a:rPr lang="ko-KR" altLang="en-US" dirty="0"/>
              <a:t> 고려하는 경우</a:t>
            </a:r>
          </a:p>
          <a:p>
            <a:pPr lvl="1"/>
            <a:r>
              <a:rPr lang="ko-KR" altLang="en-US" dirty="0"/>
              <a:t>표준시간 = 정상시간 / ( 1 - </a:t>
            </a:r>
            <a:r>
              <a:rPr lang="ko-KR" altLang="en-US" dirty="0" err="1"/>
              <a:t>여유율</a:t>
            </a:r>
            <a:r>
              <a:rPr lang="ko-KR" altLang="en-US" dirty="0"/>
              <a:t> )</a:t>
            </a:r>
          </a:p>
          <a:p>
            <a:r>
              <a:rPr lang="ko-KR" altLang="en-US" dirty="0" err="1"/>
              <a:t>총작업량과</a:t>
            </a:r>
            <a:r>
              <a:rPr lang="ko-KR" altLang="en-US" dirty="0"/>
              <a:t> </a:t>
            </a:r>
            <a:r>
              <a:rPr lang="ko-KR" altLang="en-US" dirty="0" err="1"/>
              <a:t>총작업</a:t>
            </a:r>
            <a:r>
              <a:rPr lang="ko-KR" altLang="en-US" dirty="0"/>
              <a:t> 시간으로 고려하는 경우</a:t>
            </a:r>
          </a:p>
          <a:p>
            <a:pPr lvl="1"/>
            <a:r>
              <a:rPr lang="ko-KR" altLang="en-US" dirty="0"/>
              <a:t>표준시간 = (</a:t>
            </a:r>
            <a:r>
              <a:rPr lang="ko-KR" altLang="en-US" dirty="0" err="1"/>
              <a:t>총작업</a:t>
            </a:r>
            <a:r>
              <a:rPr lang="ko-KR" altLang="en-US" dirty="0"/>
              <a:t> 시간/</a:t>
            </a:r>
            <a:r>
              <a:rPr lang="ko-KR" altLang="en-US" dirty="0" err="1"/>
              <a:t>총작업량</a:t>
            </a:r>
            <a:r>
              <a:rPr lang="ko-KR" altLang="en-US" dirty="0"/>
              <a:t>) / (</a:t>
            </a:r>
            <a:r>
              <a:rPr lang="ko-KR" altLang="ko-KR" dirty="0"/>
              <a:t>1-</a:t>
            </a:r>
            <a:r>
              <a:rPr lang="ko-KR" altLang="en-US" dirty="0"/>
              <a:t>여유율)      또는</a:t>
            </a:r>
          </a:p>
          <a:p>
            <a:pPr lvl="1"/>
            <a:r>
              <a:rPr lang="ko-KR" altLang="en-US" dirty="0"/>
              <a:t>표준시간 = (</a:t>
            </a:r>
            <a:r>
              <a:rPr lang="ko-KR" altLang="en-US" dirty="0" err="1"/>
              <a:t>총작업</a:t>
            </a:r>
            <a:r>
              <a:rPr lang="ko-KR" altLang="en-US" dirty="0"/>
              <a:t> 시간/</a:t>
            </a:r>
            <a:r>
              <a:rPr lang="ko-KR" altLang="en-US" dirty="0" err="1"/>
              <a:t>총작업량</a:t>
            </a:r>
            <a:r>
              <a:rPr lang="ko-KR" altLang="en-US" dirty="0"/>
              <a:t>) × (1+여유율) 	</a:t>
            </a:r>
          </a:p>
          <a:p>
            <a:pPr lvl="1"/>
            <a:r>
              <a:rPr lang="ko-KR" altLang="en-US" dirty="0"/>
              <a:t>(예) </a:t>
            </a:r>
            <a:r>
              <a:rPr lang="ko-KR" altLang="en-US" dirty="0" err="1"/>
              <a:t>여유율</a:t>
            </a:r>
            <a:r>
              <a:rPr lang="ko-KR" altLang="en-US" dirty="0"/>
              <a:t>  </a:t>
            </a:r>
            <a:r>
              <a:rPr lang="en-US" altLang="ko-KR" dirty="0"/>
              <a:t>a &lt;0.2 </a:t>
            </a:r>
            <a:r>
              <a:rPr lang="ko-KR" altLang="en-US" dirty="0"/>
              <a:t>정도면 두 값이 </a:t>
            </a:r>
            <a:r>
              <a:rPr lang="ko-KR" altLang="en-US" dirty="0" err="1"/>
              <a:t>비슷</a:t>
            </a:r>
            <a:endParaRPr lang="ko-KR" altLang="en-US" dirty="0"/>
          </a:p>
          <a:p>
            <a:pPr lvl="2"/>
            <a:r>
              <a:rPr lang="ko-KR" altLang="en-US" dirty="0"/>
              <a:t> (1+ </a:t>
            </a:r>
            <a:r>
              <a:rPr lang="en-US" altLang="ko-KR" dirty="0"/>
              <a:t>a)</a:t>
            </a:r>
            <a:r>
              <a:rPr lang="ko-KR" altLang="en-US" dirty="0"/>
              <a:t>×정상시간 ≤</a:t>
            </a:r>
            <a:r>
              <a:rPr lang="ko-KR" altLang="ko-KR" dirty="0"/>
              <a:t> </a:t>
            </a:r>
            <a:r>
              <a:rPr lang="ko-KR" altLang="en-US" dirty="0"/>
              <a:t>정상시간 /(</a:t>
            </a:r>
            <a:r>
              <a:rPr lang="ko-KR" altLang="ko-KR" dirty="0"/>
              <a:t>1-</a:t>
            </a:r>
            <a:r>
              <a:rPr lang="en-US" altLang="ko-KR" dirty="0"/>
              <a:t>a) 	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예) 100개를 만드는데 1000분이 걸리고 </a:t>
            </a:r>
            <a:r>
              <a:rPr lang="ko-KR" altLang="en-US" dirty="0" err="1"/>
              <a:t>여유율</a:t>
            </a:r>
            <a:r>
              <a:rPr lang="ko-KR" altLang="ko-KR" dirty="0"/>
              <a:t> 10%</a:t>
            </a:r>
            <a:r>
              <a:rPr lang="ko-KR" altLang="en-US" dirty="0"/>
              <a:t>로 하면</a:t>
            </a:r>
          </a:p>
          <a:p>
            <a:pPr lvl="2"/>
            <a:r>
              <a:rPr lang="ko-KR" altLang="en-US" dirty="0"/>
              <a:t>표준시간 =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90EC4-6B66-4F83-BDA9-EF45138CA762}" type="slidenum">
              <a:rPr lang="ko-KR" altLang="en-US"/>
              <a:pPr/>
              <a:t>95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테마2008r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사용자 지정 5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생산2005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생산2005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생산2005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생산2005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생산2005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생산2005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생산2005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생산2005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eter2004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2_peter2004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2_peter2004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ter2004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ter2004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ter2004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ter2004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ter2004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ter2004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ter2004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생산2005</Template>
  <TotalTime>20735</TotalTime>
  <Words>7873</Words>
  <Application>Microsoft Office PowerPoint</Application>
  <PresentationFormat>화면 슬라이드 쇼(4:3)</PresentationFormat>
  <Paragraphs>1516</Paragraphs>
  <Slides>95</Slides>
  <Notes>70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95</vt:i4>
      </vt:variant>
    </vt:vector>
  </HeadingPairs>
  <TitlesOfParts>
    <vt:vector size="111" baseType="lpstr">
      <vt:lpstr>Ἰ</vt:lpstr>
      <vt:lpstr>굴림</vt:lpstr>
      <vt:lpstr>맑은 고딕</vt:lpstr>
      <vt:lpstr>바탕체</vt:lpstr>
      <vt:lpstr>신명조</vt:lpstr>
      <vt:lpstr>한양신명조</vt:lpstr>
      <vt:lpstr>Arial</vt:lpstr>
      <vt:lpstr>Bookman Old Style</vt:lpstr>
      <vt:lpstr>Inkburrow</vt:lpstr>
      <vt:lpstr>Symbol</vt:lpstr>
      <vt:lpstr>Tahoma</vt:lpstr>
      <vt:lpstr>Times New Roman</vt:lpstr>
      <vt:lpstr>Wingdings</vt:lpstr>
      <vt:lpstr>1_Office테마2008r</vt:lpstr>
      <vt:lpstr>3_peter2004</vt:lpstr>
      <vt:lpstr>수식</vt:lpstr>
      <vt:lpstr>제2부 생산시스템 설계</vt:lpstr>
      <vt:lpstr>제4장 품질관리 (Quality Control)</vt:lpstr>
      <vt:lpstr>품질관리 기본 개념</vt:lpstr>
      <vt:lpstr>품질의 정의</vt:lpstr>
      <vt:lpstr>품질관리 기본 개념</vt:lpstr>
      <vt:lpstr>품질 수준과 이윤</vt:lpstr>
      <vt:lpstr>품질관리 문제의 두 가지 차원(이중성)</vt:lpstr>
      <vt:lpstr>전략적 품질(설계품질)</vt:lpstr>
      <vt:lpstr>전략적 품질 수준 고려</vt:lpstr>
      <vt:lpstr>품질 향상과 비용절감 노력</vt:lpstr>
      <vt:lpstr>전략적 품질 수준과 경영 성과</vt:lpstr>
      <vt:lpstr>기술적 품질(적합품질)</vt:lpstr>
      <vt:lpstr>품질관련 비용</vt:lpstr>
      <vt:lpstr>품질관리 절차 개요</vt:lpstr>
      <vt:lpstr>전사적 품질관리 (Total Quality Control)</vt:lpstr>
      <vt:lpstr>전사적 품질관리 개념</vt:lpstr>
      <vt:lpstr>전사적 품질관리 방법</vt:lpstr>
      <vt:lpstr>전사적 품질관리 도구</vt:lpstr>
      <vt:lpstr>생선뼈 그림(fishbone diagram)</vt:lpstr>
      <vt:lpstr>특성요인도 예</vt:lpstr>
      <vt:lpstr>TQC 결과</vt:lpstr>
      <vt:lpstr>동기부여에 의한 품질향상운동</vt:lpstr>
      <vt:lpstr>6 시그마 운동: 개념</vt:lpstr>
      <vt:lpstr>3.8시그마 품질과 6시그마 품질의 비교 사례</vt:lpstr>
      <vt:lpstr>품질관리 도구 (2)</vt:lpstr>
      <vt:lpstr>Pareto’s Graph</vt:lpstr>
      <vt:lpstr>품질관리 도구 (3)</vt:lpstr>
      <vt:lpstr>통계적 품질관리</vt:lpstr>
      <vt:lpstr>통계적 품질관리 기법</vt:lpstr>
      <vt:lpstr>관리도법</vt:lpstr>
      <vt:lpstr>정규분포와 관리한계선</vt:lpstr>
      <vt:lpstr>관리도 판단 기준</vt:lpstr>
      <vt:lpstr>조사가 요구되는 관리도상의 변화</vt:lpstr>
      <vt:lpstr>PowerPoint 프레젠테이션</vt:lpstr>
      <vt:lpstr>제5장 제품계획</vt:lpstr>
      <vt:lpstr>제품 계획</vt:lpstr>
      <vt:lpstr>제품</vt:lpstr>
      <vt:lpstr>철학이 담긴 제품을 만들어야</vt:lpstr>
      <vt:lpstr>제품 구매의 다차원성</vt:lpstr>
      <vt:lpstr>제품 계획 (1) </vt:lpstr>
      <vt:lpstr>Lego사의 mindstorms제품 사례</vt:lpstr>
      <vt:lpstr>제품 계획의 체계</vt:lpstr>
      <vt:lpstr>제품계획 성공사례</vt:lpstr>
      <vt:lpstr>평범한 곳에서 Good Idea를</vt:lpstr>
      <vt:lpstr>제품계획 실패사례</vt:lpstr>
      <vt:lpstr>제품 idea 창출</vt:lpstr>
      <vt:lpstr>고객 요구사항의 제품화 전략</vt:lpstr>
      <vt:lpstr>불편한 점을 어떻게 개선할까?</vt:lpstr>
      <vt:lpstr>시장세분화 (제품 idea의 창출)</vt:lpstr>
      <vt:lpstr>Sear’s사의 제품idea 창출 전략</vt:lpstr>
      <vt:lpstr>제품차별화 (제품 idea의 창출)</vt:lpstr>
      <vt:lpstr>제품차별화 전략 예 (1)</vt:lpstr>
      <vt:lpstr>제품차별화 전략 예 (2)</vt:lpstr>
      <vt:lpstr>제품차별화 전략 예 : 서비스</vt:lpstr>
      <vt:lpstr>혁신(innovation) (제품 idea의 창출)</vt:lpstr>
      <vt:lpstr>혁신(innovation) 예 (제품 idea의 창출)</vt:lpstr>
      <vt:lpstr>손오공의 성공 요인</vt:lpstr>
      <vt:lpstr>제품 설계</vt:lpstr>
      <vt:lpstr>부서별 제품 idea의 특징과 평가</vt:lpstr>
      <vt:lpstr>제품 idea 평가 리스트 예</vt:lpstr>
      <vt:lpstr>제품개념의 개발</vt:lpstr>
      <vt:lpstr>제품 설계</vt:lpstr>
      <vt:lpstr>시제품 개발</vt:lpstr>
      <vt:lpstr>손익분기점 분석(Break-Even Point Analysis)</vt:lpstr>
      <vt:lpstr>제품수명주기에 따른 제품설계의 초점</vt:lpstr>
      <vt:lpstr>새로운 제품 설계 전략</vt:lpstr>
      <vt:lpstr>제6장 공정설계, 설비배치, 직무설계</vt:lpstr>
      <vt:lpstr>공정 설계</vt:lpstr>
      <vt:lpstr>설비 선정</vt:lpstr>
      <vt:lpstr>서비스 설비</vt:lpstr>
      <vt:lpstr>고객 대기시간(Waiting Line) 관리</vt:lpstr>
      <vt:lpstr>공정 설계</vt:lpstr>
      <vt:lpstr>공정기술의 개선 과정</vt:lpstr>
      <vt:lpstr>가치 분석</vt:lpstr>
      <vt:lpstr>가치 분석</vt:lpstr>
      <vt:lpstr>가치 분석 결과 비용 절감 예 (1): IBM</vt:lpstr>
      <vt:lpstr>가치 분석 결과 예 (2): IKEA</vt:lpstr>
      <vt:lpstr>가치 분석 결과 예 (4)</vt:lpstr>
      <vt:lpstr>설비 배치(Facility Layout)</vt:lpstr>
      <vt:lpstr>설비 배치의 개념</vt:lpstr>
      <vt:lpstr>작업을 고려한 설비 배치</vt:lpstr>
      <vt:lpstr>생산시스템에 따른 공정 형태</vt:lpstr>
      <vt:lpstr>계속공정시스템에서의 공정균형화</vt:lpstr>
      <vt:lpstr>공정효율을 높이는 방법</vt:lpstr>
      <vt:lpstr>공정합침 예</vt:lpstr>
      <vt:lpstr>공정분할 예</vt:lpstr>
      <vt:lpstr>직무 설계(Job Design)</vt:lpstr>
      <vt:lpstr>직무설계의 목적</vt:lpstr>
      <vt:lpstr>직무 확대(Job Enlargement)</vt:lpstr>
      <vt:lpstr>작업자 사내 교육 사례</vt:lpstr>
      <vt:lpstr>직무 충실화(Job Enrichment)</vt:lpstr>
      <vt:lpstr>직무의 기본적 특성과 직무설계 비교</vt:lpstr>
      <vt:lpstr>작업측정 및 표준설계</vt:lpstr>
      <vt:lpstr>작업표준의 필요성</vt:lpstr>
      <vt:lpstr>표준시간 산정</vt:lpstr>
    </vt:vector>
  </TitlesOfParts>
  <Company>한신대학교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생산관리 강의노트 2003</dc:title>
  <dc:creator>염건</dc:creator>
  <cp:lastModifiedBy>염 건</cp:lastModifiedBy>
  <cp:revision>1841</cp:revision>
  <cp:lastPrinted>1999-08-30T07:19:03Z</cp:lastPrinted>
  <dcterms:created xsi:type="dcterms:W3CDTF">1999-08-07T00:20:07Z</dcterms:created>
  <dcterms:modified xsi:type="dcterms:W3CDTF">2018-10-08T11:47:49Z</dcterms:modified>
</cp:coreProperties>
</file>