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308" r:id="rId2"/>
    <p:sldId id="2339" r:id="rId3"/>
    <p:sldId id="2338" r:id="rId4"/>
    <p:sldId id="2310" r:id="rId5"/>
    <p:sldId id="2317" r:id="rId6"/>
    <p:sldId id="2319" r:id="rId7"/>
    <p:sldId id="2318" r:id="rId8"/>
    <p:sldId id="2320" r:id="rId9"/>
    <p:sldId id="2321" r:id="rId10"/>
    <p:sldId id="2337" r:id="rId11"/>
    <p:sldId id="2322" r:id="rId12"/>
    <p:sldId id="2323" r:id="rId13"/>
    <p:sldId id="2324" r:id="rId14"/>
    <p:sldId id="2325" r:id="rId15"/>
    <p:sldId id="2336" r:id="rId16"/>
    <p:sldId id="2327" r:id="rId17"/>
    <p:sldId id="2331" r:id="rId18"/>
    <p:sldId id="2330" r:id="rId19"/>
    <p:sldId id="2332" r:id="rId20"/>
    <p:sldId id="2326" r:id="rId21"/>
    <p:sldId id="2328" r:id="rId22"/>
    <p:sldId id="2329" r:id="rId23"/>
    <p:sldId id="2333" r:id="rId24"/>
    <p:sldId id="2315" r:id="rId25"/>
    <p:sldId id="2340" r:id="rId26"/>
    <p:sldId id="2341" r:id="rId27"/>
    <p:sldId id="2342" r:id="rId28"/>
    <p:sldId id="2343" r:id="rId29"/>
    <p:sldId id="2273" r:id="rId3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4" userDrawn="1">
          <p15:clr>
            <a:srgbClr val="A4A3A4"/>
          </p15:clr>
        </p15:guide>
        <p15:guide id="4" pos="14255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36"/>
    <a:srgbClr val="FA484D"/>
    <a:srgbClr val="000000"/>
    <a:srgbClr val="817E9A"/>
    <a:srgbClr val="583F52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3750" autoAdjust="0"/>
  </p:normalViewPr>
  <p:slideViewPr>
    <p:cSldViewPr snapToGrid="0" snapToObjects="1">
      <p:cViewPr varScale="1">
        <p:scale>
          <a:sx n="54" d="100"/>
          <a:sy n="54" d="100"/>
        </p:scale>
        <p:origin x="816" y="120"/>
      </p:cViewPr>
      <p:guideLst>
        <p:guide orient="horz" pos="7994"/>
        <p:guide pos="14255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4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59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7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2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05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1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48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57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6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78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30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87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79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6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96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94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97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10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21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4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3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82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8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19" r:id="rId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12" Type="http://schemas.openxmlformats.org/officeDocument/2006/relationships/image" Target="../media/image3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ONKEYSTATION\Desktop\samuel-zeller-379406-unsplash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309" y="0"/>
            <a:ext cx="24546091" cy="137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>
            <a:spLocks/>
          </p:cNvSpPr>
          <p:nvPr/>
        </p:nvSpPr>
        <p:spPr bwMode="auto">
          <a:xfrm>
            <a:off x="8657766" y="9991175"/>
            <a:ext cx="7111384" cy="175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3000" spc="1800" dirty="0" smtClean="0">
                <a:solidFill>
                  <a:schemeClr val="tx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 Light" charset="0"/>
                <a:sym typeface="Bebas Neue" charset="0"/>
              </a:rPr>
              <a:t>201452010 </a:t>
            </a:r>
            <a:r>
              <a:rPr lang="ko-KR" altLang="en-US" sz="3000" spc="1800" dirty="0" smtClean="0">
                <a:solidFill>
                  <a:schemeClr val="tx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 Light" charset="0"/>
                <a:sym typeface="Bebas Neue" charset="0"/>
              </a:rPr>
              <a:t>김태호</a:t>
            </a:r>
            <a:endParaRPr lang="en-US" altLang="ko-KR" sz="3000" spc="1800" dirty="0" smtClean="0">
              <a:solidFill>
                <a:schemeClr val="tx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 Light" charset="0"/>
              <a:sym typeface="Bebas Neue" charset="0"/>
            </a:endParaRPr>
          </a:p>
          <a:p>
            <a:pPr algn="ctr" defTabSz="4572000">
              <a:lnSpc>
                <a:spcPts val="7400"/>
              </a:lnSpc>
            </a:pPr>
            <a:r>
              <a:rPr lang="en-US" sz="3000" spc="1800" dirty="0" smtClean="0">
                <a:solidFill>
                  <a:schemeClr val="tx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 Light" charset="0"/>
                <a:sym typeface="Bebas Neue" charset="0"/>
              </a:rPr>
              <a:t>201452024 </a:t>
            </a:r>
            <a:r>
              <a:rPr lang="ko-KR" altLang="en-US" sz="3000" spc="1800" dirty="0" smtClean="0">
                <a:solidFill>
                  <a:schemeClr val="tx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 Light" charset="0"/>
                <a:sym typeface="Bebas Neue" charset="0"/>
              </a:rPr>
              <a:t>박상희</a:t>
            </a:r>
            <a:endParaRPr lang="en-US" sz="3000" spc="1800" dirty="0">
              <a:solidFill>
                <a:schemeClr val="tx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 Light" charset="0"/>
              <a:sym typeface="Bebas Neue" charset="0"/>
            </a:endParaRPr>
          </a:p>
        </p:txBody>
      </p:sp>
      <p:pic>
        <p:nvPicPr>
          <p:cNvPr id="1031" name="Picture 7" descr="E:\VIDEO\logo\logo_mono_line_whit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243" y="3695372"/>
            <a:ext cx="2600431" cy="260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7611027"/>
            <a:ext cx="2454609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부모의 경제 상황과 자녀의 구직활동과의 관계</a:t>
            </a:r>
            <a:endParaRPr lang="ko-KR" altLang="en-US" sz="12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775401" y="1428020"/>
            <a:ext cx="2858475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0000" b="1" spc="2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INDEX</a:t>
            </a:r>
            <a:endParaRPr lang="en-US" sz="10000" b="1" spc="2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921445" y="3812980"/>
            <a:ext cx="12448766" cy="1246495"/>
            <a:chOff x="588422" y="2863122"/>
            <a:chExt cx="12448766" cy="1246495"/>
          </a:xfrm>
        </p:grpSpPr>
        <p:sp>
          <p:nvSpPr>
            <p:cNvPr id="39" name="TextBox 38"/>
            <p:cNvSpPr txBox="1"/>
            <p:nvPr/>
          </p:nvSpPr>
          <p:spPr>
            <a:xfrm>
              <a:off x="588422" y="2863122"/>
              <a:ext cx="5689378" cy="124649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Ⅰ . </a:t>
              </a:r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분석 목적 및 배경</a:t>
              </a:r>
              <a:endPara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77800" y="3247843"/>
              <a:ext cx="6759388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분석 목적 및 배경과 분석 대상 소개</a:t>
              </a:r>
              <a:endParaRPr lang="ko-KR" altLang="en-US" sz="50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21445" y="5983941"/>
            <a:ext cx="17872625" cy="1246495"/>
            <a:chOff x="336751" y="5059475"/>
            <a:chExt cx="17872625" cy="1246495"/>
          </a:xfrm>
        </p:grpSpPr>
        <p:sp>
          <p:nvSpPr>
            <p:cNvPr id="19" name="TextBox 18"/>
            <p:cNvSpPr txBox="1"/>
            <p:nvPr/>
          </p:nvSpPr>
          <p:spPr>
            <a:xfrm>
              <a:off x="336751" y="5059475"/>
              <a:ext cx="5679761" cy="124649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75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Ⅱ . </a:t>
              </a:r>
              <a:r>
                <a:rPr lang="ko-KR" altLang="en-US" sz="75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졸업자 특성 현황</a:t>
              </a:r>
              <a:endParaRPr lang="en-US" sz="7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6511" y="5444196"/>
              <a:ext cx="12192865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2016GOMS </a:t>
              </a:r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조사 기준일 당시 최근 </a:t>
              </a:r>
              <a:r>
                <a:rPr lang="en-US" altLang="ko-KR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4</a:t>
              </a:r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주 이내에 구직 활동중인 졸업자</a:t>
              </a:r>
              <a:endParaRPr lang="ko-KR" altLang="en-US" sz="50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21445" y="8154902"/>
            <a:ext cx="5027337" cy="124649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sz="75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21445" y="10376647"/>
            <a:ext cx="4891731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Ⅳ . </a:t>
            </a:r>
            <a:r>
              <a: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결론 및 제언</a:t>
            </a:r>
            <a:endParaRPr lang="en-US" altLang="ko-KR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96899" y="765225"/>
            <a:ext cx="7221849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Ⅱ . </a:t>
            </a:r>
            <a:r>
              <a:rPr lang="ko-KR" altLang="en-US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졸업자 특성 현황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6522" y="3155574"/>
            <a:ext cx="10204113" cy="7580712"/>
            <a:chOff x="1826522" y="3155574"/>
            <a:chExt cx="10204113" cy="7580712"/>
          </a:xfrm>
        </p:grpSpPr>
        <p:sp>
          <p:nvSpPr>
            <p:cNvPr id="2" name="TextBox 1"/>
            <p:cNvSpPr txBox="1"/>
            <p:nvPr/>
          </p:nvSpPr>
          <p:spPr>
            <a:xfrm>
              <a:off x="2940424" y="3155574"/>
              <a:ext cx="3890682" cy="124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성별</a:t>
              </a:r>
              <a:endPara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2" y="3329447"/>
              <a:ext cx="898750" cy="8987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6522" y="4402069"/>
              <a:ext cx="10204113" cy="6334217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12462212" y="3155574"/>
            <a:ext cx="10204113" cy="7580712"/>
            <a:chOff x="12462212" y="3155574"/>
            <a:chExt cx="10204113" cy="7580712"/>
          </a:xfrm>
        </p:grpSpPr>
        <p:grpSp>
          <p:nvGrpSpPr>
            <p:cNvPr id="16" name="그룹 15"/>
            <p:cNvGrpSpPr/>
            <p:nvPr/>
          </p:nvGrpSpPr>
          <p:grpSpPr>
            <a:xfrm>
              <a:off x="12462212" y="3155574"/>
              <a:ext cx="5004584" cy="1246495"/>
              <a:chOff x="1826522" y="3155574"/>
              <a:chExt cx="5004584" cy="124649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940424" y="3155574"/>
                <a:ext cx="3890682" cy="12464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7500" dirty="0" err="1" smtClean="0">
                    <a:solidFill>
                      <a:schemeClr val="tx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학교유형</a:t>
                </a:r>
                <a:endParaRPr lang="ko-KR" altLang="en-US" sz="75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6522" y="3329447"/>
                <a:ext cx="898750" cy="898750"/>
              </a:xfrm>
              <a:prstGeom prst="rect">
                <a:avLst/>
              </a:prstGeom>
            </p:spPr>
          </p:pic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2212" y="4402069"/>
              <a:ext cx="10204113" cy="6334217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826521" y="11385177"/>
            <a:ext cx="2083980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성별로 살펴보면 구직 활동 중인 졸업자는 </a:t>
            </a:r>
            <a:r>
              <a:rPr lang="ko-KR" altLang="en-US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여성이 남성에 비해 약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4% </a:t>
            </a:r>
            <a:r>
              <a:rPr lang="ko-KR" altLang="en-US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높은 것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으로 나타났다</a:t>
            </a:r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2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학교유형별로 살펴보면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r>
              <a:rPr lang="ko-KR" altLang="en-US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년제가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65.8%</a:t>
            </a:r>
            <a:r>
              <a:rPr lang="ko-KR" altLang="en-US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 전체의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2/3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를 차지하였다</a:t>
            </a:r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50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39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96899" y="765225"/>
            <a:ext cx="7221849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Ⅱ . </a:t>
            </a:r>
            <a:r>
              <a:rPr lang="ko-KR" altLang="en-US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졸업자 특성 현황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6521" y="11385177"/>
            <a:ext cx="2083980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학교소재권역별로는 </a:t>
            </a:r>
            <a:r>
              <a:rPr lang="ko-KR" altLang="en-US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경상권이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28.2%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 가장 많았고</a:t>
            </a:r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000" dirty="0" err="1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전라〮제주권은</a:t>
            </a:r>
            <a:r>
              <a:rPr lang="ko-KR" altLang="en-US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12.7%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 가장 적었다</a:t>
            </a:r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2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전공 계열로 살펴보면 </a:t>
            </a:r>
            <a:r>
              <a:rPr lang="ko-KR" altLang="en-US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사회 계열이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32.2</a:t>
            </a:r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%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 가장 많았고</a:t>
            </a:r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교육 계열이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3.6%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 가장 적었다</a:t>
            </a:r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50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26522" y="3155574"/>
            <a:ext cx="10167601" cy="7580711"/>
            <a:chOff x="1826522" y="3155574"/>
            <a:chExt cx="10167601" cy="7580711"/>
          </a:xfrm>
        </p:grpSpPr>
        <p:grpSp>
          <p:nvGrpSpPr>
            <p:cNvPr id="6" name="그룹 5"/>
            <p:cNvGrpSpPr/>
            <p:nvPr/>
          </p:nvGrpSpPr>
          <p:grpSpPr>
            <a:xfrm>
              <a:off x="1826522" y="3155574"/>
              <a:ext cx="5004584" cy="1246495"/>
              <a:chOff x="1826522" y="3155574"/>
              <a:chExt cx="5004584" cy="124649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940424" y="3155574"/>
                <a:ext cx="3890682" cy="12464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7500" dirty="0" smtClean="0">
                    <a:solidFill>
                      <a:schemeClr val="tx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학교소재권역</a:t>
                </a:r>
                <a:endParaRPr lang="ko-KR" altLang="en-US" sz="75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6522" y="3329447"/>
                <a:ext cx="898750" cy="898750"/>
              </a:xfrm>
              <a:prstGeom prst="rect">
                <a:avLst/>
              </a:prstGeom>
            </p:spPr>
          </p:pic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6522" y="4402068"/>
              <a:ext cx="10167601" cy="6334217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12462212" y="3155574"/>
            <a:ext cx="10204112" cy="7580711"/>
            <a:chOff x="12462212" y="3155574"/>
            <a:chExt cx="10204112" cy="7580711"/>
          </a:xfrm>
        </p:grpSpPr>
        <p:grpSp>
          <p:nvGrpSpPr>
            <p:cNvPr id="16" name="그룹 15"/>
            <p:cNvGrpSpPr/>
            <p:nvPr/>
          </p:nvGrpSpPr>
          <p:grpSpPr>
            <a:xfrm>
              <a:off x="12462212" y="3155574"/>
              <a:ext cx="5004584" cy="1246495"/>
              <a:chOff x="1826522" y="3155574"/>
              <a:chExt cx="5004584" cy="124649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940424" y="3155574"/>
                <a:ext cx="3890682" cy="12464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7500" dirty="0" err="1" smtClean="0">
                    <a:solidFill>
                      <a:schemeClr val="tx2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전공계열</a:t>
                </a:r>
                <a:endParaRPr lang="ko-KR" altLang="en-US" sz="75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6522" y="3329447"/>
                <a:ext cx="898750" cy="898750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98722" y="4402067"/>
              <a:ext cx="10167602" cy="6334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71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96899" y="765225"/>
            <a:ext cx="7221849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Ⅱ . </a:t>
            </a:r>
            <a:r>
              <a:rPr lang="ko-KR" altLang="en-US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졸업자 특성 현황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6522" y="3155574"/>
            <a:ext cx="13987218" cy="1246495"/>
            <a:chOff x="1826522" y="3155574"/>
            <a:chExt cx="13987218" cy="1246495"/>
          </a:xfrm>
        </p:grpSpPr>
        <p:sp>
          <p:nvSpPr>
            <p:cNvPr id="2" name="TextBox 1"/>
            <p:cNvSpPr txBox="1"/>
            <p:nvPr/>
          </p:nvSpPr>
          <p:spPr>
            <a:xfrm>
              <a:off x="2940423" y="3155574"/>
              <a:ext cx="12873317" cy="124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부모의 월평균 소득에 따른 구직 중인 졸업자 현황</a:t>
              </a:r>
              <a:endPara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2" y="3329447"/>
              <a:ext cx="898750" cy="89875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21" y="4402069"/>
            <a:ext cx="20803291" cy="80050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26522" y="12581025"/>
            <a:ext cx="20839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부모의 월평균 소득은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300~400</a:t>
            </a:r>
            <a:r>
              <a:rPr lang="ko-KR" altLang="en-US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만원의 소득이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22.0%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 가장 많았다</a:t>
            </a:r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50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4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96899" y="765225"/>
            <a:ext cx="7221849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Ⅱ . </a:t>
            </a:r>
            <a:r>
              <a:rPr lang="ko-KR" altLang="en-US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졸업자 특성 현황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6522" y="3155574"/>
            <a:ext cx="13987218" cy="1246495"/>
            <a:chOff x="1826522" y="3155574"/>
            <a:chExt cx="13987218" cy="1246495"/>
          </a:xfrm>
        </p:grpSpPr>
        <p:sp>
          <p:nvSpPr>
            <p:cNvPr id="2" name="TextBox 1"/>
            <p:cNvSpPr txBox="1"/>
            <p:nvPr/>
          </p:nvSpPr>
          <p:spPr>
            <a:xfrm>
              <a:off x="2940423" y="3155574"/>
              <a:ext cx="12873317" cy="124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부모의 자산 규모에 따른 구직 중인 졸업자 현황</a:t>
              </a:r>
              <a:endPara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2" y="3329447"/>
              <a:ext cx="898750" cy="89875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826522" y="12581025"/>
            <a:ext cx="20839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부모의 자산 규모는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억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5</a:t>
            </a:r>
            <a:r>
              <a:rPr lang="ko-KR" altLang="en-US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천만원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~ 3</a:t>
            </a:r>
            <a:r>
              <a:rPr lang="ko-KR" altLang="en-US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억원 사이가 </a:t>
            </a:r>
            <a:r>
              <a:rPr lang="en-US" altLang="ko-KR" sz="5000" dirty="0" smtClean="0">
                <a:solidFill>
                  <a:schemeClr val="accent2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29.1%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 가장 많았다</a:t>
            </a:r>
            <a:r>
              <a:rPr lang="en-US" altLang="ko-KR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50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22" y="4402069"/>
            <a:ext cx="20839803" cy="80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775401" y="1428020"/>
            <a:ext cx="2858475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0000" b="1" spc="2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INDEX</a:t>
            </a:r>
            <a:endParaRPr lang="en-US" sz="10000" b="1" spc="2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921445" y="3812980"/>
            <a:ext cx="12448766" cy="1246495"/>
            <a:chOff x="588422" y="2863122"/>
            <a:chExt cx="12448766" cy="1246495"/>
          </a:xfrm>
        </p:grpSpPr>
        <p:sp>
          <p:nvSpPr>
            <p:cNvPr id="39" name="TextBox 38"/>
            <p:cNvSpPr txBox="1"/>
            <p:nvPr/>
          </p:nvSpPr>
          <p:spPr>
            <a:xfrm>
              <a:off x="588422" y="2863122"/>
              <a:ext cx="5689378" cy="124649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Ⅰ . </a:t>
              </a:r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분석 목적 및 배경</a:t>
              </a:r>
              <a:endPara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77800" y="3247843"/>
              <a:ext cx="6759388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분석 목적 및 배경과 분석 대상 소개</a:t>
              </a:r>
              <a:endParaRPr lang="ko-KR" altLang="en-US" sz="50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21445" y="5983941"/>
            <a:ext cx="17872625" cy="1246495"/>
            <a:chOff x="336751" y="5059475"/>
            <a:chExt cx="17872625" cy="1246495"/>
          </a:xfrm>
        </p:grpSpPr>
        <p:sp>
          <p:nvSpPr>
            <p:cNvPr id="19" name="TextBox 18"/>
            <p:cNvSpPr txBox="1"/>
            <p:nvPr/>
          </p:nvSpPr>
          <p:spPr>
            <a:xfrm>
              <a:off x="336751" y="5059475"/>
              <a:ext cx="5679761" cy="124649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Ⅱ . </a:t>
              </a:r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졸업자 특성 현황</a:t>
              </a:r>
              <a:endPara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6511" y="5444196"/>
              <a:ext cx="12192865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2016GOMS </a:t>
              </a:r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조사 기준일 당시 최근 </a:t>
              </a:r>
              <a:r>
                <a:rPr lang="en-US" altLang="ko-KR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4</a:t>
              </a:r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주 이내에 구직 활동중인 졸업자</a:t>
              </a:r>
              <a:endParaRPr lang="ko-KR" altLang="en-US" sz="50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21445" y="8154902"/>
            <a:ext cx="5027337" cy="124649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7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7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sz="7500" dirty="0" smtClean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21445" y="10376647"/>
            <a:ext cx="4891731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Ⅳ . </a:t>
            </a:r>
            <a:r>
              <a: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결론 및 제언</a:t>
            </a:r>
            <a:endParaRPr lang="en-US" altLang="ko-KR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4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11325" y="765225"/>
            <a:ext cx="6386685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altLang="ko-KR" sz="96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6522" y="3155574"/>
            <a:ext cx="13987218" cy="1246495"/>
            <a:chOff x="1826522" y="3155574"/>
            <a:chExt cx="13987218" cy="1246495"/>
          </a:xfrm>
        </p:grpSpPr>
        <p:sp>
          <p:nvSpPr>
            <p:cNvPr id="2" name="TextBox 1"/>
            <p:cNvSpPr txBox="1"/>
            <p:nvPr/>
          </p:nvSpPr>
          <p:spPr>
            <a:xfrm>
              <a:off x="2940423" y="3155574"/>
              <a:ext cx="12873317" cy="124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구직 활동 기간</a:t>
              </a:r>
              <a:endPara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2" y="3329447"/>
              <a:ext cx="898750" cy="89875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1711325" y="4402068"/>
            <a:ext cx="20918488" cy="8758119"/>
            <a:chOff x="1711325" y="4402068"/>
            <a:chExt cx="20918488" cy="87581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1325" y="4402068"/>
              <a:ext cx="20918488" cy="875811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213389" y="4402069"/>
              <a:ext cx="1416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단위 </a:t>
              </a:r>
              <a:r>
                <a:rPr lang="en-US" altLang="ko-KR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: </a:t>
              </a:r>
              <a:r>
                <a:rPr lang="ko-KR" altLang="en-US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주</a:t>
              </a:r>
              <a:endParaRPr lang="ko-KR" altLang="en-US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9" name="모서리가 둥근 사각형 설명선 8"/>
          <p:cNvSpPr/>
          <p:nvPr/>
        </p:nvSpPr>
        <p:spPr>
          <a:xfrm>
            <a:off x="9968753" y="826784"/>
            <a:ext cx="12661060" cy="3164940"/>
          </a:xfrm>
          <a:prstGeom prst="wedgeRoundRectCallout">
            <a:avLst>
              <a:gd name="adj1" fmla="val -27489"/>
              <a:gd name="adj2" fmla="val 7255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구직 중인 졸업자들은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평균 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24.6</a:t>
            </a:r>
            <a:r>
              <a:rPr lang="ko-KR" altLang="en-US" sz="45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주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구직 활동을 한 것으로 나타났다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2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또한 유의수준 </a:t>
            </a:r>
            <a:r>
              <a:rPr lang="en-US" altLang="ko-KR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5%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하에서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성별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학교유형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학교소재권역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전공계열별로는 평균 구직 활동 기간의 차이가 있는 것</a:t>
            </a:r>
            <a:r>
              <a:rPr lang="ko-KR" altLang="en-US" sz="45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으로 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나타났다</a:t>
            </a:r>
            <a:r>
              <a:rPr lang="en-US" altLang="ko-KR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068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826522" y="4402069"/>
            <a:ext cx="20803291" cy="8901555"/>
            <a:chOff x="1826522" y="4402069"/>
            <a:chExt cx="20803291" cy="890155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6522" y="4402069"/>
              <a:ext cx="20803291" cy="890155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1213389" y="4402069"/>
              <a:ext cx="1416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단위 </a:t>
              </a:r>
              <a:r>
                <a:rPr lang="en-US" altLang="ko-KR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: </a:t>
              </a:r>
              <a:r>
                <a:rPr lang="ko-KR" altLang="en-US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주</a:t>
              </a:r>
              <a:endParaRPr lang="ko-KR" altLang="en-US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11325" y="765225"/>
            <a:ext cx="6386685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altLang="ko-KR" sz="96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6522" y="3155574"/>
            <a:ext cx="13987218" cy="1246495"/>
            <a:chOff x="1826522" y="3155574"/>
            <a:chExt cx="13987218" cy="1246495"/>
          </a:xfrm>
        </p:grpSpPr>
        <p:sp>
          <p:nvSpPr>
            <p:cNvPr id="2" name="TextBox 1"/>
            <p:cNvSpPr txBox="1"/>
            <p:nvPr/>
          </p:nvSpPr>
          <p:spPr>
            <a:xfrm>
              <a:off x="2940423" y="3155574"/>
              <a:ext cx="12873317" cy="124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구직 활동 기간</a:t>
              </a:r>
              <a:endPara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2" y="3329447"/>
              <a:ext cx="898750" cy="898750"/>
            </a:xfrm>
            <a:prstGeom prst="rect">
              <a:avLst/>
            </a:prstGeom>
          </p:spPr>
        </p:pic>
      </p:grpSp>
      <p:sp>
        <p:nvSpPr>
          <p:cNvPr id="11" name="모서리가 둥근 사각형 설명선 10"/>
          <p:cNvSpPr/>
          <p:nvPr/>
        </p:nvSpPr>
        <p:spPr>
          <a:xfrm>
            <a:off x="9968753" y="826784"/>
            <a:ext cx="12661060" cy="3164940"/>
          </a:xfrm>
          <a:prstGeom prst="wedgeRoundRectCallout">
            <a:avLst>
              <a:gd name="adj1" fmla="val -27489"/>
              <a:gd name="adj2" fmla="val 7255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구직 중인 졸업자들은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평균 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24.6</a:t>
            </a:r>
            <a:r>
              <a:rPr lang="ko-KR" altLang="en-US" sz="45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주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구직 활동을 한 것으로 나타났다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2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그러나 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유의수준 </a:t>
            </a:r>
            <a:r>
              <a:rPr lang="en-US" altLang="ko-KR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5%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하에서</a:t>
            </a:r>
            <a:r>
              <a:rPr lang="ko-KR" altLang="en-US" sz="45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부모의 월평균 소득과 부모의 자산 규모에 따라서는 평균 구직 활동 기간의 차이가 </a:t>
            </a:r>
            <a:r>
              <a:rPr lang="ko-KR" altLang="en-US" sz="45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없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는 것</a:t>
            </a:r>
            <a:r>
              <a:rPr lang="ko-KR" altLang="en-US" sz="45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으로 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나타났다</a:t>
            </a:r>
            <a:r>
              <a:rPr lang="en-US" altLang="ko-KR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646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11325" y="765225"/>
            <a:ext cx="6386685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altLang="ko-KR" sz="96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6522" y="3155574"/>
            <a:ext cx="13987218" cy="1246495"/>
            <a:chOff x="1826522" y="3155574"/>
            <a:chExt cx="13987218" cy="1246495"/>
          </a:xfrm>
        </p:grpSpPr>
        <p:sp>
          <p:nvSpPr>
            <p:cNvPr id="2" name="TextBox 1"/>
            <p:cNvSpPr txBox="1"/>
            <p:nvPr/>
          </p:nvSpPr>
          <p:spPr>
            <a:xfrm>
              <a:off x="2940423" y="3155574"/>
              <a:ext cx="12873317" cy="124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일자리에 지원한 횟수</a:t>
              </a:r>
              <a:endPara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2" y="3329447"/>
              <a:ext cx="898750" cy="89875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325" y="4402069"/>
            <a:ext cx="20918488" cy="8919484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9968753" y="1237129"/>
            <a:ext cx="12661060" cy="3164940"/>
          </a:xfrm>
          <a:prstGeom prst="wedgeRoundRectCallout">
            <a:avLst>
              <a:gd name="adj1" fmla="val -27489"/>
              <a:gd name="adj2" fmla="val 7255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구직 중인 졸업자들은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평균 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11.6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회 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일자리에 지원한 것으로 나타났다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2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또한 유의수준 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5%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하에서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성별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학교유형</a:t>
            </a:r>
            <a:r>
              <a:rPr lang="en-US" altLang="ko-KR" sz="45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학교소재권역</a:t>
            </a:r>
            <a:r>
              <a:rPr lang="en-US" altLang="ko-KR" sz="45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전공계열로는  일자리에 지원한 횟수의 차이가 있는 것</a:t>
            </a:r>
            <a:r>
              <a:rPr lang="ko-KR" altLang="en-US" sz="45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으로 나타났다</a:t>
            </a:r>
            <a:r>
              <a:rPr lang="en-US" altLang="ko-KR" sz="45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45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8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1" y="4402069"/>
            <a:ext cx="20803291" cy="893741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711325" y="765225"/>
            <a:ext cx="6386685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altLang="ko-KR" sz="96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6522" y="3155574"/>
            <a:ext cx="13987218" cy="1246495"/>
            <a:chOff x="1826522" y="3155574"/>
            <a:chExt cx="13987218" cy="1246495"/>
          </a:xfrm>
        </p:grpSpPr>
        <p:sp>
          <p:nvSpPr>
            <p:cNvPr id="2" name="TextBox 1"/>
            <p:cNvSpPr txBox="1"/>
            <p:nvPr/>
          </p:nvSpPr>
          <p:spPr>
            <a:xfrm>
              <a:off x="2940423" y="3155574"/>
              <a:ext cx="12873317" cy="124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일자리에 지원한 횟수</a:t>
              </a:r>
              <a:endPara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2" y="3329447"/>
              <a:ext cx="898750" cy="898750"/>
            </a:xfrm>
            <a:prstGeom prst="rect">
              <a:avLst/>
            </a:prstGeom>
          </p:spPr>
        </p:pic>
      </p:grpSp>
      <p:sp>
        <p:nvSpPr>
          <p:cNvPr id="7" name="모서리가 둥근 사각형 설명선 6"/>
          <p:cNvSpPr/>
          <p:nvPr/>
        </p:nvSpPr>
        <p:spPr>
          <a:xfrm>
            <a:off x="10936941" y="826785"/>
            <a:ext cx="12661060" cy="3164940"/>
          </a:xfrm>
          <a:prstGeom prst="wedgeRoundRectCallout">
            <a:avLst>
              <a:gd name="adj1" fmla="val -27489"/>
              <a:gd name="adj2" fmla="val 7255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구직 중인 졸업자들은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평균 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11.6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회 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일자리에 지원한 것으로 나타났다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2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또한 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유의수준 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5%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하에서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부모의 월평균 소득과 부모의 자산 규모에 따라 일자리에 지원한 횟수의  차이가 있는 것</a:t>
            </a:r>
            <a:r>
              <a:rPr lang="ko-KR" altLang="en-US" sz="45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으로 나타났다</a:t>
            </a:r>
            <a:r>
              <a:rPr lang="en-US" altLang="ko-KR" sz="45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45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5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775401" y="1428020"/>
            <a:ext cx="2858475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0000" b="1" spc="2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INDEX</a:t>
            </a:r>
            <a:endParaRPr lang="en-US" sz="10000" b="1" spc="2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921445" y="3812980"/>
            <a:ext cx="12448766" cy="1246495"/>
            <a:chOff x="588422" y="2863122"/>
            <a:chExt cx="12448766" cy="1246495"/>
          </a:xfrm>
        </p:grpSpPr>
        <p:sp>
          <p:nvSpPr>
            <p:cNvPr id="39" name="TextBox 38"/>
            <p:cNvSpPr txBox="1"/>
            <p:nvPr/>
          </p:nvSpPr>
          <p:spPr>
            <a:xfrm>
              <a:off x="588422" y="2863122"/>
              <a:ext cx="5689378" cy="124649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Ⅰ . </a:t>
              </a:r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분석 목적 및 배경</a:t>
              </a:r>
              <a:endPara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77800" y="3247843"/>
              <a:ext cx="6759388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분석 목적 및 배경과 분석 대상 소개</a:t>
              </a:r>
              <a:endParaRPr lang="ko-KR" altLang="en-US" sz="50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21445" y="5983941"/>
            <a:ext cx="17872625" cy="1246495"/>
            <a:chOff x="336751" y="5059475"/>
            <a:chExt cx="17872625" cy="1246495"/>
          </a:xfrm>
        </p:grpSpPr>
        <p:sp>
          <p:nvSpPr>
            <p:cNvPr id="19" name="TextBox 18"/>
            <p:cNvSpPr txBox="1"/>
            <p:nvPr/>
          </p:nvSpPr>
          <p:spPr>
            <a:xfrm>
              <a:off x="336751" y="5059475"/>
              <a:ext cx="5679761" cy="124649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Ⅱ . </a:t>
              </a:r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졸업자 특성 현황</a:t>
              </a:r>
              <a:endPara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6511" y="5444196"/>
              <a:ext cx="12192865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2016GOMS </a:t>
              </a:r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조사 기준일 당시 최근 </a:t>
              </a:r>
              <a:r>
                <a:rPr lang="en-US" altLang="ko-KR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4</a:t>
              </a:r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주 이내에 구직 활동중인 졸업자</a:t>
              </a:r>
              <a:endParaRPr lang="ko-KR" altLang="en-US" sz="50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21445" y="8154902"/>
            <a:ext cx="5027337" cy="124649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sz="75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21445" y="10376647"/>
            <a:ext cx="4891731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Ⅳ . </a:t>
            </a:r>
            <a:r>
              <a: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결론 및 제언</a:t>
            </a:r>
            <a:endParaRPr lang="en-US" altLang="ko-KR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7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11325" y="765225"/>
            <a:ext cx="6386685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altLang="ko-KR" sz="96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6522" y="3155574"/>
            <a:ext cx="13987218" cy="1246495"/>
            <a:chOff x="1826522" y="3155574"/>
            <a:chExt cx="13987218" cy="1246495"/>
          </a:xfrm>
        </p:grpSpPr>
        <p:sp>
          <p:nvSpPr>
            <p:cNvPr id="2" name="TextBox 1"/>
            <p:cNvSpPr txBox="1"/>
            <p:nvPr/>
          </p:nvSpPr>
          <p:spPr>
            <a:xfrm>
              <a:off x="2940423" y="3155574"/>
              <a:ext cx="12873317" cy="124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취업을 희망하는 사업체 유형</a:t>
              </a:r>
              <a:endPara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2" y="3329447"/>
              <a:ext cx="898750" cy="89875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22" y="4402069"/>
            <a:ext cx="20803291" cy="8883625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11743765" y="4948518"/>
            <a:ext cx="10165976" cy="6131858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내국인이 운영하는 국내외의 민간회사 또는 개인사업체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”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가 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59.0%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가장 많았으며 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구체적으로 생각해 보지 않았다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”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도 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5.8%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꽤 높은 비중을 차지했다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4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또한 유의수준 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5%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하에서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성별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학교 유형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학교소재권역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전공 계열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부모의 월평균 소득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부모의 자산규모별로는 차이가 있는 것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나타났다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</a:t>
            </a:r>
            <a:endParaRPr lang="ko-KR" altLang="en-US" sz="4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1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11325" y="765225"/>
            <a:ext cx="6386685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altLang="ko-KR" sz="96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6522" y="3155574"/>
            <a:ext cx="13987218" cy="1246495"/>
            <a:chOff x="1826522" y="3155574"/>
            <a:chExt cx="13987218" cy="1246495"/>
          </a:xfrm>
        </p:grpSpPr>
        <p:sp>
          <p:nvSpPr>
            <p:cNvPr id="2" name="TextBox 1"/>
            <p:cNvSpPr txBox="1"/>
            <p:nvPr/>
          </p:nvSpPr>
          <p:spPr>
            <a:xfrm>
              <a:off x="2940423" y="3155574"/>
              <a:ext cx="12873317" cy="124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일자리 선택에서 가장 중요하게 생각하는 것</a:t>
              </a:r>
              <a:endPara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2" y="3329447"/>
              <a:ext cx="898750" cy="898750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22" y="4402069"/>
            <a:ext cx="20803291" cy="8847766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11743765" y="4402069"/>
            <a:ext cx="10165976" cy="6131858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근로소득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”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29.7%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가장 많았으며 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자신의 </a:t>
            </a:r>
            <a:r>
              <a:rPr lang="ko-KR" altLang="en-US" sz="45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적성〮흥미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”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가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26.7% 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두 번째로 높은 비중을 차지했다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4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또한 유의수준 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5%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하에서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학교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유형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학교소재권역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전공 계열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부모의 월평균 소득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부모의 자산규모별로는 차이가 있는 것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나타났다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</a:t>
            </a:r>
            <a:endParaRPr lang="ko-KR" altLang="en-US" sz="4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82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11325" y="765225"/>
            <a:ext cx="6386685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altLang="ko-KR" sz="96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6522" y="3155574"/>
            <a:ext cx="13987218" cy="1246495"/>
            <a:chOff x="1826522" y="3155574"/>
            <a:chExt cx="13987218" cy="1246495"/>
          </a:xfrm>
        </p:grpSpPr>
        <p:sp>
          <p:nvSpPr>
            <p:cNvPr id="2" name="TextBox 1"/>
            <p:cNvSpPr txBox="1"/>
            <p:nvPr/>
          </p:nvSpPr>
          <p:spPr>
            <a:xfrm>
              <a:off x="2940423" y="3155574"/>
              <a:ext cx="12873317" cy="124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향후 일자리에서 받아들일 수 있는 최저 연봉</a:t>
              </a:r>
              <a:endPara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2" y="3329447"/>
              <a:ext cx="898750" cy="898750"/>
            </a:xfrm>
            <a:prstGeom prst="rect">
              <a:avLst/>
            </a:prstGeom>
          </p:spPr>
        </p:pic>
      </p:grpSp>
      <p:sp>
        <p:nvSpPr>
          <p:cNvPr id="7" name="모서리가 둥근 사각형 설명선 6"/>
          <p:cNvSpPr/>
          <p:nvPr/>
        </p:nvSpPr>
        <p:spPr>
          <a:xfrm>
            <a:off x="11492753" y="164507"/>
            <a:ext cx="12661060" cy="2991067"/>
          </a:xfrm>
          <a:prstGeom prst="wedgeRoundRectCallout">
            <a:avLst>
              <a:gd name="adj1" fmla="val 4940"/>
              <a:gd name="adj2" fmla="val 767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구직 중인 졸업자들은 희망 최저 연봉을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평균 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2,588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만원 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받기를 원한다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2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또한 유의수준 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5%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하에서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성별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학교유형</a:t>
            </a:r>
            <a:r>
              <a:rPr lang="en-US" altLang="ko-KR" sz="45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학교소재권역</a:t>
            </a:r>
            <a:r>
              <a:rPr lang="en-US" altLang="ko-KR" sz="45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전공계열로는  희망 최저 연봉의 차이가 있는 것</a:t>
            </a:r>
            <a:r>
              <a:rPr lang="ko-KR" altLang="en-US" sz="45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으로 나타났다</a:t>
            </a:r>
            <a:r>
              <a:rPr lang="en-US" altLang="ko-KR" sz="45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45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26522" y="4147913"/>
            <a:ext cx="20803291" cy="9101922"/>
            <a:chOff x="1826522" y="4147913"/>
            <a:chExt cx="20803291" cy="910192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6522" y="4382589"/>
              <a:ext cx="20803291" cy="886724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0887765" y="4147913"/>
              <a:ext cx="174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단위 </a:t>
              </a:r>
              <a:r>
                <a:rPr lang="en-US" altLang="ko-KR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: </a:t>
              </a:r>
              <a:r>
                <a:rPr lang="ko-KR" altLang="en-US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만원</a:t>
              </a:r>
              <a:endParaRPr lang="ko-KR" altLang="en-US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11325" y="765225"/>
            <a:ext cx="6386685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96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altLang="ko-KR" sz="96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6522" y="3155574"/>
            <a:ext cx="13987218" cy="1246495"/>
            <a:chOff x="1826522" y="3155574"/>
            <a:chExt cx="13987218" cy="1246495"/>
          </a:xfrm>
        </p:grpSpPr>
        <p:sp>
          <p:nvSpPr>
            <p:cNvPr id="2" name="TextBox 1"/>
            <p:cNvSpPr txBox="1"/>
            <p:nvPr/>
          </p:nvSpPr>
          <p:spPr>
            <a:xfrm>
              <a:off x="2940423" y="3155574"/>
              <a:ext cx="12873317" cy="1246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향후 일자리에서 받아들일 수 있는 최저 연봉</a:t>
              </a:r>
              <a:endPara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2" y="3329447"/>
              <a:ext cx="898750" cy="898750"/>
            </a:xfrm>
            <a:prstGeom prst="rect">
              <a:avLst/>
            </a:prstGeom>
          </p:spPr>
        </p:pic>
      </p:grpSp>
      <p:sp>
        <p:nvSpPr>
          <p:cNvPr id="7" name="모서리가 둥근 사각형 설명선 6"/>
          <p:cNvSpPr/>
          <p:nvPr/>
        </p:nvSpPr>
        <p:spPr>
          <a:xfrm>
            <a:off x="11492753" y="164507"/>
            <a:ext cx="12661060" cy="2991067"/>
          </a:xfrm>
          <a:prstGeom prst="wedgeRoundRectCallout">
            <a:avLst>
              <a:gd name="adj1" fmla="val 4940"/>
              <a:gd name="adj2" fmla="val 767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구직 중인 졸업자들은 희망 최저 연봉을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평균 </a:t>
            </a:r>
            <a:r>
              <a:rPr lang="en-US" altLang="ko-KR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2,588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만원 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받기를 원한다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25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4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또한 유의수준 </a:t>
            </a:r>
            <a:r>
              <a:rPr lang="en-US" altLang="ko-KR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5%</a:t>
            </a:r>
            <a:r>
              <a:rPr lang="ko-KR" altLang="en-US" sz="4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하에서 </a:t>
            </a:r>
            <a:r>
              <a:rPr lang="ko-KR" altLang="en-US" sz="4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부모의 월평균 소득과 부모의 자산 규모에 따라 희망 최저 연봉의 차이가 있는 것</a:t>
            </a:r>
            <a:r>
              <a:rPr lang="ko-KR" altLang="en-US" sz="45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으로 나타났다</a:t>
            </a:r>
            <a:r>
              <a:rPr lang="en-US" altLang="ko-KR" sz="45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45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26522" y="4034046"/>
            <a:ext cx="20803291" cy="9215789"/>
            <a:chOff x="1826522" y="4034046"/>
            <a:chExt cx="20803291" cy="921578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6522" y="4402069"/>
              <a:ext cx="20803291" cy="884776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0887765" y="4034046"/>
              <a:ext cx="174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단위 </a:t>
              </a:r>
              <a:r>
                <a:rPr lang="en-US" altLang="ko-KR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: </a:t>
              </a:r>
              <a:r>
                <a:rPr lang="ko-KR" altLang="en-US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만원</a:t>
              </a:r>
              <a:endParaRPr lang="ko-KR" altLang="en-US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5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775401" y="1428020"/>
            <a:ext cx="2858475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0000" b="1" spc="2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INDEX</a:t>
            </a:r>
            <a:endParaRPr lang="en-US" sz="10000" b="1" spc="2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921445" y="3812980"/>
            <a:ext cx="12448766" cy="1246495"/>
            <a:chOff x="588422" y="2863122"/>
            <a:chExt cx="12448766" cy="1246495"/>
          </a:xfrm>
        </p:grpSpPr>
        <p:sp>
          <p:nvSpPr>
            <p:cNvPr id="39" name="TextBox 38"/>
            <p:cNvSpPr txBox="1"/>
            <p:nvPr/>
          </p:nvSpPr>
          <p:spPr>
            <a:xfrm>
              <a:off x="588422" y="2863122"/>
              <a:ext cx="5689378" cy="124649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Ⅰ . </a:t>
              </a:r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분석 목적 및 배경</a:t>
              </a:r>
              <a:endPara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77800" y="3247843"/>
              <a:ext cx="6759388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분석 목적 및 배경과 분석 대상 소개</a:t>
              </a:r>
              <a:endParaRPr lang="ko-KR" altLang="en-US" sz="50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21445" y="5983941"/>
            <a:ext cx="17872625" cy="1246495"/>
            <a:chOff x="336751" y="5059475"/>
            <a:chExt cx="17872625" cy="1246495"/>
          </a:xfrm>
        </p:grpSpPr>
        <p:sp>
          <p:nvSpPr>
            <p:cNvPr id="19" name="TextBox 18"/>
            <p:cNvSpPr txBox="1"/>
            <p:nvPr/>
          </p:nvSpPr>
          <p:spPr>
            <a:xfrm>
              <a:off x="336751" y="5059475"/>
              <a:ext cx="5679761" cy="124649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Ⅱ . </a:t>
              </a:r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졸업자 특성 현황</a:t>
              </a:r>
              <a:endPara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6511" y="5444196"/>
              <a:ext cx="12192865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2016GOMS </a:t>
              </a:r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조사 기준일 당시 최근 </a:t>
              </a:r>
              <a:r>
                <a:rPr lang="en-US" altLang="ko-KR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4</a:t>
              </a:r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주 이내에 구직 활동중인 졸업자</a:t>
              </a:r>
              <a:endParaRPr lang="ko-KR" altLang="en-US" sz="50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21445" y="8154902"/>
            <a:ext cx="5027337" cy="124649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sz="75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21445" y="10376647"/>
            <a:ext cx="4891731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7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Ⅳ . </a:t>
            </a:r>
            <a:r>
              <a:rPr lang="ko-KR" altLang="en-US" sz="7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결론 및 제언</a:t>
            </a:r>
            <a:endParaRPr lang="en-US" altLang="ko-KR" sz="75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826522" y="639719"/>
            <a:ext cx="6013186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Ⅳ . </a:t>
            </a:r>
            <a:r>
              <a:rPr lang="ko-KR" altLang="en-US" sz="96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결론 및 제언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0423" y="3155574"/>
            <a:ext cx="5432611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결과 요약</a:t>
            </a:r>
            <a:endParaRPr lang="ko-KR" altLang="en-US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2" y="3329447"/>
            <a:ext cx="898750" cy="8987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667438" y="4473787"/>
            <a:ext cx="20998887" cy="3323987"/>
            <a:chOff x="1667438" y="4473787"/>
            <a:chExt cx="20998887" cy="3323987"/>
          </a:xfrm>
        </p:grpSpPr>
        <p:sp>
          <p:nvSpPr>
            <p:cNvPr id="5" name="TextBox 4"/>
            <p:cNvSpPr txBox="1"/>
            <p:nvPr/>
          </p:nvSpPr>
          <p:spPr>
            <a:xfrm>
              <a:off x="2940424" y="4473787"/>
              <a:ext cx="19725901" cy="33239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endParaRPr lang="en-US" altLang="ko-KR" sz="7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  <a:p>
              <a:pPr algn="just"/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2016GOMS 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조사에서 최근 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4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주 이내에 구직활동을 한 경험이 있는</a:t>
              </a:r>
              <a:r>
                <a:rPr lang="en-US" altLang="ko-KR" sz="70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 </a:t>
              </a:r>
              <a:r>
                <a:rPr lang="en-US" altLang="ko-KR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44,169</a:t>
              </a:r>
              <a:r>
                <a:rPr lang="ko-KR" altLang="en-US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명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을 대상으로 분석을 진행하였다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.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 </a:t>
              </a:r>
              <a:endParaRPr lang="en-US" altLang="ko-KR" sz="7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438" y="5611908"/>
              <a:ext cx="1057834" cy="1057834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630926" y="7519491"/>
            <a:ext cx="20998887" cy="4401205"/>
            <a:chOff x="1667438" y="4473787"/>
            <a:chExt cx="20998887" cy="4401205"/>
          </a:xfrm>
        </p:grpSpPr>
        <p:sp>
          <p:nvSpPr>
            <p:cNvPr id="9" name="TextBox 8"/>
            <p:cNvSpPr txBox="1"/>
            <p:nvPr/>
          </p:nvSpPr>
          <p:spPr>
            <a:xfrm>
              <a:off x="2940424" y="4473787"/>
              <a:ext cx="19725901" cy="44012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endParaRPr lang="en-US" altLang="ko-KR" sz="7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  <a:p>
              <a:pPr algn="just"/>
              <a:r>
                <a:rPr lang="ko-KR" altLang="en-US" sz="70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구직 활동 기간은 평균 </a:t>
              </a:r>
              <a:r>
                <a:rPr lang="en-US" altLang="ko-KR" sz="7000" dirty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24.6</a:t>
              </a:r>
              <a:r>
                <a:rPr lang="ko-KR" altLang="en-US" sz="7000" dirty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주</a:t>
              </a:r>
              <a:r>
                <a:rPr lang="en-US" altLang="ko-KR" sz="7000" dirty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(</a:t>
              </a:r>
              <a:r>
                <a:rPr lang="ko-KR" altLang="en-US" sz="7000" dirty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약 </a:t>
              </a:r>
              <a:r>
                <a:rPr lang="en-US" altLang="ko-KR" sz="7000" dirty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6</a:t>
              </a:r>
              <a:r>
                <a:rPr lang="ko-KR" altLang="en-US" sz="7000" dirty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개월</a:t>
              </a:r>
              <a:r>
                <a:rPr lang="en-US" altLang="ko-KR" sz="7000" dirty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)</a:t>
              </a:r>
              <a:r>
                <a:rPr lang="ko-KR" altLang="en-US" sz="70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걸린 것으로 나타났으며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7000" dirty="0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성별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 err="1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학교유형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학교소재권역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 err="1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전공계열에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 따라 유의한 차이</a:t>
              </a:r>
              <a:r>
                <a:rPr lang="ko-KR" altLang="en-US" sz="70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를 보였다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. 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그러나</a:t>
              </a:r>
              <a:r>
                <a:rPr lang="en-US" altLang="ko-KR" sz="70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부모님의 월평균 </a:t>
              </a:r>
              <a:r>
                <a:rPr lang="ko-KR" altLang="en-US" sz="7000" dirty="0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소득</a:t>
              </a:r>
              <a:r>
                <a:rPr lang="en-US" altLang="ko-KR" sz="7000" dirty="0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부모님의 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자산 규모에 따라서는 차이가 없었다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.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 </a:t>
              </a:r>
              <a:endParaRPr lang="en-US" altLang="ko-KR" sz="7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438" y="5611908"/>
              <a:ext cx="1057834" cy="1057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15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826522" y="639719"/>
            <a:ext cx="6013186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Ⅳ . </a:t>
            </a:r>
            <a:r>
              <a:rPr lang="ko-KR" altLang="en-US" sz="96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결론 및 제언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0423" y="3155574"/>
            <a:ext cx="5432611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결과 요약</a:t>
            </a:r>
            <a:endParaRPr lang="ko-KR" altLang="en-US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2" y="3329447"/>
            <a:ext cx="898750" cy="8987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667438" y="4473787"/>
            <a:ext cx="20998887" cy="4401205"/>
            <a:chOff x="1667438" y="4473787"/>
            <a:chExt cx="20998887" cy="4401205"/>
          </a:xfrm>
        </p:grpSpPr>
        <p:sp>
          <p:nvSpPr>
            <p:cNvPr id="5" name="TextBox 4"/>
            <p:cNvSpPr txBox="1"/>
            <p:nvPr/>
          </p:nvSpPr>
          <p:spPr>
            <a:xfrm>
              <a:off x="2940424" y="4473787"/>
              <a:ext cx="19725901" cy="44012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endParaRPr lang="en-US" altLang="ko-KR" sz="7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  <a:p>
              <a:pPr algn="just"/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일자리에 지원한 횟수는 </a:t>
              </a:r>
              <a:r>
                <a:rPr lang="ko-KR" altLang="en-US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평균 </a:t>
              </a:r>
              <a:r>
                <a:rPr lang="en-US" altLang="ko-KR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11.6</a:t>
              </a:r>
              <a:r>
                <a:rPr lang="ko-KR" altLang="en-US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회 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지원한 것으로 </a:t>
              </a:r>
              <a:r>
                <a:rPr lang="ko-KR" altLang="en-US" sz="70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나타났으며</a:t>
              </a:r>
              <a:r>
                <a:rPr lang="en-US" altLang="ko-KR" sz="700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7000" dirty="0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성별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 err="1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학교유형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학교소재권역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 err="1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전공계열</a:t>
              </a:r>
              <a:r>
                <a:rPr lang="en-US" altLang="ko-KR" sz="7000" dirty="0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부모님의 월평균 </a:t>
              </a:r>
              <a:r>
                <a:rPr lang="ko-KR" altLang="en-US" sz="7000" dirty="0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소득</a:t>
              </a:r>
              <a:r>
                <a:rPr lang="en-US" altLang="ko-KR" sz="7000" dirty="0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부모님의 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자산 규모</a:t>
              </a:r>
              <a:r>
                <a:rPr lang="ko-KR" altLang="en-US" sz="7000" dirty="0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에 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따라 유의한 차이</a:t>
              </a:r>
              <a:r>
                <a:rPr lang="ko-KR" altLang="en-US" sz="70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를 보였다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.</a:t>
              </a:r>
              <a:endParaRPr lang="en-US" altLang="ko-KR" sz="70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438" y="5611908"/>
              <a:ext cx="1057834" cy="1057834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667438" y="8523539"/>
            <a:ext cx="20962375" cy="4401205"/>
            <a:chOff x="1703950" y="4473787"/>
            <a:chExt cx="20962375" cy="4401205"/>
          </a:xfrm>
        </p:grpSpPr>
        <p:sp>
          <p:nvSpPr>
            <p:cNvPr id="9" name="TextBox 8"/>
            <p:cNvSpPr txBox="1"/>
            <p:nvPr/>
          </p:nvSpPr>
          <p:spPr>
            <a:xfrm>
              <a:off x="2940424" y="4473787"/>
              <a:ext cx="19725901" cy="44012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endParaRPr lang="en-US" altLang="ko-KR" sz="7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  <a:p>
              <a:pPr algn="just"/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희망 사업체 유형은 </a:t>
              </a:r>
              <a:r>
                <a:rPr lang="en-US" altLang="ko-KR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“</a:t>
              </a:r>
              <a:r>
                <a:rPr lang="ko-KR" altLang="en-US" sz="7000" dirty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내국인이 운영하는 국내외의 민간회사 또는 개인사업체</a:t>
              </a:r>
              <a:r>
                <a:rPr lang="en-US" altLang="ko-KR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” </a:t>
              </a:r>
              <a:r>
                <a:rPr lang="ko-KR" altLang="en-US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가  </a:t>
              </a:r>
              <a:r>
                <a:rPr lang="en-US" altLang="ko-KR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59.%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로 가장 많았으며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7000" dirty="0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성별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 err="1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학교유형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학교소재권역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 err="1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전공계열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부모님의 월평균 소득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부모님의 자산 규모에 따라 유의한 차이</a:t>
              </a:r>
              <a:r>
                <a:rPr lang="ko-KR" altLang="en-US" sz="70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를 보였다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.</a:t>
              </a:r>
              <a:endParaRPr lang="en-US" altLang="ko-KR" sz="70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950" y="5493602"/>
              <a:ext cx="1057834" cy="1057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6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826522" y="639719"/>
            <a:ext cx="6013186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Ⅳ . </a:t>
            </a:r>
            <a:r>
              <a:rPr lang="ko-KR" altLang="en-US" sz="96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결론 및 제언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0423" y="3155574"/>
            <a:ext cx="5432611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결과 요약</a:t>
            </a:r>
            <a:endParaRPr lang="ko-KR" altLang="en-US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2" y="3329447"/>
            <a:ext cx="898750" cy="8987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667438" y="4473787"/>
            <a:ext cx="20998887" cy="6555641"/>
            <a:chOff x="1667438" y="4473787"/>
            <a:chExt cx="20998887" cy="6555641"/>
          </a:xfrm>
        </p:grpSpPr>
        <p:sp>
          <p:nvSpPr>
            <p:cNvPr id="5" name="TextBox 4"/>
            <p:cNvSpPr txBox="1"/>
            <p:nvPr/>
          </p:nvSpPr>
          <p:spPr>
            <a:xfrm>
              <a:off x="2940424" y="4473787"/>
              <a:ext cx="19725901" cy="65556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endParaRPr lang="en-US" altLang="ko-KR" sz="7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  <a:p>
              <a:pPr algn="just"/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일자리 선택에서 가장 중요하게 생각하는 것은 </a:t>
              </a:r>
              <a:r>
                <a:rPr lang="en-US" altLang="ko-KR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“</a:t>
              </a:r>
              <a:r>
                <a:rPr lang="ko-KR" altLang="en-US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근로소득</a:t>
              </a:r>
              <a:r>
                <a:rPr lang="en-US" altLang="ko-KR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”</a:t>
              </a:r>
              <a:r>
                <a:rPr lang="ko-KR" altLang="en-US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이 </a:t>
              </a:r>
              <a:r>
                <a:rPr lang="en-US" altLang="ko-KR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29.7%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로 가장 높게 나타났고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,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 성별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 err="1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학교유형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학교소재권역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 err="1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전공계열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부모님의 월평균 소득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부모님의 자산 규모에 따라 유의한 차이</a:t>
              </a:r>
              <a:r>
                <a:rPr lang="ko-KR" altLang="en-US" sz="70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를 보였다</a:t>
              </a:r>
              <a:r>
                <a:rPr lang="en-US" altLang="ko-KR" sz="70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.</a:t>
              </a:r>
            </a:p>
            <a:p>
              <a:pPr algn="just"/>
              <a:endParaRPr lang="en-US" altLang="ko-KR" sz="7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  <a:p>
              <a:pPr algn="just"/>
              <a:endParaRPr lang="en-US" altLang="ko-KR" sz="70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438" y="5611908"/>
              <a:ext cx="1057834" cy="1057834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667438" y="8523539"/>
            <a:ext cx="20962375" cy="4401205"/>
            <a:chOff x="1703950" y="4473787"/>
            <a:chExt cx="20962375" cy="4401205"/>
          </a:xfrm>
        </p:grpSpPr>
        <p:sp>
          <p:nvSpPr>
            <p:cNvPr id="9" name="TextBox 8"/>
            <p:cNvSpPr txBox="1"/>
            <p:nvPr/>
          </p:nvSpPr>
          <p:spPr>
            <a:xfrm>
              <a:off x="2940424" y="4473787"/>
              <a:ext cx="19725901" cy="44012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endParaRPr lang="en-US" altLang="ko-KR" sz="7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  <a:p>
              <a:pPr algn="just"/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향후 일자리에서 받아들일 수 있는 </a:t>
              </a:r>
              <a:r>
                <a:rPr lang="ko-KR" altLang="en-US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최저 연봉은 평균 </a:t>
              </a:r>
              <a:r>
                <a:rPr lang="en-US" altLang="ko-KR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2,588</a:t>
              </a:r>
              <a:r>
                <a:rPr lang="ko-KR" altLang="en-US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만원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 으로 나타났으며</a:t>
              </a:r>
              <a:r>
                <a:rPr lang="en-US" altLang="ko-KR" sz="70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,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 성별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 err="1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학교유형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학교소재권역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 err="1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전공계열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부모님의 월평균 소득</a:t>
              </a:r>
              <a:r>
                <a:rPr lang="en-US" altLang="ko-KR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/</a:t>
              </a:r>
              <a:r>
                <a:rPr lang="ko-KR" altLang="en-US" sz="7000" dirty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부모님의 자산 규모에 따라 유의한 차이</a:t>
              </a:r>
              <a:r>
                <a:rPr lang="ko-KR" altLang="en-US" sz="7000" dirty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를 보였다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.</a:t>
              </a:r>
              <a:endParaRPr lang="en-US" altLang="ko-KR" sz="70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950" y="5620872"/>
              <a:ext cx="1057834" cy="1057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09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826522" y="639719"/>
            <a:ext cx="6013186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Ⅳ . </a:t>
            </a:r>
            <a:r>
              <a:rPr lang="ko-KR" altLang="en-US" sz="96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결론 및 제언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0423" y="3155574"/>
            <a:ext cx="5432611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결론</a:t>
            </a:r>
            <a:endParaRPr lang="ko-KR" altLang="en-US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2" y="3329447"/>
            <a:ext cx="898750" cy="8987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667438" y="4473787"/>
            <a:ext cx="20998887" cy="8402300"/>
            <a:chOff x="1667438" y="4473787"/>
            <a:chExt cx="20998887" cy="8402300"/>
          </a:xfrm>
        </p:grpSpPr>
        <p:sp>
          <p:nvSpPr>
            <p:cNvPr id="5" name="TextBox 4"/>
            <p:cNvSpPr txBox="1"/>
            <p:nvPr/>
          </p:nvSpPr>
          <p:spPr>
            <a:xfrm>
              <a:off x="2940424" y="4473787"/>
              <a:ext cx="19725901" cy="84023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endParaRPr lang="en-US" altLang="ko-KR" sz="7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  <a:p>
              <a:pPr algn="just"/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분석 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결과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지원 횟수 처럼 부모의 경제적 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상황에 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따라 차이가 없는 구직 활동 항목도 있었지만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일자리 지원 횟수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희망 사업체 유형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최저 희망 연봉 등 </a:t>
              </a:r>
              <a:r>
                <a:rPr lang="ko-KR" altLang="en-US" sz="7000" dirty="0" smtClean="0">
                  <a:solidFill>
                    <a:srgbClr val="FFC00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전반적인 구직 활동분야에서 부모의 경제적 상황에 따른 차이가 존재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하는 것으로 나타났다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.</a:t>
              </a:r>
            </a:p>
            <a:p>
              <a:pPr algn="just"/>
              <a:endParaRPr lang="en-US" altLang="ko-KR" sz="50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  <a:p>
              <a:pPr algn="just"/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또한 </a:t>
              </a:r>
              <a:r>
                <a:rPr lang="ko-KR" altLang="en-US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부모님이 사망하였거나</a:t>
              </a:r>
              <a:r>
                <a:rPr lang="en-US" altLang="ko-KR" sz="7000" dirty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 </a:t>
              </a:r>
              <a:r>
                <a:rPr lang="ko-KR" altLang="en-US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소득이 없는 경우</a:t>
              </a:r>
              <a:r>
                <a:rPr lang="en-US" altLang="ko-KR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평균적으로 높은 연봉을 원했고</a:t>
              </a:r>
              <a:r>
                <a:rPr lang="en-US" altLang="ko-KR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, </a:t>
              </a:r>
              <a:r>
                <a:rPr lang="ko-KR" altLang="en-US" sz="70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일자리에 지원한 평균 횟수가 많은 것</a:t>
              </a:r>
              <a:r>
                <a:rPr lang="ko-KR" altLang="en-US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으로 나타났다</a:t>
              </a:r>
              <a:r>
                <a:rPr lang="en-US" altLang="ko-KR" sz="70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. </a:t>
              </a:r>
              <a:endParaRPr lang="en-US" altLang="ko-KR" sz="7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438" y="5611908"/>
              <a:ext cx="1057834" cy="1057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/>
          <p:cNvPicPr>
            <a:picLocks noGrp="1" noChangeAspect="1"/>
          </p:cNvPicPr>
          <p:nvPr>
            <p:ph type="pic" sz="quarter" idx="3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sz="quarter" idx="3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3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3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Placeholder 4"/>
          <p:cNvPicPr>
            <a:picLocks noGrp="1" noChangeAspect="1"/>
          </p:cNvPicPr>
          <p:nvPr>
            <p:ph type="pic" sz="quarter" idx="3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3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Picture Placeholder 2"/>
          <p:cNvPicPr>
            <a:picLocks noGrp="1" noChangeAspect="1"/>
          </p:cNvPicPr>
          <p:nvPr>
            <p:ph type="pic" sz="quarter" idx="3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" name="Picture Placeholder 1"/>
          <p:cNvPicPr>
            <a:picLocks noGrp="1" noChangeAspect="1"/>
          </p:cNvPicPr>
          <p:nvPr>
            <p:ph type="pic" sz="quarter" idx="37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38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39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17" r="25817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8661046" y="5898776"/>
            <a:ext cx="7046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THANK YOU</a:t>
            </a:r>
            <a:endParaRPr lang="ko-KR" altLang="en-US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03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775401" y="1428020"/>
            <a:ext cx="2858475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0000" b="1" spc="2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INDEX</a:t>
            </a:r>
            <a:endParaRPr lang="en-US" sz="10000" b="1" spc="2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921445" y="3812980"/>
            <a:ext cx="12448766" cy="1246495"/>
            <a:chOff x="588422" y="2863122"/>
            <a:chExt cx="12448766" cy="1246495"/>
          </a:xfrm>
        </p:grpSpPr>
        <p:sp>
          <p:nvSpPr>
            <p:cNvPr id="39" name="TextBox 38"/>
            <p:cNvSpPr txBox="1"/>
            <p:nvPr/>
          </p:nvSpPr>
          <p:spPr>
            <a:xfrm>
              <a:off x="588422" y="2863122"/>
              <a:ext cx="5689378" cy="124649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75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Ⅰ . </a:t>
              </a:r>
              <a:r>
                <a:rPr lang="ko-KR" altLang="en-US" sz="7500" dirty="0" smtClean="0">
                  <a:solidFill>
                    <a:srgbClr val="0070C0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분석 목적 및 배경</a:t>
              </a:r>
              <a:endParaRPr lang="en-US" sz="7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77800" y="3247843"/>
              <a:ext cx="6759388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분석 목적 및 배경과 분석 대상 소개</a:t>
              </a:r>
              <a:endParaRPr lang="ko-KR" altLang="en-US" sz="50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21445" y="5983941"/>
            <a:ext cx="17872625" cy="1246495"/>
            <a:chOff x="336751" y="5059475"/>
            <a:chExt cx="17872625" cy="1246495"/>
          </a:xfrm>
        </p:grpSpPr>
        <p:sp>
          <p:nvSpPr>
            <p:cNvPr id="19" name="TextBox 18"/>
            <p:cNvSpPr txBox="1"/>
            <p:nvPr/>
          </p:nvSpPr>
          <p:spPr>
            <a:xfrm>
              <a:off x="336751" y="5059475"/>
              <a:ext cx="5679761" cy="124649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Ⅱ . </a:t>
              </a:r>
              <a:r>
                <a:rPr lang="ko-KR" altLang="en-US" sz="7500" dirty="0" smtClean="0">
                  <a:solidFill>
                    <a:schemeClr val="tx2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  <a:cs typeface="Montserrat" charset="0"/>
                </a:rPr>
                <a:t>졸업자 특성 현황</a:t>
              </a:r>
              <a:endPara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6511" y="5444196"/>
              <a:ext cx="12192865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2016GOMS </a:t>
              </a:r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조사 기준일 당시 최근 </a:t>
              </a:r>
              <a:r>
                <a:rPr lang="en-US" altLang="ko-KR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4</a:t>
              </a:r>
              <a:r>
                <a:rPr lang="ko-KR" altLang="en-US" sz="50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주 이내에 구직 활동중인 졸업자</a:t>
              </a:r>
              <a:endParaRPr lang="ko-KR" altLang="en-US" sz="50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21445" y="8154902"/>
            <a:ext cx="5027337" cy="124649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Ⅲ . </a:t>
            </a:r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주요 문항 분석</a:t>
            </a:r>
            <a:endParaRPr lang="en-US" sz="75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21445" y="10376647"/>
            <a:ext cx="4891731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Ⅳ . </a:t>
            </a:r>
            <a:r>
              <a:rPr lang="ko-KR" altLang="en-US" sz="7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결론 및 제언</a:t>
            </a:r>
            <a:endParaRPr lang="en-US" altLang="ko-KR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7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11325" y="765225"/>
            <a:ext cx="7192996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Ⅰ . </a:t>
            </a:r>
            <a:r>
              <a:rPr lang="ko-KR" altLang="en-US" sz="96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분석 목적 및 배경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0424" y="3155574"/>
            <a:ext cx="3890682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수저론</a:t>
            </a:r>
            <a:r>
              <a:rPr lang="en-US" altLang="ko-KR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..?</a:t>
            </a:r>
            <a:endParaRPr lang="ko-KR" altLang="en-US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2" y="3329447"/>
            <a:ext cx="898750" cy="898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40424" y="4473787"/>
            <a:ext cx="19725901" cy="8556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altLang="ko-KR" sz="55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세상은 요지경</a:t>
            </a:r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요지경 속이다</a:t>
            </a:r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잘난 사람은 </a:t>
            </a:r>
            <a:r>
              <a:rPr lang="ko-KR" altLang="en-US" sz="5500" dirty="0" err="1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잘난대로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살고</a:t>
            </a:r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못난 사람은 </a:t>
            </a:r>
            <a:r>
              <a:rPr lang="ko-KR" altLang="en-US" sz="5500" dirty="0" err="1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못난대로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산다</a:t>
            </a:r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.”</a:t>
            </a:r>
          </a:p>
          <a:p>
            <a:pPr algn="r"/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-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배우 </a:t>
            </a:r>
            <a:r>
              <a:rPr lang="ko-KR" altLang="en-US" sz="5500" dirty="0" err="1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신신애의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노래 </a:t>
            </a:r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‘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세상은 요지경</a:t>
            </a:r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’-</a:t>
            </a:r>
          </a:p>
          <a:p>
            <a:pPr algn="r"/>
            <a:endParaRPr lang="en-US" altLang="ko-KR" sz="5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55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5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2010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년대에 들어서면서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20~30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대들에 대한 </a:t>
            </a:r>
            <a:r>
              <a:rPr lang="ko-KR" altLang="en-US" sz="5500" dirty="0" err="1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학벌〮경력</a:t>
            </a:r>
            <a:r>
              <a:rPr lang="ko-KR" altLang="en-US" sz="5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등이 상향 평준화 되면서 고성장 시대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(80~90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년대 상시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20~30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대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때 대기업에 취직할 수 있던 경력이 당연해졌다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취업 경쟁에서도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‘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누굴 합격시킬까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’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가 아닌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‘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누굴 떨어트릴까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’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에 대한 혈안이 되는 문제가 발생하였고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여기서 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집안</a:t>
            </a:r>
            <a:r>
              <a:rPr lang="en-US" altLang="ko-KR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외모</a:t>
            </a:r>
            <a:r>
              <a:rPr lang="en-US" altLang="ko-KR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추가 다른 경력 등을 보게 되면서 각종 비리와 문제를 자조적으로 일컫는 </a:t>
            </a:r>
            <a:r>
              <a:rPr lang="en-US" altLang="ko-KR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‘</a:t>
            </a:r>
            <a:r>
              <a:rPr lang="ko-KR" altLang="en-US" sz="55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금수저</a:t>
            </a:r>
            <a:r>
              <a:rPr lang="en-US" altLang="ko-KR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’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라는 키워드가 뜨기 시작하였다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5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26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11325" y="765225"/>
            <a:ext cx="7192996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Ⅰ . </a:t>
            </a:r>
            <a:r>
              <a:rPr lang="ko-KR" altLang="en-US" sz="96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분석 목적 및 배경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0424" y="3155574"/>
            <a:ext cx="3890682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수저론</a:t>
            </a:r>
            <a:r>
              <a:rPr lang="en-US" altLang="ko-KR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..?</a:t>
            </a:r>
            <a:endParaRPr lang="ko-KR" altLang="en-US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2" y="3329447"/>
            <a:ext cx="898750" cy="898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40424" y="4473787"/>
            <a:ext cx="19725901" cy="6863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altLang="ko-KR" sz="55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서울대 경제 연구소의 </a:t>
            </a:r>
            <a:r>
              <a:rPr lang="ko-KR" altLang="en-US" sz="5500" dirty="0" err="1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경제논집에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2016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년에 실린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학생 잠재력인가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부모 경제력인가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?”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라는 논문에 따르면 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같은 능력을 가진 학생이라도 부모의 경제력에 따라 서울대 입학 가능성에서 </a:t>
            </a:r>
            <a:r>
              <a:rPr lang="en-US" altLang="ko-KR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80~90% 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차이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가 나는 것으로 나타났다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5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</a:t>
            </a:r>
            <a:r>
              <a:rPr lang="ko-KR" altLang="en-US" sz="55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수저론은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부모가 자식을 뒷받침해주는 능력에 따라 결정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되고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그 </a:t>
            </a:r>
            <a:r>
              <a:rPr lang="ko-KR" altLang="en-US" sz="5500" dirty="0" err="1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능력치가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높으면 </a:t>
            </a:r>
            <a:r>
              <a:rPr lang="ko-KR" altLang="en-US" sz="5500" dirty="0" err="1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금수저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낮으면 </a:t>
            </a:r>
            <a:r>
              <a:rPr lang="ko-KR" altLang="en-US" sz="5500" dirty="0" err="1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흑수저로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분류한다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결과적으로 자식들 자체를 평가하는 </a:t>
            </a:r>
            <a:r>
              <a:rPr lang="ko-KR" altLang="en-US" sz="5500" dirty="0" err="1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기준이라기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보다는 자식을 통해 그들의 부모를 통해 평가하는 기준이 된다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55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19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11325" y="765225"/>
            <a:ext cx="7192996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Ⅰ . </a:t>
            </a:r>
            <a:r>
              <a:rPr lang="ko-KR" altLang="en-US" sz="96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분석 목적 및 배경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0424" y="3155574"/>
            <a:ext cx="3890682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수저론</a:t>
            </a:r>
            <a:r>
              <a:rPr lang="en-US" altLang="ko-KR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..?</a:t>
            </a:r>
            <a:endParaRPr lang="ko-KR" altLang="en-US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2" y="3329447"/>
            <a:ext cx="898750" cy="898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77116" y="11549906"/>
            <a:ext cx="3137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err="1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흑수저</a:t>
            </a:r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빙고</a:t>
            </a:r>
            <a:endParaRPr lang="ko-KR" altLang="en-US" sz="50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0233" y="11549906"/>
            <a:ext cx="3334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수저론 </a:t>
            </a:r>
            <a:r>
              <a:rPr lang="ko-KR" altLang="en-US" sz="5000" dirty="0" err="1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계급표</a:t>
            </a:r>
            <a:endParaRPr lang="ko-KR" altLang="en-US" sz="50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85" y="4764023"/>
            <a:ext cx="9440769" cy="64239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556" y="4764024"/>
            <a:ext cx="9440769" cy="64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11325" y="765225"/>
            <a:ext cx="7192996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Ⅰ . </a:t>
            </a:r>
            <a:r>
              <a:rPr lang="ko-KR" altLang="en-US" sz="96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분석 목적 및 배경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0424" y="3155574"/>
            <a:ext cx="3890682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수저론</a:t>
            </a:r>
            <a:r>
              <a:rPr lang="en-US" altLang="ko-KR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..?</a:t>
            </a:r>
            <a:endParaRPr lang="ko-KR" altLang="en-US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2" y="3329447"/>
            <a:ext cx="898750" cy="898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40424" y="4473787"/>
            <a:ext cx="19725901" cy="60170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altLang="ko-KR" sz="55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날이 갈수록 좁아지는 취업시장에 젊은 청춘들은 더욱 더 절망적으로 만드는 것이 바로 </a:t>
            </a:r>
            <a:r>
              <a:rPr lang="ko-KR" altLang="en-US" sz="5500" dirty="0" err="1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수저론이다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자신의 능력과 스펙을 갈고 닦아 공정하게 경쟁해야 할 취업시장에서 부모의 경제적인 능력에 따라 당락이 결정되어 버리는 시대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가 온 것이다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55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5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따라서 이번 분석에서는 정말 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부모의 경제 능력에 따라 자녀의 구직 활동</a:t>
            </a:r>
            <a:r>
              <a:rPr lang="en-US" altLang="ko-KR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지원 횟수</a:t>
            </a:r>
            <a:r>
              <a:rPr lang="en-US" altLang="ko-KR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면접</a:t>
            </a:r>
            <a:r>
              <a:rPr lang="en-US" altLang="ko-KR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희망 연봉</a:t>
            </a:r>
            <a:r>
              <a:rPr lang="en-US" altLang="ko-KR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희망하는 기업체 규모</a:t>
            </a:r>
            <a:r>
              <a:rPr lang="en-US" altLang="ko-KR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취업을 위한 활동 여부 등</a:t>
            </a:r>
            <a:r>
              <a:rPr lang="en-US" altLang="ko-KR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55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의 차이가 있는지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알아보고자 한다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84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11325" y="765225"/>
            <a:ext cx="7192996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Ⅰ . </a:t>
            </a:r>
            <a:r>
              <a:rPr lang="ko-KR" altLang="en-US" sz="96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분석 목적 및 배경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0424" y="3155574"/>
            <a:ext cx="3890682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대상</a:t>
            </a:r>
            <a:endParaRPr lang="ko-KR" altLang="en-US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2" y="3329447"/>
            <a:ext cx="898750" cy="898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40424" y="4473787"/>
            <a:ext cx="19725901" cy="60170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altLang="ko-KR" sz="55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이번 분석에서는 </a:t>
            </a:r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2015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년 </a:t>
            </a:r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8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월과 </a:t>
            </a:r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2016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년 </a:t>
            </a:r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월에 졸업한 대학생 </a:t>
            </a:r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520,547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명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을 모집단으로 설정한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2016GOMS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조사에서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“SQ6.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귀하는 지난주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(2017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년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8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월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25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~ 8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월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31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에 직장을 구해보았습니까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”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라는 질문 에서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“1.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구해 보았다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”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라고 응답한 사람과 </a:t>
            </a:r>
            <a:r>
              <a:rPr lang="ko-KR" altLang="en-US" sz="5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5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SQ7.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귀하는 지난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주 내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(2017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년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8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월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~ 8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월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31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에 직장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일자리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을 구해보았습니까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?”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라는 질문에서 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“1.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구해 보았다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”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라고 응답한 사람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즉 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졸업 후 구직활동 중인 졸업자 </a:t>
            </a:r>
            <a:r>
              <a:rPr lang="en-US" altLang="ko-KR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44,169</a:t>
            </a:r>
            <a:r>
              <a:rPr lang="ko-KR" altLang="en-US" sz="5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명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을 모집단으로 설정하고 분석을 실시하였다</a:t>
            </a:r>
            <a:r>
              <a:rPr lang="en-US" altLang="ko-KR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r>
              <a:rPr lang="ko-KR" altLang="en-US" sz="5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55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73598"/>
              </p:ext>
            </p:extLst>
          </p:nvPr>
        </p:nvGraphicFramePr>
        <p:xfrm>
          <a:off x="2940424" y="10772692"/>
          <a:ext cx="8175811" cy="233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5811">
                  <a:extLst>
                    <a:ext uri="{9D8B030D-6E8A-4147-A177-3AD203B41FA5}">
                      <a16:colId xmlns:a16="http://schemas.microsoft.com/office/drawing/2014/main" val="1341617931"/>
                    </a:ext>
                  </a:extLst>
                </a:gridCol>
              </a:tblGrid>
              <a:tr h="72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2016GOMS</a:t>
                      </a:r>
                      <a:r>
                        <a:rPr lang="en-US" altLang="ko-KR" sz="4000" b="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</a:t>
                      </a:r>
                      <a:r>
                        <a:rPr lang="ko-KR" altLang="en-US" sz="4000" b="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모집단</a:t>
                      </a:r>
                      <a:endParaRPr lang="ko-KR" altLang="en-US" sz="4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108873"/>
                  </a:ext>
                </a:extLst>
              </a:tr>
              <a:tr h="1601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2015</a:t>
                      </a:r>
                      <a:r>
                        <a:rPr lang="ko-KR" altLang="en-US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년 </a:t>
                      </a:r>
                      <a:r>
                        <a:rPr lang="en-US" altLang="ko-KR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8</a:t>
                      </a:r>
                      <a:r>
                        <a:rPr lang="ko-KR" altLang="en-US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월과 </a:t>
                      </a:r>
                      <a:r>
                        <a:rPr lang="en-US" altLang="ko-KR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2016</a:t>
                      </a:r>
                      <a:r>
                        <a:rPr lang="ko-KR" altLang="en-US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년 </a:t>
                      </a:r>
                      <a:r>
                        <a:rPr lang="en-US" altLang="ko-KR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2</a:t>
                      </a:r>
                      <a:r>
                        <a:rPr lang="ko-KR" altLang="en-US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월에 대학을 졸업한 자</a:t>
                      </a:r>
                      <a:endParaRPr lang="en-US" altLang="ko-KR" sz="4000" dirty="0" smtClean="0">
                        <a:solidFill>
                          <a:schemeClr val="tx2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520,547</a:t>
                      </a:r>
                      <a:r>
                        <a:rPr lang="ko-KR" altLang="en-US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명</a:t>
                      </a:r>
                      <a:endParaRPr lang="ko-KR" altLang="en-US" sz="4000" dirty="0">
                        <a:solidFill>
                          <a:schemeClr val="tx2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3461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38061"/>
              </p:ext>
            </p:extLst>
          </p:nvPr>
        </p:nvGraphicFramePr>
        <p:xfrm>
          <a:off x="14454002" y="10772692"/>
          <a:ext cx="8175811" cy="233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5811">
                  <a:extLst>
                    <a:ext uri="{9D8B030D-6E8A-4147-A177-3AD203B41FA5}">
                      <a16:colId xmlns:a16="http://schemas.microsoft.com/office/drawing/2014/main" val="1341617931"/>
                    </a:ext>
                  </a:extLst>
                </a:gridCol>
              </a:tblGrid>
              <a:tr h="728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졸업 후 구직활동 중인 졸업자</a:t>
                      </a:r>
                      <a:endParaRPr lang="ko-KR" altLang="en-US" sz="40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108873"/>
                  </a:ext>
                </a:extLst>
              </a:tr>
              <a:tr h="1601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최근 </a:t>
                      </a:r>
                      <a:r>
                        <a:rPr lang="en-US" altLang="ko-KR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4</a:t>
                      </a:r>
                      <a:r>
                        <a:rPr lang="ko-KR" altLang="en-US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주 또는 </a:t>
                      </a:r>
                      <a:r>
                        <a:rPr lang="en-US" altLang="ko-KR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</a:t>
                      </a:r>
                      <a:r>
                        <a:rPr lang="ko-KR" altLang="en-US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주 이내 구직 활동 중인 졸업자</a:t>
                      </a:r>
                      <a:endParaRPr lang="en-US" altLang="ko-KR" sz="4000" dirty="0" smtClean="0">
                        <a:solidFill>
                          <a:schemeClr val="tx2"/>
                        </a:solidFill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44,169</a:t>
                      </a:r>
                      <a:r>
                        <a:rPr lang="ko-KR" altLang="en-US" sz="4000" dirty="0" smtClean="0">
                          <a:solidFill>
                            <a:schemeClr val="tx2"/>
                          </a:solidFill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346189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12220342" y="11444734"/>
            <a:ext cx="1129553" cy="98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3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11325" y="765225"/>
            <a:ext cx="7192996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Ⅰ . </a:t>
            </a:r>
            <a:r>
              <a:rPr lang="ko-KR" altLang="en-US" sz="96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  <a:cs typeface="Montserrat" charset="0"/>
              </a:rPr>
              <a:t>분석 목적 및 배경</a:t>
            </a:r>
            <a:endParaRPr lang="en-US" altLang="ko-KR" sz="96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0424" y="3155574"/>
            <a:ext cx="3890682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500" dirty="0" smtClean="0">
                <a:solidFill>
                  <a:schemeClr val="tx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대상</a:t>
            </a:r>
            <a:endParaRPr lang="ko-KR" altLang="en-US" sz="7500" dirty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2" y="3329447"/>
            <a:ext cx="898750" cy="898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40424" y="4473787"/>
            <a:ext cx="19725901" cy="8217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altLang="ko-KR" sz="4400" dirty="0" smtClean="0">
              <a:solidFill>
                <a:schemeClr val="tx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fontAlgn="base" latinLnBrk="1"/>
            <a:r>
              <a:rPr lang="en-US" altLang="ko-KR" sz="4400" b="1" dirty="0">
                <a:solidFill>
                  <a:schemeClr val="tx2"/>
                </a:solidFill>
              </a:rPr>
              <a:t>SQ6. </a:t>
            </a:r>
            <a:r>
              <a:rPr lang="ko-KR" altLang="en-US" sz="4400" b="1" dirty="0">
                <a:solidFill>
                  <a:schemeClr val="tx2"/>
                </a:solidFill>
              </a:rPr>
              <a:t>귀하는 지난주</a:t>
            </a:r>
            <a:r>
              <a:rPr lang="en-US" altLang="ko-KR" sz="4400" b="1" dirty="0">
                <a:solidFill>
                  <a:schemeClr val="tx2"/>
                </a:solidFill>
              </a:rPr>
              <a:t>(2017</a:t>
            </a:r>
            <a:r>
              <a:rPr lang="ko-KR" altLang="en-US" sz="4400" b="1" dirty="0">
                <a:solidFill>
                  <a:schemeClr val="tx2"/>
                </a:solidFill>
              </a:rPr>
              <a:t>년 </a:t>
            </a:r>
            <a:r>
              <a:rPr lang="en-US" altLang="ko-KR" sz="4400" b="1" dirty="0">
                <a:solidFill>
                  <a:schemeClr val="tx2"/>
                </a:solidFill>
              </a:rPr>
              <a:t>8</a:t>
            </a:r>
            <a:r>
              <a:rPr lang="ko-KR" altLang="en-US" sz="4400" b="1" dirty="0">
                <a:solidFill>
                  <a:schemeClr val="tx2"/>
                </a:solidFill>
              </a:rPr>
              <a:t>월 </a:t>
            </a:r>
            <a:r>
              <a:rPr lang="en-US" altLang="ko-KR" sz="4400" b="1" dirty="0">
                <a:solidFill>
                  <a:schemeClr val="tx2"/>
                </a:solidFill>
              </a:rPr>
              <a:t>25</a:t>
            </a:r>
            <a:r>
              <a:rPr lang="ko-KR" altLang="en-US" sz="4400" b="1" dirty="0">
                <a:solidFill>
                  <a:schemeClr val="tx2"/>
                </a:solidFill>
              </a:rPr>
              <a:t>일</a:t>
            </a:r>
            <a:r>
              <a:rPr lang="en-US" altLang="ko-KR" sz="4400" b="1" dirty="0">
                <a:solidFill>
                  <a:schemeClr val="tx2"/>
                </a:solidFill>
              </a:rPr>
              <a:t>~8</a:t>
            </a:r>
            <a:r>
              <a:rPr lang="ko-KR" altLang="en-US" sz="4400" b="1" dirty="0">
                <a:solidFill>
                  <a:schemeClr val="tx2"/>
                </a:solidFill>
              </a:rPr>
              <a:t>월 </a:t>
            </a:r>
            <a:r>
              <a:rPr lang="en-US" altLang="ko-KR" sz="4400" b="1" dirty="0">
                <a:solidFill>
                  <a:schemeClr val="tx2"/>
                </a:solidFill>
              </a:rPr>
              <a:t>31</a:t>
            </a:r>
            <a:r>
              <a:rPr lang="ko-KR" altLang="en-US" sz="4400" b="1" dirty="0">
                <a:solidFill>
                  <a:schemeClr val="tx2"/>
                </a:solidFill>
              </a:rPr>
              <a:t>일</a:t>
            </a:r>
            <a:r>
              <a:rPr lang="en-US" altLang="ko-KR" sz="4400" b="1" dirty="0">
                <a:solidFill>
                  <a:schemeClr val="tx2"/>
                </a:solidFill>
              </a:rPr>
              <a:t>)</a:t>
            </a:r>
            <a:r>
              <a:rPr lang="ko-KR" altLang="en-US" sz="4400" b="1" dirty="0">
                <a:solidFill>
                  <a:schemeClr val="tx2"/>
                </a:solidFill>
              </a:rPr>
              <a:t>에 직장</a:t>
            </a:r>
            <a:r>
              <a:rPr lang="en-US" altLang="ko-KR" sz="4400" b="1" dirty="0">
                <a:solidFill>
                  <a:schemeClr val="tx2"/>
                </a:solidFill>
              </a:rPr>
              <a:t>(</a:t>
            </a:r>
            <a:r>
              <a:rPr lang="ko-KR" altLang="en-US" sz="4400" b="1" dirty="0">
                <a:solidFill>
                  <a:schemeClr val="tx2"/>
                </a:solidFill>
              </a:rPr>
              <a:t>일자리</a:t>
            </a:r>
            <a:r>
              <a:rPr lang="en-US" altLang="ko-KR" sz="4400" b="1" dirty="0">
                <a:solidFill>
                  <a:schemeClr val="tx2"/>
                </a:solidFill>
              </a:rPr>
              <a:t>)</a:t>
            </a:r>
            <a:r>
              <a:rPr lang="ko-KR" altLang="en-US" sz="4400" b="1" dirty="0">
                <a:solidFill>
                  <a:schemeClr val="tx2"/>
                </a:solidFill>
              </a:rPr>
              <a:t>을 구해보았습니까</a:t>
            </a:r>
            <a:r>
              <a:rPr lang="en-US" altLang="ko-KR" sz="4400" b="1" dirty="0">
                <a:solidFill>
                  <a:schemeClr val="tx2"/>
                </a:solidFill>
              </a:rPr>
              <a:t>?</a:t>
            </a:r>
            <a:endParaRPr lang="ko-KR" altLang="en-US" sz="4400" dirty="0">
              <a:solidFill>
                <a:schemeClr val="tx2"/>
              </a:solidFill>
            </a:endParaRPr>
          </a:p>
          <a:p>
            <a:pPr fontAlgn="base" latinLnBrk="1"/>
            <a:r>
              <a:rPr lang="en-US" altLang="ko-KR" sz="4400" dirty="0">
                <a:solidFill>
                  <a:schemeClr val="tx2"/>
                </a:solidFill>
              </a:rPr>
              <a:t>1. </a:t>
            </a:r>
            <a:r>
              <a:rPr lang="ko-KR" altLang="en-US" sz="4400" dirty="0">
                <a:solidFill>
                  <a:schemeClr val="tx2"/>
                </a:solidFill>
              </a:rPr>
              <a:t>구해 보았다</a:t>
            </a:r>
            <a:r>
              <a:rPr lang="en-US" altLang="ko-KR" sz="4400" dirty="0">
                <a:solidFill>
                  <a:schemeClr val="tx2"/>
                </a:solidFill>
              </a:rPr>
              <a:t>. --&gt; B1)</a:t>
            </a:r>
            <a:r>
              <a:rPr lang="ko-KR" altLang="en-US" sz="4400" dirty="0">
                <a:solidFill>
                  <a:schemeClr val="tx2"/>
                </a:solidFill>
              </a:rPr>
              <a:t>로 이동</a:t>
            </a:r>
          </a:p>
          <a:p>
            <a:pPr fontAlgn="base" latinLnBrk="1"/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구해보지 않았다</a:t>
            </a:r>
            <a:r>
              <a:rPr lang="en-US" altLang="ko-KR" sz="4400" dirty="0" smtClean="0">
                <a:solidFill>
                  <a:schemeClr val="tx2"/>
                </a:solidFill>
              </a:rPr>
              <a:t>.</a:t>
            </a:r>
          </a:p>
          <a:p>
            <a:pPr fontAlgn="base" latinLnBrk="1"/>
            <a:endParaRPr lang="en-US" altLang="ko-KR" sz="4400" dirty="0">
              <a:solidFill>
                <a:schemeClr val="tx2"/>
              </a:solidFill>
            </a:endParaRPr>
          </a:p>
          <a:p>
            <a:pPr fontAlgn="base" latinLnBrk="1"/>
            <a:r>
              <a:rPr lang="en-US" altLang="ko-KR" sz="4400" b="1" dirty="0" smtClean="0">
                <a:solidFill>
                  <a:schemeClr val="tx2"/>
                </a:solidFill>
              </a:rPr>
              <a:t>SQ7. </a:t>
            </a:r>
            <a:r>
              <a:rPr lang="ko-KR" altLang="en-US" sz="4400" b="1" dirty="0">
                <a:solidFill>
                  <a:schemeClr val="tx2"/>
                </a:solidFill>
              </a:rPr>
              <a:t>귀하는 지난 </a:t>
            </a:r>
            <a:r>
              <a:rPr lang="en-US" altLang="ko-KR" sz="4400" b="1" dirty="0">
                <a:solidFill>
                  <a:schemeClr val="tx2"/>
                </a:solidFill>
              </a:rPr>
              <a:t>4</a:t>
            </a:r>
            <a:r>
              <a:rPr lang="ko-KR" altLang="en-US" sz="4400" b="1" dirty="0">
                <a:solidFill>
                  <a:schemeClr val="tx2"/>
                </a:solidFill>
              </a:rPr>
              <a:t>주 내</a:t>
            </a:r>
            <a:r>
              <a:rPr lang="en-US" altLang="ko-KR" sz="4400" b="1" dirty="0">
                <a:solidFill>
                  <a:schemeClr val="tx2"/>
                </a:solidFill>
              </a:rPr>
              <a:t>(2017</a:t>
            </a:r>
            <a:r>
              <a:rPr lang="ko-KR" altLang="en-US" sz="4400" b="1" dirty="0">
                <a:solidFill>
                  <a:schemeClr val="tx2"/>
                </a:solidFill>
              </a:rPr>
              <a:t>년 </a:t>
            </a:r>
            <a:r>
              <a:rPr lang="en-US" altLang="ko-KR" sz="4400" b="1" dirty="0">
                <a:solidFill>
                  <a:schemeClr val="tx2"/>
                </a:solidFill>
              </a:rPr>
              <a:t>8</a:t>
            </a:r>
            <a:r>
              <a:rPr lang="ko-KR" altLang="en-US" sz="4400" b="1" dirty="0">
                <a:solidFill>
                  <a:schemeClr val="tx2"/>
                </a:solidFill>
              </a:rPr>
              <a:t>월 </a:t>
            </a:r>
            <a:r>
              <a:rPr lang="en-US" altLang="ko-KR" sz="4400" b="1" dirty="0">
                <a:solidFill>
                  <a:schemeClr val="tx2"/>
                </a:solidFill>
              </a:rPr>
              <a:t>4</a:t>
            </a:r>
            <a:r>
              <a:rPr lang="ko-KR" altLang="en-US" sz="4400" b="1" dirty="0">
                <a:solidFill>
                  <a:schemeClr val="tx2"/>
                </a:solidFill>
              </a:rPr>
              <a:t>일</a:t>
            </a:r>
            <a:r>
              <a:rPr lang="en-US" altLang="ko-KR" sz="4400" b="1" dirty="0">
                <a:solidFill>
                  <a:schemeClr val="tx2"/>
                </a:solidFill>
              </a:rPr>
              <a:t>~8</a:t>
            </a:r>
            <a:r>
              <a:rPr lang="ko-KR" altLang="en-US" sz="4400" b="1" dirty="0">
                <a:solidFill>
                  <a:schemeClr val="tx2"/>
                </a:solidFill>
              </a:rPr>
              <a:t>월 </a:t>
            </a:r>
            <a:r>
              <a:rPr lang="en-US" altLang="ko-KR" sz="4400" b="1" dirty="0">
                <a:solidFill>
                  <a:schemeClr val="tx2"/>
                </a:solidFill>
              </a:rPr>
              <a:t>31</a:t>
            </a:r>
            <a:r>
              <a:rPr lang="ko-KR" altLang="en-US" sz="4400" b="1" dirty="0">
                <a:solidFill>
                  <a:schemeClr val="tx2"/>
                </a:solidFill>
              </a:rPr>
              <a:t>일</a:t>
            </a:r>
            <a:r>
              <a:rPr lang="en-US" altLang="ko-KR" sz="4400" b="1" dirty="0">
                <a:solidFill>
                  <a:schemeClr val="tx2"/>
                </a:solidFill>
              </a:rPr>
              <a:t>)</a:t>
            </a:r>
            <a:r>
              <a:rPr lang="ko-KR" altLang="en-US" sz="4400" b="1" dirty="0">
                <a:solidFill>
                  <a:schemeClr val="tx2"/>
                </a:solidFill>
              </a:rPr>
              <a:t>에 직장</a:t>
            </a:r>
            <a:r>
              <a:rPr lang="en-US" altLang="ko-KR" sz="4400" b="1" dirty="0">
                <a:solidFill>
                  <a:schemeClr val="tx2"/>
                </a:solidFill>
              </a:rPr>
              <a:t>(</a:t>
            </a:r>
            <a:r>
              <a:rPr lang="ko-KR" altLang="en-US" sz="4400" b="1" dirty="0">
                <a:solidFill>
                  <a:schemeClr val="tx2"/>
                </a:solidFill>
              </a:rPr>
              <a:t>일자리</a:t>
            </a:r>
            <a:r>
              <a:rPr lang="en-US" altLang="ko-KR" sz="4400" b="1" dirty="0">
                <a:solidFill>
                  <a:schemeClr val="tx2"/>
                </a:solidFill>
              </a:rPr>
              <a:t>)</a:t>
            </a:r>
            <a:r>
              <a:rPr lang="ko-KR" altLang="en-US" sz="4400" b="1" dirty="0">
                <a:solidFill>
                  <a:schemeClr val="tx2"/>
                </a:solidFill>
              </a:rPr>
              <a:t>을 구해보았습니까</a:t>
            </a:r>
            <a:r>
              <a:rPr lang="en-US" altLang="ko-KR" sz="4400" b="1" dirty="0">
                <a:solidFill>
                  <a:schemeClr val="tx2"/>
                </a:solidFill>
              </a:rPr>
              <a:t>?</a:t>
            </a:r>
            <a:endParaRPr lang="ko-KR" altLang="en-US" sz="4400" dirty="0">
              <a:solidFill>
                <a:schemeClr val="tx2"/>
              </a:solidFill>
            </a:endParaRPr>
          </a:p>
          <a:p>
            <a:pPr fontAlgn="base" latinLnBrk="1"/>
            <a:r>
              <a:rPr lang="en-US" altLang="ko-KR" sz="4400" dirty="0">
                <a:solidFill>
                  <a:schemeClr val="tx2"/>
                </a:solidFill>
              </a:rPr>
              <a:t>※ </a:t>
            </a:r>
            <a:r>
              <a:rPr lang="ko-KR" altLang="en-US" sz="4400" dirty="0" err="1">
                <a:solidFill>
                  <a:schemeClr val="tx2"/>
                </a:solidFill>
              </a:rPr>
              <a:t>발령대기자</a:t>
            </a:r>
            <a:r>
              <a:rPr lang="ko-KR" altLang="en-US" sz="4400" dirty="0">
                <a:solidFill>
                  <a:schemeClr val="tx2"/>
                </a:solidFill>
              </a:rPr>
              <a:t> 중 </a:t>
            </a:r>
            <a:r>
              <a:rPr lang="en-US" altLang="ko-KR" sz="4400" dirty="0">
                <a:solidFill>
                  <a:schemeClr val="tx2"/>
                </a:solidFill>
              </a:rPr>
              <a:t>1</a:t>
            </a:r>
            <a:r>
              <a:rPr lang="ko-KR" altLang="en-US" sz="4400" dirty="0">
                <a:solidFill>
                  <a:schemeClr val="tx2"/>
                </a:solidFill>
              </a:rPr>
              <a:t>개월 이내에 일을 할 것이 확실한 경우는 “</a:t>
            </a:r>
            <a:r>
              <a:rPr lang="en-US" altLang="ko-KR" sz="4400" dirty="0">
                <a:solidFill>
                  <a:schemeClr val="tx2"/>
                </a:solidFill>
              </a:rPr>
              <a:t>1. </a:t>
            </a:r>
            <a:r>
              <a:rPr lang="ko-KR" altLang="en-US" sz="4400" dirty="0">
                <a:solidFill>
                  <a:schemeClr val="tx2"/>
                </a:solidFill>
              </a:rPr>
              <a:t>구해 </a:t>
            </a:r>
            <a:r>
              <a:rPr lang="ko-KR" altLang="en-US" sz="4400" dirty="0" err="1">
                <a:solidFill>
                  <a:schemeClr val="tx2"/>
                </a:solidFill>
              </a:rPr>
              <a:t>보았다”에</a:t>
            </a:r>
            <a:r>
              <a:rPr lang="ko-KR" altLang="en-US" sz="4400" dirty="0">
                <a:solidFill>
                  <a:schemeClr val="tx2"/>
                </a:solidFill>
              </a:rPr>
              <a:t> 해당합니다</a:t>
            </a:r>
            <a:r>
              <a:rPr lang="en-US" altLang="ko-KR" sz="4400" dirty="0">
                <a:solidFill>
                  <a:schemeClr val="tx2"/>
                </a:solidFill>
              </a:rPr>
              <a:t>.</a:t>
            </a:r>
            <a:endParaRPr lang="ko-KR" altLang="en-US" sz="4400" dirty="0">
              <a:solidFill>
                <a:schemeClr val="tx2"/>
              </a:solidFill>
            </a:endParaRPr>
          </a:p>
          <a:p>
            <a:pPr fontAlgn="base" latinLnBrk="1"/>
            <a:r>
              <a:rPr lang="en-US" altLang="ko-KR" sz="4400" dirty="0">
                <a:solidFill>
                  <a:schemeClr val="tx2"/>
                </a:solidFill>
              </a:rPr>
              <a:t>1. </a:t>
            </a:r>
            <a:r>
              <a:rPr lang="ko-KR" altLang="en-US" sz="4400" dirty="0">
                <a:solidFill>
                  <a:schemeClr val="tx2"/>
                </a:solidFill>
              </a:rPr>
              <a:t>구해 보았다</a:t>
            </a:r>
            <a:r>
              <a:rPr lang="en-US" altLang="ko-KR" sz="4400" dirty="0">
                <a:solidFill>
                  <a:schemeClr val="tx2"/>
                </a:solidFill>
              </a:rPr>
              <a:t>. --&gt; B1)</a:t>
            </a:r>
            <a:r>
              <a:rPr lang="ko-KR" altLang="en-US" sz="4400" dirty="0">
                <a:solidFill>
                  <a:schemeClr val="tx2"/>
                </a:solidFill>
              </a:rPr>
              <a:t>로 이동</a:t>
            </a:r>
          </a:p>
          <a:p>
            <a:pPr fontAlgn="base" latinLnBrk="1"/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구해보지 않았다</a:t>
            </a:r>
            <a:r>
              <a:rPr lang="en-US" altLang="ko-KR" sz="4400" dirty="0">
                <a:solidFill>
                  <a:schemeClr val="tx2"/>
                </a:solidFill>
              </a:rPr>
              <a:t>. --&gt; C1)</a:t>
            </a:r>
            <a:r>
              <a:rPr lang="ko-KR" altLang="en-US" sz="4400" dirty="0">
                <a:solidFill>
                  <a:schemeClr val="tx2"/>
                </a:solidFill>
              </a:rPr>
              <a:t>로 </a:t>
            </a:r>
            <a:r>
              <a:rPr lang="ko-KR" altLang="en-US" sz="4400" dirty="0" smtClean="0">
                <a:solidFill>
                  <a:schemeClr val="tx2"/>
                </a:solidFill>
              </a:rPr>
              <a:t>이동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561044</TotalTime>
  <Words>1601</Words>
  <Application>Microsoft Office PowerPoint</Application>
  <PresentationFormat>사용자 지정</PresentationFormat>
  <Paragraphs>199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Bebas Neue</vt:lpstr>
      <vt:lpstr>Lato Light</vt:lpstr>
      <vt:lpstr>Montserrat</vt:lpstr>
      <vt:lpstr>Montserrat Hairline</vt:lpstr>
      <vt:lpstr>Montserrat Light</vt:lpstr>
      <vt:lpstr>Source Sans Pro Light</vt:lpstr>
      <vt:lpstr>스웨거 TTF</vt:lpstr>
      <vt:lpstr>Arial</vt:lpstr>
      <vt:lpstr>Calibri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MONKEYSTATION</dc:creator>
  <cp:lastModifiedBy>Windows User</cp:lastModifiedBy>
  <cp:revision>7304</cp:revision>
  <dcterms:created xsi:type="dcterms:W3CDTF">2014-11-12T21:47:38Z</dcterms:created>
  <dcterms:modified xsi:type="dcterms:W3CDTF">2019-06-20T04:05:42Z</dcterms:modified>
</cp:coreProperties>
</file>