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14" r:id="rId3"/>
    <p:sldId id="305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40" r:id="rId29"/>
    <p:sldId id="339" r:id="rId30"/>
    <p:sldId id="343" r:id="rId31"/>
    <p:sldId id="344" r:id="rId32"/>
    <p:sldId id="341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3" r:id="rId60"/>
    <p:sldId id="372" r:id="rId61"/>
    <p:sldId id="374" r:id="rId62"/>
    <p:sldId id="375" r:id="rId63"/>
    <p:sldId id="376" r:id="rId64"/>
    <p:sldId id="377" r:id="rId65"/>
    <p:sldId id="378" r:id="rId66"/>
    <p:sldId id="379" r:id="rId67"/>
    <p:sldId id="382" r:id="rId68"/>
    <p:sldId id="380" r:id="rId69"/>
    <p:sldId id="381" r:id="rId70"/>
    <p:sldId id="383" r:id="rId71"/>
    <p:sldId id="384" r:id="rId72"/>
    <p:sldId id="385" r:id="rId73"/>
    <p:sldId id="386" r:id="rId74"/>
    <p:sldId id="387" r:id="rId75"/>
    <p:sldId id="388" r:id="rId76"/>
    <p:sldId id="391" r:id="rId77"/>
    <p:sldId id="389" r:id="rId78"/>
    <p:sldId id="392" r:id="rId79"/>
    <p:sldId id="393" r:id="rId80"/>
    <p:sldId id="394" r:id="rId81"/>
    <p:sldId id="395" r:id="rId82"/>
    <p:sldId id="396" r:id="rId83"/>
    <p:sldId id="397" r:id="rId84"/>
    <p:sldId id="398" r:id="rId85"/>
    <p:sldId id="399" r:id="rId86"/>
    <p:sldId id="400" r:id="rId87"/>
    <p:sldId id="401" r:id="rId88"/>
    <p:sldId id="402" r:id="rId89"/>
    <p:sldId id="403" r:id="rId90"/>
    <p:sldId id="404" r:id="rId91"/>
    <p:sldId id="405" r:id="rId92"/>
    <p:sldId id="406" r:id="rId93"/>
    <p:sldId id="407" r:id="rId94"/>
    <p:sldId id="408" r:id="rId95"/>
    <p:sldId id="409" r:id="rId96"/>
    <p:sldId id="413" r:id="rId97"/>
    <p:sldId id="410" r:id="rId98"/>
    <p:sldId id="412" r:id="rId99"/>
    <p:sldId id="414" r:id="rId100"/>
    <p:sldId id="415" r:id="rId101"/>
    <p:sldId id="416" r:id="rId102"/>
    <p:sldId id="417" r:id="rId103"/>
    <p:sldId id="418" r:id="rId104"/>
    <p:sldId id="419" r:id="rId105"/>
    <p:sldId id="420" r:id="rId106"/>
    <p:sldId id="421" r:id="rId107"/>
    <p:sldId id="422" r:id="rId108"/>
    <p:sldId id="423" r:id="rId109"/>
    <p:sldId id="424" r:id="rId110"/>
    <p:sldId id="425" r:id="rId111"/>
    <p:sldId id="426" r:id="rId112"/>
    <p:sldId id="258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103" autoAdjust="0"/>
  </p:normalViewPr>
  <p:slideViewPr>
    <p:cSldViewPr snapToGrid="0" showGuides="1">
      <p:cViewPr varScale="1">
        <p:scale>
          <a:sx n="115" d="100"/>
          <a:sy n="115" d="100"/>
        </p:scale>
        <p:origin x="13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36655" y="4219427"/>
            <a:ext cx="1318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4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sz="4000" b="1" spc="-150" dirty="0">
              <a:solidFill>
                <a:schemeClr val="accent4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9260" y="266697"/>
            <a:ext cx="1472198" cy="400110"/>
            <a:chOff x="169260" y="266697"/>
            <a:chExt cx="1472198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169260" y="266697"/>
              <a:ext cx="147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2">
                      <a:lumMod val="25000"/>
                    </a:schemeClr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PARK SANG HEE</a:t>
              </a:r>
              <a:endParaRPr lang="en-US" altLang="ko-KR" sz="2000" dirty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69260" y="666807"/>
              <a:ext cx="1472198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84" y="2648290"/>
            <a:ext cx="1561419" cy="1561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27" y="3146221"/>
            <a:ext cx="4123545" cy="1219882"/>
          </a:xfrm>
          <a:prstGeom prst="rect">
            <a:avLst/>
          </a:prstGeom>
        </p:spPr>
      </p:pic>
      <p:sp>
        <p:nvSpPr>
          <p:cNvPr id="2" name="타원형 설명선 1"/>
          <p:cNvSpPr/>
          <p:nvPr/>
        </p:nvSpPr>
        <p:spPr>
          <a:xfrm>
            <a:off x="5197151" y="1227831"/>
            <a:ext cx="2080727" cy="1114743"/>
          </a:xfrm>
          <a:prstGeom prst="wedgeEllipseCallout">
            <a:avLst>
              <a:gd name="adj1" fmla="val -6932"/>
              <a:gd name="adj2" fmla="val 1194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웹 개발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8285859" y="1554993"/>
            <a:ext cx="2565643" cy="1114743"/>
          </a:xfrm>
          <a:prstGeom prst="wedgeEllipseCallout">
            <a:avLst>
              <a:gd name="adj1" fmla="val -43255"/>
              <a:gd name="adj2" fmla="val 993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안드로이드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어플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타원형 설명선 19"/>
          <p:cNvSpPr/>
          <p:nvPr/>
        </p:nvSpPr>
        <p:spPr>
          <a:xfrm>
            <a:off x="7943737" y="4612378"/>
            <a:ext cx="2565643" cy="1114743"/>
          </a:xfrm>
          <a:prstGeom prst="wedgeEllipseCallout">
            <a:avLst>
              <a:gd name="adj1" fmla="val -63257"/>
              <a:gd name="adj2" fmla="val -898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비주얼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노벨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타원형 설명선 20"/>
          <p:cNvSpPr/>
          <p:nvPr/>
        </p:nvSpPr>
        <p:spPr>
          <a:xfrm>
            <a:off x="4886407" y="5277962"/>
            <a:ext cx="2565643" cy="1114743"/>
          </a:xfrm>
          <a:prstGeom prst="wedgeEllipseCallout">
            <a:avLst>
              <a:gd name="adj1" fmla="val 1114"/>
              <a:gd name="adj2" fmla="val -1383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분석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타원형 설명선 21"/>
          <p:cNvSpPr/>
          <p:nvPr/>
        </p:nvSpPr>
        <p:spPr>
          <a:xfrm>
            <a:off x="1586480" y="5277961"/>
            <a:ext cx="2565643" cy="1114743"/>
          </a:xfrm>
          <a:prstGeom prst="wedgeEllipseCallout">
            <a:avLst>
              <a:gd name="adj1" fmla="val 50574"/>
              <a:gd name="adj2" fmla="val -1341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Game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개발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3" name="타원형 설명선 22"/>
          <p:cNvSpPr/>
          <p:nvPr/>
        </p:nvSpPr>
        <p:spPr>
          <a:xfrm>
            <a:off x="492935" y="3149918"/>
            <a:ext cx="2565643" cy="1114743"/>
          </a:xfrm>
          <a:prstGeom prst="wedgeEllipseCallout">
            <a:avLst>
              <a:gd name="adj1" fmla="val 78577"/>
              <a:gd name="adj2" fmla="val 5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GUI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프로그램</a:t>
            </a:r>
            <a:endParaRPr lang="ko-KR" altLang="en-US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4" name="타원형 설명선 23"/>
          <p:cNvSpPr/>
          <p:nvPr/>
        </p:nvSpPr>
        <p:spPr>
          <a:xfrm>
            <a:off x="1623527" y="1296954"/>
            <a:ext cx="2976465" cy="1282403"/>
          </a:xfrm>
          <a:prstGeom prst="wedgeEllipseCallout">
            <a:avLst>
              <a:gd name="adj1" fmla="val 49119"/>
              <a:gd name="adj2" fmla="val 784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웹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프레임 워크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Youtube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en-US" altLang="ko-KR" sz="2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Instargram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0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b="1" dirty="0" smtClean="0"/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리스트나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튜플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문자열의 첫 번째 요소부터 마지막 요소까지 차례로 변수에 대입되어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1", 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2"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등이 수행된다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662738"/>
            <a:ext cx="10058400" cy="17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문의 응용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b="1" dirty="0" smtClean="0"/>
          </a:p>
          <a:p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총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명의 학생이 시험을 보았는데 시험 점수가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60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점이 넘으면 합격이고 그렇지 않으면 불합격이다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합격인지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불합격인지 결과를 </a:t>
            </a:r>
            <a:r>
              <a:rPr lang="ko-KR" altLang="en-US" sz="30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보여주시오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.“</a:t>
            </a:r>
          </a:p>
          <a:p>
            <a:endParaRPr lang="en-US" altLang="ko-KR" sz="1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학생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명의 성적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marks = [90, 25, 67, 45, 80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4444096"/>
            <a:ext cx="7190329" cy="21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문과 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continue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b="1" dirty="0" smtClean="0"/>
          </a:p>
          <a:p>
            <a:pPr algn="just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문에서 살펴보았던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continue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를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문에서도 사용할 수 있다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즉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for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 안의 문장을 수행하는 도중에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continue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문을 만나면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문의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처음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돌아가게 된다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앞서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 응용 예제를 그대로 이용해서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60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점 이상인 사람에게는 축하 메시지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를 보내고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나머지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사람에게는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아무런 메시지도 전하지 않는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프로그램을 에디터를 이용해 작성해 보자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문과 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continue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416766"/>
            <a:ext cx="10058400" cy="24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문과 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range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함수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b="1" dirty="0" smtClean="0"/>
          </a:p>
          <a:p>
            <a:pPr algn="just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문은 숫자 리스트를 자동으로 만들어 주는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range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라는 함수와 함께 사용되는 경우가 많다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다음은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range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함수의 간단한 사용법이다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995045"/>
            <a:ext cx="10058400" cy="9843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5210407"/>
            <a:ext cx="10058400" cy="9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문과 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range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함수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b="1" dirty="0" smtClean="0"/>
          </a:p>
          <a:p>
            <a:pPr algn="just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문은 숫자 리스트를 자동으로 만들어 주는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range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라는 함수와 함께 사용되는 경우가 많다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또한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우리가 앞서 살펴보았던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60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점 이상이면 합격이라는 문장을 출력하는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예제도 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range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함수를 이용해서 바꿀 수 있다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063302"/>
            <a:ext cx="10058400" cy="13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2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문과 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range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함수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또한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우리가 앞서 살펴보았던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60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점 이상이면 합격이라는 문장을 출력하는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예제도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range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함수를 이용해서 바꿀 수 있다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4072093"/>
            <a:ext cx="10058400" cy="18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문과 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range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함수를 이용한 </a:t>
            </a:r>
            <a:r>
              <a:rPr lang="ko-KR" altLang="en-US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구구단값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출력하기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3000" b="1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b="1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입력 인수 </a:t>
            </a:r>
            <a:r>
              <a:rPr lang="en-US" altLang="ko-KR" sz="3000" b="1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end</a:t>
            </a:r>
            <a:r>
              <a:rPr lang="ko-KR" altLang="en-US" sz="3000" b="1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를 넣어 준 이유는 무엇일까</a:t>
            </a:r>
            <a:r>
              <a:rPr lang="en-US" altLang="ko-KR" sz="3000" b="1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?]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print(</a:t>
            </a:r>
            <a:r>
              <a:rPr lang="en-US" altLang="ko-KR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i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*j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end=" ")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와 같이 입력 인수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end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를 넣어 준 이유는 해당 결과값을 출력할 때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줄로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넘기지 않고 그 줄에 계속해서 출력하기 위해서이다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그 다음에 이어지는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print(' ')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는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3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단 등을 구분하기 위해 두 번째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문이 끝나면 결과값을 다음 줄부터 출력하게 해주는 문장이다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44" y="2364645"/>
            <a:ext cx="8541689" cy="22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리스트 안에 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 포함하기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위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예제는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라는 리스트의 각 항목에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을 곱한 결과를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result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라는 리스트에 담는 예제이다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이것을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리스트 내포를 이용하면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다음과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같이 간단히 해결할 수 있다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273961"/>
            <a:ext cx="10632082" cy="18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리스트 안에 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 포함하기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7" y="2207891"/>
            <a:ext cx="10725313" cy="31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6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2" y="2968349"/>
            <a:ext cx="4123545" cy="12198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77114" y="1922749"/>
            <a:ext cx="6096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ㆍ최근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머신러닝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딥러닝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등의 빅데이터 분야에서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많이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프로그램이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언어나 다른 언어에 비해 매우 간결하고 가벼움.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오픈소스라이브러리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전세계 사용자가 개발에 참여 현재도 많은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라이브러리들이 개발되고 있음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현업에서 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 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적절하게 사용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아직까지는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ggplot2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대응할만한 시각화 라이브러리는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파이썬에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없음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데이터 분석에서 가장 중요한 데이터 처리 속도가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SPSS, R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등과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비교하였을때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매우 가벼움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81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Q1 : “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부터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100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까지의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숫자중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배수만 더한 값을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문을 이용하여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출력하시오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r>
              <a:rPr lang="en-US" altLang="ko-KR" sz="3000" b="1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”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263152"/>
            <a:ext cx="10058400" cy="17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Q2 : “</a:t>
            </a:r>
            <a:r>
              <a:rPr lang="en-US" altLang="ko-KR" sz="30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30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문을 이용하여 </a:t>
            </a:r>
            <a:r>
              <a:rPr lang="en-US" altLang="ko-KR" sz="30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 </a:t>
            </a:r>
            <a:r>
              <a:rPr lang="ko-KR" altLang="en-US" sz="30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학급의 평균 점수를 구해 보자</a:t>
            </a:r>
            <a:r>
              <a:rPr lang="en-US" altLang="ko-KR" sz="3000" b="1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.”</a:t>
            </a:r>
          </a:p>
          <a:p>
            <a:endParaRPr lang="en-US" altLang="ko-KR" sz="3000" b="1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pt-BR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A = [70, 60, 55, 75, 95, 90, 80, 80, 85, 100</a:t>
            </a:r>
            <a:r>
              <a:rPr lang="pt-BR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pt-BR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4186482"/>
            <a:ext cx="10058400" cy="227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12756" y="4479852"/>
            <a:ext cx="21371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accent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감사합니다</a:t>
            </a:r>
            <a:endParaRPr lang="en-US" altLang="ko-KR" sz="5000" dirty="0">
              <a:solidFill>
                <a:schemeClr val="accent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7721" r="14157" b="19442"/>
          <a:stretch/>
        </p:blipFill>
        <p:spPr>
          <a:xfrm>
            <a:off x="5265040" y="1946886"/>
            <a:ext cx="1661920" cy="1962719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" name="직사각형 6"/>
          <p:cNvSpPr/>
          <p:nvPr/>
        </p:nvSpPr>
        <p:spPr>
          <a:xfrm>
            <a:off x="5577114" y="1922749"/>
            <a:ext cx="6096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ㆍ파이썬을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처음 실행한 모습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CMD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창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명령프롬포트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유사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ㆍ그러나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R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 마찬가지로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여기서 직접 사용하진 않음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R </a:t>
            </a:r>
            <a:r>
              <a:rPr lang="en-US" altLang="ko-KR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stuio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같은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tool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파이썬에도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존재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ㆍ그러나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은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tool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한 개가 아니라 쓰는 용도에 따라 매우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많음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Ex)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파이참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파이토치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Visual Studio code, </a:t>
            </a: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Visual studio 2017, </a:t>
            </a:r>
            <a:r>
              <a:rPr lang="en-US" altLang="ko-KR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spyder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en-US" altLang="ko-KR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jupyter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notebook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등등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….</a:t>
            </a:r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1" y="1922750"/>
            <a:ext cx="4975695" cy="43242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24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314649" y="1445696"/>
            <a:ext cx="6096000" cy="4367274"/>
            <a:chOff x="314649" y="1445696"/>
            <a:chExt cx="6096000" cy="4367274"/>
          </a:xfrm>
        </p:grpSpPr>
        <p:sp>
          <p:nvSpPr>
            <p:cNvPr id="7" name="직사각형 6"/>
            <p:cNvSpPr/>
            <p:nvPr/>
          </p:nvSpPr>
          <p:spPr>
            <a:xfrm>
              <a:off x="314649" y="1445696"/>
              <a:ext cx="6096000" cy="4770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ㆍ</a:t>
              </a:r>
              <a:r>
                <a:rPr lang="en-US" altLang="ko-KR" sz="25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Visual </a:t>
              </a:r>
              <a:r>
                <a:rPr lang="en-US" altLang="ko-KR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stuio</a:t>
              </a:r>
              <a:r>
                <a:rPr lang="en-US" altLang="ko-KR" sz="25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 code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51" y="2231633"/>
              <a:ext cx="4975695" cy="35813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2" name="그룹 21"/>
          <p:cNvGrpSpPr/>
          <p:nvPr/>
        </p:nvGrpSpPr>
        <p:grpSpPr>
          <a:xfrm>
            <a:off x="6410649" y="1445696"/>
            <a:ext cx="6096000" cy="4367273"/>
            <a:chOff x="314649" y="1445696"/>
            <a:chExt cx="6096000" cy="4367273"/>
          </a:xfrm>
        </p:grpSpPr>
        <p:sp>
          <p:nvSpPr>
            <p:cNvPr id="23" name="직사각형 22"/>
            <p:cNvSpPr/>
            <p:nvPr/>
          </p:nvSpPr>
          <p:spPr>
            <a:xfrm>
              <a:off x="314649" y="1445696"/>
              <a:ext cx="6096000" cy="4770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ㆍ</a:t>
              </a:r>
              <a:r>
                <a:rPr lang="en-US" altLang="ko-KR" sz="25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Visual </a:t>
              </a:r>
              <a:r>
                <a:rPr lang="en-US" altLang="ko-KR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stuio</a:t>
              </a:r>
              <a:r>
                <a:rPr lang="en-US" altLang="ko-KR" sz="25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 2017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51" y="2231633"/>
              <a:ext cx="4975695" cy="35813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656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314649" y="1445696"/>
            <a:ext cx="6096000" cy="4703177"/>
            <a:chOff x="314649" y="1445696"/>
            <a:chExt cx="6096000" cy="4703177"/>
          </a:xfrm>
        </p:grpSpPr>
        <p:sp>
          <p:nvSpPr>
            <p:cNvPr id="7" name="직사각형 6"/>
            <p:cNvSpPr/>
            <p:nvPr/>
          </p:nvSpPr>
          <p:spPr>
            <a:xfrm>
              <a:off x="314649" y="1445696"/>
              <a:ext cx="6096000" cy="4770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ㆍ</a:t>
              </a:r>
              <a:r>
                <a:rPr lang="en-US" altLang="ko-KR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Spyder</a:t>
              </a:r>
              <a:endPara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51" y="2231633"/>
              <a:ext cx="4975695" cy="39172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2" name="그룹 21"/>
          <p:cNvGrpSpPr/>
          <p:nvPr/>
        </p:nvGrpSpPr>
        <p:grpSpPr>
          <a:xfrm>
            <a:off x="6410649" y="1445696"/>
            <a:ext cx="6096000" cy="4703177"/>
            <a:chOff x="314649" y="1445696"/>
            <a:chExt cx="6096000" cy="4703177"/>
          </a:xfrm>
        </p:grpSpPr>
        <p:sp>
          <p:nvSpPr>
            <p:cNvPr id="23" name="직사각형 22"/>
            <p:cNvSpPr/>
            <p:nvPr/>
          </p:nvSpPr>
          <p:spPr>
            <a:xfrm>
              <a:off x="314649" y="1445696"/>
              <a:ext cx="6096000" cy="4770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ko-KR" altLang="en-US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ㆍ</a:t>
              </a:r>
              <a:r>
                <a:rPr lang="en-US" altLang="ko-KR" sz="2500" dirty="0" err="1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Jupyter</a:t>
              </a:r>
              <a:r>
                <a:rPr lang="en-US" altLang="ko-KR" sz="25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 Notebook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051" y="2231633"/>
              <a:ext cx="4975695" cy="39172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5896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7" y="2568734"/>
            <a:ext cx="2571219" cy="25712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77114" y="2076933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Rstudio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개발 환경이 매우 유사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통계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전공자들이 사용하기 편함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코드 진행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한눈에 보기 편함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-&gt;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대형 프로젝트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적합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코드 수정 및 디버깅이 매우 편리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그러나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중간 결과물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대한 점검이 불편</a:t>
            </a:r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6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10" y="2953709"/>
            <a:ext cx="3496039" cy="18666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39045" y="2109610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웹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브라우저를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사용한 프로그래밍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ex)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크롬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익스플로러 등등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각 각의 </a:t>
            </a:r>
            <a:r>
              <a:rPr lang="ko-KR" altLang="en-US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실행줄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분리되어 존재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코드 진행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한눈에 보기 불편함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-&gt;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대형 프로젝트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에 부적합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중간 결과물이 계속 생성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-&gt;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오류를 범할 가능성 낮아짐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본인만의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라이브러리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나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패키지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등을 생성하고 보관할 때 유리</a:t>
            </a:r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5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1" y="3378569"/>
            <a:ext cx="3496039" cy="1737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51252" y="2277312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ㆍ파이썬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주요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라이브러리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스파이더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쥬피터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노트북 등이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존재하는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멀티 툴</a:t>
            </a:r>
            <a:endParaRPr lang="en-US" altLang="ko-KR" sz="25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일반적으로 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Data Science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분야에서 가장 많이 사용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추후 </a:t>
            </a:r>
            <a:r>
              <a:rPr lang="en-US" altLang="ko-KR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Tensorflow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사용시 가상환경 구축이 용이함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현재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2.7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버전과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3.7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존재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역시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오픈소스라이브러리</a:t>
            </a:r>
            <a:endParaRPr lang="en-US" altLang="ko-KR" sz="2500" i="0" dirty="0">
              <a:solidFill>
                <a:schemeClr val="accent2"/>
              </a:solidFill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0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3" y="2165138"/>
            <a:ext cx="6501493" cy="36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1775757" y="1918186"/>
            <a:ext cx="846311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3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실행하여 다음 명령어를 </a:t>
            </a:r>
            <a:r>
              <a:rPr lang="ko-KR" altLang="en-US" sz="3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실행시키시오</a:t>
            </a:r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print(“HELLO PYTHON”)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print(1+2)</a:t>
            </a:r>
          </a:p>
        </p:txBody>
      </p:sp>
    </p:spTree>
    <p:extLst>
      <p:ext uri="{BB962C8B-B14F-4D97-AF65-F5344CB8AC3E}">
        <p14:creationId xmlns:p14="http://schemas.microsoft.com/office/powerpoint/2010/main" val="32026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562039" y="4219427"/>
            <a:ext cx="1067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endParaRPr lang="ko-KR" altLang="en-US" sz="4000" spc="-3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69260" y="266697"/>
            <a:ext cx="1472198" cy="400110"/>
            <a:chOff x="169260" y="266697"/>
            <a:chExt cx="1472198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169260" y="266697"/>
              <a:ext cx="147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PARK SANG HEE</a:t>
              </a:r>
              <a:endPara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69260" y="666807"/>
              <a:ext cx="1472198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84" y="2648290"/>
            <a:ext cx="1561419" cy="1561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1775757" y="1918186"/>
            <a:ext cx="846311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3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2. </a:t>
            </a:r>
            <a:r>
              <a:rPr lang="en-US" altLang="ko-KR" sz="3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Spyder</a:t>
            </a:r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실행하여 다음 명령어를 </a:t>
            </a:r>
            <a:r>
              <a:rPr lang="ko-KR" altLang="en-US" sz="3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실행시키시오</a:t>
            </a:r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print(“Life </a:t>
            </a:r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is short, You need Python.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”)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print(6 + 7)</a:t>
            </a:r>
          </a:p>
        </p:txBody>
      </p:sp>
    </p:spTree>
    <p:extLst>
      <p:ext uri="{BB962C8B-B14F-4D97-AF65-F5344CB8AC3E}">
        <p14:creationId xmlns:p14="http://schemas.microsoft.com/office/powerpoint/2010/main" val="6528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1775757" y="1918186"/>
            <a:ext cx="8463117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3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3. </a:t>
            </a:r>
            <a:r>
              <a:rPr lang="en-US" altLang="ko-KR" sz="3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Jupyter</a:t>
            </a:r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Notebook </a:t>
            </a:r>
            <a:r>
              <a:rPr lang="ko-KR" altLang="en-US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실행하여 다음 명령어를 </a:t>
            </a:r>
            <a:r>
              <a:rPr lang="ko-KR" altLang="en-US" sz="3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실행시키시오</a:t>
            </a:r>
            <a:r>
              <a:rPr lang="en-US" altLang="ko-KR" sz="3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print(“HELLO PYTHON”)</a:t>
            </a:r>
          </a:p>
          <a:p>
            <a:endParaRPr lang="en-US" altLang="ko-KR" sz="2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“Life </a:t>
            </a:r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is short, You need Python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.”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&gt; print(3/4)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</a:p>
          <a:p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46702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3000" b="1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8898" y="794960"/>
            <a:ext cx="4376057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00. Python 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en-US" altLang="ko-KR" sz="3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Python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01.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ㆍ입출력문</a:t>
            </a:r>
            <a:endParaRPr lang="en-US" altLang="ko-KR" sz="2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ㆍ변수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&amp; </a:t>
            </a:r>
            <a:r>
              <a:rPr lang="ko-KR" altLang="en-US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연산</a:t>
            </a:r>
            <a:endParaRPr lang="en-US" altLang="ko-KR" sz="2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ㆍ반복문</a:t>
            </a:r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&amp;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</a:t>
            </a:r>
            <a:endParaRPr lang="en-US" altLang="ko-KR" sz="2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02. 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분석에서의 </a:t>
            </a:r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Numpy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Pandas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Matplotlib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Scikit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– Learn</a:t>
            </a:r>
          </a:p>
          <a:p>
            <a:endParaRPr lang="en-US" altLang="ko-KR" sz="15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03. </a:t>
            </a:r>
            <a:r>
              <a:rPr lang="ko-KR" altLang="en-US" sz="3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머신러닝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프로젝트</a:t>
            </a:r>
            <a:endParaRPr lang="en-US" altLang="ko-KR" sz="3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ㆍ타이타닉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생존 분류기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2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22" y="2087152"/>
            <a:ext cx="8043471" cy="43568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66222" y="1227831"/>
            <a:ext cx="6488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Spyder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작업 환경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(R Studio </a:t>
            </a:r>
            <a:r>
              <a:rPr lang="en-US" altLang="ko-KR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ver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5542" y="3677239"/>
            <a:ext cx="1020748" cy="40011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코딩 </a:t>
            </a:r>
            <a:r>
              <a:rPr lang="ko-KR" altLang="en-US" sz="2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작업창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5542" y="5816381"/>
            <a:ext cx="1020748" cy="40011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실행창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9862" y="3677239"/>
            <a:ext cx="1020748" cy="40011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관리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0349" y="5443100"/>
            <a:ext cx="1659774" cy="40011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파일 관리 및 시각화</a:t>
            </a:r>
            <a:endParaRPr lang="ko-KR" altLang="en-US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0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641036" y="1314237"/>
            <a:ext cx="806822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Spyder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주요 단축키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ㆍ파일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전체를 처음부터 끝까지 한꺼번에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 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F5</a:t>
            </a: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ㆍ현재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커서가 존재하는 줄만 실행하고 다음 줄로 커서 이동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 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F9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ㆍ현재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커서가 있는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cell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 실행 후 커서 제자리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Ctrl + Enter</a:t>
            </a: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ㆍ현재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cell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을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실행 후 다음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cell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커서 이동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Shift </a:t>
            </a:r>
            <a:r>
              <a:rPr lang="en-US" altLang="ko-KR" sz="3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+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Enter</a:t>
            </a:r>
          </a:p>
          <a:p>
            <a:endParaRPr lang="en-US" altLang="ko-KR" sz="2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ㆍ주석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달기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00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80682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Spyder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cell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" y="2070283"/>
            <a:ext cx="10058400" cy="4697045"/>
          </a:xfrm>
          <a:prstGeom prst="rect">
            <a:avLst/>
          </a:prstGeom>
        </p:spPr>
      </p:pic>
      <p:sp>
        <p:nvSpPr>
          <p:cNvPr id="3" name="모서리가 둥근 사각형 설명선 2"/>
          <p:cNvSpPr/>
          <p:nvPr/>
        </p:nvSpPr>
        <p:spPr>
          <a:xfrm>
            <a:off x="5910348" y="1487978"/>
            <a:ext cx="3075709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‘F5’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누르면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pPr algn="ctr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 ~ 17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 줄 까지 모두 실행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8298859" y="3061536"/>
            <a:ext cx="3771221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‘F9’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누르면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pPr algn="ctr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13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 줄만 실행 후 커서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14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 줄로 이동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4890505" y="3498287"/>
            <a:ext cx="3075709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‘</a:t>
            </a:r>
            <a:r>
              <a:rPr lang="en-US" altLang="ko-KR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Ctrl+Enter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’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누르면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pPr algn="ctr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9 ~ 16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 줄 실행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7074905" y="4997444"/>
            <a:ext cx="3872495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‘</a:t>
            </a:r>
            <a:r>
              <a:rPr lang="en-US" altLang="ko-KR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Shift+Enter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’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누르면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pPr algn="ctr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9 ~ 16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 줄 실행 후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커서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17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번으로 이동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출력문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print()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(Python)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모니터 화면에 결과물을 출력하기 위해서는 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print()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함수를 사용해야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/>
              <a:t>print(</a:t>
            </a:r>
            <a:r>
              <a:rPr lang="en-US" altLang="ko-KR" sz="2500" b="1" dirty="0"/>
              <a:t>'</a:t>
            </a:r>
            <a:r>
              <a:rPr lang="en-US" altLang="ko-KR" sz="2500" dirty="0"/>
              <a:t>Hello Python!</a:t>
            </a:r>
            <a:r>
              <a:rPr lang="en-US" altLang="ko-KR" sz="2500" b="1" dirty="0"/>
              <a:t>'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print(</a:t>
            </a:r>
            <a:r>
              <a:rPr lang="en-US" altLang="ko-KR" sz="2500" b="1" dirty="0"/>
              <a:t>"</a:t>
            </a:r>
            <a:r>
              <a:rPr lang="en-US" altLang="ko-KR" sz="2500" dirty="0"/>
              <a:t>Nice to meet you.</a:t>
            </a:r>
            <a:r>
              <a:rPr lang="en-US" altLang="ko-KR" sz="2500" b="1" dirty="0"/>
              <a:t>"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print('Hello </a:t>
            </a:r>
            <a:r>
              <a:rPr lang="en-US" altLang="ko-KR" sz="2500" b="1" dirty="0"/>
              <a:t>"</a:t>
            </a:r>
            <a:r>
              <a:rPr lang="en-US" altLang="ko-KR" sz="2500" dirty="0"/>
              <a:t>Python</a:t>
            </a:r>
            <a:r>
              <a:rPr lang="en-US" altLang="ko-KR" sz="2500" b="1" dirty="0"/>
              <a:t>"</a:t>
            </a:r>
            <a:r>
              <a:rPr lang="en-US" altLang="ko-KR" sz="2500" dirty="0"/>
              <a:t>')</a:t>
            </a:r>
          </a:p>
          <a:p>
            <a:r>
              <a:rPr lang="en-US" altLang="ko-KR" sz="2500" dirty="0"/>
              <a:t>print("Hello </a:t>
            </a:r>
            <a:r>
              <a:rPr lang="en-US" altLang="ko-KR" sz="2500" b="1" dirty="0"/>
              <a:t>'</a:t>
            </a:r>
            <a:r>
              <a:rPr lang="en-US" altLang="ko-KR" sz="2500" dirty="0"/>
              <a:t>Python</a:t>
            </a:r>
            <a:r>
              <a:rPr lang="en-US" altLang="ko-KR" sz="2500" b="1" dirty="0"/>
              <a:t>'</a:t>
            </a:r>
            <a:r>
              <a:rPr lang="en-US" altLang="ko-KR" sz="2500" dirty="0"/>
              <a:t>")</a:t>
            </a:r>
          </a:p>
          <a:p>
            <a:r>
              <a:rPr lang="en-US" altLang="ko-KR" sz="2500" dirty="0"/>
              <a:t>print('Hello'</a:t>
            </a:r>
            <a:r>
              <a:rPr lang="en-US" altLang="ko-KR" sz="2500" b="1" dirty="0"/>
              <a:t>,</a:t>
            </a:r>
            <a:r>
              <a:rPr lang="en-US" altLang="ko-KR" sz="2500" dirty="0"/>
              <a:t> 'Python!')</a:t>
            </a:r>
          </a:p>
          <a:p>
            <a:r>
              <a:rPr lang="en-US" altLang="ko-KR" sz="2500" dirty="0"/>
              <a:t>print('Hello' </a:t>
            </a:r>
            <a:r>
              <a:rPr lang="en-US" altLang="ko-KR" sz="2500" b="1" dirty="0"/>
              <a:t>+</a:t>
            </a:r>
            <a:r>
              <a:rPr lang="en-US" altLang="ko-KR" sz="2500" dirty="0"/>
              <a:t> 'Python</a:t>
            </a:r>
            <a:r>
              <a:rPr lang="en-US" altLang="ko-KR" sz="2500" dirty="0" smtClean="0"/>
              <a:t>!')</a:t>
            </a:r>
            <a:endParaRPr lang="en-US" altLang="ko-KR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188916" y="3228379"/>
            <a:ext cx="32835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결과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2500" dirty="0" smtClean="0"/>
          </a:p>
          <a:p>
            <a:r>
              <a:rPr lang="en-US" altLang="ko-KR" sz="2500" dirty="0" smtClean="0"/>
              <a:t>Hello </a:t>
            </a:r>
            <a:r>
              <a:rPr lang="en-US" altLang="ko-KR" sz="2500" dirty="0"/>
              <a:t>Python!</a:t>
            </a:r>
          </a:p>
          <a:p>
            <a:r>
              <a:rPr lang="en-US" altLang="ko-KR" sz="2500" dirty="0"/>
              <a:t>Nice to meet you.</a:t>
            </a:r>
          </a:p>
          <a:p>
            <a:r>
              <a:rPr lang="en-US" altLang="ko-KR" sz="2500" dirty="0"/>
              <a:t>Hello "Python"</a:t>
            </a:r>
          </a:p>
          <a:p>
            <a:r>
              <a:rPr lang="en-US" altLang="ko-KR" sz="2500" dirty="0"/>
              <a:t>Hello 'Python'</a:t>
            </a:r>
          </a:p>
          <a:p>
            <a:r>
              <a:rPr lang="en-US" altLang="ko-KR" sz="2500" dirty="0"/>
              <a:t>Hello Python!</a:t>
            </a:r>
          </a:p>
          <a:p>
            <a:r>
              <a:rPr lang="en-US" altLang="ko-KR" sz="2500" dirty="0" err="1"/>
              <a:t>HelloPython</a:t>
            </a:r>
            <a:r>
              <a:rPr lang="en-US" altLang="ko-KR" sz="2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93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출력문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print()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print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함수로 출력할 문장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문자열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은 ‘ ’ 또는 “ ” 로 감싸야 한다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문자열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속에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'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기호가 있는 경우에는 “ ”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기호가 있는 경우에는 ‘ ’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를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사용하면 편리하게 출력할 수 있다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콤마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(,)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로 문자열을 나열할 경우 공백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기본값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 자동으로 추가 된다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더하기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(+)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기호로 문자열을 공백없이 연결할 수 있다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7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출력문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print()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500" dirty="0"/>
              <a:t>print('I like Python. </a:t>
            </a:r>
            <a:r>
              <a:rPr lang="en-US" altLang="ko-KR" sz="2500" b="1" dirty="0"/>
              <a:t>\</a:t>
            </a:r>
            <a:endParaRPr lang="en-US" altLang="ko-KR" sz="2500" dirty="0"/>
          </a:p>
          <a:p>
            <a:r>
              <a:rPr lang="en-US" altLang="ko-KR" sz="2500" dirty="0" smtClean="0"/>
              <a:t>But </a:t>
            </a:r>
            <a:r>
              <a:rPr lang="en-US" altLang="ko-KR" sz="2500" dirty="0"/>
              <a:t>I do not like Ruby</a:t>
            </a:r>
            <a:r>
              <a:rPr lang="en-US" altLang="ko-KR" sz="2500" dirty="0" smtClean="0"/>
              <a:t>.')</a:t>
            </a:r>
          </a:p>
          <a:p>
            <a:endParaRPr lang="en-US" altLang="ko-KR" sz="2500" dirty="0"/>
          </a:p>
          <a:p>
            <a:r>
              <a:rPr lang="en-US" altLang="ko-KR" sz="2500" dirty="0"/>
              <a:t>print(</a:t>
            </a:r>
            <a:r>
              <a:rPr lang="en-US" altLang="ko-KR" sz="2500" b="1" dirty="0"/>
              <a:t>"""</a:t>
            </a:r>
            <a:r>
              <a:rPr lang="en-US" altLang="ko-KR" sz="2500" dirty="0"/>
              <a:t>I like Python.</a:t>
            </a:r>
          </a:p>
          <a:p>
            <a:r>
              <a:rPr lang="en-US" altLang="ko-KR" sz="2500" dirty="0" smtClean="0"/>
              <a:t>But </a:t>
            </a:r>
            <a:r>
              <a:rPr lang="en-US" altLang="ko-KR" sz="2500" dirty="0"/>
              <a:t>I don't like C</a:t>
            </a:r>
            <a:r>
              <a:rPr lang="en-US" altLang="ko-KR" sz="2500" dirty="0" smtClean="0"/>
              <a:t>.</a:t>
            </a:r>
            <a:r>
              <a:rPr lang="en-US" altLang="ko-KR" sz="2500" b="1" dirty="0" smtClean="0"/>
              <a:t>"""</a:t>
            </a:r>
            <a:r>
              <a:rPr lang="en-US" altLang="ko-KR" sz="2500" dirty="0" smtClean="0"/>
              <a:t>)</a:t>
            </a:r>
          </a:p>
          <a:p>
            <a:endParaRPr lang="en-US" altLang="ko-KR" sz="2500" dirty="0"/>
          </a:p>
          <a:p>
            <a:r>
              <a:rPr lang="en-US" altLang="ko-KR" sz="2500" dirty="0"/>
              <a:t>print(</a:t>
            </a:r>
            <a:r>
              <a:rPr lang="en-US" altLang="ko-KR" sz="2500" b="1" dirty="0"/>
              <a:t>'''</a:t>
            </a:r>
            <a:r>
              <a:rPr lang="en-US" altLang="ko-KR" sz="2500" dirty="0"/>
              <a:t>I like Python.</a:t>
            </a:r>
          </a:p>
          <a:p>
            <a:r>
              <a:rPr lang="en-US" altLang="ko-KR" sz="2500" dirty="0" smtClean="0"/>
              <a:t>But </a:t>
            </a:r>
            <a:r>
              <a:rPr lang="en-US" altLang="ko-KR" sz="2500" dirty="0"/>
              <a:t>I don't like C</a:t>
            </a:r>
            <a:r>
              <a:rPr lang="en-US" altLang="ko-KR" sz="2500" dirty="0" smtClean="0"/>
              <a:t>.</a:t>
            </a:r>
            <a:r>
              <a:rPr lang="en-US" altLang="ko-KR" sz="2500" b="1" dirty="0" smtClean="0"/>
              <a:t>'''</a:t>
            </a:r>
            <a:r>
              <a:rPr lang="en-US" altLang="ko-KR" sz="2500" dirty="0" smtClean="0"/>
              <a:t>)</a:t>
            </a:r>
            <a:endParaRPr lang="en-US" altLang="ko-KR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5353396" y="2843658"/>
            <a:ext cx="51705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결과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500" dirty="0"/>
              <a:t>I like Python. But I do not like </a:t>
            </a:r>
            <a:r>
              <a:rPr lang="en-US" altLang="ko-KR" sz="2500" dirty="0" smtClean="0"/>
              <a:t>Ruby.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I </a:t>
            </a:r>
            <a:r>
              <a:rPr lang="en-US" altLang="ko-KR" sz="2500" dirty="0"/>
              <a:t>like Python.</a:t>
            </a:r>
          </a:p>
          <a:p>
            <a:r>
              <a:rPr lang="en-US" altLang="ko-KR" sz="2500" dirty="0"/>
              <a:t>But I don't like C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I like Python.</a:t>
            </a:r>
          </a:p>
          <a:p>
            <a:r>
              <a:rPr lang="en-US" altLang="ko-KR" sz="2500" dirty="0"/>
              <a:t>But I don't like C</a:t>
            </a:r>
            <a:r>
              <a:rPr lang="en-US" altLang="ko-KR" sz="2500" dirty="0" smtClean="0"/>
              <a:t>.</a:t>
            </a:r>
            <a:endParaRPr lang="en-US" altLang="ko-KR" sz="25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639396" y="1530247"/>
            <a:ext cx="3075709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긴 문자열은 </a:t>
            </a:r>
            <a:r>
              <a:rPr lang="en-US" altLang="ko-KR" sz="2500" b="1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/ </a:t>
            </a:r>
            <a:r>
              <a:rPr lang="ko-KR" altLang="en-US" sz="2500" b="1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기호로 </a:t>
            </a:r>
            <a:r>
              <a:rPr lang="ko-KR" altLang="en-US" sz="2500" b="1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사용하여 여러 줄에 작성할 수 있다</a:t>
            </a:r>
            <a:r>
              <a:rPr lang="en-US" altLang="ko-KR" sz="2500" b="1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8408324" y="4428707"/>
            <a:ext cx="3075709" cy="1313411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줄바꿈을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위해서는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‘’‘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’‘’ 또는 “”“ ”“” 기호를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7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6" grpId="1" animBg="1"/>
      <p:bldP spid="20" grpId="0" animBg="1"/>
      <p:bldP spid="2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의 </a:t>
            </a:r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출력문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print()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아래의 내용을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print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함수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 만을 사용하여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/>
              <a:t>저의 이름은 홍길동 입니다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저의 나이는 </a:t>
            </a:r>
            <a:r>
              <a:rPr lang="en-US" altLang="ko-KR" sz="2500" dirty="0" smtClean="0"/>
              <a:t>20</a:t>
            </a:r>
            <a:r>
              <a:rPr lang="ko-KR" altLang="en-US" sz="2500" dirty="0" smtClean="0"/>
              <a:t>살 입니다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주소는 산골짜기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입니다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0427" y="3429000"/>
            <a:ext cx="5112226" cy="16312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정답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500" dirty="0"/>
              <a:t>print("""</a:t>
            </a:r>
            <a:r>
              <a:rPr lang="ko-KR" altLang="en-US" sz="2500" dirty="0"/>
              <a:t>저의 이름은 홍길동입니다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저의 나이는 </a:t>
            </a:r>
            <a:r>
              <a:rPr lang="en-US" altLang="ko-KR" sz="2500" dirty="0"/>
              <a:t>20</a:t>
            </a:r>
            <a:r>
              <a:rPr lang="ko-KR" altLang="en-US" sz="2500" dirty="0"/>
              <a:t>살입니다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주소는 산골짜기입니다</a:t>
            </a:r>
            <a:r>
              <a:rPr lang="en-US" altLang="ko-KR" sz="2500" dirty="0" smtClean="0"/>
              <a:t>.""")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457" y="5569527"/>
            <a:ext cx="107074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줄바꿈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\n</a:t>
            </a:r>
          </a:p>
          <a:p>
            <a:r>
              <a:rPr lang="en-US" altLang="ko-KR" sz="2000" dirty="0" smtClean="0"/>
              <a:t>print</a:t>
            </a:r>
            <a:r>
              <a:rPr lang="en-US" altLang="ko-KR" sz="2000" dirty="0"/>
              <a:t>("</a:t>
            </a:r>
            <a:r>
              <a:rPr lang="ko-KR" altLang="en-US" sz="2000" dirty="0"/>
              <a:t>저의 이름은 홍길동입니다</a:t>
            </a:r>
            <a:r>
              <a:rPr lang="en-US" altLang="ko-KR" sz="2000" dirty="0"/>
              <a:t>.\n </a:t>
            </a:r>
            <a:r>
              <a:rPr lang="ko-KR" altLang="en-US" sz="2000" dirty="0"/>
              <a:t>저의 나이는 </a:t>
            </a:r>
            <a:r>
              <a:rPr lang="en-US" altLang="ko-KR" sz="2000" dirty="0"/>
              <a:t>20</a:t>
            </a:r>
            <a:r>
              <a:rPr lang="ko-KR" altLang="en-US" sz="2000" dirty="0"/>
              <a:t>살입니다</a:t>
            </a:r>
            <a:r>
              <a:rPr lang="en-US" altLang="ko-KR" sz="2000" dirty="0"/>
              <a:t>. \n </a:t>
            </a:r>
            <a:r>
              <a:rPr lang="ko-KR" altLang="en-US" sz="2000" dirty="0"/>
              <a:t>주소는 산골짜기입니다</a:t>
            </a:r>
            <a:r>
              <a:rPr lang="en-US" altLang="ko-KR" sz="2000" dirty="0"/>
              <a:t>.")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46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3000" b="1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8898" y="794960"/>
            <a:ext cx="4376057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00. Python </a:t>
            </a:r>
            <a:r>
              <a:rPr lang="ko-KR" altLang="en-US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en-US" altLang="ko-KR" sz="3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Python </a:t>
            </a:r>
            <a:r>
              <a:rPr lang="ko-KR" altLang="en-US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01. </a:t>
            </a:r>
            <a:r>
              <a:rPr lang="ko-KR" altLang="en-US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ㆍ입출력문</a:t>
            </a:r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ㆍ변수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&amp; </a:t>
            </a:r>
            <a:r>
              <a:rPr lang="ko-KR" altLang="en-US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연산</a:t>
            </a:r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ㆍ반복문</a:t>
            </a:r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&amp;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</a:t>
            </a:r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02. </a:t>
            </a:r>
            <a:r>
              <a:rPr lang="ko-KR" altLang="en-US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분석에서의 </a:t>
            </a:r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Numpy</a:t>
            </a:r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Pandas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Matplotlib</a:t>
            </a:r>
            <a:endParaRPr lang="en-US" altLang="ko-KR" sz="2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Scikit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– Learn</a:t>
            </a:r>
          </a:p>
          <a:p>
            <a:endParaRPr lang="en-US" altLang="ko-KR" sz="15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03. </a:t>
            </a:r>
            <a:r>
              <a:rPr lang="ko-KR" altLang="en-US" sz="3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머신러닝</a:t>
            </a:r>
            <a:r>
              <a:rPr lang="ko-KR" altLang="en-US" sz="3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프로젝트</a:t>
            </a:r>
            <a:endParaRPr lang="en-US" altLang="ko-KR" sz="3000" dirty="0" smtClean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2000" dirty="0" err="1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ㆍ타이타닉</a:t>
            </a:r>
            <a:r>
              <a:rPr lang="ko-KR" altLang="en-US" sz="2000" dirty="0" smtClean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생존 분류기</a:t>
            </a:r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이스케이프 문자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역슬래쉬를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포함한 특수한 의미를 가진 문자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86327"/>
              </p:ext>
            </p:extLst>
          </p:nvPr>
        </p:nvGraphicFramePr>
        <p:xfrm>
          <a:off x="1213839" y="3155295"/>
          <a:ext cx="9950154" cy="339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077">
                  <a:extLst>
                    <a:ext uri="{9D8B030D-6E8A-4147-A177-3AD203B41FA5}">
                      <a16:colId xmlns:a16="http://schemas.microsoft.com/office/drawing/2014/main" val="1698109825"/>
                    </a:ext>
                  </a:extLst>
                </a:gridCol>
                <a:gridCol w="4975077">
                  <a:extLst>
                    <a:ext uri="{9D8B030D-6E8A-4147-A177-3AD203B41FA5}">
                      <a16:colId xmlns:a16="http://schemas.microsoft.com/office/drawing/2014/main" val="577825083"/>
                    </a:ext>
                  </a:extLst>
                </a:gridCol>
              </a:tblGrid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이스케이프 문자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사용 용도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10640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\n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줄 바꿈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694622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\t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탭 띄어쓰기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20162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\’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작은 따옴표를 문자로 사용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247995"/>
                  </a:ext>
                </a:extLst>
              </a:tr>
              <a:tr h="67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\”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큰 따옴표를 문자로 사용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36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9" y="1227831"/>
            <a:ext cx="9950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이스케이프 문자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>
                <a:latin typeface="+mj-ea"/>
                <a:ea typeface="+mj-ea"/>
              </a:rPr>
              <a:t>안녕하세요</a:t>
            </a:r>
            <a:r>
              <a:rPr lang="en-US" altLang="ko-KR" sz="2500" dirty="0">
                <a:latin typeface="+mj-ea"/>
                <a:ea typeface="+mj-ea"/>
              </a:rPr>
              <a:t>. \n</a:t>
            </a:r>
            <a:r>
              <a:rPr lang="ko-KR" altLang="en-US" sz="2500" dirty="0">
                <a:latin typeface="+mj-ea"/>
                <a:ea typeface="+mj-ea"/>
              </a:rPr>
              <a:t>저는 홍길동입니다</a:t>
            </a:r>
            <a:r>
              <a:rPr lang="en-US" altLang="ko-KR" sz="2500" dirty="0">
                <a:latin typeface="+mj-ea"/>
                <a:ea typeface="+mj-ea"/>
              </a:rPr>
              <a:t>.")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>
                <a:latin typeface="+mj-ea"/>
                <a:ea typeface="+mj-ea"/>
              </a:rPr>
              <a:t>강아지</a:t>
            </a:r>
            <a:r>
              <a:rPr lang="en-US" altLang="ko-KR" sz="2500" dirty="0">
                <a:latin typeface="+mj-ea"/>
                <a:ea typeface="+mj-ea"/>
              </a:rPr>
              <a:t>\t</a:t>
            </a:r>
            <a:r>
              <a:rPr lang="ko-KR" altLang="en-US" sz="2500" dirty="0">
                <a:latin typeface="+mj-ea"/>
                <a:ea typeface="+mj-ea"/>
              </a:rPr>
              <a:t>동물</a:t>
            </a:r>
            <a:r>
              <a:rPr lang="en-US" altLang="ko-KR" sz="2500" dirty="0">
                <a:latin typeface="+mj-ea"/>
                <a:ea typeface="+mj-ea"/>
              </a:rPr>
              <a:t>")</a:t>
            </a: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>
                <a:latin typeface="+mj-ea"/>
                <a:ea typeface="+mj-ea"/>
              </a:rPr>
              <a:t>동물</a:t>
            </a:r>
            <a:r>
              <a:rPr lang="en-US" altLang="ko-KR" sz="2500" dirty="0">
                <a:latin typeface="+mj-ea"/>
                <a:ea typeface="+mj-ea"/>
              </a:rPr>
              <a:t>\t</a:t>
            </a:r>
            <a:r>
              <a:rPr lang="ko-KR" altLang="en-US" sz="2500" dirty="0">
                <a:latin typeface="+mj-ea"/>
                <a:ea typeface="+mj-ea"/>
              </a:rPr>
              <a:t>강아지</a:t>
            </a:r>
            <a:r>
              <a:rPr lang="en-US" altLang="ko-KR" sz="2500" dirty="0">
                <a:latin typeface="+mj-ea"/>
                <a:ea typeface="+mj-ea"/>
              </a:rPr>
              <a:t>")</a:t>
            </a: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 err="1">
                <a:latin typeface="+mj-ea"/>
                <a:ea typeface="+mj-ea"/>
              </a:rPr>
              <a:t>가나다라마바사</a:t>
            </a:r>
            <a:r>
              <a:rPr lang="en-US" altLang="ko-KR" sz="2500" dirty="0">
                <a:latin typeface="+mj-ea"/>
                <a:ea typeface="+mj-ea"/>
              </a:rPr>
              <a:t>\t</a:t>
            </a:r>
            <a:r>
              <a:rPr lang="ko-KR" altLang="en-US" sz="2500" dirty="0">
                <a:latin typeface="+mj-ea"/>
                <a:ea typeface="+mj-ea"/>
              </a:rPr>
              <a:t>아</a:t>
            </a:r>
            <a:r>
              <a:rPr lang="en-US" altLang="ko-KR" sz="2500" dirty="0">
                <a:latin typeface="+mj-ea"/>
                <a:ea typeface="+mj-ea"/>
              </a:rPr>
              <a:t>")</a:t>
            </a: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 err="1">
                <a:latin typeface="+mj-ea"/>
                <a:ea typeface="+mj-ea"/>
              </a:rPr>
              <a:t>가나다라마바사아</a:t>
            </a:r>
            <a:r>
              <a:rPr lang="en-US" altLang="ko-KR" sz="2500" dirty="0">
                <a:latin typeface="+mj-ea"/>
                <a:ea typeface="+mj-ea"/>
              </a:rPr>
              <a:t>\t</a:t>
            </a:r>
            <a:r>
              <a:rPr lang="ko-KR" altLang="en-US" sz="2500" dirty="0">
                <a:latin typeface="+mj-ea"/>
                <a:ea typeface="+mj-ea"/>
              </a:rPr>
              <a:t>자</a:t>
            </a:r>
            <a:r>
              <a:rPr lang="en-US" altLang="ko-KR" sz="2500" dirty="0">
                <a:latin typeface="+mj-ea"/>
                <a:ea typeface="+mj-ea"/>
              </a:rPr>
              <a:t>")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>
                <a:latin typeface="+mj-ea"/>
                <a:ea typeface="+mj-ea"/>
              </a:rPr>
              <a:t>큰따옴표를 쓰려면 이렇게 쓰세요 </a:t>
            </a:r>
            <a:r>
              <a:rPr lang="en-US" altLang="ko-KR" sz="2500" dirty="0">
                <a:latin typeface="+mj-ea"/>
                <a:ea typeface="+mj-ea"/>
              </a:rPr>
              <a:t>: \" ")</a:t>
            </a:r>
          </a:p>
          <a:p>
            <a:r>
              <a:rPr lang="en-US" altLang="ko-KR" sz="2500" dirty="0">
                <a:latin typeface="+mj-ea"/>
                <a:ea typeface="+mj-ea"/>
              </a:rPr>
              <a:t>print("</a:t>
            </a:r>
            <a:r>
              <a:rPr lang="ko-KR" altLang="en-US" sz="2500" dirty="0">
                <a:latin typeface="+mj-ea"/>
                <a:ea typeface="+mj-ea"/>
              </a:rPr>
              <a:t>작은따옴표를 쓰려면 이렇게 쓰세요 </a:t>
            </a:r>
            <a:r>
              <a:rPr lang="en-US" altLang="ko-KR" sz="2500" dirty="0">
                <a:latin typeface="+mj-ea"/>
                <a:ea typeface="+mj-ea"/>
              </a:rPr>
              <a:t>: \' ")</a:t>
            </a:r>
            <a:endParaRPr lang="en-US" altLang="ko-KR" sz="2500" dirty="0" smtClean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5442" y="2676697"/>
            <a:ext cx="4328159" cy="26930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결과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dirty="0" smtClean="0"/>
              <a:t>안녕하세요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저는 홍길동입니다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강아지     동물</a:t>
            </a:r>
          </a:p>
          <a:p>
            <a:r>
              <a:rPr lang="ko-KR" altLang="en-US" dirty="0"/>
              <a:t>동물      강아지</a:t>
            </a:r>
          </a:p>
          <a:p>
            <a:r>
              <a:rPr lang="ko-KR" altLang="en-US" dirty="0" err="1"/>
              <a:t>가나다라마바사</a:t>
            </a:r>
            <a:r>
              <a:rPr lang="ko-KR" altLang="en-US" dirty="0"/>
              <a:t> 아</a:t>
            </a:r>
          </a:p>
          <a:p>
            <a:r>
              <a:rPr lang="ko-KR" altLang="en-US" dirty="0" err="1"/>
              <a:t>가나다라마바사아</a:t>
            </a:r>
            <a:r>
              <a:rPr lang="ko-KR" altLang="en-US" dirty="0"/>
              <a:t>        자</a:t>
            </a:r>
          </a:p>
          <a:p>
            <a:r>
              <a:rPr lang="ko-KR" altLang="en-US" dirty="0"/>
              <a:t>큰따옴표를 쓰려면 이렇게 쓰세요 </a:t>
            </a:r>
            <a:r>
              <a:rPr lang="en-US" altLang="ko-KR" dirty="0"/>
              <a:t>: " </a:t>
            </a:r>
          </a:p>
          <a:p>
            <a:r>
              <a:rPr lang="ko-KR" altLang="en-US" dirty="0"/>
              <a:t>작은따옴표를 쓰려면 이렇게 쓰세요 </a:t>
            </a:r>
            <a:r>
              <a:rPr lang="en-US" altLang="ko-KR" dirty="0"/>
              <a:t>: '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문자열 </a:t>
            </a:r>
            <a:r>
              <a:rPr lang="en-US" altLang="ko-KR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Formating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문자열을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생성하려고 할 때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종종 다른 정보들을 포함하여 생성하고 싶을 때가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있다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이것을 문자열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포맷팅이라고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하며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이를 위해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format()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을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이용한다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200" dirty="0">
                <a:latin typeface="+mj-ea"/>
                <a:ea typeface="+mj-ea"/>
              </a:rPr>
              <a:t>age = 20</a:t>
            </a:r>
          </a:p>
          <a:p>
            <a:r>
              <a:rPr lang="en-US" altLang="ko-KR" sz="2200" dirty="0">
                <a:latin typeface="+mj-ea"/>
                <a:ea typeface="+mj-ea"/>
              </a:rPr>
              <a:t>name = </a:t>
            </a:r>
            <a:r>
              <a:rPr lang="en-US" altLang="ko-KR" sz="2200" dirty="0" smtClean="0">
                <a:latin typeface="+mj-ea"/>
                <a:ea typeface="+mj-ea"/>
              </a:rPr>
              <a:t>‘</a:t>
            </a:r>
            <a:r>
              <a:rPr lang="en-US" altLang="ko-KR" sz="2200" dirty="0" err="1" smtClean="0">
                <a:latin typeface="+mj-ea"/>
                <a:ea typeface="+mj-ea"/>
              </a:rPr>
              <a:t>Swaroop</a:t>
            </a:r>
            <a:r>
              <a:rPr lang="en-US" altLang="ko-KR" sz="2200" dirty="0" smtClean="0">
                <a:latin typeface="+mj-ea"/>
                <a:ea typeface="+mj-ea"/>
              </a:rPr>
              <a:t>’</a:t>
            </a:r>
            <a:endParaRPr lang="en-US" altLang="ko-KR" sz="2200" dirty="0">
              <a:latin typeface="+mj-ea"/>
              <a:ea typeface="+mj-ea"/>
            </a:endParaRPr>
          </a:p>
          <a:p>
            <a:r>
              <a:rPr lang="en-US" altLang="ko-KR" sz="2200" dirty="0">
                <a:latin typeface="+mj-ea"/>
                <a:ea typeface="+mj-ea"/>
              </a:rPr>
              <a:t>print</a:t>
            </a:r>
            <a:r>
              <a:rPr lang="en-US" altLang="ko-KR" sz="2200" dirty="0" smtClean="0">
                <a:latin typeface="+mj-ea"/>
                <a:ea typeface="+mj-ea"/>
              </a:rPr>
              <a:t>(‘{</a:t>
            </a:r>
            <a:r>
              <a:rPr lang="en-US" altLang="ko-KR" sz="2200" dirty="0">
                <a:latin typeface="+mj-ea"/>
                <a:ea typeface="+mj-ea"/>
              </a:rPr>
              <a:t>0} was {1} years old when he wrote this </a:t>
            </a:r>
            <a:r>
              <a:rPr lang="en-US" altLang="ko-KR" sz="2200" dirty="0" smtClean="0">
                <a:latin typeface="+mj-ea"/>
                <a:ea typeface="+mj-ea"/>
              </a:rPr>
              <a:t>book’ .</a:t>
            </a:r>
            <a:r>
              <a:rPr lang="en-US" altLang="ko-KR" sz="2200" dirty="0">
                <a:latin typeface="+mj-ea"/>
                <a:ea typeface="+mj-ea"/>
              </a:rPr>
              <a:t>format(name, age))</a:t>
            </a:r>
          </a:p>
          <a:p>
            <a:r>
              <a:rPr lang="en-US" altLang="ko-KR" sz="2200" dirty="0" smtClean="0">
                <a:latin typeface="+mj-ea"/>
                <a:ea typeface="+mj-ea"/>
              </a:rPr>
              <a:t>print(‘Why </a:t>
            </a:r>
            <a:r>
              <a:rPr lang="en-US" altLang="ko-KR" sz="2200" dirty="0">
                <a:latin typeface="+mj-ea"/>
                <a:ea typeface="+mj-ea"/>
              </a:rPr>
              <a:t>is {0} playing with that python</a:t>
            </a:r>
            <a:r>
              <a:rPr lang="en-US" altLang="ko-KR" sz="2200" dirty="0" smtClean="0">
                <a:latin typeface="+mj-ea"/>
                <a:ea typeface="+mj-ea"/>
              </a:rPr>
              <a:t>?’ .</a:t>
            </a:r>
            <a:r>
              <a:rPr lang="en-US" altLang="ko-KR" sz="2200" dirty="0">
                <a:latin typeface="+mj-ea"/>
                <a:ea typeface="+mj-ea"/>
              </a:rPr>
              <a:t>format(name</a:t>
            </a:r>
            <a:r>
              <a:rPr lang="en-US" altLang="ko-KR" sz="2200" dirty="0" smtClean="0">
                <a:latin typeface="+mj-ea"/>
                <a:ea typeface="+mj-ea"/>
              </a:rPr>
              <a:t>))</a:t>
            </a:r>
          </a:p>
          <a:p>
            <a:endParaRPr lang="en-US" altLang="ko-KR" sz="2200" dirty="0">
              <a:latin typeface="+mj-ea"/>
              <a:ea typeface="+mj-ea"/>
            </a:endParaRPr>
          </a:p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결과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200" dirty="0" err="1">
                <a:latin typeface="+mj-ea"/>
                <a:ea typeface="+mj-ea"/>
              </a:rPr>
              <a:t>Swaroop</a:t>
            </a:r>
            <a:r>
              <a:rPr lang="en-US" altLang="ko-KR" sz="2200" dirty="0">
                <a:latin typeface="+mj-ea"/>
                <a:ea typeface="+mj-ea"/>
              </a:rPr>
              <a:t> was 20 years old when he wrote this book</a:t>
            </a:r>
          </a:p>
          <a:p>
            <a:r>
              <a:rPr lang="en-US" altLang="ko-KR" sz="2200" dirty="0">
                <a:latin typeface="+mj-ea"/>
                <a:ea typeface="+mj-ea"/>
              </a:rPr>
              <a:t>Why is </a:t>
            </a:r>
            <a:r>
              <a:rPr lang="en-US" altLang="ko-KR" sz="2200" dirty="0" err="1">
                <a:latin typeface="+mj-ea"/>
                <a:ea typeface="+mj-ea"/>
              </a:rPr>
              <a:t>Swaroop</a:t>
            </a:r>
            <a:r>
              <a:rPr lang="en-US" altLang="ko-KR" sz="2200" dirty="0">
                <a:latin typeface="+mj-ea"/>
                <a:ea typeface="+mj-ea"/>
              </a:rPr>
              <a:t> playing with that python?</a:t>
            </a:r>
            <a:endParaRPr lang="en-US" altLang="ko-KR" sz="2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08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빨간 박스 부분은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174936"/>
            <a:ext cx="4839824" cy="3204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3928783"/>
            <a:ext cx="5972175" cy="1857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5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빨간 박스 부분은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926083"/>
            <a:ext cx="6082333" cy="38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빨간 박스 부분은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908328"/>
            <a:ext cx="10058400" cy="35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빨간 박스 부분은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포맷팅을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7" y="2858452"/>
            <a:ext cx="5752227" cy="38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포맷팅의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옵션</a:t>
            </a:r>
            <a:endParaRPr lang="en-US" altLang="ko-KR" sz="5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왼쪽 정렬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>
                <a:latin typeface="+mj-ea"/>
                <a:ea typeface="+mj-ea"/>
              </a:rPr>
              <a:t>print("{0:&gt;10}".format("hi</a:t>
            </a:r>
            <a:r>
              <a:rPr lang="en-US" altLang="ko-KR" sz="2200" dirty="0" smtClean="0">
                <a:latin typeface="+mj-ea"/>
                <a:ea typeface="+mj-ea"/>
              </a:rPr>
              <a:t>"))</a:t>
            </a:r>
            <a:endParaRPr lang="en-US" altLang="ko-KR" sz="2200" dirty="0">
              <a:latin typeface="+mj-ea"/>
              <a:ea typeface="+mj-ea"/>
            </a:endParaRPr>
          </a:p>
          <a:p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오른쪽 정렬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>
                <a:latin typeface="+mj-ea"/>
                <a:ea typeface="+mj-ea"/>
              </a:rPr>
              <a:t>print("{0</a:t>
            </a:r>
            <a:r>
              <a:rPr lang="en-US" altLang="ko-KR" sz="2200" dirty="0" smtClean="0">
                <a:latin typeface="+mj-ea"/>
                <a:ea typeface="+mj-ea"/>
              </a:rPr>
              <a:t>:&lt;10</a:t>
            </a:r>
            <a:r>
              <a:rPr lang="en-US" altLang="ko-KR" sz="2200" dirty="0">
                <a:latin typeface="+mj-ea"/>
                <a:ea typeface="+mj-ea"/>
              </a:rPr>
              <a:t>}".format("hi"))</a:t>
            </a:r>
          </a:p>
          <a:p>
            <a:endParaRPr lang="en-US" altLang="ko-KR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가운데 정렬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 smtClean="0">
                <a:latin typeface="+mj-ea"/>
                <a:ea typeface="+mj-ea"/>
              </a:rPr>
              <a:t>print("{</a:t>
            </a:r>
            <a:r>
              <a:rPr lang="en-US" altLang="ko-KR" sz="2200" dirty="0">
                <a:latin typeface="+mj-ea"/>
                <a:ea typeface="+mj-ea"/>
              </a:rPr>
              <a:t>0:^10}".format("hi</a:t>
            </a:r>
            <a:r>
              <a:rPr lang="en-US" altLang="ko-KR" sz="2200" dirty="0" smtClean="0">
                <a:latin typeface="+mj-ea"/>
                <a:ea typeface="+mj-ea"/>
              </a:rPr>
              <a:t>"))</a:t>
            </a:r>
          </a:p>
          <a:p>
            <a:endParaRPr lang="en-US" altLang="ko-KR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공백 채우기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>
                <a:latin typeface="+mj-ea"/>
                <a:ea typeface="+mj-ea"/>
              </a:rPr>
              <a:t>print("{0:=^10}".format("hi"))</a:t>
            </a:r>
          </a:p>
          <a:p>
            <a:r>
              <a:rPr lang="en-US" altLang="ko-KR" sz="2200" dirty="0">
                <a:latin typeface="+mj-ea"/>
                <a:ea typeface="+mj-ea"/>
              </a:rPr>
              <a:t>print("{0:!&lt;10}".format("hi"))</a:t>
            </a:r>
            <a:endParaRPr lang="en-US" altLang="ko-KR" sz="2200" dirty="0" smtClean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0" y="2282938"/>
            <a:ext cx="53332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자리수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표현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 smtClean="0">
                <a:latin typeface="+mj-ea"/>
                <a:ea typeface="+mj-ea"/>
              </a:rPr>
              <a:t>print("{0:10</a:t>
            </a:r>
            <a:r>
              <a:rPr lang="en-US" altLang="ko-KR" sz="2200" dirty="0">
                <a:latin typeface="+mj-ea"/>
                <a:ea typeface="+mj-ea"/>
              </a:rPr>
              <a:t>}".format("hi"))</a:t>
            </a:r>
            <a:endParaRPr lang="en-US" altLang="ko-KR" sz="2200" dirty="0" smtClean="0">
              <a:latin typeface="+mj-ea"/>
              <a:ea typeface="+mj-ea"/>
            </a:endParaRPr>
          </a:p>
          <a:p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소수점 표현</a:t>
            </a:r>
            <a:endParaRPr lang="en-US" altLang="ko-KR" sz="2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 smtClean="0">
                <a:latin typeface="+mj-ea"/>
                <a:ea typeface="+mj-ea"/>
              </a:rPr>
              <a:t>Y = 3.141592</a:t>
            </a:r>
            <a:endParaRPr lang="en-US" altLang="ko-KR" sz="2200" dirty="0">
              <a:latin typeface="+mj-ea"/>
              <a:ea typeface="+mj-ea"/>
            </a:endParaRPr>
          </a:p>
          <a:p>
            <a:r>
              <a:rPr lang="en-US" altLang="ko-KR" sz="2200" dirty="0">
                <a:latin typeface="+mj-ea"/>
              </a:rPr>
              <a:t>print("{</a:t>
            </a:r>
            <a:r>
              <a:rPr lang="en-US" altLang="ko-KR" sz="2200" dirty="0" smtClean="0">
                <a:latin typeface="+mj-ea"/>
              </a:rPr>
              <a:t>0:0.4f}”.format(y))</a:t>
            </a:r>
            <a:endParaRPr lang="en-US" altLang="ko-KR" sz="2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679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" y="2777180"/>
            <a:ext cx="2986694" cy="398801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203199" y="1341405"/>
            <a:ext cx="3429000" cy="2440662"/>
            <a:chOff x="6203199" y="1341405"/>
            <a:chExt cx="3429000" cy="24406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3199" y="1772292"/>
              <a:ext cx="3429000" cy="20097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203199" y="1341405"/>
              <a:ext cx="721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정답 </a:t>
              </a:r>
              <a:r>
                <a:rPr lang="en-US" altLang="ko-KR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1</a:t>
              </a:r>
              <a:endParaRPr lang="ko-KR" altLang="en-US" sz="22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93474" y="4164333"/>
            <a:ext cx="3219450" cy="2440662"/>
            <a:chOff x="4593474" y="4164333"/>
            <a:chExt cx="3219450" cy="24406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474" y="4566645"/>
              <a:ext cx="3219450" cy="203835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593474" y="4164333"/>
              <a:ext cx="721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정답 </a:t>
              </a:r>
              <a:r>
                <a:rPr lang="en-US" altLang="ko-KR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2</a:t>
              </a:r>
              <a:endParaRPr lang="ko-KR" altLang="en-US" sz="22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563938" y="4111084"/>
            <a:ext cx="3209925" cy="2465336"/>
            <a:chOff x="8563938" y="4111084"/>
            <a:chExt cx="3209925" cy="24653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938" y="4595220"/>
              <a:ext cx="3209925" cy="1981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563938" y="4111084"/>
              <a:ext cx="721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정답 </a:t>
              </a:r>
              <a:r>
                <a:rPr lang="en-US" altLang="ko-KR" sz="2200" dirty="0" smtClean="0">
                  <a:latin typeface="스웨거 TTF" panose="020B0600000101010101" pitchFamily="50" charset="-127"/>
                  <a:ea typeface="스웨거 TTF" panose="020B0600000101010101" pitchFamily="50" charset="-127"/>
                </a:rPr>
                <a:t>3</a:t>
              </a:r>
              <a:endParaRPr lang="ko-KR" altLang="en-US" sz="2200" dirty="0"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8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 출력 결과가 나오도록 코딩 하시오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단</a:t>
            </a:r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print </a:t>
            </a:r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함수는 </a:t>
            </a:r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개만 사용할 것</a:t>
            </a:r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절대 </a:t>
            </a:r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print </a:t>
            </a:r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함수 안에 공백을 사용하지 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말 것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78" y="4264056"/>
            <a:ext cx="2351896" cy="2411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3112" y="4977332"/>
            <a:ext cx="7988531" cy="9848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정답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dirty="0"/>
              <a:t>print("*********\n*\t*\n*\t*\n*\t*\n*\t*\n*********")</a:t>
            </a:r>
          </a:p>
          <a:p>
            <a:r>
              <a:rPr lang="en-US" altLang="ko-KR" dirty="0"/>
              <a:t>print("{:9}\n{:9}\n{:9}\n{:9}\n{:9}\n{:9}" .format("*"*9,"*\t*","*\t*","*\t*","*\t*","*"*9))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3000" b="1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8898" y="794960"/>
            <a:ext cx="4376057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00. Python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en-US" altLang="ko-KR" sz="2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Python </a:t>
            </a:r>
            <a:r>
              <a:rPr lang="ko-KR" altLang="en-US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01. 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ㆍ입출력문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ㆍ변수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&amp;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연산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ㆍ반복문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&amp;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02. 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분석에서의 </a:t>
            </a:r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Numpy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Pandas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Matplotlib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Scikit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– Learn</a:t>
            </a:r>
          </a:p>
          <a:p>
            <a:endParaRPr lang="en-US" altLang="ko-KR" sz="15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03. </a:t>
            </a:r>
            <a:r>
              <a:rPr lang="ko-KR" altLang="en-US" sz="3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머신러닝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프로젝트</a:t>
            </a:r>
            <a:endParaRPr lang="en-US" altLang="ko-KR" sz="3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ㆍ타이타닉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생존 분류기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1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문자란 지정된 값을 가져와서 어떤 형태로 출력할지 정해주는 문자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“%” </a:t>
            </a:r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 뒤에 약속된 형식을 가진 문자를 입력하여 형식에 맞게 출력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29804"/>
              </p:ext>
            </p:extLst>
          </p:nvPr>
        </p:nvGraphicFramePr>
        <p:xfrm>
          <a:off x="1213838" y="2897600"/>
          <a:ext cx="10160730" cy="362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365">
                  <a:extLst>
                    <a:ext uri="{9D8B030D-6E8A-4147-A177-3AD203B41FA5}">
                      <a16:colId xmlns:a16="http://schemas.microsoft.com/office/drawing/2014/main" val="4233352301"/>
                    </a:ext>
                  </a:extLst>
                </a:gridCol>
                <a:gridCol w="5080365">
                  <a:extLst>
                    <a:ext uri="{9D8B030D-6E8A-4147-A177-3AD203B41FA5}">
                      <a16:colId xmlns:a16="http://schemas.microsoft.com/office/drawing/2014/main" val="3889177394"/>
                    </a:ext>
                  </a:extLst>
                </a:gridCol>
              </a:tblGrid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서식 문자</a:t>
                      </a:r>
                      <a:endParaRPr lang="ko-KR" altLang="en-US" sz="22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출력 형식</a:t>
                      </a:r>
                      <a:endParaRPr lang="ko-KR" altLang="en-US" sz="2200" b="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636842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%d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10</a:t>
                      </a:r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진 정수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248250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%o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8</a:t>
                      </a:r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진 정수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079810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%x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16</a:t>
                      </a:r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진 정수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469595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%f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실수</a:t>
                      </a:r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소수점이 붙은 수</a:t>
                      </a:r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)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904193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%c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단일 문자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062561"/>
                  </a:ext>
                </a:extLst>
              </a:tr>
              <a:tr h="518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%s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문자열</a:t>
                      </a:r>
                      <a:endParaRPr lang="ko-KR" altLang="en-US" sz="22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320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문자란 지정된 값을 가져와서 어떤 형태로 출력할지 정해주는 문자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“%” </a:t>
            </a:r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 뒤에 약속된 형식을 가진 문자를 입력하여 형식에 맞게 출력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032320"/>
            <a:ext cx="8096250" cy="1114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3838" y="4473906"/>
            <a:ext cx="37684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결과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en-US" altLang="ko-KR" sz="2200" dirty="0" smtClean="0">
                <a:latin typeface="+mj-ea"/>
                <a:ea typeface="+mj-ea"/>
              </a:rPr>
              <a:t>123</a:t>
            </a:r>
            <a:endParaRPr lang="en-US" altLang="ko-KR" sz="2200" dirty="0">
              <a:latin typeface="+mj-ea"/>
              <a:ea typeface="+mj-ea"/>
            </a:endParaRPr>
          </a:p>
          <a:p>
            <a:r>
              <a:rPr lang="en-US" altLang="ko-KR" sz="2200" dirty="0">
                <a:latin typeface="+mj-ea"/>
                <a:ea typeface="+mj-ea"/>
              </a:rPr>
              <a:t>123 321</a:t>
            </a:r>
          </a:p>
          <a:p>
            <a:r>
              <a:rPr lang="en-US" altLang="ko-KR" sz="2200" dirty="0">
                <a:latin typeface="+mj-ea"/>
                <a:ea typeface="+mj-ea"/>
              </a:rPr>
              <a:t>123 + 321 = 444</a:t>
            </a:r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19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문자란 지정된 값을 가져와서 어떤 형태로 출력할지 정해주는 문자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“%” </a:t>
            </a:r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 뒤에 약속된 형식을 가진 문자를 입력하여 형식에 맞게 출력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4" y="3026542"/>
            <a:ext cx="2942526" cy="32633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34" y="3032320"/>
            <a:ext cx="39338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</a:t>
            </a:r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 문자란 지정된 값을 가져와서 어떤 형태로 출력할지 정해주는 문자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“%” </a:t>
            </a:r>
            <a:r>
              <a:rPr lang="ko-KR" altLang="en-US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문자 뒤에 약속된 형식을 가진 문자를 입력하여 형식에 맞게 출력</a:t>
            </a:r>
            <a:r>
              <a:rPr lang="en-US" altLang="ko-KR" sz="2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216311"/>
            <a:ext cx="4763013" cy="302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49352" y="3500067"/>
            <a:ext cx="56914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%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서식 문자 사이에 숫자를 넣으면 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 숫자 만큼 필드 폭을 확보한다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 다음에 숫자가 양수일 때는 우측 정렬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음수인 경우 좌측 정렬을 한다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번째 처럼 숫자 앞에 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붙은 경우 공백을 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채운다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%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와 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f </a:t>
            </a:r>
            <a:r>
              <a:rPr lang="ko-KR" altLang="en-US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사이에 숫자를 넣으면 그 숫자만큼의 소수자릿수를 출력하게 된다</a:t>
            </a:r>
            <a:r>
              <a:rPr lang="en-US" altLang="ko-KR" sz="22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ko-KR" altLang="en-US" sz="22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9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입출력문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2154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숙제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지금까지 </a:t>
            </a:r>
            <a:r>
              <a:rPr lang="ko-KR" altLang="en-US" sz="3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포맷팅으로</a:t>
            </a:r>
            <a:r>
              <a:rPr lang="ko-KR" altLang="en-US" sz="3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풀었던 모든 문제를 서식 문자를 이용해 다시 풀어보기</a:t>
            </a:r>
            <a:endParaRPr lang="en-US" altLang="ko-KR" sz="35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서식문자는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3.XX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버전으로 올라오면서 생긴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고유의 서식 방식으로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포맷팅에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비해 속도 처리가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굉장히빠르다는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장점이 있음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ko-KR" altLang="en-US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변수란</a:t>
            </a:r>
            <a:r>
              <a:rPr lang="en-US" altLang="ko-KR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한가지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값으로 고정되지 않고 여러 가지 값으로 변할 수 있는 메모리 공간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데이터를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사용하기 위해 메모리 공간에 할당 받는데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</a:t>
            </a: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             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할당 받은 공간에 이름을 정해두고 원할 때 쓰거나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변경 할 수 있음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21" y="4244041"/>
            <a:ext cx="2654531" cy="24731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30" y="4244041"/>
            <a:ext cx="2654531" cy="247318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39" y="4244041"/>
            <a:ext cx="2654531" cy="24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변수명</a:t>
            </a:r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작성 규칙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변수의 이름은 알파벳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숫자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언더바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(_)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구성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대소문자 구분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변수의 이름은 숫자로 시작할 수 없음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키워드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예약어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는 변수이름으로 사용 불가능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공백이나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특수기호는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포함될 수 없음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1892" y="5305871"/>
            <a:ext cx="53617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예약어란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중에서 의미가 고정되어 있고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사용자가 작성하는 프로그램 상태에 따라서 의미를 변경할 수 없는 단어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0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=300</a:t>
            </a:r>
          </a:p>
          <a:p>
            <a:r>
              <a:rPr lang="en-US" altLang="ko-KR" sz="3000" dirty="0">
                <a:latin typeface="+mn-ea"/>
              </a:rPr>
              <a:t>print("</a:t>
            </a:r>
            <a:r>
              <a:rPr lang="ko-KR" altLang="en-US" sz="3000" dirty="0">
                <a:latin typeface="+mn-ea"/>
              </a:rPr>
              <a:t>정수형 변수 사용 </a:t>
            </a:r>
            <a:r>
              <a:rPr lang="en-US" altLang="ko-KR" sz="3000" dirty="0">
                <a:latin typeface="+mn-ea"/>
              </a:rPr>
              <a:t>: %d" %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)</a:t>
            </a:r>
          </a:p>
          <a:p>
            <a:r>
              <a:rPr lang="en-US" altLang="ko-KR" sz="3000" dirty="0">
                <a:latin typeface="+mn-ea"/>
              </a:rPr>
              <a:t>print("</a:t>
            </a:r>
            <a:r>
              <a:rPr lang="ko-KR" altLang="en-US" sz="3000" dirty="0">
                <a:latin typeface="+mn-ea"/>
              </a:rPr>
              <a:t>정수형 변수 사용 </a:t>
            </a:r>
            <a:r>
              <a:rPr lang="en-US" altLang="ko-KR" sz="3000" dirty="0">
                <a:latin typeface="+mn-ea"/>
              </a:rPr>
              <a:t>:",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 smtClean="0">
                <a:latin typeface="+mn-ea"/>
              </a:rPr>
              <a:t>)</a:t>
            </a:r>
          </a:p>
          <a:p>
            <a:endParaRPr lang="en-US" altLang="ko-KR" sz="3000" dirty="0">
              <a:latin typeface="+mn-ea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3000" dirty="0">
                <a:latin typeface="+mn-ea"/>
              </a:rPr>
              <a:t>정수형 변수 사용 </a:t>
            </a:r>
            <a:r>
              <a:rPr lang="en-US" altLang="ko-KR" sz="3000" dirty="0">
                <a:latin typeface="+mn-ea"/>
              </a:rPr>
              <a:t>: 300</a:t>
            </a:r>
          </a:p>
          <a:p>
            <a:r>
              <a:rPr lang="ko-KR" altLang="en-US" sz="3000" dirty="0">
                <a:latin typeface="+mn-ea"/>
              </a:rPr>
              <a:t>정수형 변수 사용 </a:t>
            </a:r>
            <a:r>
              <a:rPr lang="en-US" altLang="ko-KR" sz="3000" dirty="0">
                <a:latin typeface="+mn-ea"/>
              </a:rPr>
              <a:t>: 300</a:t>
            </a:r>
          </a:p>
        </p:txBody>
      </p:sp>
    </p:spTree>
    <p:extLst>
      <p:ext uri="{BB962C8B-B14F-4D97-AF65-F5344CB8AC3E}">
        <p14:creationId xmlns:p14="http://schemas.microsoft.com/office/powerpoint/2010/main" val="275715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=5</a:t>
            </a:r>
          </a:p>
          <a:p>
            <a:r>
              <a:rPr lang="en-US" altLang="ko-KR" sz="3000" dirty="0">
                <a:latin typeface="+mn-ea"/>
              </a:rPr>
              <a:t>print("</a:t>
            </a:r>
            <a:r>
              <a:rPr lang="ko-KR" altLang="en-US" sz="3000" dirty="0">
                <a:latin typeface="+mn-ea"/>
              </a:rPr>
              <a:t>변경 전 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:",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)</a:t>
            </a:r>
          </a:p>
          <a:p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= 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+ 10</a:t>
            </a:r>
          </a:p>
          <a:p>
            <a:r>
              <a:rPr lang="en-US" altLang="ko-KR" sz="3000" dirty="0">
                <a:latin typeface="+mn-ea"/>
              </a:rPr>
              <a:t>print("</a:t>
            </a:r>
            <a:r>
              <a:rPr lang="ko-KR" altLang="en-US" sz="3000" dirty="0">
                <a:latin typeface="+mn-ea"/>
              </a:rPr>
              <a:t>변경 후 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:",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 smtClean="0">
                <a:latin typeface="+mn-ea"/>
              </a:rPr>
              <a:t>)</a:t>
            </a:r>
          </a:p>
          <a:p>
            <a:endParaRPr lang="en-US" altLang="ko-KR" sz="3000" dirty="0">
              <a:latin typeface="+mn-ea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3000" dirty="0">
                <a:latin typeface="+mn-ea"/>
              </a:rPr>
              <a:t>변경 전 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: 5</a:t>
            </a:r>
          </a:p>
          <a:p>
            <a:r>
              <a:rPr lang="ko-KR" altLang="en-US" sz="3000" dirty="0">
                <a:latin typeface="+mn-ea"/>
              </a:rPr>
              <a:t>변경 후 </a:t>
            </a:r>
            <a:r>
              <a:rPr lang="en-US" altLang="ko-KR" sz="3000" dirty="0" err="1">
                <a:latin typeface="+mn-ea"/>
              </a:rPr>
              <a:t>num</a:t>
            </a:r>
            <a:r>
              <a:rPr lang="en-US" altLang="ko-KR" sz="3000" dirty="0">
                <a:latin typeface="+mn-ea"/>
              </a:rPr>
              <a:t> : 15</a:t>
            </a:r>
          </a:p>
        </p:txBody>
      </p:sp>
    </p:spTree>
    <p:extLst>
      <p:ext uri="{BB962C8B-B14F-4D97-AF65-F5344CB8AC3E}">
        <p14:creationId xmlns:p14="http://schemas.microsoft.com/office/powerpoint/2010/main" val="31236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+mn-ea"/>
              </a:rPr>
              <a:t>num1 = 5; </a:t>
            </a:r>
          </a:p>
          <a:p>
            <a:r>
              <a:rPr lang="en-US" altLang="ko-KR" sz="3000" dirty="0">
                <a:latin typeface="+mn-ea"/>
              </a:rPr>
              <a:t>num2 = 10;</a:t>
            </a:r>
          </a:p>
          <a:p>
            <a:r>
              <a:rPr lang="en-US" altLang="ko-KR" sz="3000" dirty="0">
                <a:latin typeface="+mn-ea"/>
              </a:rPr>
              <a:t>sum = num1 + num2</a:t>
            </a:r>
          </a:p>
          <a:p>
            <a:r>
              <a:rPr lang="en-US" altLang="ko-KR" sz="3000" dirty="0">
                <a:latin typeface="+mn-ea"/>
              </a:rPr>
              <a:t>print("</a:t>
            </a:r>
            <a:r>
              <a:rPr lang="ko-KR" altLang="en-US" sz="3000" dirty="0">
                <a:latin typeface="+mn-ea"/>
              </a:rPr>
              <a:t>두 수의 합 </a:t>
            </a:r>
            <a:r>
              <a:rPr lang="en-US" altLang="ko-KR" sz="3000" dirty="0">
                <a:latin typeface="+mn-ea"/>
              </a:rPr>
              <a:t>:",sum</a:t>
            </a:r>
            <a:r>
              <a:rPr lang="en-US" altLang="ko-KR" sz="3000" dirty="0" smtClean="0">
                <a:latin typeface="+mn-ea"/>
              </a:rPr>
              <a:t>)</a:t>
            </a:r>
          </a:p>
          <a:p>
            <a:endParaRPr lang="en-US" altLang="ko-KR" sz="3000" dirty="0">
              <a:latin typeface="+mn-ea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3000" dirty="0">
                <a:latin typeface="+mn-ea"/>
              </a:rPr>
              <a:t>두 수의 합 </a:t>
            </a:r>
            <a:r>
              <a:rPr lang="en-US" altLang="ko-KR" sz="3000" dirty="0">
                <a:latin typeface="+mn-ea"/>
              </a:rPr>
              <a:t>: </a:t>
            </a:r>
            <a:r>
              <a:rPr lang="en-US" altLang="ko-KR" sz="3000" dirty="0" smtClean="0">
                <a:latin typeface="+mn-ea"/>
              </a:rPr>
              <a:t>15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7512" y="4630189"/>
            <a:ext cx="62096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세미콜론은 여러 문장을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한줄로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쓰고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싶을때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사용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sz="32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latin typeface="+mn-ea"/>
              </a:rPr>
              <a:t>num1 </a:t>
            </a:r>
            <a:r>
              <a:rPr lang="en-US" altLang="ko-KR" sz="2000" dirty="0">
                <a:latin typeface="+mn-ea"/>
              </a:rPr>
              <a:t>= 5; </a:t>
            </a:r>
            <a:r>
              <a:rPr lang="en-US" altLang="ko-KR" sz="2000" dirty="0" smtClean="0">
                <a:latin typeface="+mn-ea"/>
              </a:rPr>
              <a:t>num2 </a:t>
            </a:r>
            <a:r>
              <a:rPr lang="en-US" altLang="ko-KR" sz="2000" dirty="0">
                <a:latin typeface="+mn-ea"/>
              </a:rPr>
              <a:t>= 10;</a:t>
            </a:r>
          </a:p>
          <a:p>
            <a:r>
              <a:rPr lang="en-US" altLang="ko-KR" sz="2000" dirty="0">
                <a:latin typeface="+mn-ea"/>
              </a:rPr>
              <a:t>sum = num1 + num2</a:t>
            </a:r>
          </a:p>
          <a:p>
            <a:r>
              <a:rPr lang="en-US" altLang="ko-KR" sz="2000" dirty="0">
                <a:latin typeface="+mn-ea"/>
              </a:rPr>
              <a:t>print("</a:t>
            </a:r>
            <a:r>
              <a:rPr lang="ko-KR" altLang="en-US" sz="2000" dirty="0">
                <a:latin typeface="+mn-ea"/>
              </a:rPr>
              <a:t>두 수의 합 </a:t>
            </a:r>
            <a:r>
              <a:rPr lang="en-US" altLang="ko-KR" sz="2000" dirty="0">
                <a:latin typeface="+mn-ea"/>
              </a:rPr>
              <a:t>:",sum)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2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1" y="1464614"/>
            <a:ext cx="10058400" cy="507634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394718" y="2911151"/>
            <a:ext cx="3741576" cy="91440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7548466" y="1968759"/>
            <a:ext cx="3826102" cy="540884"/>
          </a:xfrm>
          <a:prstGeom prst="wedgeRectCallout">
            <a:avLst>
              <a:gd name="adj1" fmla="val -40099"/>
              <a:gd name="adj2" fmla="val 110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구글에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“Anaconda download”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검색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pt-BR" altLang="ko-KR" sz="2500" dirty="0">
                <a:latin typeface="+mn-ea"/>
              </a:rPr>
              <a:t>num1 = </a:t>
            </a:r>
            <a:r>
              <a:rPr lang="pt-BR" altLang="ko-KR" sz="2500" dirty="0" smtClean="0">
                <a:latin typeface="+mn-ea"/>
              </a:rPr>
              <a:t>5; num2 </a:t>
            </a:r>
            <a:r>
              <a:rPr lang="pt-BR" altLang="ko-KR" sz="2500" dirty="0">
                <a:latin typeface="+mn-ea"/>
              </a:rPr>
              <a:t>= 10</a:t>
            </a:r>
          </a:p>
          <a:p>
            <a:r>
              <a:rPr lang="pt-BR" altLang="ko-KR" sz="2500" dirty="0">
                <a:latin typeface="+mn-ea"/>
              </a:rPr>
              <a:t>sum = num1 + num2</a:t>
            </a:r>
          </a:p>
          <a:p>
            <a:r>
              <a:rPr lang="pt-BR" altLang="ko-KR" sz="2500" dirty="0">
                <a:latin typeface="+mn-ea"/>
              </a:rPr>
              <a:t>print("id num1 : ", id(num1))</a:t>
            </a:r>
          </a:p>
          <a:p>
            <a:r>
              <a:rPr lang="pt-BR" altLang="ko-KR" sz="2500" dirty="0">
                <a:latin typeface="+mn-ea"/>
              </a:rPr>
              <a:t>print("id num2 : ", id(num2))</a:t>
            </a:r>
          </a:p>
          <a:p>
            <a:r>
              <a:rPr lang="pt-BR" altLang="ko-KR" sz="2500" dirty="0">
                <a:latin typeface="+mn-ea"/>
              </a:rPr>
              <a:t>print("id sum : ", id(sum</a:t>
            </a:r>
            <a:r>
              <a:rPr lang="pt-BR" altLang="ko-KR" sz="2500" dirty="0" smtClean="0">
                <a:latin typeface="+mn-ea"/>
              </a:rPr>
              <a:t>))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pt-BR" altLang="ko-KR" sz="2500" dirty="0">
                <a:latin typeface="+mn-ea"/>
              </a:rPr>
              <a:t>id num1 :  1382908112</a:t>
            </a:r>
          </a:p>
          <a:p>
            <a:r>
              <a:rPr lang="pt-BR" altLang="ko-KR" sz="2500" dirty="0">
                <a:latin typeface="+mn-ea"/>
              </a:rPr>
              <a:t>id num2 :  1382908272</a:t>
            </a:r>
          </a:p>
          <a:p>
            <a:r>
              <a:rPr lang="pt-BR" altLang="ko-KR" sz="2500" dirty="0">
                <a:latin typeface="+mn-ea"/>
              </a:rPr>
              <a:t>id sum :  1382908432</a:t>
            </a:r>
            <a:endParaRPr lang="en-US" altLang="ko-KR" sz="25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7645" y="5245330"/>
            <a:ext cx="6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id() 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함수는 메모리의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주솟값을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참조하는 함수이다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>
                <a:latin typeface="+mn-ea"/>
              </a:rPr>
              <a:t>a = 10</a:t>
            </a:r>
          </a:p>
          <a:p>
            <a:r>
              <a:rPr lang="en-US" altLang="ko-KR" sz="2500" dirty="0">
                <a:latin typeface="+mn-ea"/>
              </a:rPr>
              <a:t>b = "k"</a:t>
            </a:r>
          </a:p>
          <a:p>
            <a:r>
              <a:rPr lang="en-US" altLang="ko-KR" sz="2500" dirty="0">
                <a:latin typeface="+mn-ea"/>
              </a:rPr>
              <a:t>c = "hello"</a:t>
            </a:r>
          </a:p>
          <a:p>
            <a:r>
              <a:rPr lang="en-US" altLang="ko-KR" sz="2500" dirty="0">
                <a:latin typeface="+mn-ea"/>
              </a:rPr>
              <a:t>d = 3.14</a:t>
            </a:r>
          </a:p>
          <a:p>
            <a:r>
              <a:rPr lang="en-US" altLang="ko-KR" sz="2500" dirty="0">
                <a:latin typeface="+mn-ea"/>
              </a:rPr>
              <a:t>e = True</a:t>
            </a:r>
          </a:p>
          <a:p>
            <a:r>
              <a:rPr lang="en-US" altLang="ko-KR" sz="2500" dirty="0">
                <a:latin typeface="+mn-ea"/>
              </a:rPr>
              <a:t>print("type of a :",type(a))</a:t>
            </a:r>
          </a:p>
          <a:p>
            <a:r>
              <a:rPr lang="en-US" altLang="ko-KR" sz="2500" dirty="0">
                <a:latin typeface="+mn-ea"/>
              </a:rPr>
              <a:t>print("type of b :",type(b))</a:t>
            </a:r>
          </a:p>
          <a:p>
            <a:r>
              <a:rPr lang="en-US" altLang="ko-KR" sz="2500" dirty="0">
                <a:latin typeface="+mn-ea"/>
              </a:rPr>
              <a:t>print("type of c :",type(c))</a:t>
            </a:r>
          </a:p>
          <a:p>
            <a:r>
              <a:rPr lang="en-US" altLang="ko-KR" sz="2500" dirty="0">
                <a:latin typeface="+mn-ea"/>
              </a:rPr>
              <a:t>print("type of d :",type(d))</a:t>
            </a:r>
          </a:p>
          <a:p>
            <a:r>
              <a:rPr lang="en-US" altLang="ko-KR" sz="2500" dirty="0">
                <a:latin typeface="+mn-ea"/>
              </a:rPr>
              <a:t>print("type of e :",type(e))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92982" y="3736210"/>
            <a:ext cx="40039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type of a : &lt;class '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'&gt;</a:t>
            </a:r>
          </a:p>
          <a:p>
            <a:r>
              <a:rPr lang="en-US" altLang="ko-KR" sz="2500" dirty="0">
                <a:latin typeface="+mn-ea"/>
              </a:rPr>
              <a:t>type of b : &lt;class '</a:t>
            </a:r>
            <a:r>
              <a:rPr lang="en-US" altLang="ko-KR" sz="2500" dirty="0" err="1">
                <a:latin typeface="+mn-ea"/>
              </a:rPr>
              <a:t>str</a:t>
            </a:r>
            <a:r>
              <a:rPr lang="en-US" altLang="ko-KR" sz="2500" dirty="0">
                <a:latin typeface="+mn-ea"/>
              </a:rPr>
              <a:t>'&gt;</a:t>
            </a:r>
          </a:p>
          <a:p>
            <a:r>
              <a:rPr lang="en-US" altLang="ko-KR" sz="2500" dirty="0">
                <a:latin typeface="+mn-ea"/>
              </a:rPr>
              <a:t>type of c : &lt;class '</a:t>
            </a:r>
            <a:r>
              <a:rPr lang="en-US" altLang="ko-KR" sz="2500" dirty="0" err="1">
                <a:latin typeface="+mn-ea"/>
              </a:rPr>
              <a:t>str</a:t>
            </a:r>
            <a:r>
              <a:rPr lang="en-US" altLang="ko-KR" sz="2500" dirty="0">
                <a:latin typeface="+mn-ea"/>
              </a:rPr>
              <a:t>'&gt;</a:t>
            </a:r>
          </a:p>
          <a:p>
            <a:r>
              <a:rPr lang="en-US" altLang="ko-KR" sz="2500" dirty="0">
                <a:latin typeface="+mn-ea"/>
              </a:rPr>
              <a:t>type of d : &lt;class 'float'&gt;</a:t>
            </a:r>
          </a:p>
          <a:p>
            <a:r>
              <a:rPr lang="en-US" altLang="ko-KR" sz="2500" dirty="0">
                <a:latin typeface="+mn-ea"/>
              </a:rPr>
              <a:t>type of e : &lt;class 'bool'&gt;</a:t>
            </a:r>
            <a:endParaRPr lang="ko-KR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52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제한조건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  <a:r>
              <a:rPr lang="ko-KR" altLang="en-US" sz="2500" dirty="0" smtClean="0">
                <a:latin typeface="+mn-ea"/>
              </a:rPr>
              <a:t>            옆의 </a:t>
            </a:r>
            <a:r>
              <a:rPr lang="ko-KR" altLang="en-US" sz="2500" dirty="0">
                <a:latin typeface="+mn-ea"/>
              </a:rPr>
              <a:t>코드가 반드시 포함된다</a:t>
            </a:r>
            <a:r>
              <a:rPr lang="en-US" altLang="ko-KR" sz="2500" dirty="0" smtClean="0">
                <a:latin typeface="+mn-ea"/>
              </a:rPr>
              <a:t>.</a:t>
            </a:r>
          </a:p>
          <a:p>
            <a:r>
              <a:rPr lang="en-US" altLang="ko-KR" sz="2500" dirty="0">
                <a:latin typeface="+mn-ea"/>
              </a:rPr>
              <a:t>n</a:t>
            </a:r>
            <a:r>
              <a:rPr lang="en-US" altLang="ko-KR" sz="2500" dirty="0" smtClean="0">
                <a:latin typeface="+mn-ea"/>
              </a:rPr>
              <a:t>um1 = 10            </a:t>
            </a:r>
            <a:r>
              <a:rPr lang="ko-KR" altLang="en-US" sz="2500" dirty="0" smtClean="0">
                <a:latin typeface="+mn-ea"/>
              </a:rPr>
              <a:t>출력결과에서 </a:t>
            </a:r>
            <a:r>
              <a:rPr lang="en-US" altLang="ko-KR" sz="2500" dirty="0">
                <a:latin typeface="+mn-ea"/>
              </a:rPr>
              <a:t>10</a:t>
            </a:r>
            <a:r>
              <a:rPr lang="ko-KR" altLang="en-US" sz="2500" dirty="0">
                <a:latin typeface="+mn-ea"/>
              </a:rPr>
              <a:t>과 </a:t>
            </a:r>
            <a:r>
              <a:rPr lang="en-US" altLang="ko-KR" sz="2500" dirty="0">
                <a:latin typeface="+mn-ea"/>
              </a:rPr>
              <a:t>20</a:t>
            </a:r>
            <a:r>
              <a:rPr lang="ko-KR" altLang="en-US" sz="2500" dirty="0">
                <a:latin typeface="+mn-ea"/>
              </a:rPr>
              <a:t>은 </a:t>
            </a:r>
            <a:r>
              <a:rPr lang="ko-KR" altLang="en-US" sz="2500" dirty="0" err="1">
                <a:latin typeface="+mn-ea"/>
              </a:rPr>
              <a:t>변수값이</a:t>
            </a:r>
            <a:r>
              <a:rPr lang="ko-KR" altLang="en-US" sz="2500" dirty="0">
                <a:latin typeface="+mn-ea"/>
              </a:rPr>
              <a:t> 출력된다</a:t>
            </a:r>
            <a:r>
              <a:rPr lang="en-US" altLang="ko-KR" sz="2500" dirty="0" smtClean="0">
                <a:latin typeface="+mn-ea"/>
              </a:rPr>
              <a:t>.</a:t>
            </a:r>
          </a:p>
          <a:p>
            <a:r>
              <a:rPr lang="en-US" altLang="ko-KR" sz="2500" dirty="0">
                <a:latin typeface="+mn-ea"/>
              </a:rPr>
              <a:t>n</a:t>
            </a:r>
            <a:r>
              <a:rPr lang="en-US" altLang="ko-KR" sz="2500" dirty="0" smtClean="0">
                <a:latin typeface="+mn-ea"/>
              </a:rPr>
              <a:t>um2 = 20            30</a:t>
            </a:r>
            <a:r>
              <a:rPr lang="ko-KR" altLang="en-US" sz="2500" dirty="0">
                <a:latin typeface="+mn-ea"/>
              </a:rPr>
              <a:t>은 </a:t>
            </a:r>
            <a:r>
              <a:rPr lang="ko-KR" altLang="en-US" sz="2500" dirty="0" err="1">
                <a:latin typeface="+mn-ea"/>
              </a:rPr>
              <a:t>연산식의</a:t>
            </a:r>
            <a:r>
              <a:rPr lang="ko-KR" altLang="en-US" sz="2500" dirty="0">
                <a:latin typeface="+mn-ea"/>
              </a:rPr>
              <a:t> 결과값이 출력되어야 한다</a:t>
            </a:r>
            <a:r>
              <a:rPr lang="en-US" altLang="ko-KR" sz="2500" dirty="0">
                <a:latin typeface="+mn-ea"/>
              </a:rPr>
              <a:t>.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num1(10) + num2(20) = 30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7721" y="5032867"/>
            <a:ext cx="100000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pt-BR" altLang="ko-KR" sz="2500" dirty="0">
                <a:latin typeface="+mn-ea"/>
              </a:rPr>
              <a:t>num1 = </a:t>
            </a:r>
            <a:r>
              <a:rPr lang="pt-BR" altLang="ko-KR" sz="2500" dirty="0" smtClean="0">
                <a:latin typeface="+mn-ea"/>
              </a:rPr>
              <a:t>10; num2 </a:t>
            </a:r>
            <a:r>
              <a:rPr lang="pt-BR" altLang="ko-KR" sz="2500" dirty="0">
                <a:latin typeface="+mn-ea"/>
              </a:rPr>
              <a:t>= 20</a:t>
            </a:r>
          </a:p>
          <a:p>
            <a:r>
              <a:rPr lang="pt-BR" altLang="ko-KR" sz="2500" dirty="0">
                <a:latin typeface="+mn-ea"/>
              </a:rPr>
              <a:t>print("num1(%d) + num2(%d</a:t>
            </a:r>
            <a:r>
              <a:rPr lang="pt-BR" altLang="ko-KR" sz="2500" dirty="0" smtClean="0">
                <a:latin typeface="+mn-ea"/>
              </a:rPr>
              <a:t>) = </a:t>
            </a:r>
            <a:r>
              <a:rPr lang="pt-BR" altLang="ko-KR" sz="2500" dirty="0">
                <a:latin typeface="+mn-ea"/>
              </a:rPr>
              <a:t>%d" %(num1,num2,num1+num2))</a:t>
            </a:r>
            <a:endParaRPr lang="ko-KR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2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제한조건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  <a:r>
              <a:rPr lang="ko-KR" altLang="en-US" sz="2500" dirty="0" smtClean="0">
                <a:latin typeface="+mn-ea"/>
              </a:rPr>
              <a:t>            이상의 </a:t>
            </a:r>
            <a:r>
              <a:rPr lang="ko-KR" altLang="en-US" sz="2500" dirty="0">
                <a:latin typeface="+mn-ea"/>
              </a:rPr>
              <a:t>코드가 반드시 포함된다</a:t>
            </a:r>
            <a:r>
              <a:rPr lang="en-US" altLang="ko-KR" sz="2500" dirty="0" smtClean="0">
                <a:latin typeface="+mn-ea"/>
              </a:rPr>
              <a:t>.</a:t>
            </a:r>
          </a:p>
          <a:p>
            <a:r>
              <a:rPr lang="en-US" altLang="ko-KR" sz="2500" dirty="0">
                <a:latin typeface="+mn-ea"/>
              </a:rPr>
              <a:t>n</a:t>
            </a:r>
            <a:r>
              <a:rPr lang="en-US" altLang="ko-KR" sz="2500" dirty="0" smtClean="0">
                <a:latin typeface="+mn-ea"/>
              </a:rPr>
              <a:t>um1 = 7              </a:t>
            </a:r>
            <a:r>
              <a:rPr lang="ko-KR" altLang="en-US" sz="2500" dirty="0" smtClean="0">
                <a:latin typeface="+mn-ea"/>
              </a:rPr>
              <a:t>위의 변수를 이용하여 사칙연산</a:t>
            </a:r>
            <a:r>
              <a:rPr lang="en-US" altLang="ko-KR" sz="2500" dirty="0" smtClean="0">
                <a:latin typeface="+mn-ea"/>
              </a:rPr>
              <a:t>(+,-,*,/)</a:t>
            </a:r>
            <a:r>
              <a:rPr lang="ko-KR" altLang="en-US" sz="2500" dirty="0" smtClean="0">
                <a:latin typeface="+mn-ea"/>
              </a:rPr>
              <a:t>을 수행한</a:t>
            </a:r>
            <a:endParaRPr lang="en-US" altLang="ko-KR" sz="2500" dirty="0" smtClean="0">
              <a:latin typeface="+mn-ea"/>
            </a:endParaRPr>
          </a:p>
          <a:p>
            <a:r>
              <a:rPr lang="en-US" altLang="ko-KR" sz="2500" dirty="0" smtClean="0">
                <a:latin typeface="+mn-ea"/>
              </a:rPr>
              <a:t>num2 = 5              </a:t>
            </a:r>
            <a:r>
              <a:rPr lang="ko-KR" altLang="en-US" sz="2500" dirty="0" smtClean="0">
                <a:latin typeface="+mn-ea"/>
              </a:rPr>
              <a:t>결과를 또 다른 변수에 저장한 후 이것을 </a:t>
            </a:r>
            <a:r>
              <a:rPr lang="ko-KR" altLang="en-US" sz="2500" dirty="0" err="1" smtClean="0">
                <a:latin typeface="+mn-ea"/>
              </a:rPr>
              <a:t>출력하시오</a:t>
            </a:r>
            <a:r>
              <a:rPr lang="en-US" altLang="ko-KR" sz="2500" dirty="0" smtClean="0">
                <a:latin typeface="+mn-ea"/>
              </a:rPr>
              <a:t>.</a:t>
            </a:r>
            <a:endParaRPr lang="en-US" altLang="ko-KR" sz="2500" dirty="0">
              <a:latin typeface="+mn-ea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pt-BR" altLang="ko-KR" sz="2500" dirty="0">
                <a:latin typeface="+mn-ea"/>
              </a:rPr>
              <a:t>num1 + num2 = 12</a:t>
            </a:r>
          </a:p>
          <a:p>
            <a:r>
              <a:rPr lang="pt-BR" altLang="ko-KR" sz="2500" dirty="0">
                <a:latin typeface="+mn-ea"/>
              </a:rPr>
              <a:t>num1 - num2 = 2</a:t>
            </a:r>
          </a:p>
          <a:p>
            <a:r>
              <a:rPr lang="pt-BR" altLang="ko-KR" sz="2500" dirty="0">
                <a:latin typeface="+mn-ea"/>
              </a:rPr>
              <a:t>num1 * num2 = 35</a:t>
            </a:r>
          </a:p>
          <a:p>
            <a:r>
              <a:rPr lang="pt-BR" altLang="ko-KR" sz="2500" dirty="0">
                <a:latin typeface="+mn-ea"/>
              </a:rPr>
              <a:t>num1 / num2 = 1.40</a:t>
            </a:r>
            <a:endParaRPr lang="en-US" altLang="ko-KR" sz="25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00436" y="3543849"/>
            <a:ext cx="614036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pt-BR" altLang="ko-KR" sz="2000" dirty="0">
                <a:latin typeface="+mn-ea"/>
              </a:rPr>
              <a:t>num1 = 7 ; num2 = 5</a:t>
            </a:r>
          </a:p>
          <a:p>
            <a:r>
              <a:rPr lang="pt-BR" altLang="ko-KR" sz="2000" dirty="0">
                <a:latin typeface="+mn-ea"/>
              </a:rPr>
              <a:t>sum = num1 + num2</a:t>
            </a:r>
          </a:p>
          <a:p>
            <a:r>
              <a:rPr lang="pt-BR" altLang="ko-KR" sz="2000" dirty="0">
                <a:latin typeface="+mn-ea"/>
              </a:rPr>
              <a:t>substract = num1 - num2</a:t>
            </a:r>
          </a:p>
          <a:p>
            <a:r>
              <a:rPr lang="pt-BR" altLang="ko-KR" sz="2000" dirty="0">
                <a:latin typeface="+mn-ea"/>
              </a:rPr>
              <a:t>multiply = num1 * num2</a:t>
            </a:r>
          </a:p>
          <a:p>
            <a:r>
              <a:rPr lang="pt-BR" altLang="ko-KR" sz="2000" dirty="0">
                <a:latin typeface="+mn-ea"/>
              </a:rPr>
              <a:t>division = num1 / num2</a:t>
            </a:r>
          </a:p>
          <a:p>
            <a:r>
              <a:rPr lang="pt-BR" altLang="ko-KR" sz="2000" dirty="0">
                <a:latin typeface="+mn-ea"/>
              </a:rPr>
              <a:t>print("num1 + num2 = %d" %(sum))</a:t>
            </a:r>
          </a:p>
          <a:p>
            <a:r>
              <a:rPr lang="pt-BR" altLang="ko-KR" sz="2000" dirty="0">
                <a:latin typeface="+mn-ea"/>
              </a:rPr>
              <a:t>print("num1 - num2 = %d" %(substract))</a:t>
            </a:r>
          </a:p>
          <a:p>
            <a:r>
              <a:rPr lang="pt-BR" altLang="ko-KR" sz="2000" dirty="0">
                <a:latin typeface="+mn-ea"/>
              </a:rPr>
              <a:t>print("num1 * num2 = %d" %(multiply))</a:t>
            </a:r>
          </a:p>
          <a:p>
            <a:r>
              <a:rPr lang="pt-BR" altLang="ko-KR" sz="2000" dirty="0">
                <a:latin typeface="+mn-ea"/>
              </a:rPr>
              <a:t>print("num1 / num2 = %.2f" %(division))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555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변수 예제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문제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C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언어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Java 3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과목의 점수를 입력하고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합계와 평균을 구하는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프로그램을 작성하시오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평균은 소수점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자리 까지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제한조건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 err="1" smtClean="0">
                <a:latin typeface="+mn-ea"/>
              </a:rPr>
              <a:t>Py</a:t>
            </a:r>
            <a:r>
              <a:rPr lang="en-US" altLang="ko-KR" sz="2500" dirty="0" smtClean="0">
                <a:latin typeface="+mn-ea"/>
              </a:rPr>
              <a:t> = 100; c=50; java=70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3</a:t>
            </a:r>
            <a:r>
              <a:rPr lang="ko-KR" altLang="en-US" sz="2500" dirty="0">
                <a:latin typeface="+mn-ea"/>
              </a:rPr>
              <a:t>과목의 합 </a:t>
            </a:r>
            <a:r>
              <a:rPr lang="en-US" altLang="ko-KR" sz="2500" dirty="0">
                <a:latin typeface="+mn-ea"/>
              </a:rPr>
              <a:t>: 220</a:t>
            </a:r>
          </a:p>
          <a:p>
            <a:r>
              <a:rPr lang="en-US" altLang="ko-KR" sz="2500" dirty="0">
                <a:latin typeface="+mn-ea"/>
              </a:rPr>
              <a:t>3</a:t>
            </a:r>
            <a:r>
              <a:rPr lang="ko-KR" altLang="en-US" sz="2500" dirty="0">
                <a:latin typeface="+mn-ea"/>
              </a:rPr>
              <a:t>과목의 평균 </a:t>
            </a:r>
            <a:r>
              <a:rPr lang="en-US" altLang="ko-KR" sz="2500" dirty="0">
                <a:latin typeface="+mn-ea"/>
              </a:rPr>
              <a:t>: 73.33</a:t>
            </a:r>
            <a:endParaRPr lang="en-US" altLang="ko-KR" sz="25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4240" y="4739804"/>
            <a:ext cx="6766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 err="1">
                <a:latin typeface="+mn-ea"/>
              </a:rPr>
              <a:t>py</a:t>
            </a:r>
            <a:r>
              <a:rPr lang="en-US" altLang="ko-KR" sz="2500" dirty="0">
                <a:latin typeface="+mn-ea"/>
              </a:rPr>
              <a:t> = 100 ; c = 50 ; java= </a:t>
            </a:r>
            <a:r>
              <a:rPr lang="en-US" altLang="ko-KR" sz="2500" dirty="0" smtClean="0">
                <a:latin typeface="+mn-ea"/>
              </a:rPr>
              <a:t>70</a:t>
            </a:r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print("3</a:t>
            </a:r>
            <a:r>
              <a:rPr lang="ko-KR" altLang="en-US" sz="2500" dirty="0">
                <a:latin typeface="+mn-ea"/>
              </a:rPr>
              <a:t>과목의 합 </a:t>
            </a:r>
            <a:r>
              <a:rPr lang="en-US" altLang="ko-KR" sz="2500" dirty="0">
                <a:latin typeface="+mn-ea"/>
              </a:rPr>
              <a:t>: %d" %(</a:t>
            </a:r>
            <a:r>
              <a:rPr lang="en-US" altLang="ko-KR" sz="2500" dirty="0" err="1">
                <a:latin typeface="+mn-ea"/>
              </a:rPr>
              <a:t>py+c+java</a:t>
            </a:r>
            <a:r>
              <a:rPr lang="en-US" altLang="ko-KR" sz="2500" dirty="0">
                <a:latin typeface="+mn-ea"/>
              </a:rPr>
              <a:t>))</a:t>
            </a:r>
          </a:p>
          <a:p>
            <a:r>
              <a:rPr lang="en-US" altLang="ko-KR" sz="2500" dirty="0">
                <a:latin typeface="+mn-ea"/>
              </a:rPr>
              <a:t>print("3</a:t>
            </a:r>
            <a:r>
              <a:rPr lang="ko-KR" altLang="en-US" sz="2500" dirty="0" smtClean="0">
                <a:latin typeface="+mn-ea"/>
              </a:rPr>
              <a:t>과목의 평균 </a:t>
            </a:r>
            <a:r>
              <a:rPr lang="en-US" altLang="ko-KR" sz="2500" dirty="0">
                <a:latin typeface="+mn-ea"/>
              </a:rPr>
              <a:t>: %.2f" %((</a:t>
            </a:r>
            <a:r>
              <a:rPr lang="en-US" altLang="ko-KR" sz="2500" dirty="0" err="1">
                <a:latin typeface="+mn-ea"/>
              </a:rPr>
              <a:t>py+c+java</a:t>
            </a:r>
            <a:r>
              <a:rPr lang="en-US" altLang="ko-KR" sz="2500" dirty="0">
                <a:latin typeface="+mn-ea"/>
              </a:rPr>
              <a:t>)/3))</a:t>
            </a: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9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반올림 함수의 활용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round()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함수를 사용하면 소수점 자리를 지정할 수 있다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사용법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: round(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인수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1,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인수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두번째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인수값이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없으면 정수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소수점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번째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로 표현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두번째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인수값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만큼의 소수점 자리까지 첫번째 인수를 표현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잘린 값은 반올림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!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8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반올림 함수의 활용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문제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호텔 한 층의 높이는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260cm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총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14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개의 층을 쓰고 있으며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층은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500.23cm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건물의 총 높이는 몇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m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인가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 (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단 소수점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자리까지만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출력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3200" dirty="0">
                <a:latin typeface="+mn-ea"/>
              </a:rPr>
              <a:t>건물의 높이는 </a:t>
            </a:r>
            <a:r>
              <a:rPr lang="en-US" altLang="ko-KR" sz="3200" dirty="0" smtClean="0">
                <a:latin typeface="+mn-ea"/>
              </a:rPr>
              <a:t>38.802m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965" y="5149840"/>
            <a:ext cx="6664035" cy="17081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1600" dirty="0" err="1">
                <a:latin typeface="+mn-ea"/>
              </a:rPr>
              <a:t>oneFloorHeight</a:t>
            </a:r>
            <a:r>
              <a:rPr lang="en-US" altLang="ko-KR" sz="1600" dirty="0">
                <a:latin typeface="+mn-ea"/>
              </a:rPr>
              <a:t> = 500.23</a:t>
            </a:r>
          </a:p>
          <a:p>
            <a:r>
              <a:rPr lang="en-US" altLang="ko-KR" sz="1600" dirty="0" err="1">
                <a:latin typeface="+mn-ea"/>
              </a:rPr>
              <a:t>avgFloorHeight</a:t>
            </a:r>
            <a:r>
              <a:rPr lang="en-US" altLang="ko-KR" sz="1600" dirty="0">
                <a:latin typeface="+mn-ea"/>
              </a:rPr>
              <a:t> = 260</a:t>
            </a:r>
          </a:p>
          <a:p>
            <a:r>
              <a:rPr lang="en-US" altLang="ko-KR" sz="1600" dirty="0" err="1">
                <a:latin typeface="+mn-ea"/>
              </a:rPr>
              <a:t>cntFloor</a:t>
            </a:r>
            <a:r>
              <a:rPr lang="en-US" altLang="ko-KR" sz="1600" dirty="0">
                <a:latin typeface="+mn-ea"/>
              </a:rPr>
              <a:t> = 14</a:t>
            </a:r>
          </a:p>
          <a:p>
            <a:r>
              <a:rPr lang="en-US" altLang="ko-KR" sz="1600" dirty="0" err="1">
                <a:latin typeface="+mn-ea"/>
              </a:rPr>
              <a:t>buildingHegiht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oneFloorHeight</a:t>
            </a:r>
            <a:r>
              <a:rPr lang="en-US" altLang="ko-KR" sz="1600" dirty="0">
                <a:latin typeface="+mn-ea"/>
              </a:rPr>
              <a:t> + (</a:t>
            </a:r>
            <a:r>
              <a:rPr lang="en-US" altLang="ko-KR" sz="1600" dirty="0" err="1">
                <a:latin typeface="+mn-ea"/>
              </a:rPr>
              <a:t>cntFloor</a:t>
            </a:r>
            <a:r>
              <a:rPr lang="en-US" altLang="ko-KR" sz="1600" dirty="0">
                <a:latin typeface="+mn-ea"/>
              </a:rPr>
              <a:t> - 1) * </a:t>
            </a:r>
            <a:r>
              <a:rPr lang="en-US" altLang="ko-KR" sz="1600" dirty="0" err="1">
                <a:latin typeface="+mn-ea"/>
              </a:rPr>
              <a:t>avgFloorHeight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print("</a:t>
            </a:r>
            <a:r>
              <a:rPr lang="ko-KR" altLang="en-US" sz="1600" dirty="0">
                <a:latin typeface="+mn-ea"/>
              </a:rPr>
              <a:t>건물의 높이는 </a:t>
            </a:r>
            <a:r>
              <a:rPr lang="en-US" altLang="ko-KR" sz="1600" dirty="0">
                <a:latin typeface="+mn-ea"/>
              </a:rPr>
              <a:t>%.</a:t>
            </a:r>
            <a:r>
              <a:rPr lang="en-US" altLang="ko-KR" sz="1600" dirty="0" smtClean="0">
                <a:latin typeface="+mn-ea"/>
              </a:rPr>
              <a:t>3fm" </a:t>
            </a:r>
            <a:r>
              <a:rPr lang="en-US" altLang="ko-KR" sz="1600" dirty="0">
                <a:latin typeface="+mn-ea"/>
              </a:rPr>
              <a:t>%(round(</a:t>
            </a:r>
            <a:r>
              <a:rPr lang="en-US" altLang="ko-KR" sz="1600" dirty="0" err="1">
                <a:latin typeface="+mn-ea"/>
              </a:rPr>
              <a:t>buildingHegiht</a:t>
            </a:r>
            <a:r>
              <a:rPr lang="en-US" altLang="ko-KR" sz="1600" dirty="0">
                <a:latin typeface="+mn-ea"/>
              </a:rPr>
              <a:t>/100,3)))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반올림 함수의 활용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문제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전동 자전거로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100m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가는데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11.27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초가 걸린다면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시간 후 몇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km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갈 수 있을까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3200" dirty="0">
                <a:latin typeface="+mn-ea"/>
              </a:rPr>
              <a:t>총 </a:t>
            </a:r>
            <a:r>
              <a:rPr lang="en-US" altLang="ko-KR" sz="3200" dirty="0">
                <a:latin typeface="+mn-ea"/>
              </a:rPr>
              <a:t>: 31.94 km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965" y="3940260"/>
            <a:ext cx="5378333" cy="24006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second = 60*60</a:t>
            </a:r>
          </a:p>
          <a:p>
            <a:r>
              <a:rPr lang="en-US" altLang="ko-KR" sz="2500" dirty="0">
                <a:latin typeface="+mn-ea"/>
              </a:rPr>
              <a:t>result = second / 11.27</a:t>
            </a:r>
          </a:p>
          <a:p>
            <a:r>
              <a:rPr lang="en-US" altLang="ko-KR" sz="2500" dirty="0">
                <a:latin typeface="+mn-ea"/>
              </a:rPr>
              <a:t>meter = result * 100</a:t>
            </a:r>
          </a:p>
          <a:p>
            <a:r>
              <a:rPr lang="en-US" altLang="ko-KR" sz="2500" dirty="0">
                <a:latin typeface="+mn-ea"/>
              </a:rPr>
              <a:t>kilometer = meter / 1000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총 </a:t>
            </a:r>
            <a:r>
              <a:rPr lang="en-US" altLang="ko-KR" sz="2500" dirty="0">
                <a:latin typeface="+mn-ea"/>
              </a:rPr>
              <a:t>: %.2f km" %(kilometer))</a:t>
            </a: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80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문제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다음을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출력하시오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3200" dirty="0">
                <a:latin typeface="+mn-ea"/>
              </a:rPr>
              <a:t>이름 입력</a:t>
            </a:r>
          </a:p>
          <a:p>
            <a:r>
              <a:rPr lang="ko-KR" altLang="en-US" sz="3200" dirty="0">
                <a:latin typeface="+mn-ea"/>
              </a:rPr>
              <a:t>홍길동</a:t>
            </a:r>
          </a:p>
          <a:p>
            <a:r>
              <a:rPr lang="ko-KR" altLang="en-US" sz="3200" dirty="0">
                <a:latin typeface="+mn-ea"/>
              </a:rPr>
              <a:t>나이 입력</a:t>
            </a:r>
          </a:p>
          <a:p>
            <a:r>
              <a:rPr lang="en-US" altLang="ko-KR" sz="3200" dirty="0">
                <a:latin typeface="+mn-ea"/>
              </a:rPr>
              <a:t>20</a:t>
            </a:r>
          </a:p>
          <a:p>
            <a:r>
              <a:rPr lang="ko-KR" altLang="en-US" sz="3200" dirty="0">
                <a:latin typeface="+mn-ea"/>
              </a:rPr>
              <a:t>홍길동님의 나이는 </a:t>
            </a:r>
            <a:r>
              <a:rPr lang="en-US" altLang="ko-KR" sz="3200" dirty="0">
                <a:latin typeface="+mn-ea"/>
              </a:rPr>
              <a:t>20</a:t>
            </a:r>
            <a:r>
              <a:rPr lang="ko-KR" altLang="en-US" sz="3200" dirty="0">
                <a:latin typeface="+mn-ea"/>
              </a:rPr>
              <a:t>살 입니다</a:t>
            </a:r>
            <a:r>
              <a:rPr lang="en-US" altLang="ko-KR" sz="3200" dirty="0" smtClean="0">
                <a:latin typeface="+mn-ea"/>
              </a:rPr>
              <a:t>.</a:t>
            </a:r>
          </a:p>
          <a:p>
            <a:endParaRPr lang="en-US" altLang="ko-KR" sz="3200" dirty="0">
              <a:latin typeface="+mn-ea"/>
              <a:ea typeface="스웨거 TTF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입력함수의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필요성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!!!!! 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내가 원하는 것을 변수로 받기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!!!</a:t>
            </a:r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3217" y="2128501"/>
            <a:ext cx="5931147" cy="24006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이름 입력</a:t>
            </a:r>
            <a:r>
              <a:rPr lang="en-US" altLang="ko-KR" sz="2500" dirty="0">
                <a:latin typeface="+mn-ea"/>
              </a:rPr>
              <a:t>")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홍길동</a:t>
            </a:r>
            <a:r>
              <a:rPr lang="en-US" altLang="ko-KR" sz="2500" dirty="0">
                <a:latin typeface="+mn-ea"/>
              </a:rPr>
              <a:t>")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나이 입력</a:t>
            </a:r>
            <a:r>
              <a:rPr lang="en-US" altLang="ko-KR" sz="2500" dirty="0">
                <a:latin typeface="+mn-ea"/>
              </a:rPr>
              <a:t>")</a:t>
            </a:r>
          </a:p>
          <a:p>
            <a:r>
              <a:rPr lang="en-US" altLang="ko-KR" sz="2500" dirty="0">
                <a:latin typeface="+mn-ea"/>
              </a:rPr>
              <a:t>print("20")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홍길동님의 나이는 </a:t>
            </a:r>
            <a:r>
              <a:rPr lang="en-US" altLang="ko-KR" sz="2500" dirty="0">
                <a:latin typeface="+mn-ea"/>
              </a:rPr>
              <a:t>20</a:t>
            </a:r>
            <a:r>
              <a:rPr lang="ko-KR" altLang="en-US" sz="2500" dirty="0">
                <a:latin typeface="+mn-ea"/>
              </a:rPr>
              <a:t>살 입니다</a:t>
            </a:r>
            <a:r>
              <a:rPr lang="en-US" altLang="ko-KR" sz="2500" dirty="0">
                <a:latin typeface="+mn-ea"/>
              </a:rPr>
              <a:t>.")</a:t>
            </a: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7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print("</a:t>
            </a:r>
            <a:r>
              <a:rPr lang="ko-KR" altLang="en-US" sz="3200" dirty="0">
                <a:latin typeface="+mn-ea"/>
              </a:rPr>
              <a:t>숫자 입력</a:t>
            </a:r>
            <a:r>
              <a:rPr lang="en-US" altLang="ko-KR" sz="3200" dirty="0">
                <a:latin typeface="+mn-ea"/>
              </a:rPr>
              <a:t>")</a:t>
            </a:r>
          </a:p>
          <a:p>
            <a:r>
              <a:rPr lang="en-US" altLang="ko-KR" sz="3200" dirty="0">
                <a:latin typeface="+mn-ea"/>
              </a:rPr>
              <a:t>num1 = input()</a:t>
            </a:r>
          </a:p>
          <a:p>
            <a:r>
              <a:rPr lang="en-US" altLang="ko-KR" sz="3200" dirty="0">
                <a:latin typeface="+mn-ea"/>
              </a:rPr>
              <a:t>print("</a:t>
            </a:r>
            <a:r>
              <a:rPr lang="ko-KR" altLang="en-US" sz="3200" dirty="0">
                <a:latin typeface="+mn-ea"/>
              </a:rPr>
              <a:t>입력 받은 값 </a:t>
            </a:r>
            <a:r>
              <a:rPr lang="en-US" altLang="ko-KR" sz="3200" dirty="0">
                <a:latin typeface="+mn-ea"/>
              </a:rPr>
              <a:t>:", num1</a:t>
            </a:r>
            <a:r>
              <a:rPr lang="en-US" altLang="ko-KR" sz="3200" dirty="0" smtClean="0">
                <a:latin typeface="+mn-ea"/>
              </a:rPr>
              <a:t>)</a:t>
            </a:r>
          </a:p>
          <a:p>
            <a:endParaRPr lang="en-US" altLang="ko-KR" sz="3200" dirty="0">
              <a:latin typeface="+mn-ea"/>
              <a:ea typeface="스웨거 TTF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32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32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3000" dirty="0">
                <a:latin typeface="+mn-ea"/>
              </a:rPr>
              <a:t>숫자 </a:t>
            </a:r>
            <a:r>
              <a:rPr lang="ko-KR" altLang="en-US" sz="3000" dirty="0" smtClean="0">
                <a:latin typeface="+mn-ea"/>
              </a:rPr>
              <a:t>입력</a:t>
            </a:r>
            <a:endParaRPr lang="ko-KR" altLang="en-US" sz="3000" dirty="0">
              <a:latin typeface="+mn-ea"/>
            </a:endParaRPr>
          </a:p>
          <a:p>
            <a:r>
              <a:rPr lang="en-US" altLang="ko-KR" sz="3000" dirty="0">
                <a:latin typeface="+mn-ea"/>
              </a:rPr>
              <a:t>1</a:t>
            </a:r>
          </a:p>
          <a:p>
            <a:r>
              <a:rPr lang="ko-KR" altLang="en-US" sz="3000" dirty="0">
                <a:latin typeface="+mn-ea"/>
              </a:rPr>
              <a:t>입력 받은 값 </a:t>
            </a:r>
            <a:r>
              <a:rPr lang="en-US" altLang="ko-KR" sz="3000" dirty="0">
                <a:latin typeface="+mn-ea"/>
              </a:rPr>
              <a:t>: 1</a:t>
            </a:r>
            <a:endParaRPr lang="en-US" altLang="ko-KR" sz="3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932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2" y="1464614"/>
            <a:ext cx="10058398" cy="507634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700653" y="2146040"/>
            <a:ext cx="3741576" cy="91440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5327780" y="1264443"/>
            <a:ext cx="2500604" cy="540884"/>
          </a:xfrm>
          <a:prstGeom prst="wedgeRectCallout">
            <a:avLst>
              <a:gd name="adj1" fmla="val -40099"/>
              <a:gd name="adj2" fmla="val 110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공식 홈페이지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“Click”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print("</a:t>
            </a:r>
            <a:r>
              <a:rPr lang="ko-KR" altLang="en-US" sz="3200" dirty="0">
                <a:latin typeface="+mn-ea"/>
              </a:rPr>
              <a:t>두 수의 합을 구해 줍니다</a:t>
            </a:r>
            <a:r>
              <a:rPr lang="en-US" altLang="ko-KR" sz="3200" dirty="0">
                <a:latin typeface="+mn-ea"/>
              </a:rPr>
              <a:t>.")</a:t>
            </a:r>
          </a:p>
          <a:p>
            <a:r>
              <a:rPr lang="en-US" altLang="ko-KR" sz="3200" dirty="0">
                <a:latin typeface="+mn-ea"/>
              </a:rPr>
              <a:t>print("</a:t>
            </a:r>
            <a:r>
              <a:rPr lang="ko-KR" altLang="en-US" sz="3200" dirty="0">
                <a:latin typeface="+mn-ea"/>
              </a:rPr>
              <a:t>두 수 입력 </a:t>
            </a:r>
            <a:r>
              <a:rPr lang="en-US" altLang="ko-KR" sz="3200" dirty="0">
                <a:latin typeface="+mn-ea"/>
              </a:rPr>
              <a:t>: ")</a:t>
            </a:r>
          </a:p>
          <a:p>
            <a:r>
              <a:rPr lang="en-US" altLang="ko-KR" sz="3200" dirty="0">
                <a:latin typeface="+mn-ea"/>
              </a:rPr>
              <a:t>num1 = input()</a:t>
            </a:r>
          </a:p>
          <a:p>
            <a:r>
              <a:rPr lang="en-US" altLang="ko-KR" sz="3200" dirty="0">
                <a:latin typeface="+mn-ea"/>
              </a:rPr>
              <a:t>num2 = input()</a:t>
            </a:r>
          </a:p>
          <a:p>
            <a:r>
              <a:rPr lang="en-US" altLang="ko-KR" sz="3200" dirty="0">
                <a:latin typeface="+mn-ea"/>
              </a:rPr>
              <a:t>num3 = num1 + num2</a:t>
            </a:r>
          </a:p>
          <a:p>
            <a:r>
              <a:rPr lang="en-US" altLang="ko-KR" sz="3200" dirty="0">
                <a:latin typeface="+mn-ea"/>
              </a:rPr>
              <a:t>print("</a:t>
            </a:r>
            <a:r>
              <a:rPr lang="ko-KR" altLang="en-US" sz="3200" dirty="0">
                <a:latin typeface="+mn-ea"/>
              </a:rPr>
              <a:t>두 수의 합 </a:t>
            </a:r>
            <a:r>
              <a:rPr lang="en-US" altLang="ko-KR" sz="3200" dirty="0">
                <a:latin typeface="+mn-ea"/>
              </a:rPr>
              <a:t>: %d + %</a:t>
            </a:r>
            <a:r>
              <a:rPr lang="en-US" altLang="ko-KR" sz="3200" dirty="0" smtClean="0">
                <a:latin typeface="+mn-ea"/>
              </a:rPr>
              <a:t>d = </a:t>
            </a:r>
            <a:r>
              <a:rPr lang="en-US" altLang="ko-KR" sz="3200" dirty="0">
                <a:latin typeface="+mn-ea"/>
              </a:rPr>
              <a:t>%d" %(num1,num2,num3</a:t>
            </a:r>
            <a:r>
              <a:rPr lang="en-US" altLang="ko-KR" sz="3200" dirty="0" smtClean="0">
                <a:latin typeface="+mn-ea"/>
              </a:rPr>
              <a:t>))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000" dirty="0" err="1">
                <a:solidFill>
                  <a:schemeClr val="accent2"/>
                </a:solidFill>
                <a:latin typeface="+mn-ea"/>
              </a:rPr>
              <a:t>TypeError</a:t>
            </a:r>
            <a:r>
              <a:rPr lang="en-US" altLang="ko-KR" sz="3000" dirty="0">
                <a:solidFill>
                  <a:schemeClr val="accent2"/>
                </a:solidFill>
                <a:latin typeface="+mn-ea"/>
              </a:rPr>
              <a:t>: %d format: a number is required, not </a:t>
            </a:r>
            <a:r>
              <a:rPr lang="en-US" altLang="ko-KR" sz="3000" dirty="0" err="1">
                <a:solidFill>
                  <a:schemeClr val="accent2"/>
                </a:solidFill>
                <a:latin typeface="+mn-ea"/>
              </a:rPr>
              <a:t>str</a:t>
            </a:r>
            <a:endParaRPr lang="en-US" altLang="ko-KR" sz="3000" dirty="0" smtClean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9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print("type of num1 =",type(num1))</a:t>
            </a:r>
          </a:p>
          <a:p>
            <a:r>
              <a:rPr lang="en-US" altLang="ko-KR" sz="3200" dirty="0">
                <a:latin typeface="+mn-ea"/>
              </a:rPr>
              <a:t>print("type of num2 =",type(num2))</a:t>
            </a:r>
          </a:p>
          <a:p>
            <a:r>
              <a:rPr lang="en-US" altLang="ko-KR" sz="3200" dirty="0">
                <a:latin typeface="+mn-ea"/>
              </a:rPr>
              <a:t>print("type of num3 =",type(num3</a:t>
            </a:r>
            <a:r>
              <a:rPr lang="en-US" altLang="ko-KR" sz="3200" dirty="0" smtClean="0">
                <a:latin typeface="+mn-ea"/>
              </a:rPr>
              <a:t>))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2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32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3200" dirty="0" smtClean="0">
                <a:solidFill>
                  <a:schemeClr val="accent2"/>
                </a:solidFill>
                <a:latin typeface="+mn-ea"/>
              </a:rPr>
              <a:t>]</a:t>
            </a:r>
            <a:endParaRPr lang="en-US" altLang="ko-KR" sz="32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3000" dirty="0">
                <a:latin typeface="+mn-ea"/>
              </a:rPr>
              <a:t>type of num1 = &lt;class '</a:t>
            </a:r>
            <a:r>
              <a:rPr lang="en-US" altLang="ko-KR" sz="3000" dirty="0" err="1">
                <a:latin typeface="+mn-ea"/>
              </a:rPr>
              <a:t>str</a:t>
            </a:r>
            <a:r>
              <a:rPr lang="en-US" altLang="ko-KR" sz="3000" dirty="0">
                <a:latin typeface="+mn-ea"/>
              </a:rPr>
              <a:t>'&gt;</a:t>
            </a:r>
          </a:p>
          <a:p>
            <a:r>
              <a:rPr lang="en-US" altLang="ko-KR" sz="3000" dirty="0">
                <a:latin typeface="+mn-ea"/>
              </a:rPr>
              <a:t>type of num2 = &lt;class '</a:t>
            </a:r>
            <a:r>
              <a:rPr lang="en-US" altLang="ko-KR" sz="3000" dirty="0" err="1">
                <a:latin typeface="+mn-ea"/>
              </a:rPr>
              <a:t>str</a:t>
            </a:r>
            <a:r>
              <a:rPr lang="en-US" altLang="ko-KR" sz="3000" dirty="0">
                <a:latin typeface="+mn-ea"/>
              </a:rPr>
              <a:t>'&gt;</a:t>
            </a:r>
          </a:p>
          <a:p>
            <a:r>
              <a:rPr lang="en-US" altLang="ko-KR" sz="3000" dirty="0">
                <a:latin typeface="+mn-ea"/>
              </a:rPr>
              <a:t>type of num3 = &lt;class '</a:t>
            </a:r>
            <a:r>
              <a:rPr lang="en-US" altLang="ko-KR" sz="3000" dirty="0" err="1">
                <a:latin typeface="+mn-ea"/>
              </a:rPr>
              <a:t>str</a:t>
            </a:r>
            <a:r>
              <a:rPr lang="en-US" altLang="ko-KR" sz="3000" dirty="0">
                <a:latin typeface="+mn-ea"/>
              </a:rPr>
              <a:t>'&gt;</a:t>
            </a:r>
            <a:endParaRPr lang="en-US" altLang="ko-KR" sz="3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9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두 수의 합을 구해 줍니다</a:t>
            </a:r>
            <a:r>
              <a:rPr lang="en-US" altLang="ko-KR" sz="2500" dirty="0">
                <a:latin typeface="+mn-ea"/>
              </a:rPr>
              <a:t>.")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두 수 입력 </a:t>
            </a:r>
            <a:r>
              <a:rPr lang="en-US" altLang="ko-KR" sz="2500" dirty="0">
                <a:latin typeface="+mn-ea"/>
              </a:rPr>
              <a:t>: ")</a:t>
            </a:r>
          </a:p>
          <a:p>
            <a:r>
              <a:rPr lang="en-US" altLang="ko-KR" sz="2500" dirty="0">
                <a:latin typeface="+mn-ea"/>
              </a:rPr>
              <a:t>num1 =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(input())</a:t>
            </a:r>
          </a:p>
          <a:p>
            <a:r>
              <a:rPr lang="en-US" altLang="ko-KR" sz="2500" dirty="0">
                <a:latin typeface="+mn-ea"/>
              </a:rPr>
              <a:t>num2 =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(input())</a:t>
            </a:r>
          </a:p>
          <a:p>
            <a:r>
              <a:rPr lang="en-US" altLang="ko-KR" sz="2500" dirty="0">
                <a:latin typeface="+mn-ea"/>
              </a:rPr>
              <a:t>num3 = num1 + num2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두 수의 합 </a:t>
            </a:r>
            <a:r>
              <a:rPr lang="en-US" altLang="ko-KR" sz="2500" dirty="0">
                <a:latin typeface="+mn-ea"/>
              </a:rPr>
              <a:t>: %d + %d = %d" %(num1,num2,num3))</a:t>
            </a:r>
          </a:p>
          <a:p>
            <a:r>
              <a:rPr lang="en-US" altLang="ko-KR" sz="2500" dirty="0">
                <a:latin typeface="+mn-ea"/>
              </a:rPr>
              <a:t>print("type of num3 =",type(num3</a:t>
            </a:r>
            <a:r>
              <a:rPr lang="en-US" altLang="ko-KR" sz="2500" dirty="0" smtClean="0">
                <a:latin typeface="+mn-ea"/>
              </a:rPr>
              <a:t>))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2500" dirty="0">
                <a:latin typeface="+mn-ea"/>
              </a:rPr>
              <a:t>두 수의 합 </a:t>
            </a:r>
            <a:r>
              <a:rPr lang="en-US" altLang="ko-KR" sz="2500" dirty="0">
                <a:latin typeface="+mn-ea"/>
              </a:rPr>
              <a:t>: 2 + 4 = 6</a:t>
            </a:r>
          </a:p>
          <a:p>
            <a:r>
              <a:rPr lang="en-US" altLang="ko-KR" sz="2500" dirty="0">
                <a:latin typeface="+mn-ea"/>
              </a:rPr>
              <a:t>type of num3 = &lt;class '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'&gt;</a:t>
            </a: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02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name = input()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정수 입력</a:t>
            </a:r>
            <a:r>
              <a:rPr lang="en-US" altLang="ko-KR" sz="2500" dirty="0">
                <a:latin typeface="+mn-ea"/>
              </a:rPr>
              <a:t>")</a:t>
            </a:r>
          </a:p>
          <a:p>
            <a:r>
              <a:rPr lang="en-US" altLang="ko-KR" sz="2500" dirty="0">
                <a:latin typeface="+mn-ea"/>
              </a:rPr>
              <a:t>age =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(input())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실수 입력</a:t>
            </a:r>
            <a:r>
              <a:rPr lang="en-US" altLang="ko-KR" sz="2500" dirty="0">
                <a:latin typeface="+mn-ea"/>
              </a:rPr>
              <a:t>")</a:t>
            </a:r>
          </a:p>
          <a:p>
            <a:r>
              <a:rPr lang="en-US" altLang="ko-KR" sz="2500" dirty="0" err="1">
                <a:latin typeface="+mn-ea"/>
              </a:rPr>
              <a:t>flt</a:t>
            </a:r>
            <a:r>
              <a:rPr lang="en-US" altLang="ko-KR" sz="2500" dirty="0">
                <a:latin typeface="+mn-ea"/>
              </a:rPr>
              <a:t> = float(input</a:t>
            </a:r>
            <a:r>
              <a:rPr lang="en-US" altLang="ko-KR" sz="2500" dirty="0" smtClean="0">
                <a:latin typeface="+mn-ea"/>
              </a:rPr>
              <a:t>())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print("name </a:t>
            </a:r>
            <a:r>
              <a:rPr lang="ko-KR" altLang="en-US" sz="2500" dirty="0">
                <a:latin typeface="+mn-ea"/>
              </a:rPr>
              <a:t>값 </a:t>
            </a:r>
            <a:r>
              <a:rPr lang="en-US" altLang="ko-KR" sz="2500" dirty="0">
                <a:latin typeface="+mn-ea"/>
              </a:rPr>
              <a:t>:",name,"\t type :",type(name))</a:t>
            </a:r>
          </a:p>
          <a:p>
            <a:r>
              <a:rPr lang="en-US" altLang="ko-KR" sz="2500" dirty="0">
                <a:latin typeface="+mn-ea"/>
              </a:rPr>
              <a:t>print("age </a:t>
            </a:r>
            <a:r>
              <a:rPr lang="ko-KR" altLang="en-US" sz="2500" dirty="0">
                <a:latin typeface="+mn-ea"/>
              </a:rPr>
              <a:t>값 </a:t>
            </a:r>
            <a:r>
              <a:rPr lang="en-US" altLang="ko-KR" sz="2500" dirty="0">
                <a:latin typeface="+mn-ea"/>
              </a:rPr>
              <a:t>:",age,"\t type :",type(age))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en-US" altLang="ko-KR" sz="2500" dirty="0" err="1">
                <a:latin typeface="+mn-ea"/>
              </a:rPr>
              <a:t>flt</a:t>
            </a:r>
            <a:r>
              <a:rPr lang="en-US" altLang="ko-KR" sz="2500" dirty="0">
                <a:latin typeface="+mn-ea"/>
              </a:rPr>
              <a:t> </a:t>
            </a:r>
            <a:r>
              <a:rPr lang="ko-KR" altLang="en-US" sz="2500" dirty="0">
                <a:latin typeface="+mn-ea"/>
              </a:rPr>
              <a:t>값 </a:t>
            </a:r>
            <a:r>
              <a:rPr lang="en-US" altLang="ko-KR" sz="2500" dirty="0">
                <a:latin typeface="+mn-ea"/>
              </a:rPr>
              <a:t>:",</a:t>
            </a:r>
            <a:r>
              <a:rPr lang="en-US" altLang="ko-KR" sz="2500" dirty="0" err="1">
                <a:latin typeface="+mn-ea"/>
              </a:rPr>
              <a:t>flt</a:t>
            </a:r>
            <a:r>
              <a:rPr lang="en-US" altLang="ko-KR" sz="2500" dirty="0">
                <a:latin typeface="+mn-ea"/>
              </a:rPr>
              <a:t>,"\t type :",type(</a:t>
            </a:r>
            <a:r>
              <a:rPr lang="en-US" altLang="ko-KR" sz="2500" dirty="0" err="1">
                <a:latin typeface="+mn-ea"/>
              </a:rPr>
              <a:t>flt</a:t>
            </a:r>
            <a:r>
              <a:rPr lang="en-US" altLang="ko-KR" sz="2500" dirty="0" smtClean="0">
                <a:latin typeface="+mn-ea"/>
              </a:rPr>
              <a:t>))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3218" y="716679"/>
            <a:ext cx="5598638" cy="32470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2000" dirty="0">
                <a:latin typeface="+mn-ea"/>
              </a:rPr>
              <a:t>문자열 </a:t>
            </a:r>
            <a:r>
              <a:rPr lang="ko-KR" altLang="en-US" sz="2000" dirty="0" smtClean="0">
                <a:latin typeface="+mn-ea"/>
              </a:rPr>
              <a:t>입력</a:t>
            </a:r>
            <a:endParaRPr lang="ko-KR" altLang="en-US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park sang </a:t>
            </a:r>
            <a:r>
              <a:rPr lang="en-US" altLang="ko-KR" sz="2000" dirty="0" err="1">
                <a:latin typeface="+mn-ea"/>
              </a:rPr>
              <a:t>hee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정수 </a:t>
            </a:r>
            <a:r>
              <a:rPr lang="ko-KR" altLang="en-US" sz="2000" dirty="0" smtClean="0">
                <a:latin typeface="+mn-ea"/>
              </a:rPr>
              <a:t>입력</a:t>
            </a:r>
            <a:endParaRPr lang="ko-KR" altLang="en-US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25</a:t>
            </a:r>
          </a:p>
          <a:p>
            <a:r>
              <a:rPr lang="ko-KR" altLang="en-US" sz="2000" dirty="0">
                <a:latin typeface="+mn-ea"/>
              </a:rPr>
              <a:t>실수 </a:t>
            </a:r>
            <a:r>
              <a:rPr lang="ko-KR" altLang="en-US" sz="2000" dirty="0" smtClean="0">
                <a:latin typeface="+mn-ea"/>
              </a:rPr>
              <a:t>입력</a:t>
            </a:r>
            <a:endParaRPr lang="ko-KR" altLang="en-US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3.14</a:t>
            </a:r>
          </a:p>
          <a:p>
            <a:r>
              <a:rPr lang="en-US" altLang="ko-KR" sz="2000" dirty="0">
                <a:latin typeface="+mn-ea"/>
              </a:rPr>
              <a:t>name </a:t>
            </a:r>
            <a:r>
              <a:rPr lang="ko-KR" altLang="en-US" sz="2000" dirty="0">
                <a:latin typeface="+mn-ea"/>
              </a:rPr>
              <a:t>값 </a:t>
            </a:r>
            <a:r>
              <a:rPr lang="en-US" altLang="ko-KR" sz="2000" dirty="0">
                <a:latin typeface="+mn-ea"/>
              </a:rPr>
              <a:t>: park sang </a:t>
            </a:r>
            <a:r>
              <a:rPr lang="en-US" altLang="ko-KR" sz="2000" dirty="0" err="1">
                <a:latin typeface="+mn-ea"/>
              </a:rPr>
              <a:t>hee</a:t>
            </a:r>
            <a:r>
              <a:rPr lang="en-US" altLang="ko-KR" sz="2000" dirty="0">
                <a:latin typeface="+mn-ea"/>
              </a:rPr>
              <a:t>   type : &lt;class '</a:t>
            </a:r>
            <a:r>
              <a:rPr lang="en-US" altLang="ko-KR" sz="2000" dirty="0" err="1">
                <a:latin typeface="+mn-ea"/>
              </a:rPr>
              <a:t>str</a:t>
            </a:r>
            <a:r>
              <a:rPr lang="en-US" altLang="ko-KR" sz="2000" dirty="0">
                <a:latin typeface="+mn-ea"/>
              </a:rPr>
              <a:t>'&gt;</a:t>
            </a:r>
          </a:p>
          <a:p>
            <a:r>
              <a:rPr lang="en-US" altLang="ko-KR" sz="2000" dirty="0">
                <a:latin typeface="+mn-ea"/>
              </a:rPr>
              <a:t>age </a:t>
            </a:r>
            <a:r>
              <a:rPr lang="ko-KR" altLang="en-US" sz="2000" dirty="0">
                <a:latin typeface="+mn-ea"/>
              </a:rPr>
              <a:t>값 </a:t>
            </a:r>
            <a:r>
              <a:rPr lang="en-US" altLang="ko-KR" sz="2000" dirty="0">
                <a:latin typeface="+mn-ea"/>
              </a:rPr>
              <a:t>: 25       type : &lt;class '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'&gt;</a:t>
            </a:r>
          </a:p>
          <a:p>
            <a:r>
              <a:rPr lang="en-US" altLang="ko-KR" sz="2000" dirty="0" err="1">
                <a:latin typeface="+mn-ea"/>
              </a:rPr>
              <a:t>flt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값 </a:t>
            </a:r>
            <a:r>
              <a:rPr lang="en-US" altLang="ko-KR" sz="2000" dirty="0">
                <a:latin typeface="+mn-ea"/>
              </a:rPr>
              <a:t>: 3.14     type : &lt;class 'float'&gt;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9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6993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문제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endParaRPr lang="en-US" altLang="ko-KR" sz="3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다음을 </a:t>
            </a:r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출력하시오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3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출력결과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</a:p>
          <a:p>
            <a:r>
              <a:rPr lang="ko-KR" altLang="en-US" sz="3200" dirty="0">
                <a:latin typeface="+mn-ea"/>
              </a:rPr>
              <a:t>이름 입력</a:t>
            </a:r>
          </a:p>
          <a:p>
            <a:r>
              <a:rPr lang="ko-KR" altLang="en-US" sz="3200" dirty="0">
                <a:latin typeface="+mn-ea"/>
              </a:rPr>
              <a:t>홍길동</a:t>
            </a:r>
          </a:p>
          <a:p>
            <a:r>
              <a:rPr lang="ko-KR" altLang="en-US" sz="3200" dirty="0">
                <a:latin typeface="+mn-ea"/>
              </a:rPr>
              <a:t>나이 입력</a:t>
            </a:r>
          </a:p>
          <a:p>
            <a:r>
              <a:rPr lang="en-US" altLang="ko-KR" sz="3200" dirty="0">
                <a:latin typeface="+mn-ea"/>
              </a:rPr>
              <a:t>20</a:t>
            </a:r>
          </a:p>
          <a:p>
            <a:r>
              <a:rPr lang="ko-KR" altLang="en-US" sz="3200" dirty="0">
                <a:latin typeface="+mn-ea"/>
              </a:rPr>
              <a:t>홍길동님의 나이는 </a:t>
            </a:r>
            <a:r>
              <a:rPr lang="en-US" altLang="ko-KR" sz="3200" dirty="0">
                <a:latin typeface="+mn-ea"/>
              </a:rPr>
              <a:t>20</a:t>
            </a:r>
            <a:r>
              <a:rPr lang="ko-KR" altLang="en-US" sz="3200" dirty="0">
                <a:latin typeface="+mn-ea"/>
              </a:rPr>
              <a:t>살 입니다</a:t>
            </a:r>
            <a:r>
              <a:rPr lang="en-US" altLang="ko-KR" sz="3200" dirty="0" smtClean="0">
                <a:latin typeface="+mn-ea"/>
              </a:rPr>
              <a:t>.</a:t>
            </a:r>
          </a:p>
          <a:p>
            <a:endParaRPr lang="en-US" altLang="ko-KR" sz="3200" dirty="0">
              <a:latin typeface="+mn-ea"/>
              <a:ea typeface="스웨거 TTF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# </a:t>
            </a:r>
            <a:r>
              <a:rPr lang="ko-KR" altLang="en-US" sz="32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입력함수의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필요성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!!!!! </a:t>
            </a:r>
            <a:r>
              <a:rPr lang="ko-KR" altLang="en-US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내가 원하는 것을 변수로 받기</a:t>
            </a:r>
            <a:r>
              <a:rPr lang="en-US" altLang="ko-KR" sz="32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!!!</a:t>
            </a:r>
            <a:endParaRPr lang="en-US" altLang="ko-KR" sz="3000" dirty="0" smtClean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8997" y="2128501"/>
            <a:ext cx="73082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print</a:t>
            </a:r>
            <a:r>
              <a:rPr lang="en-US" altLang="ko-KR" sz="2500" dirty="0" smtClean="0">
                <a:latin typeface="+mn-ea"/>
              </a:rPr>
              <a:t>(“</a:t>
            </a:r>
            <a:r>
              <a:rPr lang="ko-KR" altLang="en-US" sz="2500" dirty="0" err="1" smtClean="0">
                <a:latin typeface="+mn-ea"/>
              </a:rPr>
              <a:t>이름입력</a:t>
            </a:r>
            <a:r>
              <a:rPr lang="en-US" altLang="ko-KR" sz="2500" dirty="0" smtClean="0">
                <a:latin typeface="+mn-ea"/>
              </a:rPr>
              <a:t>”, end=“”)</a:t>
            </a:r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name = input()</a:t>
            </a:r>
          </a:p>
          <a:p>
            <a:r>
              <a:rPr lang="en-US" altLang="ko-KR" sz="2500" dirty="0">
                <a:latin typeface="+mn-ea"/>
              </a:rPr>
              <a:t>print</a:t>
            </a:r>
            <a:r>
              <a:rPr lang="en-US" altLang="ko-KR" sz="2500" dirty="0" smtClean="0">
                <a:latin typeface="+mn-ea"/>
              </a:rPr>
              <a:t>(“</a:t>
            </a:r>
            <a:r>
              <a:rPr lang="ko-KR" altLang="en-US" sz="2500" dirty="0" err="1" smtClean="0">
                <a:latin typeface="+mn-ea"/>
              </a:rPr>
              <a:t>나이입력</a:t>
            </a:r>
            <a:r>
              <a:rPr lang="en-US" altLang="ko-KR" sz="2500" dirty="0" smtClean="0">
                <a:latin typeface="+mn-ea"/>
              </a:rPr>
              <a:t>”, </a:t>
            </a:r>
            <a:r>
              <a:rPr lang="en-US" altLang="ko-KR" sz="2500" dirty="0">
                <a:latin typeface="+mn-ea"/>
              </a:rPr>
              <a:t>end=“”</a:t>
            </a:r>
            <a:r>
              <a:rPr lang="en-US" altLang="ko-KR" sz="2500" dirty="0" smtClean="0">
                <a:latin typeface="+mn-ea"/>
              </a:rPr>
              <a:t>)</a:t>
            </a:r>
            <a:endParaRPr lang="en-US" altLang="ko-KR" sz="2500" dirty="0">
              <a:latin typeface="+mn-ea"/>
            </a:endParaRPr>
          </a:p>
          <a:p>
            <a:r>
              <a:rPr lang="en-US" altLang="ko-KR" sz="2500" dirty="0">
                <a:latin typeface="+mn-ea"/>
              </a:rPr>
              <a:t>age =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(input())</a:t>
            </a:r>
          </a:p>
          <a:p>
            <a:r>
              <a:rPr lang="en-US" altLang="ko-KR" sz="2500" dirty="0">
                <a:latin typeface="+mn-ea"/>
              </a:rPr>
              <a:t>print("%s</a:t>
            </a:r>
            <a:r>
              <a:rPr lang="ko-KR" altLang="en-US" sz="2500" dirty="0">
                <a:latin typeface="+mn-ea"/>
              </a:rPr>
              <a:t>님의 나이는 </a:t>
            </a:r>
            <a:r>
              <a:rPr lang="en-US" altLang="ko-KR" sz="2500" dirty="0">
                <a:latin typeface="+mn-ea"/>
              </a:rPr>
              <a:t>%d</a:t>
            </a:r>
            <a:r>
              <a:rPr lang="ko-KR" altLang="en-US" sz="2500" dirty="0">
                <a:latin typeface="+mn-ea"/>
              </a:rPr>
              <a:t>입니다</a:t>
            </a:r>
            <a:r>
              <a:rPr lang="en-US" altLang="ko-KR" sz="2500" dirty="0">
                <a:latin typeface="+mn-ea"/>
              </a:rPr>
              <a:t>." %(</a:t>
            </a:r>
            <a:r>
              <a:rPr lang="en-US" altLang="ko-KR" sz="2500" dirty="0" err="1">
                <a:latin typeface="+mn-ea"/>
              </a:rPr>
              <a:t>name,age</a:t>
            </a:r>
            <a:r>
              <a:rPr lang="en-US" altLang="ko-KR" sz="2500" dirty="0">
                <a:latin typeface="+mn-ea"/>
              </a:rPr>
              <a:t>))</a:t>
            </a:r>
            <a:endParaRPr lang="en-US" altLang="ko-KR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2500" dirty="0" smtClean="0">
                <a:latin typeface="+mn-ea"/>
              </a:rPr>
              <a:t>올해의 </a:t>
            </a:r>
            <a:r>
              <a:rPr lang="ko-KR" altLang="en-US" sz="2500" dirty="0">
                <a:latin typeface="+mn-ea"/>
              </a:rPr>
              <a:t>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</a:t>
            </a:r>
            <a:r>
              <a:rPr lang="en-US" altLang="ko-KR" sz="2500" dirty="0" smtClean="0">
                <a:latin typeface="+mn-ea"/>
              </a:rPr>
              <a:t>2019</a:t>
            </a:r>
            <a:endParaRPr lang="en-US" altLang="ko-KR" sz="2500" dirty="0">
              <a:latin typeface="+mn-ea"/>
            </a:endParaRPr>
          </a:p>
          <a:p>
            <a:r>
              <a:rPr lang="ko-KR" altLang="en-US" sz="2500" dirty="0">
                <a:latin typeface="+mn-ea"/>
              </a:rPr>
              <a:t>당신이 태어난 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1995</a:t>
            </a:r>
          </a:p>
          <a:p>
            <a:r>
              <a:rPr lang="ko-KR" altLang="en-US" sz="2500" dirty="0">
                <a:latin typeface="+mn-ea"/>
              </a:rPr>
              <a:t>당신의 나이는 </a:t>
            </a:r>
            <a:r>
              <a:rPr lang="en-US" altLang="ko-KR" sz="2500" dirty="0">
                <a:latin typeface="+mn-ea"/>
              </a:rPr>
              <a:t>25</a:t>
            </a:r>
            <a:r>
              <a:rPr lang="ko-KR" altLang="en-US" sz="2500" dirty="0">
                <a:latin typeface="+mn-ea"/>
              </a:rPr>
              <a:t>살 입니다</a:t>
            </a:r>
            <a:r>
              <a:rPr lang="en-US" altLang="ko-KR" sz="2500" dirty="0" smtClean="0">
                <a:latin typeface="+mn-ea"/>
              </a:rPr>
              <a:t>.</a:t>
            </a:r>
          </a:p>
          <a:p>
            <a:endParaRPr lang="en-US" altLang="ko-KR" sz="2500" dirty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 err="1">
                <a:latin typeface="+mn-ea"/>
              </a:rPr>
              <a:t>nowYear</a:t>
            </a:r>
            <a:r>
              <a:rPr lang="en-US" altLang="ko-KR" sz="2500" dirty="0">
                <a:latin typeface="+mn-ea"/>
              </a:rPr>
              <a:t> = input("</a:t>
            </a:r>
            <a:r>
              <a:rPr lang="ko-KR" altLang="en-US" sz="2500" dirty="0">
                <a:latin typeface="+mn-ea"/>
              </a:rPr>
              <a:t>올해의 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")</a:t>
            </a:r>
          </a:p>
          <a:p>
            <a:r>
              <a:rPr lang="en-US" altLang="ko-KR" sz="2500" dirty="0" err="1">
                <a:latin typeface="+mn-ea"/>
              </a:rPr>
              <a:t>binYear</a:t>
            </a:r>
            <a:r>
              <a:rPr lang="en-US" altLang="ko-KR" sz="2500" dirty="0">
                <a:latin typeface="+mn-ea"/>
              </a:rPr>
              <a:t> = input("</a:t>
            </a:r>
            <a:r>
              <a:rPr lang="ko-KR" altLang="en-US" sz="2500" dirty="0">
                <a:latin typeface="+mn-ea"/>
              </a:rPr>
              <a:t>당신이 태어난 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")</a:t>
            </a:r>
          </a:p>
          <a:p>
            <a:r>
              <a:rPr lang="en-US" altLang="ko-KR" sz="2500" dirty="0">
                <a:latin typeface="+mn-ea"/>
              </a:rPr>
              <a:t>age =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</a:t>
            </a:r>
            <a:r>
              <a:rPr lang="en-US" altLang="ko-KR" sz="2500" dirty="0" err="1">
                <a:latin typeface="+mn-ea"/>
              </a:rPr>
              <a:t>nowYear</a:t>
            </a:r>
            <a:r>
              <a:rPr lang="en-US" altLang="ko-KR" sz="2500" dirty="0">
                <a:latin typeface="+mn-ea"/>
              </a:rPr>
              <a:t>) - </a:t>
            </a:r>
            <a:r>
              <a:rPr lang="en-US" altLang="ko-KR" sz="2500" dirty="0" err="1">
                <a:latin typeface="+mn-ea"/>
              </a:rPr>
              <a:t>int</a:t>
            </a:r>
            <a:r>
              <a:rPr lang="en-US" altLang="ko-KR" sz="2500" dirty="0">
                <a:latin typeface="+mn-ea"/>
              </a:rPr>
              <a:t>(</a:t>
            </a:r>
            <a:r>
              <a:rPr lang="en-US" altLang="ko-KR" sz="2500" dirty="0" err="1">
                <a:latin typeface="+mn-ea"/>
              </a:rPr>
              <a:t>binYear</a:t>
            </a:r>
            <a:r>
              <a:rPr lang="en-US" altLang="ko-KR" sz="2500" dirty="0">
                <a:latin typeface="+mn-ea"/>
              </a:rPr>
              <a:t>) + 1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당신의 나이는 </a:t>
            </a:r>
            <a:r>
              <a:rPr lang="en-US" altLang="ko-KR" sz="2500" dirty="0">
                <a:latin typeface="+mn-ea"/>
              </a:rPr>
              <a:t>%d</a:t>
            </a:r>
            <a:r>
              <a:rPr lang="ko-KR" altLang="en-US" sz="2500" dirty="0">
                <a:latin typeface="+mn-ea"/>
              </a:rPr>
              <a:t>살 입니다</a:t>
            </a:r>
            <a:r>
              <a:rPr lang="en-US" altLang="ko-KR" sz="2500" dirty="0">
                <a:latin typeface="+mn-ea"/>
              </a:rPr>
              <a:t>." %(age))</a:t>
            </a:r>
          </a:p>
        </p:txBody>
      </p:sp>
    </p:spTree>
    <p:extLst>
      <p:ext uri="{BB962C8B-B14F-4D97-AF65-F5344CB8AC3E}">
        <p14:creationId xmlns:p14="http://schemas.microsoft.com/office/powerpoint/2010/main" val="4669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변수와 연산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입력함수</a:t>
            </a:r>
            <a:endParaRPr lang="en-US" altLang="ko-KR" sz="5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err="1" smtClean="0">
                <a:solidFill>
                  <a:schemeClr val="accent2"/>
                </a:solidFill>
                <a:latin typeface="+mn-ea"/>
              </a:rPr>
              <a:t>출력결과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ko-KR" altLang="en-US" sz="2500" dirty="0">
                <a:latin typeface="+mn-ea"/>
              </a:rPr>
              <a:t>올해의 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</a:t>
            </a:r>
            <a:r>
              <a:rPr lang="en-US" altLang="ko-KR" sz="2500" dirty="0" smtClean="0">
                <a:latin typeface="+mn-ea"/>
              </a:rPr>
              <a:t>2019</a:t>
            </a:r>
            <a:endParaRPr lang="en-US" altLang="ko-KR" sz="2500" dirty="0">
              <a:latin typeface="+mn-ea"/>
            </a:endParaRPr>
          </a:p>
          <a:p>
            <a:r>
              <a:rPr lang="ko-KR" altLang="en-US" sz="2500" dirty="0">
                <a:latin typeface="+mn-ea"/>
              </a:rPr>
              <a:t>당신이 태어난 년도를 </a:t>
            </a:r>
            <a:r>
              <a:rPr lang="en-US" altLang="ko-KR" sz="2500" dirty="0">
                <a:latin typeface="+mn-ea"/>
              </a:rPr>
              <a:t>4</a:t>
            </a:r>
            <a:r>
              <a:rPr lang="ko-KR" altLang="en-US" sz="2500" dirty="0">
                <a:latin typeface="+mn-ea"/>
              </a:rPr>
              <a:t>자리로 입력하세요 </a:t>
            </a:r>
            <a:r>
              <a:rPr lang="en-US" altLang="ko-KR" sz="2500" dirty="0">
                <a:latin typeface="+mn-ea"/>
              </a:rPr>
              <a:t>: 1995</a:t>
            </a:r>
          </a:p>
          <a:p>
            <a:r>
              <a:rPr lang="ko-KR" altLang="en-US" sz="2500" dirty="0">
                <a:latin typeface="+mn-ea"/>
              </a:rPr>
              <a:t>당신의 나이는 </a:t>
            </a:r>
            <a:r>
              <a:rPr lang="en-US" altLang="ko-KR" sz="2500" dirty="0">
                <a:latin typeface="+mn-ea"/>
              </a:rPr>
              <a:t>25</a:t>
            </a:r>
            <a:r>
              <a:rPr lang="ko-KR" altLang="en-US" sz="2500" dirty="0">
                <a:latin typeface="+mn-ea"/>
              </a:rPr>
              <a:t>살 입니다</a:t>
            </a:r>
            <a:r>
              <a:rPr lang="en-US" altLang="ko-KR" sz="2500" dirty="0">
                <a:latin typeface="+mn-ea"/>
              </a:rPr>
              <a:t>.</a:t>
            </a:r>
          </a:p>
          <a:p>
            <a:r>
              <a:rPr lang="ko-KR" altLang="en-US" sz="2500" dirty="0">
                <a:latin typeface="+mn-ea"/>
              </a:rPr>
              <a:t>입력 년도를 더한 결과는 </a:t>
            </a:r>
            <a:r>
              <a:rPr lang="en-US" altLang="ko-KR" sz="2500" dirty="0">
                <a:latin typeface="+mn-ea"/>
              </a:rPr>
              <a:t>20191995</a:t>
            </a:r>
            <a:r>
              <a:rPr lang="ko-KR" altLang="en-US" sz="2500" dirty="0">
                <a:latin typeface="+mn-ea"/>
              </a:rPr>
              <a:t>입니다</a:t>
            </a:r>
            <a:r>
              <a:rPr lang="en-US" altLang="ko-KR" sz="2500" dirty="0">
                <a:latin typeface="+mn-ea"/>
              </a:rPr>
              <a:t>.</a:t>
            </a:r>
          </a:p>
          <a:p>
            <a:endParaRPr lang="en-US" altLang="ko-KR" sz="2500" dirty="0" smtClean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[</a:t>
            </a:r>
            <a:r>
              <a:rPr lang="ko-KR" altLang="en-US" sz="2500" dirty="0" smtClean="0">
                <a:solidFill>
                  <a:schemeClr val="accent2"/>
                </a:solidFill>
                <a:latin typeface="+mn-ea"/>
              </a:rPr>
              <a:t>정답</a:t>
            </a:r>
            <a:r>
              <a:rPr lang="en-US" altLang="ko-KR" sz="2500" dirty="0" smtClean="0">
                <a:solidFill>
                  <a:schemeClr val="accent2"/>
                </a:solidFill>
                <a:latin typeface="+mn-ea"/>
              </a:rPr>
              <a:t>]</a:t>
            </a:r>
          </a:p>
          <a:p>
            <a:r>
              <a:rPr lang="en-US" altLang="ko-KR" sz="2500" dirty="0">
                <a:latin typeface="+mn-ea"/>
              </a:rPr>
              <a:t>print("</a:t>
            </a:r>
            <a:r>
              <a:rPr lang="ko-KR" altLang="en-US" sz="2500" dirty="0">
                <a:latin typeface="+mn-ea"/>
              </a:rPr>
              <a:t>입력 년도를 더한 결과는 </a:t>
            </a:r>
            <a:r>
              <a:rPr lang="en-US" altLang="ko-KR" sz="2500" dirty="0">
                <a:latin typeface="+mn-ea"/>
              </a:rPr>
              <a:t>%s</a:t>
            </a:r>
            <a:r>
              <a:rPr lang="ko-KR" altLang="en-US" sz="2500" dirty="0">
                <a:latin typeface="+mn-ea"/>
              </a:rPr>
              <a:t>입니다</a:t>
            </a:r>
            <a:r>
              <a:rPr lang="en-US" altLang="ko-KR" sz="2500" dirty="0">
                <a:latin typeface="+mn-ea"/>
              </a:rPr>
              <a:t>." %(</a:t>
            </a:r>
            <a:r>
              <a:rPr lang="en-US" altLang="ko-KR" sz="2500" dirty="0" err="1">
                <a:latin typeface="+mn-ea"/>
              </a:rPr>
              <a:t>str</a:t>
            </a:r>
            <a:r>
              <a:rPr lang="en-US" altLang="ko-KR" sz="2500" dirty="0">
                <a:latin typeface="+mn-ea"/>
              </a:rPr>
              <a:t>(</a:t>
            </a:r>
            <a:r>
              <a:rPr lang="en-US" altLang="ko-KR" sz="2500" dirty="0" err="1">
                <a:latin typeface="+mn-ea"/>
              </a:rPr>
              <a:t>nowYear</a:t>
            </a:r>
            <a:r>
              <a:rPr lang="en-US" altLang="ko-KR" sz="2500" dirty="0">
                <a:latin typeface="+mn-ea"/>
              </a:rPr>
              <a:t>)+</a:t>
            </a:r>
            <a:r>
              <a:rPr lang="en-US" altLang="ko-KR" sz="2500" dirty="0" err="1">
                <a:latin typeface="+mn-ea"/>
              </a:rPr>
              <a:t>str</a:t>
            </a:r>
            <a:r>
              <a:rPr lang="en-US" altLang="ko-KR" sz="2500" dirty="0">
                <a:latin typeface="+mn-ea"/>
              </a:rPr>
              <a:t>(</a:t>
            </a:r>
            <a:r>
              <a:rPr lang="en-US" altLang="ko-KR" sz="2500" dirty="0" err="1">
                <a:latin typeface="+mn-ea"/>
              </a:rPr>
              <a:t>binYear</a:t>
            </a:r>
            <a:r>
              <a:rPr lang="en-US" altLang="ko-KR" sz="2500" dirty="0">
                <a:latin typeface="+mn-ea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1157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3000" b="1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8898" y="794960"/>
            <a:ext cx="4376057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00. Python 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en-US" altLang="ko-KR" sz="3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Python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01. </a:t>
            </a:r>
            <a:r>
              <a:rPr lang="ko-KR" altLang="en-US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sz="3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rgbClr val="BFBFBF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rgbClr val="BFBFBF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ㆍ입출력문</a:t>
            </a:r>
            <a:endParaRPr lang="en-US" altLang="ko-KR" sz="2000" dirty="0" smtClean="0">
              <a:solidFill>
                <a:srgbClr val="BFBFBF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BFBFBF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BFBFBF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rgbClr val="BFBFBF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ㆍ변수</a:t>
            </a:r>
            <a:r>
              <a:rPr lang="en-US" altLang="ko-KR" sz="2000" dirty="0" smtClean="0">
                <a:solidFill>
                  <a:srgbClr val="BFBFBF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&amp; </a:t>
            </a:r>
            <a:r>
              <a:rPr lang="ko-KR" altLang="en-US" sz="2000" dirty="0" smtClean="0">
                <a:solidFill>
                  <a:srgbClr val="BFBFBF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연산</a:t>
            </a:r>
            <a:endParaRPr lang="en-US" altLang="ko-KR" sz="2000" dirty="0" smtClean="0">
              <a:solidFill>
                <a:srgbClr val="BFBFBF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ㆍ반복문</a:t>
            </a:r>
            <a:r>
              <a:rPr lang="en-US" altLang="ko-KR" sz="20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&amp;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</a:t>
            </a:r>
            <a:endParaRPr lang="en-US" altLang="ko-KR" sz="2000" dirty="0">
              <a:solidFill>
                <a:schemeClr val="accent2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02. 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데이터 분석에서의 </a:t>
            </a:r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Numpy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Pandas</a:t>
            </a: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Matplotlib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Scikit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– Learn</a:t>
            </a:r>
          </a:p>
          <a:p>
            <a:endParaRPr lang="en-US" altLang="ko-KR" sz="15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03. </a:t>
            </a:r>
            <a:r>
              <a:rPr lang="ko-KR" altLang="en-US" sz="3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머신러닝</a:t>
            </a:r>
            <a:r>
              <a:rPr lang="ko-KR" altLang="en-US" sz="3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프로젝트</a:t>
            </a:r>
            <a:endParaRPr lang="en-US" altLang="ko-KR" sz="3000" dirty="0" smtClean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     </a:t>
            </a:r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ㆍ타이타닉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생존 분류기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8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돈이 있으면 택시를 타고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돈이 없으면 걸어간다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.”</a:t>
            </a:r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우리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모두에게 언제든지 일어날 수 있는 상황 중 하나이다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</a:p>
          <a:p>
            <a:pPr algn="just"/>
            <a:endParaRPr lang="en-US" altLang="ko-KR" sz="1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프로그래밍도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사람이 하는 것이므로 위의 문장처럼 주어진 조건을 판단한 후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상황에 맞게 처리해야 할 경우가 생긴다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</a:p>
          <a:p>
            <a:pPr algn="just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이렇듯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프로그래밍에서 조건을 판단하여 해당 조건에 맞는 상황을 수행하는 데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쓰이는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것이 바로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if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8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돈이 있으면 택시를 타고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돈이 없으면 걸어간다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.”</a:t>
            </a:r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money = 10000</a:t>
            </a:r>
          </a:p>
          <a:p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if money &gt; 5000 : 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   print("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택시를 타고간다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.")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   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else : 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   print("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걸어간다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.")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56" y="4238785"/>
            <a:ext cx="7182196" cy="16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2" y="1464614"/>
            <a:ext cx="10058398" cy="50763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344465" y="2005498"/>
            <a:ext cx="3741576" cy="91440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5150499" y="1030272"/>
            <a:ext cx="2351313" cy="540884"/>
          </a:xfrm>
          <a:prstGeom prst="wedgeRectCallout">
            <a:avLst>
              <a:gd name="adj1" fmla="val -40099"/>
              <a:gd name="adj2" fmla="val 110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다운로드 링크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“Click”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2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문의 기본구조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</a:t>
            </a:r>
            <a:r>
              <a:rPr lang="ko-KR" altLang="en-US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ko-KR" altLang="en-US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수행할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문장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</a:p>
          <a:p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수행할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문장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</a:p>
          <a:p>
            <a:r>
              <a:rPr lang="en-US" altLang="ko-KR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else </a:t>
            </a:r>
            <a:r>
              <a:rPr lang="en-US" altLang="ko-KR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문장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</a:p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4554" y="4088838"/>
            <a:ext cx="8098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조건문을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테스트해서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참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이면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if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 바로 다음의 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블록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들을 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수행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하고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조건문이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거짓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이면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else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 다음 의 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else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블록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들을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수행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하게 된다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그러므로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else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문은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if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 없이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독립적으로 사용할 수 없다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3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문의 들여쓰기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if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문을 만들 때는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if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바로 아래 문장부터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if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문에 속하는 모든 문장에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들여쓰기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(indentation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를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해주어야 한다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다른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언어를 사용했던 사람들은 </a:t>
            </a:r>
            <a:r>
              <a:rPr lang="ko-KR" altLang="en-US" sz="30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에서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들을 들여쓰기 하는 것을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무시하는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경우가 많으니 더 주의해야 한다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4601384"/>
            <a:ext cx="5669278" cy="18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문의 들여쓰기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그렇다면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들여쓰기는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공백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[Spacebar]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하는 것이 좋을까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?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아니면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탭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[Tab]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하는 것이 좋을까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?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이에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대한 논란은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파이썬을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사용하는 사람들 사이에서 아직도 계속되고 있다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탭으로 하자는 쪽과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공백으로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하자는 쪽 모두가 동의하는 내용은 단 하나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가지를 혼용해서 쓰지는 말자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는 것이다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공백으로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할 거면 항상 공백으로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통일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하고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탭으로 할 거면 항상 탭으로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통일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해서 사용하자는 말이다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탭이나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공백은 프로그램 소스에서 눈으로 보이는 것이 아니기 때문에 혼용해서 쓰면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에러의 원인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되기도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한다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주의하도록 하자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4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문의 콜론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(:)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을 </a:t>
            </a:r>
            <a:r>
              <a:rPr lang="ko-KR" altLang="en-US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잊지말자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if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뒤에는 반드시 콜론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(:)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 붙는다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어떤 특별한 의미가 있다기보다는 </a:t>
            </a:r>
            <a:r>
              <a:rPr lang="ko-KR" altLang="en-US" sz="30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파이썬의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문법 구조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왜 하필 콜론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(:)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인지 궁금하다면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파이썬을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만든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귀도에게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직접 물어보아야 할 것이다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앞으로 배우게 될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이나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for, </a:t>
            </a:r>
            <a:r>
              <a:rPr lang="en-US" altLang="ko-KR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def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class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문에도 역시 문장의 끝에 콜론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(:)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 항상 들어간다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초보자들은 이 콜론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(:)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을 빠뜨리는 경우가 많으니 특히 주의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하자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파이썬이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다른 언어보다 보기 쉽고 소스 코드가 간결한 이유는 바로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콜론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(:)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을 사용하여 들여쓰기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(indentation)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를 하도록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만들었기 때문이다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하지만 이는 숙련된 프로그래머들이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파이썬을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처음 접할 때 제일 혼란스러워하는 부분이기도 하다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다른 언어에서는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문을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{ }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기호로 감싸지만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파이썬에서는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들여쓰기로 해결한다는 점을 기억하자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44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 </a:t>
            </a:r>
            <a:r>
              <a:rPr lang="ko-KR" altLang="en-US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조건문의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조건문이란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무엇인가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  <a:p>
            <a:endParaRPr lang="en-US" altLang="ko-KR" sz="25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b="1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if </a:t>
            </a:r>
            <a:r>
              <a:rPr lang="ko-KR" altLang="en-US" sz="3000" b="1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에서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이란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참과 거짓을 판단하는 문장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을 말한다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이전에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살펴보았던 택시 예제에서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조건문에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해당되는 문장은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money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money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는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True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이기 때문에 참이 되어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if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 다음의 문장을 수행하게 된다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887224"/>
            <a:ext cx="10058400" cy="16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6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비교 연산자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64347"/>
              </p:ext>
            </p:extLst>
          </p:nvPr>
        </p:nvGraphicFramePr>
        <p:xfrm>
          <a:off x="1213834" y="2180623"/>
          <a:ext cx="9434772" cy="1889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58693">
                  <a:extLst>
                    <a:ext uri="{9D8B030D-6E8A-4147-A177-3AD203B41FA5}">
                      <a16:colId xmlns:a16="http://schemas.microsoft.com/office/drawing/2014/main" val="2729501764"/>
                    </a:ext>
                  </a:extLst>
                </a:gridCol>
                <a:gridCol w="2358693">
                  <a:extLst>
                    <a:ext uri="{9D8B030D-6E8A-4147-A177-3AD203B41FA5}">
                      <a16:colId xmlns:a16="http://schemas.microsoft.com/office/drawing/2014/main" val="2921826269"/>
                    </a:ext>
                  </a:extLst>
                </a:gridCol>
                <a:gridCol w="2358693">
                  <a:extLst>
                    <a:ext uri="{9D8B030D-6E8A-4147-A177-3AD203B41FA5}">
                      <a16:colId xmlns:a16="http://schemas.microsoft.com/office/drawing/2014/main" val="541400660"/>
                    </a:ext>
                  </a:extLst>
                </a:gridCol>
                <a:gridCol w="2358693">
                  <a:extLst>
                    <a:ext uri="{9D8B030D-6E8A-4147-A177-3AD203B41FA5}">
                      <a16:colId xmlns:a16="http://schemas.microsoft.com/office/drawing/2014/main" val="844545385"/>
                    </a:ext>
                  </a:extLst>
                </a:gridCol>
              </a:tblGrid>
              <a:tr h="331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err="1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비교연산자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err="1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비교연산자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41839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en-US" altLang="ko-KR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&lt; Y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가 </a:t>
                      </a: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Y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보다 작다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 != Y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가 </a:t>
                      </a: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Y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와 다르다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96028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en-US" altLang="ko-KR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&gt; Y</a:t>
                      </a:r>
                      <a:endParaRPr lang="ko-KR" altLang="en-US" sz="25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가 </a:t>
                      </a: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Y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보다</a:t>
                      </a:r>
                      <a:r>
                        <a:rPr lang="ko-KR" altLang="en-US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크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 &gt;= Y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가 </a:t>
                      </a: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Y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보다 크거나 같다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98859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 == Y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가 </a:t>
                      </a: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Y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와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 &lt;=</a:t>
                      </a:r>
                      <a:r>
                        <a:rPr lang="en-US" altLang="ko-KR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Y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가 </a:t>
                      </a: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Y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보다 작거나 같다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8533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4" y="4161401"/>
            <a:ext cx="8794690" cy="24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4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비교연산자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만약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3000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원 이상의 돈을 가지고 있으면 택시를 타고 그렇지 않으면 걸어 가라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4" y="3156197"/>
            <a:ext cx="10444440" cy="24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and, or, not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33921"/>
              </p:ext>
            </p:extLst>
          </p:nvPr>
        </p:nvGraphicFramePr>
        <p:xfrm>
          <a:off x="1213832" y="2180623"/>
          <a:ext cx="6716510" cy="1889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8255">
                  <a:extLst>
                    <a:ext uri="{9D8B030D-6E8A-4147-A177-3AD203B41FA5}">
                      <a16:colId xmlns:a16="http://schemas.microsoft.com/office/drawing/2014/main" val="2729501764"/>
                    </a:ext>
                  </a:extLst>
                </a:gridCol>
                <a:gridCol w="3358255">
                  <a:extLst>
                    <a:ext uri="{9D8B030D-6E8A-4147-A177-3AD203B41FA5}">
                      <a16:colId xmlns:a16="http://schemas.microsoft.com/office/drawing/2014/main" val="2921826269"/>
                    </a:ext>
                  </a:extLst>
                </a:gridCol>
              </a:tblGrid>
              <a:tr h="331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연산자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41839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en-US" altLang="ko-KR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or Y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와 </a:t>
                      </a: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Y</a:t>
                      </a:r>
                      <a:r>
                        <a:rPr lang="ko-KR" altLang="en-US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</a:t>
                      </a:r>
                      <a:r>
                        <a:rPr lang="ko-KR" altLang="en-US" sz="2500" baseline="0" dirty="0" err="1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둘중에</a:t>
                      </a:r>
                      <a:r>
                        <a:rPr lang="ko-KR" altLang="en-US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하나만 참이면 참이다</a:t>
                      </a:r>
                      <a:r>
                        <a:rPr lang="en-US" altLang="ko-KR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.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96028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en-US" altLang="ko-KR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and Y</a:t>
                      </a:r>
                      <a:endParaRPr lang="ko-KR" altLang="en-US" sz="25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가 </a:t>
                      </a: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Y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모두 참이어야 참이다</a:t>
                      </a: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.</a:t>
                      </a:r>
                      <a:endParaRPr lang="ko-KR" altLang="en-US" sz="25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98859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not X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가</a:t>
                      </a:r>
                      <a:r>
                        <a:rPr lang="ko-KR" altLang="en-US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거짓이면 참이다</a:t>
                      </a:r>
                      <a:r>
                        <a:rPr lang="en-US" altLang="ko-KR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.</a:t>
                      </a:r>
                      <a:endParaRPr lang="ko-KR" altLang="en-US" sz="25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8533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2" y="4161401"/>
            <a:ext cx="10058400" cy="26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and, or, not</a:t>
            </a:r>
          </a:p>
          <a:p>
            <a:endParaRPr lang="en-US" altLang="ko-KR" sz="2500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돈이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3000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원 이상 있거나 카드가 있다면 택시를 타고 그렇지 않으면 걸어 가라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6" y="3164510"/>
            <a:ext cx="9489987" cy="24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x in s, x not in 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06774"/>
              </p:ext>
            </p:extLst>
          </p:nvPr>
        </p:nvGraphicFramePr>
        <p:xfrm>
          <a:off x="1213832" y="2180623"/>
          <a:ext cx="6716510" cy="1889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8255">
                  <a:extLst>
                    <a:ext uri="{9D8B030D-6E8A-4147-A177-3AD203B41FA5}">
                      <a16:colId xmlns:a16="http://schemas.microsoft.com/office/drawing/2014/main" val="2729501764"/>
                    </a:ext>
                  </a:extLst>
                </a:gridCol>
                <a:gridCol w="3358255">
                  <a:extLst>
                    <a:ext uri="{9D8B030D-6E8A-4147-A177-3AD203B41FA5}">
                      <a16:colId xmlns:a16="http://schemas.microsoft.com/office/drawing/2014/main" val="2921826269"/>
                    </a:ext>
                  </a:extLst>
                </a:gridCol>
              </a:tblGrid>
              <a:tr h="331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in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Not</a:t>
                      </a:r>
                      <a:r>
                        <a:rPr lang="en-US" altLang="ko-KR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in</a:t>
                      </a:r>
                      <a:endParaRPr lang="ko-KR" altLang="en-US" sz="25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41839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 in 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리스트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 not</a:t>
                      </a:r>
                      <a:r>
                        <a:rPr lang="ko-KR" altLang="en-US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</a:t>
                      </a: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in 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리스트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96028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en-US" altLang="ko-KR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in </a:t>
                      </a:r>
                      <a:r>
                        <a:rPr lang="ko-KR" altLang="en-US" sz="2500" baseline="0" dirty="0" err="1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튜플</a:t>
                      </a:r>
                      <a:endParaRPr lang="ko-KR" altLang="en-US" sz="25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</a:t>
                      </a:r>
                      <a:r>
                        <a:rPr lang="en-US" altLang="ko-KR" sz="2500" baseline="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 not in </a:t>
                      </a:r>
                      <a:r>
                        <a:rPr lang="ko-KR" altLang="en-US" sz="2500" baseline="0" dirty="0" err="1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튜플</a:t>
                      </a:r>
                      <a:endParaRPr lang="ko-KR" altLang="en-US" sz="2500" dirty="0" smtClean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98859"/>
                  </a:ext>
                </a:extLst>
              </a:tr>
              <a:tr h="331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 in 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문자열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X not in </a:t>
                      </a:r>
                      <a:r>
                        <a:rPr lang="ko-KR" altLang="en-US" sz="2500" dirty="0" smtClean="0">
                          <a:latin typeface="스웨거 TTF" panose="020B0600000101010101" pitchFamily="50" charset="-127"/>
                          <a:ea typeface="스웨거 TTF" panose="020B0600000101010101" pitchFamily="50" charset="-127"/>
                        </a:rPr>
                        <a:t>문자열</a:t>
                      </a:r>
                      <a:endParaRPr lang="ko-KR" altLang="en-US" sz="2500" dirty="0">
                        <a:latin typeface="스웨거 TTF" panose="020B0600000101010101" pitchFamily="50" charset="-127"/>
                        <a:ea typeface="스웨거 TTF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8533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2" y="4161401"/>
            <a:ext cx="8002385" cy="24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2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아나콘다 설치하기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3" y="1464614"/>
            <a:ext cx="10058396" cy="50763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876310" y="2341400"/>
            <a:ext cx="3741576" cy="155879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5262466" y="1395790"/>
            <a:ext cx="2351313" cy="540884"/>
          </a:xfrm>
          <a:prstGeom prst="wedgeRectCallout">
            <a:avLst>
              <a:gd name="adj1" fmla="val -40099"/>
              <a:gd name="adj2" fmla="val 110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3.7 version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다운로드</a:t>
            </a:r>
            <a:endParaRPr lang="ko-KR" altLang="en-US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5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x in s, x not in s</a:t>
            </a:r>
          </a:p>
          <a:p>
            <a:endParaRPr lang="en-US" altLang="ko-KR" sz="2500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만약 주머니에 돈이 있으면 택시를 타고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없으면 걸어 가라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</a:p>
          <a:p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153766"/>
            <a:ext cx="9489987" cy="21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[</a:t>
            </a:r>
            <a:r>
              <a:rPr lang="ko-KR" altLang="en-US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]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에서 아무 일도 하지 않게 설정하고 싶다면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주머니에 돈이 있으면 가만히 있고 주머니에 돈이 없으면 카드를 꺼내라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55" y="3097223"/>
            <a:ext cx="9744890" cy="34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다양한 조건을 판단하는 </a:t>
            </a:r>
            <a:r>
              <a:rPr lang="en-US" altLang="ko-KR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elif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주머니에 돈이 있으면 택시를 타고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endParaRPr lang="en-US" altLang="ko-KR" sz="3000" dirty="0" smtClean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주머니에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돈은 없지만 카드가 있으면 택시를 타고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돈도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없고 카드도 없으면 걸어 가라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511363"/>
            <a:ext cx="10058400" cy="30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다양한 조건을 판단하는 </a:t>
            </a:r>
            <a:r>
              <a:rPr lang="en-US" altLang="ko-KR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elif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주머니에 돈이 있으면 택시를 타고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endParaRPr lang="en-US" altLang="ko-KR" sz="3000" dirty="0" smtClean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주머니에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돈은 없지만 카드가 있으면 택시를 타고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돈도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없고 카드도 없으면 걸어 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가라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“</a:t>
            </a:r>
          </a:p>
          <a:p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즉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en-US" altLang="ko-KR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elif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는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이전 </a:t>
            </a:r>
            <a:r>
              <a:rPr lang="ko-KR" altLang="en-US" sz="30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조건문이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거짓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일 때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수행된다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588793"/>
            <a:ext cx="9251886" cy="23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If, </a:t>
            </a:r>
            <a:r>
              <a:rPr lang="en-US" altLang="ko-KR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elif</a:t>
            </a:r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else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를 모두 사용할 때 기본 구조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r>
              <a:rPr lang="en-US" altLang="ko-KR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 &lt;</a:t>
            </a:r>
            <a:r>
              <a:rPr lang="ko-KR" altLang="en-US" sz="25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en-US" altLang="ko-KR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&gt; : 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&lt;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문장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&gt; </a:t>
            </a:r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b="1" dirty="0" err="1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elif</a:t>
            </a:r>
            <a:r>
              <a:rPr lang="ko-KR" altLang="en-US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&lt;</a:t>
            </a:r>
            <a:r>
              <a:rPr lang="ko-KR" altLang="en-US" sz="25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en-US" altLang="ko-KR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&gt; : 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&lt;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문장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&gt; </a:t>
            </a:r>
          </a:p>
          <a:p>
            <a:endParaRPr lang="en-US" altLang="ko-KR" sz="2500" b="1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b="1" dirty="0" err="1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elif</a:t>
            </a:r>
            <a:r>
              <a:rPr lang="ko-KR" altLang="en-US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&lt;</a:t>
            </a:r>
            <a:r>
              <a:rPr lang="ko-KR" altLang="en-US" sz="25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en-US" altLang="ko-KR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&gt; : </a:t>
            </a:r>
          </a:p>
          <a:p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&lt;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문장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&gt;</a:t>
            </a:r>
          </a:p>
          <a:p>
            <a:endParaRPr lang="en-US" altLang="ko-KR" sz="2500" b="1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2500" b="1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Else </a:t>
            </a:r>
            <a:r>
              <a:rPr lang="en-US" altLang="ko-KR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: </a:t>
            </a:r>
          </a:p>
          <a:p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&lt;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881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If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문을 </a:t>
            </a:r>
            <a:r>
              <a:rPr lang="ko-KR" altLang="en-US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한줄로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작성하기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31" y="2524831"/>
            <a:ext cx="9791338" cy="31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표현식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solidFill>
                <a:srgbClr val="FFC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score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가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60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이상일 경우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message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에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"success"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를 아닐 경우에는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"failure"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를 대입하는 코드이다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1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파이썬의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조건부 표현식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(conditional expression)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을 이용하면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간단히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표현할 수 있다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260735"/>
            <a:ext cx="10058400" cy="26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180623"/>
            <a:ext cx="10058400" cy="404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2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반복해서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문장을 수행해야 할 경우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문을 사용한다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그래서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문을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반복문이라고도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부른다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다음은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문의 기본 구조이다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b="1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&lt;</a:t>
            </a:r>
            <a:r>
              <a:rPr lang="ko-KR" altLang="en-US" sz="30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&gt; : </a:t>
            </a: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&lt;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&gt;</a:t>
            </a: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&lt;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&gt;</a:t>
            </a: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&lt;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&gt;</a:t>
            </a:r>
          </a:p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         ...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72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3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문은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조건문이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참인 동안에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 아래에 속하는 문장들이 반복해서 수행된다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열 번 찍어 안 넘어 가는 나무 없다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라는 속담을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프로그램으로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만든다면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..?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4201997"/>
            <a:ext cx="10058400" cy="24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00 Python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준비하기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20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이란 무엇인가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2" y="2968349"/>
            <a:ext cx="4123545" cy="12198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77114" y="1922749"/>
            <a:ext cx="6096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2500" b="1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b="1" dirty="0" err="1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en-US" altLang="ko-KR" sz="2500" dirty="0" smtClean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영어</a:t>
            </a:r>
            <a:r>
              <a:rPr lang="en-US" altLang="ko-KR" sz="2500" dirty="0">
                <a:solidFill>
                  <a:schemeClr val="accent2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: Python)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은 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1991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년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 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프로그래머인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 귀도 반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로섬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(Guido van Rossum</a:t>
            </a:r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발표한 고급 프로그래밍 언어로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플랫폼 독립적이며 인터프리터식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 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객체지향적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 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동적 타이핑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(dynamically typed)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대화형 언어이다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파이썬이라는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이름은 귀도가 좋아하는 코미디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〈Monty Python's Flying Circus〉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따온 것이다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 err="1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파이썬은</a:t>
            </a:r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비영리의 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소프트웨어 재단이 관리하는 개방형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공동체 기반 개발 모델을 가지고 있다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 C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언어로 구현된 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파이썬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 구현이 사실상의 표준이다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2500" b="0" i="0" dirty="0">
              <a:effectLst/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70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216897"/>
            <a:ext cx="10692293" cy="41506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7513" y="4613563"/>
            <a:ext cx="6783877" cy="146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※ </a:t>
            </a:r>
            <a:r>
              <a:rPr lang="en-US" altLang="ko-KR" sz="30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treeHit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= </a:t>
            </a:r>
            <a:r>
              <a:rPr lang="en-US" altLang="ko-KR" sz="30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treeHit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+ 1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은 프로그래밍을 할 때 매우 자주 사용하는 기법이다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en-US" altLang="ko-KR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treeHit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의 값을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만큼씩 증가시킬 목적으로 사용되며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en-US" altLang="ko-KR" sz="30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treeHit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+=1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처럼 사용되기도 한다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3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 강제로 빠져 나가기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문은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조건문이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참인 동안 계속해서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 안의 내용을 반복적으로 수행한다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하지만 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강제로</a:t>
            </a:r>
            <a:endParaRPr lang="en-US" altLang="ko-KR" sz="3000" dirty="0" smtClean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문을 빠져나가고 싶을 때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가 있다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예를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들어 커피 자판기를 생각해 보자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자판기 안에 커피가 충분히 있을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때는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동전을 넣으면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커피가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나온다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그런데 자판기가 제대로 작동하려면 커피가 얼마나 남았는지 항상 검사해야 한다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만약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커피가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떨어졌다면 판매를 중단하고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판매 중지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라는 문구를 사용자에게 보여주어야 한다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이렇게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판매를 강제로 멈추게 하는 것이 바로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break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문이다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  <a:endParaRPr lang="en-US" altLang="ko-KR" sz="3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9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 강제로 빠져 나가기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192802"/>
            <a:ext cx="8786373" cy="44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 </a:t>
            </a:r>
            <a:r>
              <a:rPr lang="ko-KR" altLang="en-US" sz="5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 강제로 빠져 나가기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3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money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가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300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으로 고정되어 있으므로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while money: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에서 </a:t>
            </a:r>
            <a:r>
              <a:rPr lang="ko-KR" altLang="en-US" sz="25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조건문인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money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는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 아니기 때문에 항상 참이다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따라서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무한히 반복되는 </a:t>
            </a:r>
            <a:r>
              <a:rPr lang="ko-KR" altLang="en-US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무한 루프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를 돌게 된다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그리고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문의 내용을 한 번 수행할 때마다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coffee = coffee - 1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에 의해서 </a:t>
            </a:r>
            <a:r>
              <a:rPr lang="en-US" altLang="ko-KR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coffee</a:t>
            </a:r>
            <a:r>
              <a:rPr lang="ko-KR" altLang="en-US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의 개수가 </a:t>
            </a:r>
            <a:r>
              <a:rPr lang="en-US" altLang="ko-KR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개씩 줄어든다</a:t>
            </a:r>
            <a:r>
              <a:rPr lang="en-US" altLang="ko-KR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2500" dirty="0" smtClean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만약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coffee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가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0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 되면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if coffee == 0: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이라는 문장에서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coffee == 0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 참이 되므로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if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 다음의 문장인 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커피가 다 떨어졌습니다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판매를 중지합니다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."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가 수행되고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25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break</a:t>
            </a:r>
            <a:r>
              <a:rPr lang="ko-KR" altLang="en-US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문이 호출되어 </a:t>
            </a:r>
            <a:r>
              <a:rPr lang="en-US" altLang="ko-KR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문을 빠져나가게 된다</a:t>
            </a:r>
            <a:r>
              <a:rPr lang="en-US" altLang="ko-KR" sz="25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sz="2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하지만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실제 자판기는 위의 예처럼 작동하지는 않을 것이다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ko-KR" altLang="en-US" sz="25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다음은 </a:t>
            </a:r>
            <a:r>
              <a:rPr lang="ko-KR" altLang="en-US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자판기의 실제 작동 과정과 비슷하게 만들어 본 예이다</a:t>
            </a:r>
            <a:r>
              <a:rPr lang="en-US" altLang="ko-KR" sz="25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714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 강제로 빠져 나가기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404211"/>
            <a:ext cx="8786373" cy="40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6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문의 맨 처음으로 돌아가기</a:t>
            </a:r>
            <a:endParaRPr lang="en-US" altLang="ko-KR" sz="3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 안의 문장을 수행할 때 입력된 조건을 검사해서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조건에 맞지 않으면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문을 빠져나간다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solidFill>
                <a:srgbClr val="0070C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그런데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프로그래밍을 하다 보면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문을 빠져나가지 않고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문의 맨 처음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으로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다시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돌아가게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만들고 싶은 경우가 생기게 된다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이때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사용하는 것이 바로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continue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이다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endParaRPr lang="en-US" altLang="ko-KR" sz="15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만약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부터 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10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까지의 숫자 중에서 홀수만 출력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하는 것을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문을 이용해서 작성한다고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생각해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보자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어떤 방법이 좋을까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31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while 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문의 맨 처음으로 돌아가기</a:t>
            </a:r>
            <a:endParaRPr lang="en-US" altLang="ko-KR" sz="3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2273871"/>
            <a:ext cx="10058400" cy="23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6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Q1 : “1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부터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1000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까지의 자연수 중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의 배수의 합을 구하시오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.”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8" y="3194834"/>
            <a:ext cx="10058400" cy="20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연습문제</a:t>
            </a:r>
            <a:endParaRPr lang="en-US" altLang="ko-KR" sz="5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sz="25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Q2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: “while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문을 이용하여 아래와 같이 별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(*)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을 표시하는 프로그램을 작성해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보자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.”</a:t>
            </a:r>
          </a:p>
          <a:p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*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**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***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****</a:t>
            </a:r>
            <a:endParaRPr lang="en-US" altLang="ko-KR" sz="3000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74" y="4135817"/>
            <a:ext cx="9083040" cy="18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프로그래밍 언어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Python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제어문과</a:t>
            </a:r>
            <a:r>
              <a:rPr lang="ko-KR" altLang="en-US" sz="2400" spc="-150" dirty="0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bg2">
                    <a:lumMod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조건문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213838" y="1227831"/>
            <a:ext cx="109781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5000" dirty="0" smtClean="0">
                <a:solidFill>
                  <a:srgbClr val="FFC00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</a:t>
            </a:r>
            <a:endParaRPr lang="en-US" altLang="ko-KR" sz="5000" dirty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endParaRPr lang="en-US" altLang="ko-KR" b="1" dirty="0" smtClean="0"/>
          </a:p>
          <a:p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리스트나 </a:t>
            </a:r>
            <a:r>
              <a:rPr lang="ko-KR" altLang="en-US" sz="3000" dirty="0" err="1">
                <a:latin typeface="스웨거 TTF" panose="020B0600000101010101" pitchFamily="50" charset="-127"/>
                <a:ea typeface="스웨거 TTF" panose="020B0600000101010101" pitchFamily="50" charset="-127"/>
              </a:rPr>
              <a:t>튜플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문자열의 첫 번째 요소부터 마지막 요소까지 차례로 변수에 대입되어 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1", "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2"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등이 수행된다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  <a:p>
            <a:pPr algn="just"/>
            <a:endParaRPr lang="en-US" altLang="ko-KR" b="1" dirty="0" smtClean="0"/>
          </a:p>
          <a:p>
            <a:pPr algn="just"/>
            <a:r>
              <a:rPr lang="en-US" altLang="ko-KR" sz="3000" b="1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for</a:t>
            </a:r>
            <a:r>
              <a:rPr lang="ko-KR" altLang="en-US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변수 </a:t>
            </a:r>
            <a:r>
              <a:rPr lang="en-US" altLang="ko-KR" sz="3000" b="1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 리스트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또는 </a:t>
            </a:r>
            <a:r>
              <a:rPr lang="ko-KR" altLang="en-US" sz="3000" dirty="0" err="1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튜플</a:t>
            </a:r>
            <a:r>
              <a:rPr lang="en-US" altLang="ko-KR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문자열</a:t>
            </a:r>
            <a:r>
              <a:rPr lang="en-US" altLang="ko-KR" sz="3000" dirty="0" smtClean="0">
                <a:solidFill>
                  <a:srgbClr val="0070C0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) : </a:t>
            </a:r>
          </a:p>
          <a:p>
            <a:pPr algn="just"/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</a:t>
            </a:r>
            <a:r>
              <a:rPr lang="ko-KR" altLang="en-US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수행할 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문장</a:t>
            </a:r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r>
              <a:rPr lang="ko-KR" altLang="en-US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endParaRPr lang="en-US" altLang="ko-KR" sz="3000" dirty="0" smtClean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pPr algn="just"/>
            <a:r>
              <a:rPr lang="en-US" altLang="ko-KR" sz="3000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 </a:t>
            </a:r>
            <a:r>
              <a:rPr lang="en-US" altLang="ko-KR" sz="3000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          ...</a:t>
            </a:r>
            <a:endParaRPr lang="en-US" altLang="ko-KR" sz="3000" dirty="0" smtClean="0">
              <a:solidFill>
                <a:srgbClr val="FFC000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67" y="5100543"/>
            <a:ext cx="8345223" cy="14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Words>5380</Words>
  <Application>Microsoft Office PowerPoint</Application>
  <PresentationFormat>와이드스크린</PresentationFormat>
  <Paragraphs>1192</Paragraphs>
  <Slides>112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1" baseType="lpstr">
      <vt:lpstr>굴림</vt:lpstr>
      <vt:lpstr>나눔바른고딕</vt:lpstr>
      <vt:lpstr>나눔바른고딕 UltraLight</vt:lpstr>
      <vt:lpstr>맑은 고딕</vt:lpstr>
      <vt:lpstr>스웨거 TTF</vt:lpstr>
      <vt:lpstr>-윤고딕330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User</cp:lastModifiedBy>
  <cp:revision>656</cp:revision>
  <dcterms:created xsi:type="dcterms:W3CDTF">2015-04-14T11:49:33Z</dcterms:created>
  <dcterms:modified xsi:type="dcterms:W3CDTF">2019-05-03T15:23:51Z</dcterms:modified>
</cp:coreProperties>
</file>