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14" r:id="rId3"/>
    <p:sldId id="305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39" r:id="rId30"/>
    <p:sldId id="343" r:id="rId31"/>
    <p:sldId id="344" r:id="rId32"/>
    <p:sldId id="341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3" r:id="rId60"/>
    <p:sldId id="372" r:id="rId61"/>
    <p:sldId id="374" r:id="rId62"/>
    <p:sldId id="375" r:id="rId63"/>
    <p:sldId id="376" r:id="rId64"/>
    <p:sldId id="377" r:id="rId65"/>
    <p:sldId id="378" r:id="rId66"/>
    <p:sldId id="379" r:id="rId67"/>
    <p:sldId id="258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103" autoAdjust="0"/>
  </p:normalViewPr>
  <p:slideViewPr>
    <p:cSldViewPr snapToGrid="0" showGuides="1">
      <p:cViewPr varScale="1">
        <p:scale>
          <a:sx n="115" d="100"/>
          <a:sy n="115" d="100"/>
        </p:scale>
        <p:origin x="13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36655" y="4219427"/>
            <a:ext cx="1318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4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260" y="266697"/>
            <a:ext cx="1472198" cy="400110"/>
            <a:chOff x="169260" y="266697"/>
            <a:chExt cx="1472198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69260" y="266697"/>
              <a:ext cx="147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PARK SANG HEE</a:t>
              </a:r>
              <a:endParaRPr lang="en-US" altLang="ko-KR" sz="2000" dirty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69260" y="666807"/>
              <a:ext cx="1472198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84" y="2648290"/>
            <a:ext cx="1561419" cy="156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27" y="3146221"/>
            <a:ext cx="4123545" cy="1219882"/>
          </a:xfrm>
          <a:prstGeom prst="rect">
            <a:avLst/>
          </a:prstGeom>
        </p:spPr>
      </p:pic>
      <p:sp>
        <p:nvSpPr>
          <p:cNvPr id="2" name="타원형 설명선 1"/>
          <p:cNvSpPr/>
          <p:nvPr/>
        </p:nvSpPr>
        <p:spPr>
          <a:xfrm>
            <a:off x="5197151" y="1227831"/>
            <a:ext cx="2080727" cy="1114743"/>
          </a:xfrm>
          <a:prstGeom prst="wedgeEllipseCallout">
            <a:avLst>
              <a:gd name="adj1" fmla="val -6932"/>
              <a:gd name="adj2" fmla="val 119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웹 개발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8285859" y="1554993"/>
            <a:ext cx="2565643" cy="1114743"/>
          </a:xfrm>
          <a:prstGeom prst="wedgeEllipseCallout">
            <a:avLst>
              <a:gd name="adj1" fmla="val -43255"/>
              <a:gd name="adj2" fmla="val 993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안드로이드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어플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타원형 설명선 19"/>
          <p:cNvSpPr/>
          <p:nvPr/>
        </p:nvSpPr>
        <p:spPr>
          <a:xfrm>
            <a:off x="7943737" y="4612378"/>
            <a:ext cx="2565643" cy="1114743"/>
          </a:xfrm>
          <a:prstGeom prst="wedgeEllipseCallout">
            <a:avLst>
              <a:gd name="adj1" fmla="val -63257"/>
              <a:gd name="adj2" fmla="val -89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비주얼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노벨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4886407" y="5277962"/>
            <a:ext cx="2565643" cy="1114743"/>
          </a:xfrm>
          <a:prstGeom prst="wedgeEllipseCallout">
            <a:avLst>
              <a:gd name="adj1" fmla="val 1114"/>
              <a:gd name="adj2" fmla="val -1383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586480" y="5277961"/>
            <a:ext cx="2565643" cy="1114743"/>
          </a:xfrm>
          <a:prstGeom prst="wedgeEllipseCallout">
            <a:avLst>
              <a:gd name="adj1" fmla="val 50574"/>
              <a:gd name="adj2" fmla="val -1341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Game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개발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492935" y="3149918"/>
            <a:ext cx="2565643" cy="1114743"/>
          </a:xfrm>
          <a:prstGeom prst="wedgeEllipseCallout">
            <a:avLst>
              <a:gd name="adj1" fmla="val 78577"/>
              <a:gd name="adj2" fmla="val 5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GUI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1623527" y="1296954"/>
            <a:ext cx="2976465" cy="1282403"/>
          </a:xfrm>
          <a:prstGeom prst="wedgeEllipseCallout">
            <a:avLst>
              <a:gd name="adj1" fmla="val 49119"/>
              <a:gd name="adj2" fmla="val 784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웹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프레임 워크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Youtube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Instargram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0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" y="2968349"/>
            <a:ext cx="4123545" cy="12198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ㆍ최근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딥러닝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등의 빅데이터 분야에서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많이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프로그램이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언어나 다른 언어에 비해 매우 간결하고 가벼움.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오픈소스라이브러리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전세계 사용자가 개발에 참여 현재도 많은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라이브러리들이 개발되고 있음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현업에서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적절하게 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아직까지는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ggplot2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대응할만한 시각화 라이브러리는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파이썬에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없음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데이터 분석에서 가장 중요한 데이터 처리 속도가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SPSS, R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등과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비교하였을때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매우 가벼움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8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ㆍ파이썬을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처음 실행한 모습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CMD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창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명령프롬포트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유사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ㆍ그러나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마찬가지로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여기서 직접 사용하진 않음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stuio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같은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tool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파이썬에도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ㆍ그러나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tool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 개가 아니라 쓰는 용도에 따라 매우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많음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Ex)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파이참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파이토치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Visual Studio code, </a:t>
            </a: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Visual studio 2017,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jupyter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notebook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등등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….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1" y="1922750"/>
            <a:ext cx="4975695" cy="4324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24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314649" y="1445696"/>
            <a:ext cx="6096000" cy="4367274"/>
            <a:chOff x="314649" y="1445696"/>
            <a:chExt cx="6096000" cy="4367274"/>
          </a:xfrm>
        </p:grpSpPr>
        <p:sp>
          <p:nvSpPr>
            <p:cNvPr id="7" name="직사각형 6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Visual 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stuio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code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5813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그룹 21"/>
          <p:cNvGrpSpPr/>
          <p:nvPr/>
        </p:nvGrpSpPr>
        <p:grpSpPr>
          <a:xfrm>
            <a:off x="6410649" y="1445696"/>
            <a:ext cx="6096000" cy="4367273"/>
            <a:chOff x="314649" y="1445696"/>
            <a:chExt cx="6096000" cy="4367273"/>
          </a:xfrm>
        </p:grpSpPr>
        <p:sp>
          <p:nvSpPr>
            <p:cNvPr id="23" name="직사각형 22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Visual 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stuio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2017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5813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656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314649" y="1445696"/>
            <a:ext cx="6096000" cy="4703177"/>
            <a:chOff x="314649" y="1445696"/>
            <a:chExt cx="6096000" cy="4703177"/>
          </a:xfrm>
        </p:grpSpPr>
        <p:sp>
          <p:nvSpPr>
            <p:cNvPr id="7" name="직사각형 6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Spyder</a:t>
              </a:r>
              <a:endPara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9172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그룹 21"/>
          <p:cNvGrpSpPr/>
          <p:nvPr/>
        </p:nvGrpSpPr>
        <p:grpSpPr>
          <a:xfrm>
            <a:off x="6410649" y="1445696"/>
            <a:ext cx="6096000" cy="4703177"/>
            <a:chOff x="314649" y="1445696"/>
            <a:chExt cx="6096000" cy="4703177"/>
          </a:xfrm>
        </p:grpSpPr>
        <p:sp>
          <p:nvSpPr>
            <p:cNvPr id="23" name="직사각형 22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Jupyter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Notebook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9172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589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7" y="2568734"/>
            <a:ext cx="2571219" cy="25712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2076933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Rstudio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개발 환경이 매우 유사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통계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전공자들이 사용하기 편함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코드 진행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한눈에 보기 편함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-&gt;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대형 프로젝트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적합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코드 수정 및 디버깅이 매우 편리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그러나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중간 결과물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점검이 불편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6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0" y="2953709"/>
            <a:ext cx="3496039" cy="18666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39045" y="2109610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웹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브라우저를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사용한 프로그래밍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ex)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크롬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익스플로러 등등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각 각의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실행줄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분리되어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코드 진행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한눈에 보기 불편함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-&gt;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대형 프로젝트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부적합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중간 결과물이 계속 생성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-&gt;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오류를 범할 가능성 낮아짐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본인만의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라이브러리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패키지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등을 생성하고 보관할 때 유리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1" y="3378569"/>
            <a:ext cx="3496039" cy="1737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51252" y="2277312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ㆍ파이썬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주요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라이브러리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스파이더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쥬피터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노트북 등이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존재하는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멀티 툴</a:t>
            </a:r>
            <a:endParaRPr lang="en-US" altLang="ko-KR" sz="25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일반적으로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Data Science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분야에서 가장 많이 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추후 </a:t>
            </a:r>
            <a:r>
              <a:rPr lang="en-US" altLang="ko-KR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Tensorflow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사용시 가상환경 구축이 용이함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2.7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버전과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3.7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역시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오픈소스라이브러리</a:t>
            </a:r>
            <a:endParaRPr lang="en-US" altLang="ko-KR" sz="2500" i="0" dirty="0">
              <a:solidFill>
                <a:schemeClr val="accent2"/>
              </a:solidFill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2165138"/>
            <a:ext cx="6501493" cy="36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print(“HELLO PYTHON”)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print(1+2)</a:t>
            </a:r>
          </a:p>
        </p:txBody>
      </p:sp>
    </p:spTree>
    <p:extLst>
      <p:ext uri="{BB962C8B-B14F-4D97-AF65-F5344CB8AC3E}">
        <p14:creationId xmlns:p14="http://schemas.microsoft.com/office/powerpoint/2010/main" val="32026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62039" y="4219427"/>
            <a:ext cx="1067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endParaRPr lang="ko-KR" altLang="en-US" sz="4000" spc="-3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69260" y="266697"/>
            <a:ext cx="1472198" cy="400110"/>
            <a:chOff x="169260" y="266697"/>
            <a:chExt cx="1472198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69260" y="266697"/>
              <a:ext cx="147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PARK SANG HEE</a:t>
              </a:r>
              <a:endPara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69260" y="666807"/>
              <a:ext cx="147219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84" y="2648290"/>
            <a:ext cx="1561419" cy="156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2. </a:t>
            </a:r>
            <a:r>
              <a:rPr lang="en-US" altLang="ko-KR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print(“Life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is short, You need Python.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print(6 + 7)</a:t>
            </a:r>
          </a:p>
        </p:txBody>
      </p:sp>
    </p:spTree>
    <p:extLst>
      <p:ext uri="{BB962C8B-B14F-4D97-AF65-F5344CB8AC3E}">
        <p14:creationId xmlns:p14="http://schemas.microsoft.com/office/powerpoint/2010/main" val="6528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 </a:t>
            </a:r>
            <a:r>
              <a:rPr lang="en-US" altLang="ko-KR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Jupyter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Notebook 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print(“HELLO PYTHON”)</a:t>
            </a:r>
          </a:p>
          <a:p>
            <a:endParaRPr lang="en-US" altLang="ko-KR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“Life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is short, You need Python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.”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print(3/4)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4670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2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22" y="2087152"/>
            <a:ext cx="8043471" cy="4356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6222" y="1227831"/>
            <a:ext cx="6488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작업 환경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(R Studio </a:t>
            </a:r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ver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5542" y="3677239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코딩 </a:t>
            </a:r>
            <a:r>
              <a:rPr lang="ko-KR" altLang="en-US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작업창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542" y="5816381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실행창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9862" y="3677239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관리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0349" y="5443100"/>
            <a:ext cx="1659774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파일 관리 및 시각화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641036" y="1314237"/>
            <a:ext cx="80682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주요 단축키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전체를 처음부터 끝까지 한꺼번에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F5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커서가 존재하는 줄만 실행하고 다음 줄로 커서 이동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 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F9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커서가 있는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 후 커서 제자리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Ctrl + Enter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후 다음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커서 이동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Shift </a:t>
            </a:r>
            <a:r>
              <a:rPr lang="en-US" altLang="ko-KR" sz="3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Enter</a:t>
            </a:r>
          </a:p>
          <a:p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ㆍ주석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달기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80682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" y="2070283"/>
            <a:ext cx="10058400" cy="469704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910348" y="1487978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‘F5’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 ~ 17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까지 모두 실행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8298859" y="3061536"/>
            <a:ext cx="3771221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‘F9’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13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줄만 실행 후 커서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14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줄로 이동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90505" y="349828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Ctrl+Enter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 ~ 16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실행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074905" y="4997444"/>
            <a:ext cx="3872495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Shift+Enter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 ~ 16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실행 후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커서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17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번으로 이동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(Python)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모니터 화면에 결과물을 출력하기 위해서는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print()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사용해야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'</a:t>
            </a:r>
            <a:r>
              <a:rPr lang="en-US" altLang="ko-KR" sz="2500" dirty="0"/>
              <a:t>Hello Python!</a:t>
            </a:r>
            <a:r>
              <a:rPr lang="en-US" altLang="ko-KR" sz="2500" b="1" dirty="0"/>
              <a:t>'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"</a:t>
            </a:r>
            <a:r>
              <a:rPr lang="en-US" altLang="ko-KR" sz="2500" dirty="0"/>
              <a:t>Nice to meet you.</a:t>
            </a:r>
            <a:r>
              <a:rPr lang="en-US" altLang="ko-KR" sz="2500" b="1" dirty="0"/>
              <a:t>"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print('Hello </a:t>
            </a:r>
            <a:r>
              <a:rPr lang="en-US" altLang="ko-KR" sz="2500" b="1" dirty="0"/>
              <a:t>"</a:t>
            </a:r>
            <a:r>
              <a:rPr lang="en-US" altLang="ko-KR" sz="2500" dirty="0"/>
              <a:t>Python</a:t>
            </a:r>
            <a:r>
              <a:rPr lang="en-US" altLang="ko-KR" sz="2500" b="1" dirty="0"/>
              <a:t>"</a:t>
            </a:r>
            <a:r>
              <a:rPr lang="en-US" altLang="ko-KR" sz="2500" dirty="0"/>
              <a:t>')</a:t>
            </a:r>
          </a:p>
          <a:p>
            <a:r>
              <a:rPr lang="en-US" altLang="ko-KR" sz="2500" dirty="0"/>
              <a:t>print("Hello </a:t>
            </a:r>
            <a:r>
              <a:rPr lang="en-US" altLang="ko-KR" sz="2500" b="1" dirty="0"/>
              <a:t>'</a:t>
            </a:r>
            <a:r>
              <a:rPr lang="en-US" altLang="ko-KR" sz="2500" dirty="0"/>
              <a:t>Python</a:t>
            </a:r>
            <a:r>
              <a:rPr lang="en-US" altLang="ko-KR" sz="2500" b="1" dirty="0"/>
              <a:t>'</a:t>
            </a:r>
            <a:r>
              <a:rPr lang="en-US" altLang="ko-KR" sz="2500" dirty="0"/>
              <a:t>")</a:t>
            </a:r>
          </a:p>
          <a:p>
            <a:r>
              <a:rPr lang="en-US" altLang="ko-KR" sz="2500" dirty="0"/>
              <a:t>print('Hello'</a:t>
            </a:r>
            <a:r>
              <a:rPr lang="en-US" altLang="ko-KR" sz="2500" b="1" dirty="0"/>
              <a:t>,</a:t>
            </a:r>
            <a:r>
              <a:rPr lang="en-US" altLang="ko-KR" sz="2500" dirty="0"/>
              <a:t> 'Python!')</a:t>
            </a:r>
          </a:p>
          <a:p>
            <a:r>
              <a:rPr lang="en-US" altLang="ko-KR" sz="2500" dirty="0"/>
              <a:t>print('Hello' </a:t>
            </a:r>
            <a:r>
              <a:rPr lang="en-US" altLang="ko-KR" sz="2500" b="1" dirty="0"/>
              <a:t>+</a:t>
            </a:r>
            <a:r>
              <a:rPr lang="en-US" altLang="ko-KR" sz="2500" dirty="0"/>
              <a:t> 'Python</a:t>
            </a:r>
            <a:r>
              <a:rPr lang="en-US" altLang="ko-KR" sz="2500" dirty="0" smtClean="0"/>
              <a:t>!')</a:t>
            </a:r>
            <a:endParaRPr lang="en-US" altLang="ko-KR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188916" y="3228379"/>
            <a:ext cx="32835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2500" dirty="0" smtClean="0"/>
          </a:p>
          <a:p>
            <a:r>
              <a:rPr lang="en-US" altLang="ko-KR" sz="2500" dirty="0" smtClean="0"/>
              <a:t>Hello </a:t>
            </a:r>
            <a:r>
              <a:rPr lang="en-US" altLang="ko-KR" sz="2500" dirty="0"/>
              <a:t>Python!</a:t>
            </a:r>
          </a:p>
          <a:p>
            <a:r>
              <a:rPr lang="en-US" altLang="ko-KR" sz="2500" dirty="0"/>
              <a:t>Nice to meet you.</a:t>
            </a:r>
          </a:p>
          <a:p>
            <a:r>
              <a:rPr lang="en-US" altLang="ko-KR" sz="2500" dirty="0"/>
              <a:t>Hello "Python"</a:t>
            </a:r>
          </a:p>
          <a:p>
            <a:r>
              <a:rPr lang="en-US" altLang="ko-KR" sz="2500" dirty="0"/>
              <a:t>Hello 'Python'</a:t>
            </a:r>
          </a:p>
          <a:p>
            <a:r>
              <a:rPr lang="en-US" altLang="ko-KR" sz="2500" dirty="0"/>
              <a:t>Hello Python!</a:t>
            </a:r>
          </a:p>
          <a:p>
            <a:r>
              <a:rPr lang="en-US" altLang="ko-KR" sz="2500" dirty="0" err="1"/>
              <a:t>HelloPython</a:t>
            </a:r>
            <a:r>
              <a:rPr lang="en-US" altLang="ko-KR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93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print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함수로 출력할 문장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은 ‘ ’ 또는 “ ” 로 감싸야 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속에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'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기호가 있는 경우에는 “ ”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기호가 있는 경우에는 ‘ ’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를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사용하면 편리하게 출력할 수 있다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콤마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(,)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 문자열을 나열할 경우 공백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기본값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자동으로 추가 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더하기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(+)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기호로 문자열을 공백없이 연결할 수 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print('I like Python. </a:t>
            </a:r>
            <a:r>
              <a:rPr lang="en-US" altLang="ko-KR" sz="2500" b="1" dirty="0"/>
              <a:t>\</a:t>
            </a:r>
            <a:endParaRPr lang="en-US" altLang="ko-KR" sz="2500" dirty="0"/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 not like Ruby</a:t>
            </a:r>
            <a:r>
              <a:rPr lang="en-US" altLang="ko-KR" sz="2500" dirty="0" smtClean="0"/>
              <a:t>.')</a:t>
            </a:r>
          </a:p>
          <a:p>
            <a:endParaRPr lang="en-US" altLang="ko-KR" sz="2500" dirty="0"/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"""</a:t>
            </a:r>
            <a:r>
              <a:rPr lang="en-US" altLang="ko-KR" sz="2500" dirty="0"/>
              <a:t>I like Python.</a:t>
            </a:r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don't like C</a:t>
            </a:r>
            <a:r>
              <a:rPr lang="en-US" altLang="ko-KR" sz="2500" dirty="0" smtClean="0"/>
              <a:t>.</a:t>
            </a:r>
            <a:r>
              <a:rPr lang="en-US" altLang="ko-KR" sz="2500" b="1" dirty="0" smtClean="0"/>
              <a:t>"""</a:t>
            </a:r>
            <a:r>
              <a:rPr lang="en-US" altLang="ko-KR" sz="2500" dirty="0" smtClean="0"/>
              <a:t>)</a:t>
            </a:r>
          </a:p>
          <a:p>
            <a:endParaRPr lang="en-US" altLang="ko-KR" sz="2500" dirty="0"/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'''</a:t>
            </a:r>
            <a:r>
              <a:rPr lang="en-US" altLang="ko-KR" sz="2500" dirty="0"/>
              <a:t>I like Python.</a:t>
            </a:r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don't like C</a:t>
            </a:r>
            <a:r>
              <a:rPr lang="en-US" altLang="ko-KR" sz="2500" dirty="0" smtClean="0"/>
              <a:t>.</a:t>
            </a:r>
            <a:r>
              <a:rPr lang="en-US" altLang="ko-KR" sz="2500" b="1" dirty="0" smtClean="0"/>
              <a:t>'''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5353396" y="2843658"/>
            <a:ext cx="5170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I like Python. But I do not like </a:t>
            </a:r>
            <a:r>
              <a:rPr lang="en-US" altLang="ko-KR" sz="2500" dirty="0" smtClean="0"/>
              <a:t>Ruby.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I </a:t>
            </a:r>
            <a:r>
              <a:rPr lang="en-US" altLang="ko-KR" sz="2500" dirty="0"/>
              <a:t>like Python.</a:t>
            </a:r>
          </a:p>
          <a:p>
            <a:r>
              <a:rPr lang="en-US" altLang="ko-KR" sz="2500" dirty="0"/>
              <a:t>But I don't like C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I like Python.</a:t>
            </a:r>
          </a:p>
          <a:p>
            <a:r>
              <a:rPr lang="en-US" altLang="ko-KR" sz="2500" dirty="0"/>
              <a:t>But I don't like C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639396" y="153024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긴 문자열은 </a:t>
            </a:r>
            <a:r>
              <a:rPr lang="en-US" altLang="ko-KR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/ </a:t>
            </a:r>
            <a:r>
              <a:rPr lang="ko-KR" altLang="en-US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기호로 </a:t>
            </a:r>
            <a:r>
              <a:rPr lang="ko-KR" altLang="en-US" sz="25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사용하여 여러 줄에 작성할 수 있다</a:t>
            </a:r>
            <a:r>
              <a:rPr lang="en-US" altLang="ko-KR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408324" y="442870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줄바꿈을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위해서는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‘’‘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’‘’ 또는 “”“ ”“” 기호를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7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0" grpId="0" animBg="1"/>
      <p:bldP spid="2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아래의 내용을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print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함수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만을 사용하여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/>
              <a:t>저의 이름은 홍길동 입니다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저의 나이는 </a:t>
            </a:r>
            <a:r>
              <a:rPr lang="en-US" altLang="ko-KR" sz="2500" dirty="0" smtClean="0"/>
              <a:t>20</a:t>
            </a:r>
            <a:r>
              <a:rPr lang="ko-KR" altLang="en-US" sz="2500" dirty="0" smtClean="0"/>
              <a:t>살 입니다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주소는 산골짜기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입니다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427" y="3429000"/>
            <a:ext cx="5112226" cy="1631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정답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print("""</a:t>
            </a:r>
            <a:r>
              <a:rPr lang="ko-KR" altLang="en-US" sz="2500" dirty="0"/>
              <a:t>저의 이름은 홍길동입니다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저의 나이는 </a:t>
            </a:r>
            <a:r>
              <a:rPr lang="en-US" altLang="ko-KR" sz="2500" dirty="0"/>
              <a:t>20</a:t>
            </a:r>
            <a:r>
              <a:rPr lang="ko-KR" altLang="en-US" sz="2500" dirty="0"/>
              <a:t>살입니다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주소는 산골짜기입니다</a:t>
            </a:r>
            <a:r>
              <a:rPr lang="en-US" altLang="ko-KR" sz="2500" dirty="0" smtClean="0"/>
              <a:t>.""")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57" y="5569527"/>
            <a:ext cx="107074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줄바꿈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\n</a:t>
            </a:r>
          </a:p>
          <a:p>
            <a:r>
              <a:rPr lang="en-US" altLang="ko-KR" sz="2000" dirty="0" smtClean="0"/>
              <a:t>print</a:t>
            </a:r>
            <a:r>
              <a:rPr lang="en-US" altLang="ko-KR" sz="2000" dirty="0"/>
              <a:t>("</a:t>
            </a:r>
            <a:r>
              <a:rPr lang="ko-KR" altLang="en-US" sz="2000" dirty="0"/>
              <a:t>저의 이름은 홍길동입니다</a:t>
            </a:r>
            <a:r>
              <a:rPr lang="en-US" altLang="ko-KR" sz="2000" dirty="0"/>
              <a:t>.\n </a:t>
            </a:r>
            <a:r>
              <a:rPr lang="ko-KR" altLang="en-US" sz="2000" dirty="0"/>
              <a:t>저의 나이는 </a:t>
            </a:r>
            <a:r>
              <a:rPr lang="en-US" altLang="ko-KR" sz="2000" dirty="0"/>
              <a:t>20</a:t>
            </a:r>
            <a:r>
              <a:rPr lang="ko-KR" altLang="en-US" sz="2000" dirty="0"/>
              <a:t>살입니다</a:t>
            </a:r>
            <a:r>
              <a:rPr lang="en-US" altLang="ko-KR" sz="2000" dirty="0"/>
              <a:t>. \n </a:t>
            </a:r>
            <a:r>
              <a:rPr lang="ko-KR" altLang="en-US" sz="2000" dirty="0"/>
              <a:t>주소는 산골짜기입니다</a:t>
            </a:r>
            <a:r>
              <a:rPr lang="en-US" altLang="ko-KR" sz="2000" dirty="0"/>
              <a:t>.")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46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이스케이프 문자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역슬래쉬를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포함한 특수한 의미를 가진 문자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86327"/>
              </p:ext>
            </p:extLst>
          </p:nvPr>
        </p:nvGraphicFramePr>
        <p:xfrm>
          <a:off x="1213839" y="3155295"/>
          <a:ext cx="9950154" cy="339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077">
                  <a:extLst>
                    <a:ext uri="{9D8B030D-6E8A-4147-A177-3AD203B41FA5}">
                      <a16:colId xmlns:a16="http://schemas.microsoft.com/office/drawing/2014/main" val="1698109825"/>
                    </a:ext>
                  </a:extLst>
                </a:gridCol>
                <a:gridCol w="4975077">
                  <a:extLst>
                    <a:ext uri="{9D8B030D-6E8A-4147-A177-3AD203B41FA5}">
                      <a16:colId xmlns:a16="http://schemas.microsoft.com/office/drawing/2014/main" val="577825083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이스케이프 문자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사용 용도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1064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\n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줄 바꿈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94622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\t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탭 띄어쓰기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20162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\’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작은 따옴표를 문자로 사용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247995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\”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큰 따옴표를 문자로 사용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36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이스케이프 문자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안녕하세요</a:t>
            </a:r>
            <a:r>
              <a:rPr lang="en-US" altLang="ko-KR" sz="2500" dirty="0">
                <a:latin typeface="+mj-ea"/>
                <a:ea typeface="+mj-ea"/>
              </a:rPr>
              <a:t>. \n</a:t>
            </a:r>
            <a:r>
              <a:rPr lang="ko-KR" altLang="en-US" sz="2500" dirty="0">
                <a:latin typeface="+mj-ea"/>
                <a:ea typeface="+mj-ea"/>
              </a:rPr>
              <a:t>저는 홍길동입니다</a:t>
            </a:r>
            <a:r>
              <a:rPr lang="en-US" altLang="ko-KR" sz="2500" dirty="0">
                <a:latin typeface="+mj-ea"/>
                <a:ea typeface="+mj-ea"/>
              </a:rPr>
              <a:t>.")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강아지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동물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동물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강아지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 err="1">
                <a:latin typeface="+mj-ea"/>
                <a:ea typeface="+mj-ea"/>
              </a:rPr>
              <a:t>가나다라마바사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아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 err="1">
                <a:latin typeface="+mj-ea"/>
                <a:ea typeface="+mj-ea"/>
              </a:rPr>
              <a:t>가나다라마바사아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자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큰따옴표를 쓰려면 이렇게 쓰세요 </a:t>
            </a:r>
            <a:r>
              <a:rPr lang="en-US" altLang="ko-KR" sz="2500" dirty="0">
                <a:latin typeface="+mj-ea"/>
                <a:ea typeface="+mj-ea"/>
              </a:rPr>
              <a:t>: \" 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작은따옴표를 쓰려면 이렇게 쓰세요 </a:t>
            </a:r>
            <a:r>
              <a:rPr lang="en-US" altLang="ko-KR" sz="2500" dirty="0">
                <a:latin typeface="+mj-ea"/>
                <a:ea typeface="+mj-ea"/>
              </a:rPr>
              <a:t>: \' ")</a:t>
            </a:r>
            <a:endParaRPr lang="en-US" altLang="ko-KR" sz="2500" dirty="0" smtClean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5442" y="2676697"/>
            <a:ext cx="4328159" cy="26930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dirty="0" smtClean="0"/>
              <a:t>안녕하세요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저는 홍길동입니다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강아지     동물</a:t>
            </a:r>
          </a:p>
          <a:p>
            <a:r>
              <a:rPr lang="ko-KR" altLang="en-US" dirty="0"/>
              <a:t>동물      강아지</a:t>
            </a:r>
          </a:p>
          <a:p>
            <a:r>
              <a:rPr lang="ko-KR" altLang="en-US" dirty="0" err="1"/>
              <a:t>가나다라마바사</a:t>
            </a:r>
            <a:r>
              <a:rPr lang="ko-KR" altLang="en-US" dirty="0"/>
              <a:t> 아</a:t>
            </a:r>
          </a:p>
          <a:p>
            <a:r>
              <a:rPr lang="ko-KR" altLang="en-US" dirty="0" err="1"/>
              <a:t>가나다라마바사아</a:t>
            </a:r>
            <a:r>
              <a:rPr lang="ko-KR" altLang="en-US" dirty="0"/>
              <a:t>        자</a:t>
            </a:r>
          </a:p>
          <a:p>
            <a:r>
              <a:rPr lang="ko-KR" altLang="en-US" dirty="0"/>
              <a:t>큰따옴표를 쓰려면 이렇게 쓰세요 </a:t>
            </a:r>
            <a:r>
              <a:rPr lang="en-US" altLang="ko-KR" dirty="0"/>
              <a:t>: " </a:t>
            </a:r>
          </a:p>
          <a:p>
            <a:r>
              <a:rPr lang="ko-KR" altLang="en-US" dirty="0"/>
              <a:t>작은따옴표를 쓰려면 이렇게 쓰세요 </a:t>
            </a:r>
            <a:r>
              <a:rPr lang="en-US" altLang="ko-KR" dirty="0"/>
              <a:t>: '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 </a:t>
            </a:r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Formating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문자열을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생성하려고 할 때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종종 다른 정보들을 포함하여 생성하고 싶을 때가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이것을 문자열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포맷팅이라고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하며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이를 위해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format()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이용한다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>
                <a:latin typeface="+mj-ea"/>
                <a:ea typeface="+mj-ea"/>
              </a:rPr>
              <a:t>age = 20</a:t>
            </a:r>
          </a:p>
          <a:p>
            <a:r>
              <a:rPr lang="en-US" altLang="ko-KR" sz="2200" dirty="0">
                <a:latin typeface="+mj-ea"/>
                <a:ea typeface="+mj-ea"/>
              </a:rPr>
              <a:t>name = </a:t>
            </a:r>
            <a:r>
              <a:rPr lang="en-US" altLang="ko-KR" sz="2200" dirty="0" smtClean="0">
                <a:latin typeface="+mj-ea"/>
                <a:ea typeface="+mj-ea"/>
              </a:rPr>
              <a:t>‘</a:t>
            </a:r>
            <a:r>
              <a:rPr lang="en-US" altLang="ko-KR" sz="2200" dirty="0" err="1" smtClean="0">
                <a:latin typeface="+mj-ea"/>
                <a:ea typeface="+mj-ea"/>
              </a:rPr>
              <a:t>Swaroop</a:t>
            </a:r>
            <a:r>
              <a:rPr lang="en-US" altLang="ko-KR" sz="2200" dirty="0" smtClean="0">
                <a:latin typeface="+mj-ea"/>
                <a:ea typeface="+mj-ea"/>
              </a:rPr>
              <a:t>’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</a:t>
            </a:r>
            <a:r>
              <a:rPr lang="en-US" altLang="ko-KR" sz="2200" dirty="0" smtClean="0">
                <a:latin typeface="+mj-ea"/>
                <a:ea typeface="+mj-ea"/>
              </a:rPr>
              <a:t>(‘{</a:t>
            </a:r>
            <a:r>
              <a:rPr lang="en-US" altLang="ko-KR" sz="2200" dirty="0">
                <a:latin typeface="+mj-ea"/>
                <a:ea typeface="+mj-ea"/>
              </a:rPr>
              <a:t>0} was {1} years old when he wrote this </a:t>
            </a:r>
            <a:r>
              <a:rPr lang="en-US" altLang="ko-KR" sz="2200" dirty="0" smtClean="0">
                <a:latin typeface="+mj-ea"/>
                <a:ea typeface="+mj-ea"/>
              </a:rPr>
              <a:t>book’ .</a:t>
            </a:r>
            <a:r>
              <a:rPr lang="en-US" altLang="ko-KR" sz="2200" dirty="0">
                <a:latin typeface="+mj-ea"/>
                <a:ea typeface="+mj-ea"/>
              </a:rPr>
              <a:t>format(name, age))</a:t>
            </a:r>
          </a:p>
          <a:p>
            <a:r>
              <a:rPr lang="en-US" altLang="ko-KR" sz="2200" dirty="0" smtClean="0">
                <a:latin typeface="+mj-ea"/>
                <a:ea typeface="+mj-ea"/>
              </a:rPr>
              <a:t>print(‘Why </a:t>
            </a:r>
            <a:r>
              <a:rPr lang="en-US" altLang="ko-KR" sz="2200" dirty="0">
                <a:latin typeface="+mj-ea"/>
                <a:ea typeface="+mj-ea"/>
              </a:rPr>
              <a:t>is {0} playing with that python</a:t>
            </a:r>
            <a:r>
              <a:rPr lang="en-US" altLang="ko-KR" sz="2200" dirty="0" smtClean="0">
                <a:latin typeface="+mj-ea"/>
                <a:ea typeface="+mj-ea"/>
              </a:rPr>
              <a:t>?’ .</a:t>
            </a:r>
            <a:r>
              <a:rPr lang="en-US" altLang="ko-KR" sz="2200" dirty="0">
                <a:latin typeface="+mj-ea"/>
                <a:ea typeface="+mj-ea"/>
              </a:rPr>
              <a:t>format(name</a:t>
            </a:r>
            <a:r>
              <a:rPr lang="en-US" altLang="ko-KR" sz="2200" dirty="0" smtClean="0">
                <a:latin typeface="+mj-ea"/>
                <a:ea typeface="+mj-ea"/>
              </a:rPr>
              <a:t>))</a:t>
            </a:r>
          </a:p>
          <a:p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 err="1">
                <a:latin typeface="+mj-ea"/>
                <a:ea typeface="+mj-ea"/>
              </a:rPr>
              <a:t>Swaroop</a:t>
            </a:r>
            <a:r>
              <a:rPr lang="en-US" altLang="ko-KR" sz="2200" dirty="0">
                <a:latin typeface="+mj-ea"/>
                <a:ea typeface="+mj-ea"/>
              </a:rPr>
              <a:t> was 20 years old when he wrote this book</a:t>
            </a:r>
          </a:p>
          <a:p>
            <a:r>
              <a:rPr lang="en-US" altLang="ko-KR" sz="2200" dirty="0">
                <a:latin typeface="+mj-ea"/>
                <a:ea typeface="+mj-ea"/>
              </a:rPr>
              <a:t>Why is </a:t>
            </a:r>
            <a:r>
              <a:rPr lang="en-US" altLang="ko-KR" sz="2200" dirty="0" err="1">
                <a:latin typeface="+mj-ea"/>
                <a:ea typeface="+mj-ea"/>
              </a:rPr>
              <a:t>Swaroop</a:t>
            </a:r>
            <a:r>
              <a:rPr lang="en-US" altLang="ko-KR" sz="2200" dirty="0">
                <a:latin typeface="+mj-ea"/>
                <a:ea typeface="+mj-ea"/>
              </a:rPr>
              <a:t> playing with that python?</a:t>
            </a:r>
            <a:endParaRPr lang="en-US" altLang="ko-KR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08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174936"/>
            <a:ext cx="4839824" cy="3204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3928783"/>
            <a:ext cx="5972175" cy="185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5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926083"/>
            <a:ext cx="6082333" cy="3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908328"/>
            <a:ext cx="10058400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7" y="2858452"/>
            <a:ext cx="5752227" cy="38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포맷팅의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옵션</a:t>
            </a:r>
            <a:endParaRPr lang="en-US" altLang="ko-KR" sz="5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왼쪽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print("{0:&gt;10}".format("hi</a:t>
            </a:r>
            <a:r>
              <a:rPr lang="en-US" altLang="ko-KR" sz="2200" dirty="0" smtClean="0">
                <a:latin typeface="+mj-ea"/>
                <a:ea typeface="+mj-ea"/>
              </a:rPr>
              <a:t>"))</a:t>
            </a:r>
            <a:endParaRPr lang="en-US" altLang="ko-KR" sz="2200" dirty="0">
              <a:latin typeface="+mj-ea"/>
              <a:ea typeface="+mj-ea"/>
            </a:endParaRPr>
          </a:p>
          <a:p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오른쪽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</a:t>
            </a:r>
            <a:r>
              <a:rPr lang="en-US" altLang="ko-KR" sz="2200" dirty="0" smtClean="0">
                <a:latin typeface="+mj-ea"/>
                <a:ea typeface="+mj-ea"/>
              </a:rPr>
              <a:t>:&lt;10</a:t>
            </a:r>
            <a:r>
              <a:rPr lang="en-US" altLang="ko-KR" sz="2200" dirty="0">
                <a:latin typeface="+mj-ea"/>
                <a:ea typeface="+mj-ea"/>
              </a:rPr>
              <a:t>}".format("hi"))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가운데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print("{</a:t>
            </a:r>
            <a:r>
              <a:rPr lang="en-US" altLang="ko-KR" sz="2200" dirty="0">
                <a:latin typeface="+mj-ea"/>
                <a:ea typeface="+mj-ea"/>
              </a:rPr>
              <a:t>0:^10}".format("hi</a:t>
            </a:r>
            <a:r>
              <a:rPr lang="en-US" altLang="ko-KR" sz="2200" dirty="0" smtClean="0">
                <a:latin typeface="+mj-ea"/>
                <a:ea typeface="+mj-ea"/>
              </a:rPr>
              <a:t>"))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 채우기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print("{0:=^10}".format("hi"))</a:t>
            </a:r>
          </a:p>
          <a:p>
            <a:r>
              <a:rPr lang="en-US" altLang="ko-KR" sz="2200" dirty="0">
                <a:latin typeface="+mj-ea"/>
                <a:ea typeface="+mj-ea"/>
              </a:rPr>
              <a:t>print("{0:!&lt;10}".format("hi"))</a:t>
            </a:r>
            <a:endParaRPr lang="en-US" altLang="ko-KR" sz="2200" dirty="0" smtClean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2282938"/>
            <a:ext cx="5333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자리수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표현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print("{0:10</a:t>
            </a:r>
            <a:r>
              <a:rPr lang="en-US" altLang="ko-KR" sz="2200" dirty="0">
                <a:latin typeface="+mj-ea"/>
                <a:ea typeface="+mj-ea"/>
              </a:rPr>
              <a:t>}".format("hi"))</a:t>
            </a:r>
            <a:endParaRPr lang="en-US" altLang="ko-KR" sz="2200" dirty="0" smtClean="0">
              <a:latin typeface="+mj-ea"/>
              <a:ea typeface="+mj-ea"/>
            </a:endParaRPr>
          </a:p>
          <a:p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소수점 표현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Y = 3.141592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</a:rPr>
              <a:t>print("{</a:t>
            </a:r>
            <a:r>
              <a:rPr lang="en-US" altLang="ko-KR" sz="2200" dirty="0" smtClean="0">
                <a:latin typeface="+mj-ea"/>
              </a:rPr>
              <a:t>0:0.4f}”.format(y))</a:t>
            </a:r>
            <a:endParaRPr lang="en-US" altLang="ko-KR" sz="2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7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" y="2777180"/>
            <a:ext cx="2986694" cy="398801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03199" y="1341405"/>
            <a:ext cx="3429000" cy="2440662"/>
            <a:chOff x="6203199" y="1341405"/>
            <a:chExt cx="3429000" cy="24406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199" y="1772292"/>
              <a:ext cx="3429000" cy="20097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203199" y="1341405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1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93474" y="4164333"/>
            <a:ext cx="3219450" cy="2440662"/>
            <a:chOff x="4593474" y="4164333"/>
            <a:chExt cx="3219450" cy="24406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474" y="4566645"/>
              <a:ext cx="3219450" cy="203835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93474" y="4164333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563938" y="4111084"/>
            <a:ext cx="3209925" cy="2465336"/>
            <a:chOff x="8563938" y="4111084"/>
            <a:chExt cx="3209925" cy="24653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938" y="4595220"/>
              <a:ext cx="3209925" cy="1981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63938" y="4111084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3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8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print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함수는 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개만 사용할 것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절대 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print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 안에 공백을 사용하지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말 것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78" y="4264056"/>
            <a:ext cx="2351896" cy="2411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3112" y="4977332"/>
            <a:ext cx="7988531" cy="9848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정답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dirty="0"/>
              <a:t>print("*********\n*\t*\n*\t*\n*\t*\n*\t*\n*********")</a:t>
            </a:r>
          </a:p>
          <a:p>
            <a:r>
              <a:rPr lang="en-US" altLang="ko-KR" dirty="0"/>
              <a:t>print("{:9}\n{:9}\n{:9}\n{:9}\n{:9}\n{:9}" .format("*"*9,"*\t*","*\t*","*\t*","*\t*","*"*9))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29804"/>
              </p:ext>
            </p:extLst>
          </p:nvPr>
        </p:nvGraphicFramePr>
        <p:xfrm>
          <a:off x="1213838" y="2897600"/>
          <a:ext cx="10160730" cy="362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365">
                  <a:extLst>
                    <a:ext uri="{9D8B030D-6E8A-4147-A177-3AD203B41FA5}">
                      <a16:colId xmlns:a16="http://schemas.microsoft.com/office/drawing/2014/main" val="4233352301"/>
                    </a:ext>
                  </a:extLst>
                </a:gridCol>
                <a:gridCol w="5080365">
                  <a:extLst>
                    <a:ext uri="{9D8B030D-6E8A-4147-A177-3AD203B41FA5}">
                      <a16:colId xmlns:a16="http://schemas.microsoft.com/office/drawing/2014/main" val="3889177394"/>
                    </a:ext>
                  </a:extLst>
                </a:gridCol>
              </a:tblGrid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서식 문자</a:t>
                      </a:r>
                      <a:endParaRPr lang="ko-KR" altLang="en-US" sz="22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출력 형식</a:t>
                      </a:r>
                      <a:endParaRPr lang="ko-KR" altLang="en-US" sz="22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636842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%d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10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48250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%o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79810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%x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16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469595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%f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실수</a:t>
                      </a:r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소수점이 붙은 수</a:t>
                      </a:r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04193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%c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단일 문자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062561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%s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문자열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032320"/>
            <a:ext cx="8096250" cy="111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3838" y="4473906"/>
            <a:ext cx="3768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 smtClean="0">
                <a:latin typeface="+mj-ea"/>
                <a:ea typeface="+mj-ea"/>
              </a:rPr>
              <a:t>123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123 321</a:t>
            </a:r>
          </a:p>
          <a:p>
            <a:r>
              <a:rPr lang="en-US" altLang="ko-KR" sz="2200" dirty="0">
                <a:latin typeface="+mj-ea"/>
                <a:ea typeface="+mj-ea"/>
              </a:rPr>
              <a:t>123 + 321 = 444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19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4" y="3026542"/>
            <a:ext cx="2942526" cy="3263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34" y="3032320"/>
            <a:ext cx="3933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216311"/>
            <a:ext cx="4763013" cy="302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9352" y="3500067"/>
            <a:ext cx="56914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서식 문자 사이에 숫자를 넣으면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 숫자 만큼 필드 폭을 확보한다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 다음에 숫자가 양수일 때는 우측 정렬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음수인 경우 좌측 정렬을 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번째 처럼 숫자 앞에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붙은 경우 공백을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채운다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사이에 숫자를 넣으면 그 숫자만큼의 소수자릿수를 출력하게 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ko-KR" altLang="en-US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9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숙제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지금까지 </a:t>
            </a:r>
            <a:r>
              <a:rPr lang="ko-KR" altLang="en-US" sz="3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포맷팅으로</a:t>
            </a:r>
            <a:r>
              <a:rPr lang="ko-KR" altLang="en-US" sz="3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풀었던 모든 문제를 서식 문자를 이용해 다시 풀어보기</a:t>
            </a:r>
            <a:endParaRPr lang="en-US" altLang="ko-KR" sz="35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서식문자는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3.XX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버전으로 올라오면서 생긴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고유의 서식 방식으로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포맷팅에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비해 속도 처리가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굉장히빠르다는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장점이 있음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변수란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한가지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값으로 고정되지 않고 여러 가지 값으로 변할 수 있는 메모리 공간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데이터를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사용하기 위해 메모리 공간에 할당 받는데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할당 받은 공간에 이름을 정해두고 원할 때 쓰거나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변경 할 수 있음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1" y="4244041"/>
            <a:ext cx="2654531" cy="24731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30" y="4244041"/>
            <a:ext cx="2654531" cy="24731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39" y="4244041"/>
            <a:ext cx="2654531" cy="24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변수명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작성 규칙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변수의 이름은 알파벳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숫자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언더바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(_)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구성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대소문자 구분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변수의 이름은 숫자로 시작할 수 없음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키워드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예약어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는 변수이름으로 사용 불가능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공백이나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특수기호는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포함될 수 없음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892" y="5305871"/>
            <a:ext cx="53617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예약어란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중에서 의미가 고정되어 있고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사용자가 작성하는 프로그램 상태에 따라서 의미를 변경할 수 없는 단어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=300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%d" %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)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300</a:t>
            </a:r>
          </a:p>
          <a:p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300</a:t>
            </a:r>
          </a:p>
        </p:txBody>
      </p:sp>
    </p:spTree>
    <p:extLst>
      <p:ext uri="{BB962C8B-B14F-4D97-AF65-F5344CB8AC3E}">
        <p14:creationId xmlns:p14="http://schemas.microsoft.com/office/powerpoint/2010/main" val="27571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=5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변경 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)</a:t>
            </a: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=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+ 10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변경 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변경 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 5</a:t>
            </a:r>
          </a:p>
          <a:p>
            <a:r>
              <a:rPr lang="ko-KR" altLang="en-US" sz="3000" dirty="0">
                <a:latin typeface="+mn-ea"/>
              </a:rPr>
              <a:t>변경 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 15</a:t>
            </a:r>
          </a:p>
        </p:txBody>
      </p:sp>
    </p:spTree>
    <p:extLst>
      <p:ext uri="{BB962C8B-B14F-4D97-AF65-F5344CB8AC3E}">
        <p14:creationId xmlns:p14="http://schemas.microsoft.com/office/powerpoint/2010/main" val="31236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+mn-ea"/>
              </a:rPr>
              <a:t>num1 = 5; </a:t>
            </a:r>
          </a:p>
          <a:p>
            <a:r>
              <a:rPr lang="en-US" altLang="ko-KR" sz="3000" dirty="0">
                <a:latin typeface="+mn-ea"/>
              </a:rPr>
              <a:t>num2 = 10;</a:t>
            </a:r>
          </a:p>
          <a:p>
            <a:r>
              <a:rPr lang="en-US" altLang="ko-KR" sz="3000" dirty="0">
                <a:latin typeface="+mn-ea"/>
              </a:rPr>
              <a:t>sum = num1 + num2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두 수의 합 </a:t>
            </a:r>
            <a:r>
              <a:rPr lang="en-US" altLang="ko-KR" sz="3000" dirty="0">
                <a:latin typeface="+mn-ea"/>
              </a:rPr>
              <a:t>:",sum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두 수의 합 </a:t>
            </a:r>
            <a:r>
              <a:rPr lang="en-US" altLang="ko-KR" sz="3000" dirty="0">
                <a:latin typeface="+mn-ea"/>
              </a:rPr>
              <a:t>: </a:t>
            </a:r>
            <a:r>
              <a:rPr lang="en-US" altLang="ko-KR" sz="3000" dirty="0" smtClean="0">
                <a:latin typeface="+mn-ea"/>
              </a:rPr>
              <a:t>15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7512" y="4630189"/>
            <a:ext cx="6209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세미콜론은 여러 문장을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한줄로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쓰고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싶을때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사용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sz="3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latin typeface="+mn-ea"/>
              </a:rPr>
              <a:t>num1 </a:t>
            </a:r>
            <a:r>
              <a:rPr lang="en-US" altLang="ko-KR" sz="2000" dirty="0">
                <a:latin typeface="+mn-ea"/>
              </a:rPr>
              <a:t>= 5; </a:t>
            </a:r>
            <a:r>
              <a:rPr lang="en-US" altLang="ko-KR" sz="2000" dirty="0" smtClean="0">
                <a:latin typeface="+mn-ea"/>
              </a:rPr>
              <a:t>num2 </a:t>
            </a:r>
            <a:r>
              <a:rPr lang="en-US" altLang="ko-KR" sz="2000" dirty="0">
                <a:latin typeface="+mn-ea"/>
              </a:rPr>
              <a:t>= 10;</a:t>
            </a:r>
          </a:p>
          <a:p>
            <a:r>
              <a:rPr lang="en-US" altLang="ko-KR" sz="2000" dirty="0">
                <a:latin typeface="+mn-ea"/>
              </a:rPr>
              <a:t>sum = num1 + num2</a:t>
            </a:r>
          </a:p>
          <a:p>
            <a:r>
              <a:rPr lang="en-US" altLang="ko-KR" sz="2000" dirty="0">
                <a:latin typeface="+mn-ea"/>
              </a:rPr>
              <a:t>print("</a:t>
            </a:r>
            <a:r>
              <a:rPr lang="ko-KR" altLang="en-US" sz="2000" dirty="0">
                <a:latin typeface="+mn-ea"/>
              </a:rPr>
              <a:t>두 수의 합 </a:t>
            </a:r>
            <a:r>
              <a:rPr lang="en-US" altLang="ko-KR" sz="2000" dirty="0">
                <a:latin typeface="+mn-ea"/>
              </a:rPr>
              <a:t>:",sum)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2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1" y="1464614"/>
            <a:ext cx="10058400" cy="50763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394718" y="2911151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7548466" y="1968759"/>
            <a:ext cx="3826102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구글에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“Anaconda download”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pt-BR" altLang="ko-KR" sz="2500" dirty="0">
                <a:latin typeface="+mn-ea"/>
              </a:rPr>
              <a:t>num1 = </a:t>
            </a:r>
            <a:r>
              <a:rPr lang="pt-BR" altLang="ko-KR" sz="2500" dirty="0" smtClean="0">
                <a:latin typeface="+mn-ea"/>
              </a:rPr>
              <a:t>5; num2 </a:t>
            </a:r>
            <a:r>
              <a:rPr lang="pt-BR" altLang="ko-KR" sz="2500" dirty="0">
                <a:latin typeface="+mn-ea"/>
              </a:rPr>
              <a:t>= 10</a:t>
            </a:r>
          </a:p>
          <a:p>
            <a:r>
              <a:rPr lang="pt-BR" altLang="ko-KR" sz="2500" dirty="0">
                <a:latin typeface="+mn-ea"/>
              </a:rPr>
              <a:t>sum = num1 + num2</a:t>
            </a:r>
          </a:p>
          <a:p>
            <a:r>
              <a:rPr lang="pt-BR" altLang="ko-KR" sz="2500" dirty="0">
                <a:latin typeface="+mn-ea"/>
              </a:rPr>
              <a:t>print("id num1 : ", id(num1))</a:t>
            </a:r>
          </a:p>
          <a:p>
            <a:r>
              <a:rPr lang="pt-BR" altLang="ko-KR" sz="2500" dirty="0">
                <a:latin typeface="+mn-ea"/>
              </a:rPr>
              <a:t>print("id num2 : ", id(num2))</a:t>
            </a:r>
          </a:p>
          <a:p>
            <a:r>
              <a:rPr lang="pt-BR" altLang="ko-KR" sz="2500" dirty="0">
                <a:latin typeface="+mn-ea"/>
              </a:rPr>
              <a:t>print("id sum : ", id(sum</a:t>
            </a:r>
            <a:r>
              <a:rPr lang="pt-BR" altLang="ko-KR" sz="2500" dirty="0" smtClean="0">
                <a:latin typeface="+mn-ea"/>
              </a:rPr>
              <a:t>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id num1 :  1382908112</a:t>
            </a:r>
          </a:p>
          <a:p>
            <a:r>
              <a:rPr lang="pt-BR" altLang="ko-KR" sz="2500" dirty="0">
                <a:latin typeface="+mn-ea"/>
              </a:rPr>
              <a:t>id num2 :  1382908272</a:t>
            </a:r>
          </a:p>
          <a:p>
            <a:r>
              <a:rPr lang="pt-BR" altLang="ko-KR" sz="2500" dirty="0">
                <a:latin typeface="+mn-ea"/>
              </a:rPr>
              <a:t>id sum :  1382908432</a:t>
            </a:r>
            <a:endParaRPr lang="en-US" altLang="ko-KR" sz="25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7645" y="5245330"/>
            <a:ext cx="6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id()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함수는 메모리의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주솟값을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참조하는 함수이다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>
                <a:latin typeface="+mn-ea"/>
              </a:rPr>
              <a:t>a = 10</a:t>
            </a:r>
          </a:p>
          <a:p>
            <a:r>
              <a:rPr lang="en-US" altLang="ko-KR" sz="2500" dirty="0">
                <a:latin typeface="+mn-ea"/>
              </a:rPr>
              <a:t>b = "k"</a:t>
            </a:r>
          </a:p>
          <a:p>
            <a:r>
              <a:rPr lang="en-US" altLang="ko-KR" sz="2500" dirty="0">
                <a:latin typeface="+mn-ea"/>
              </a:rPr>
              <a:t>c = "hello"</a:t>
            </a:r>
          </a:p>
          <a:p>
            <a:r>
              <a:rPr lang="en-US" altLang="ko-KR" sz="2500" dirty="0">
                <a:latin typeface="+mn-ea"/>
              </a:rPr>
              <a:t>d = 3.14</a:t>
            </a:r>
          </a:p>
          <a:p>
            <a:r>
              <a:rPr lang="en-US" altLang="ko-KR" sz="2500" dirty="0">
                <a:latin typeface="+mn-ea"/>
              </a:rPr>
              <a:t>e = True</a:t>
            </a:r>
          </a:p>
          <a:p>
            <a:r>
              <a:rPr lang="en-US" altLang="ko-KR" sz="2500" dirty="0">
                <a:latin typeface="+mn-ea"/>
              </a:rPr>
              <a:t>print("type of a :",type(a))</a:t>
            </a:r>
          </a:p>
          <a:p>
            <a:r>
              <a:rPr lang="en-US" altLang="ko-KR" sz="2500" dirty="0">
                <a:latin typeface="+mn-ea"/>
              </a:rPr>
              <a:t>print("type of b :",type(b))</a:t>
            </a:r>
          </a:p>
          <a:p>
            <a:r>
              <a:rPr lang="en-US" altLang="ko-KR" sz="2500" dirty="0">
                <a:latin typeface="+mn-ea"/>
              </a:rPr>
              <a:t>print("type of c :",type(c))</a:t>
            </a:r>
          </a:p>
          <a:p>
            <a:r>
              <a:rPr lang="en-US" altLang="ko-KR" sz="2500" dirty="0">
                <a:latin typeface="+mn-ea"/>
              </a:rPr>
              <a:t>print("type of d :",type(d))</a:t>
            </a:r>
          </a:p>
          <a:p>
            <a:r>
              <a:rPr lang="en-US" altLang="ko-KR" sz="2500" dirty="0">
                <a:latin typeface="+mn-ea"/>
              </a:rPr>
              <a:t>print("type of e :",type(e))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2982" y="3736210"/>
            <a:ext cx="4003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type of a : &lt;class '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b : &lt;class '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c : &lt;class '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d : &lt;class 'float'&gt;</a:t>
            </a:r>
          </a:p>
          <a:p>
            <a:r>
              <a:rPr lang="en-US" altLang="ko-KR" sz="2500" dirty="0">
                <a:latin typeface="+mn-ea"/>
              </a:rPr>
              <a:t>type of e : &lt;class 'bool'&gt;</a:t>
            </a: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2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  <a:r>
              <a:rPr lang="ko-KR" altLang="en-US" sz="2500" dirty="0" smtClean="0">
                <a:latin typeface="+mn-ea"/>
              </a:rPr>
              <a:t>            옆의 </a:t>
            </a:r>
            <a:r>
              <a:rPr lang="ko-KR" altLang="en-US" sz="2500" dirty="0">
                <a:latin typeface="+mn-ea"/>
              </a:rPr>
              <a:t>코드가 반드시 포함된다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um1 = 10            </a:t>
            </a:r>
            <a:r>
              <a:rPr lang="ko-KR" altLang="en-US" sz="2500" dirty="0" smtClean="0">
                <a:latin typeface="+mn-ea"/>
              </a:rPr>
              <a:t>출력결과에서 </a:t>
            </a:r>
            <a:r>
              <a:rPr lang="en-US" altLang="ko-KR" sz="2500" dirty="0">
                <a:latin typeface="+mn-ea"/>
              </a:rPr>
              <a:t>10</a:t>
            </a:r>
            <a:r>
              <a:rPr lang="ko-KR" altLang="en-US" sz="2500" dirty="0">
                <a:latin typeface="+mn-ea"/>
              </a:rPr>
              <a:t>과 </a:t>
            </a:r>
            <a:r>
              <a:rPr lang="en-US" altLang="ko-KR" sz="2500" dirty="0">
                <a:latin typeface="+mn-ea"/>
              </a:rPr>
              <a:t>20</a:t>
            </a:r>
            <a:r>
              <a:rPr lang="ko-KR" altLang="en-US" sz="2500" dirty="0">
                <a:latin typeface="+mn-ea"/>
              </a:rPr>
              <a:t>은 </a:t>
            </a:r>
            <a:r>
              <a:rPr lang="ko-KR" altLang="en-US" sz="2500" dirty="0" err="1">
                <a:latin typeface="+mn-ea"/>
              </a:rPr>
              <a:t>변수값이</a:t>
            </a:r>
            <a:r>
              <a:rPr lang="ko-KR" altLang="en-US" sz="2500" dirty="0">
                <a:latin typeface="+mn-ea"/>
              </a:rPr>
              <a:t> 출력된다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um2 = 20            30</a:t>
            </a:r>
            <a:r>
              <a:rPr lang="ko-KR" altLang="en-US" sz="2500" dirty="0">
                <a:latin typeface="+mn-ea"/>
              </a:rPr>
              <a:t>은 </a:t>
            </a:r>
            <a:r>
              <a:rPr lang="ko-KR" altLang="en-US" sz="2500" dirty="0" err="1">
                <a:latin typeface="+mn-ea"/>
              </a:rPr>
              <a:t>연산식의</a:t>
            </a:r>
            <a:r>
              <a:rPr lang="ko-KR" altLang="en-US" sz="2500" dirty="0">
                <a:latin typeface="+mn-ea"/>
              </a:rPr>
              <a:t> 결과값이 출력되어야 한다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num1(10) + num2(20) = 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7721" y="5032867"/>
            <a:ext cx="100000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num1 = </a:t>
            </a:r>
            <a:r>
              <a:rPr lang="pt-BR" altLang="ko-KR" sz="2500" dirty="0" smtClean="0">
                <a:latin typeface="+mn-ea"/>
              </a:rPr>
              <a:t>10; num2 </a:t>
            </a:r>
            <a:r>
              <a:rPr lang="pt-BR" altLang="ko-KR" sz="2500" dirty="0">
                <a:latin typeface="+mn-ea"/>
              </a:rPr>
              <a:t>= 20</a:t>
            </a:r>
          </a:p>
          <a:p>
            <a:r>
              <a:rPr lang="pt-BR" altLang="ko-KR" sz="2500" dirty="0">
                <a:latin typeface="+mn-ea"/>
              </a:rPr>
              <a:t>print("num1(%d) + num2(%d</a:t>
            </a:r>
            <a:r>
              <a:rPr lang="pt-BR" altLang="ko-KR" sz="2500" dirty="0" smtClean="0">
                <a:latin typeface="+mn-ea"/>
              </a:rPr>
              <a:t>) = </a:t>
            </a:r>
            <a:r>
              <a:rPr lang="pt-BR" altLang="ko-KR" sz="2500" dirty="0">
                <a:latin typeface="+mn-ea"/>
              </a:rPr>
              <a:t>%d" %(num1,num2,num1+num2))</a:t>
            </a: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2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  <a:r>
              <a:rPr lang="ko-KR" altLang="en-US" sz="2500" dirty="0" smtClean="0">
                <a:latin typeface="+mn-ea"/>
              </a:rPr>
              <a:t>            이상의 </a:t>
            </a:r>
            <a:r>
              <a:rPr lang="ko-KR" altLang="en-US" sz="2500" dirty="0">
                <a:latin typeface="+mn-ea"/>
              </a:rPr>
              <a:t>코드가 반드시 포함된다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um1 = 7              </a:t>
            </a:r>
            <a:r>
              <a:rPr lang="ko-KR" altLang="en-US" sz="2500" dirty="0" smtClean="0">
                <a:latin typeface="+mn-ea"/>
              </a:rPr>
              <a:t>위의 변수를 이용하여 사칙연산</a:t>
            </a:r>
            <a:r>
              <a:rPr lang="en-US" altLang="ko-KR" sz="2500" dirty="0" smtClean="0">
                <a:latin typeface="+mn-ea"/>
              </a:rPr>
              <a:t>(+,-,*,/)</a:t>
            </a:r>
            <a:r>
              <a:rPr lang="ko-KR" altLang="en-US" sz="2500" dirty="0" smtClean="0">
                <a:latin typeface="+mn-ea"/>
              </a:rPr>
              <a:t>을 수행한</a:t>
            </a:r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latin typeface="+mn-ea"/>
              </a:rPr>
              <a:t>num2 = 5              </a:t>
            </a:r>
            <a:r>
              <a:rPr lang="ko-KR" altLang="en-US" sz="2500" dirty="0" smtClean="0">
                <a:latin typeface="+mn-ea"/>
              </a:rPr>
              <a:t>결과를 또 다른 변수에 저장한 후 이것을 </a:t>
            </a:r>
            <a:r>
              <a:rPr lang="ko-KR" altLang="en-US" sz="2500" dirty="0" err="1" smtClean="0">
                <a:latin typeface="+mn-ea"/>
              </a:rPr>
              <a:t>출력하시오</a:t>
            </a:r>
            <a:r>
              <a:rPr lang="en-US" altLang="ko-KR" sz="2500" dirty="0" smtClean="0">
                <a:latin typeface="+mn-ea"/>
              </a:rPr>
              <a:t>.</a:t>
            </a:r>
            <a:endParaRPr lang="en-US" altLang="ko-KR" sz="2500" dirty="0">
              <a:latin typeface="+mn-ea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num1 + num2 = 12</a:t>
            </a:r>
          </a:p>
          <a:p>
            <a:r>
              <a:rPr lang="pt-BR" altLang="ko-KR" sz="2500" dirty="0">
                <a:latin typeface="+mn-ea"/>
              </a:rPr>
              <a:t>num1 - num2 = 2</a:t>
            </a:r>
          </a:p>
          <a:p>
            <a:r>
              <a:rPr lang="pt-BR" altLang="ko-KR" sz="2500" dirty="0">
                <a:latin typeface="+mn-ea"/>
              </a:rPr>
              <a:t>num1 * num2 = 35</a:t>
            </a:r>
          </a:p>
          <a:p>
            <a:r>
              <a:rPr lang="pt-BR" altLang="ko-KR" sz="2500" dirty="0">
                <a:latin typeface="+mn-ea"/>
              </a:rPr>
              <a:t>num1 / num2 = 1.40</a:t>
            </a:r>
            <a:endParaRPr lang="en-US" altLang="ko-KR" sz="25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0436" y="3543849"/>
            <a:ext cx="614036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000" dirty="0">
                <a:latin typeface="+mn-ea"/>
              </a:rPr>
              <a:t>num1 = 7 ; num2 = 5</a:t>
            </a:r>
          </a:p>
          <a:p>
            <a:r>
              <a:rPr lang="pt-BR" altLang="ko-KR" sz="2000" dirty="0">
                <a:latin typeface="+mn-ea"/>
              </a:rPr>
              <a:t>sum = num1 + num2</a:t>
            </a:r>
          </a:p>
          <a:p>
            <a:r>
              <a:rPr lang="pt-BR" altLang="ko-KR" sz="2000" dirty="0">
                <a:latin typeface="+mn-ea"/>
              </a:rPr>
              <a:t>substract = num1 - num2</a:t>
            </a:r>
          </a:p>
          <a:p>
            <a:r>
              <a:rPr lang="pt-BR" altLang="ko-KR" sz="2000" dirty="0">
                <a:latin typeface="+mn-ea"/>
              </a:rPr>
              <a:t>multiply = num1 * num2</a:t>
            </a:r>
          </a:p>
          <a:p>
            <a:r>
              <a:rPr lang="pt-BR" altLang="ko-KR" sz="2000" dirty="0">
                <a:latin typeface="+mn-ea"/>
              </a:rPr>
              <a:t>division = num1 / num2</a:t>
            </a:r>
          </a:p>
          <a:p>
            <a:r>
              <a:rPr lang="pt-BR" altLang="ko-KR" sz="2000" dirty="0">
                <a:latin typeface="+mn-ea"/>
              </a:rPr>
              <a:t>print("num1 + num2 = %d" %(sum))</a:t>
            </a:r>
          </a:p>
          <a:p>
            <a:r>
              <a:rPr lang="pt-BR" altLang="ko-KR" sz="2000" dirty="0">
                <a:latin typeface="+mn-ea"/>
              </a:rPr>
              <a:t>print("num1 - num2 = %d" %(substract))</a:t>
            </a:r>
          </a:p>
          <a:p>
            <a:r>
              <a:rPr lang="pt-BR" altLang="ko-KR" sz="2000" dirty="0">
                <a:latin typeface="+mn-ea"/>
              </a:rPr>
              <a:t>print("num1 * num2 = %d" %(multiply))</a:t>
            </a:r>
          </a:p>
          <a:p>
            <a:r>
              <a:rPr lang="pt-BR" altLang="ko-KR" sz="2000" dirty="0">
                <a:latin typeface="+mn-ea"/>
              </a:rPr>
              <a:t>print("num1 / num2 = %.2f" %(division))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5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C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Java 3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과목의 점수를 입력하고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합계와 평균을 구하는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프로그램을 작성하시오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평균은 소수점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 까지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 smtClean="0">
                <a:latin typeface="+mn-ea"/>
              </a:rPr>
              <a:t>Py</a:t>
            </a:r>
            <a:r>
              <a:rPr lang="en-US" altLang="ko-KR" sz="2500" dirty="0" smtClean="0">
                <a:latin typeface="+mn-ea"/>
              </a:rPr>
              <a:t> = 100; c=50; java=70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3</a:t>
            </a:r>
            <a:r>
              <a:rPr lang="ko-KR" altLang="en-US" sz="2500" dirty="0">
                <a:latin typeface="+mn-ea"/>
              </a:rPr>
              <a:t>과목의 합 </a:t>
            </a:r>
            <a:r>
              <a:rPr lang="en-US" altLang="ko-KR" sz="2500" dirty="0">
                <a:latin typeface="+mn-ea"/>
              </a:rPr>
              <a:t>: 220</a:t>
            </a:r>
          </a:p>
          <a:p>
            <a:r>
              <a:rPr lang="en-US" altLang="ko-KR" sz="2500" dirty="0">
                <a:latin typeface="+mn-ea"/>
              </a:rPr>
              <a:t>3</a:t>
            </a:r>
            <a:r>
              <a:rPr lang="ko-KR" altLang="en-US" sz="2500" dirty="0">
                <a:latin typeface="+mn-ea"/>
              </a:rPr>
              <a:t>과목의 평균 </a:t>
            </a:r>
            <a:r>
              <a:rPr lang="en-US" altLang="ko-KR" sz="2500" dirty="0">
                <a:latin typeface="+mn-ea"/>
              </a:rPr>
              <a:t>: 73.33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4240" y="4739804"/>
            <a:ext cx="6766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>
                <a:latin typeface="+mn-ea"/>
              </a:rPr>
              <a:t>py</a:t>
            </a:r>
            <a:r>
              <a:rPr lang="en-US" altLang="ko-KR" sz="2500" dirty="0">
                <a:latin typeface="+mn-ea"/>
              </a:rPr>
              <a:t> = 100 ; c = 50 ; java= </a:t>
            </a:r>
            <a:r>
              <a:rPr lang="en-US" altLang="ko-KR" sz="2500" dirty="0" smtClean="0">
                <a:latin typeface="+mn-ea"/>
              </a:rPr>
              <a:t>70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print("3</a:t>
            </a:r>
            <a:r>
              <a:rPr lang="ko-KR" altLang="en-US" sz="2500" dirty="0">
                <a:latin typeface="+mn-ea"/>
              </a:rPr>
              <a:t>과목의 합 </a:t>
            </a:r>
            <a:r>
              <a:rPr lang="en-US" altLang="ko-KR" sz="2500" dirty="0">
                <a:latin typeface="+mn-ea"/>
              </a:rPr>
              <a:t>: %d" %(</a:t>
            </a:r>
            <a:r>
              <a:rPr lang="en-US" altLang="ko-KR" sz="2500" dirty="0" err="1">
                <a:latin typeface="+mn-ea"/>
              </a:rPr>
              <a:t>py+c+java</a:t>
            </a:r>
            <a:r>
              <a:rPr lang="en-US" altLang="ko-KR" sz="2500" dirty="0">
                <a:latin typeface="+mn-ea"/>
              </a:rPr>
              <a:t>))</a:t>
            </a:r>
          </a:p>
          <a:p>
            <a:r>
              <a:rPr lang="en-US" altLang="ko-KR" sz="2500" dirty="0">
                <a:latin typeface="+mn-ea"/>
              </a:rPr>
              <a:t>print("3</a:t>
            </a:r>
            <a:r>
              <a:rPr lang="ko-KR" altLang="en-US" sz="2500" dirty="0" smtClean="0">
                <a:latin typeface="+mn-ea"/>
              </a:rPr>
              <a:t>과목의 평균 </a:t>
            </a:r>
            <a:r>
              <a:rPr lang="en-US" altLang="ko-KR" sz="2500" dirty="0">
                <a:latin typeface="+mn-ea"/>
              </a:rPr>
              <a:t>: %.2f" %((</a:t>
            </a:r>
            <a:r>
              <a:rPr lang="en-US" altLang="ko-KR" sz="2500" dirty="0" err="1">
                <a:latin typeface="+mn-ea"/>
              </a:rPr>
              <a:t>py+c+java</a:t>
            </a:r>
            <a:r>
              <a:rPr lang="en-US" altLang="ko-KR" sz="2500" dirty="0">
                <a:latin typeface="+mn-ea"/>
              </a:rPr>
              <a:t>)/3))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9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round()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사용하면 소수점 자리를 지정할 수 있다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사용법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round(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1,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두번째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인수값이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없으면 정수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소수점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번째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표현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두번째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인수값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만큼의 소수점 자리까지 첫번째 인수를 표현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잘린 값은 반올림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8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호텔 한 층의 높이는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260cm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총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14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층을 쓰고 있으며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층은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500.23cm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건물의 총 높이는 몇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인가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 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 소수점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자리까지만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출력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건물의 높이는 </a:t>
            </a:r>
            <a:r>
              <a:rPr lang="en-US" altLang="ko-KR" sz="3200" dirty="0" smtClean="0">
                <a:latin typeface="+mn-ea"/>
              </a:rPr>
              <a:t>38.802m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965" y="5149840"/>
            <a:ext cx="6664035" cy="17081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1600" dirty="0" err="1">
                <a:latin typeface="+mn-ea"/>
              </a:rPr>
              <a:t>oneFloorHeight</a:t>
            </a:r>
            <a:r>
              <a:rPr lang="en-US" altLang="ko-KR" sz="1600" dirty="0">
                <a:latin typeface="+mn-ea"/>
              </a:rPr>
              <a:t> = 500.23</a:t>
            </a:r>
          </a:p>
          <a:p>
            <a:r>
              <a:rPr lang="en-US" altLang="ko-KR" sz="1600" dirty="0" err="1">
                <a:latin typeface="+mn-ea"/>
              </a:rPr>
              <a:t>avgFloorHeight</a:t>
            </a:r>
            <a:r>
              <a:rPr lang="en-US" altLang="ko-KR" sz="1600" dirty="0">
                <a:latin typeface="+mn-ea"/>
              </a:rPr>
              <a:t> = 260</a:t>
            </a:r>
          </a:p>
          <a:p>
            <a:r>
              <a:rPr lang="en-US" altLang="ko-KR" sz="1600" dirty="0" err="1">
                <a:latin typeface="+mn-ea"/>
              </a:rPr>
              <a:t>cntFloor</a:t>
            </a:r>
            <a:r>
              <a:rPr lang="en-US" altLang="ko-KR" sz="1600" dirty="0">
                <a:latin typeface="+mn-ea"/>
              </a:rPr>
              <a:t> = 14</a:t>
            </a:r>
          </a:p>
          <a:p>
            <a:r>
              <a:rPr lang="en-US" altLang="ko-KR" sz="1600" dirty="0" err="1">
                <a:latin typeface="+mn-ea"/>
              </a:rPr>
              <a:t>buildingHegiht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oneFloorHeight</a:t>
            </a:r>
            <a:r>
              <a:rPr lang="en-US" altLang="ko-KR" sz="1600" dirty="0">
                <a:latin typeface="+mn-ea"/>
              </a:rPr>
              <a:t> + (</a:t>
            </a:r>
            <a:r>
              <a:rPr lang="en-US" altLang="ko-KR" sz="1600" dirty="0" err="1">
                <a:latin typeface="+mn-ea"/>
              </a:rPr>
              <a:t>cntFloor</a:t>
            </a:r>
            <a:r>
              <a:rPr lang="en-US" altLang="ko-KR" sz="1600" dirty="0">
                <a:latin typeface="+mn-ea"/>
              </a:rPr>
              <a:t> - 1) * </a:t>
            </a:r>
            <a:r>
              <a:rPr lang="en-US" altLang="ko-KR" sz="1600" dirty="0" err="1">
                <a:latin typeface="+mn-ea"/>
              </a:rPr>
              <a:t>avgFloorHeight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print("</a:t>
            </a:r>
            <a:r>
              <a:rPr lang="ko-KR" altLang="en-US" sz="1600" dirty="0">
                <a:latin typeface="+mn-ea"/>
              </a:rPr>
              <a:t>건물의 높이는 </a:t>
            </a:r>
            <a:r>
              <a:rPr lang="en-US" altLang="ko-KR" sz="1600" dirty="0">
                <a:latin typeface="+mn-ea"/>
              </a:rPr>
              <a:t>%.</a:t>
            </a:r>
            <a:r>
              <a:rPr lang="en-US" altLang="ko-KR" sz="1600" dirty="0" smtClean="0">
                <a:latin typeface="+mn-ea"/>
              </a:rPr>
              <a:t>3fm" </a:t>
            </a:r>
            <a:r>
              <a:rPr lang="en-US" altLang="ko-KR" sz="1600" dirty="0">
                <a:latin typeface="+mn-ea"/>
              </a:rPr>
              <a:t>%(round(</a:t>
            </a:r>
            <a:r>
              <a:rPr lang="en-US" altLang="ko-KR" sz="1600" dirty="0" err="1">
                <a:latin typeface="+mn-ea"/>
              </a:rPr>
              <a:t>buildingHegiht</a:t>
            </a:r>
            <a:r>
              <a:rPr lang="en-US" altLang="ko-KR" sz="1600" dirty="0">
                <a:latin typeface="+mn-ea"/>
              </a:rPr>
              <a:t>/100,3)))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전동 자전거로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100m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가는데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11.27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초가 걸린다면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시간 후 몇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km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갈 수 있을까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총 </a:t>
            </a:r>
            <a:r>
              <a:rPr lang="en-US" altLang="ko-KR" sz="3200" dirty="0">
                <a:latin typeface="+mn-ea"/>
              </a:rPr>
              <a:t>: 31.94 km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965" y="3940260"/>
            <a:ext cx="5378333" cy="2400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second = 60*60</a:t>
            </a:r>
          </a:p>
          <a:p>
            <a:r>
              <a:rPr lang="en-US" altLang="ko-KR" sz="2500" dirty="0">
                <a:latin typeface="+mn-ea"/>
              </a:rPr>
              <a:t>result = second / 11.27</a:t>
            </a:r>
          </a:p>
          <a:p>
            <a:r>
              <a:rPr lang="en-US" altLang="ko-KR" sz="2500" dirty="0">
                <a:latin typeface="+mn-ea"/>
              </a:rPr>
              <a:t>meter = result * 100</a:t>
            </a:r>
          </a:p>
          <a:p>
            <a:r>
              <a:rPr lang="en-US" altLang="ko-KR" sz="2500" dirty="0">
                <a:latin typeface="+mn-ea"/>
              </a:rPr>
              <a:t>kilometer = meter / 1000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총 </a:t>
            </a:r>
            <a:r>
              <a:rPr lang="en-US" altLang="ko-KR" sz="2500" dirty="0">
                <a:latin typeface="+mn-ea"/>
              </a:rPr>
              <a:t>: %.2f km" %(kilometer))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0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다음을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이름 입력</a:t>
            </a:r>
          </a:p>
          <a:p>
            <a:r>
              <a:rPr lang="ko-KR" altLang="en-US" sz="3200" dirty="0">
                <a:latin typeface="+mn-ea"/>
              </a:rPr>
              <a:t>홍길동</a:t>
            </a:r>
          </a:p>
          <a:p>
            <a:r>
              <a:rPr lang="ko-KR" altLang="en-US" sz="3200" dirty="0">
                <a:latin typeface="+mn-ea"/>
              </a:rPr>
              <a:t>나이 입력</a:t>
            </a:r>
          </a:p>
          <a:p>
            <a:r>
              <a:rPr lang="en-US" altLang="ko-KR" sz="3200" dirty="0">
                <a:latin typeface="+mn-ea"/>
              </a:rPr>
              <a:t>20</a:t>
            </a:r>
          </a:p>
          <a:p>
            <a:r>
              <a:rPr lang="ko-KR" altLang="en-US" sz="3200" dirty="0">
                <a:latin typeface="+mn-ea"/>
              </a:rPr>
              <a:t>홍길동님의 나이는 </a:t>
            </a:r>
            <a:r>
              <a:rPr lang="en-US" altLang="ko-KR" sz="3200" dirty="0">
                <a:latin typeface="+mn-ea"/>
              </a:rPr>
              <a:t>20</a:t>
            </a:r>
            <a:r>
              <a:rPr lang="ko-KR" altLang="en-US" sz="3200" dirty="0">
                <a:latin typeface="+mn-ea"/>
              </a:rPr>
              <a:t>살 입니다</a:t>
            </a:r>
            <a:r>
              <a:rPr lang="en-US" altLang="ko-KR" sz="3200" dirty="0" smtClean="0">
                <a:latin typeface="+mn-ea"/>
              </a:rPr>
              <a:t>.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입력함수의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필요성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!!!!!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내가 원하는 것을 변수로 받기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3217" y="2128501"/>
            <a:ext cx="5931147" cy="2400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이름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홍길동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나이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print("20")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홍길동님의 나이는 </a:t>
            </a:r>
            <a:r>
              <a:rPr lang="en-US" altLang="ko-KR" sz="2500" dirty="0">
                <a:latin typeface="+mn-ea"/>
              </a:rPr>
              <a:t>20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.")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7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숫자 입력</a:t>
            </a:r>
            <a:r>
              <a:rPr lang="en-US" altLang="ko-KR" sz="3200" dirty="0">
                <a:latin typeface="+mn-ea"/>
              </a:rPr>
              <a:t>")</a:t>
            </a:r>
          </a:p>
          <a:p>
            <a:r>
              <a:rPr lang="en-US" altLang="ko-KR" sz="3200" dirty="0">
                <a:latin typeface="+mn-ea"/>
              </a:rPr>
              <a:t>num1 = input()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입력 받은 값 </a:t>
            </a:r>
            <a:r>
              <a:rPr lang="en-US" altLang="ko-KR" sz="3200" dirty="0">
                <a:latin typeface="+mn-ea"/>
              </a:rPr>
              <a:t>:", num1</a:t>
            </a:r>
            <a:r>
              <a:rPr lang="en-US" altLang="ko-KR" sz="3200" dirty="0" smtClean="0">
                <a:latin typeface="+mn-ea"/>
              </a:rPr>
              <a:t>)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2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숫자 </a:t>
            </a:r>
            <a:r>
              <a:rPr lang="ko-KR" altLang="en-US" sz="3000" dirty="0" smtClean="0">
                <a:latin typeface="+mn-ea"/>
              </a:rPr>
              <a:t>입력</a:t>
            </a:r>
            <a:endParaRPr lang="ko-KR" altLang="en-US" sz="3000" dirty="0">
              <a:latin typeface="+mn-ea"/>
            </a:endParaRPr>
          </a:p>
          <a:p>
            <a:r>
              <a:rPr lang="en-US" altLang="ko-KR" sz="3000" dirty="0">
                <a:latin typeface="+mn-ea"/>
              </a:rPr>
              <a:t>1</a:t>
            </a:r>
          </a:p>
          <a:p>
            <a:r>
              <a:rPr lang="ko-KR" altLang="en-US" sz="3000" dirty="0">
                <a:latin typeface="+mn-ea"/>
              </a:rPr>
              <a:t>입력 받은 값 </a:t>
            </a:r>
            <a:r>
              <a:rPr lang="en-US" altLang="ko-KR" sz="3000" dirty="0">
                <a:latin typeface="+mn-ea"/>
              </a:rPr>
              <a:t>: 1</a:t>
            </a:r>
            <a:endParaRPr lang="en-US" altLang="ko-KR" sz="3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3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2" y="1464614"/>
            <a:ext cx="10058398" cy="50763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00653" y="2146040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327780" y="1264443"/>
            <a:ext cx="2500604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공식 홈페이지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“Click”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수의 합을 구해 줍니다</a:t>
            </a:r>
            <a:r>
              <a:rPr lang="en-US" altLang="ko-KR" sz="3200" dirty="0">
                <a:latin typeface="+mn-ea"/>
              </a:rPr>
              <a:t>.")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 입력 </a:t>
            </a:r>
            <a:r>
              <a:rPr lang="en-US" altLang="ko-KR" sz="3200" dirty="0">
                <a:latin typeface="+mn-ea"/>
              </a:rPr>
              <a:t>: ")</a:t>
            </a:r>
          </a:p>
          <a:p>
            <a:r>
              <a:rPr lang="en-US" altLang="ko-KR" sz="3200" dirty="0">
                <a:latin typeface="+mn-ea"/>
              </a:rPr>
              <a:t>num1 = input()</a:t>
            </a:r>
          </a:p>
          <a:p>
            <a:r>
              <a:rPr lang="en-US" altLang="ko-KR" sz="3200" dirty="0">
                <a:latin typeface="+mn-ea"/>
              </a:rPr>
              <a:t>num2 = input()</a:t>
            </a:r>
          </a:p>
          <a:p>
            <a:r>
              <a:rPr lang="en-US" altLang="ko-KR" sz="3200" dirty="0">
                <a:latin typeface="+mn-ea"/>
              </a:rPr>
              <a:t>num3 = num1 + num2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수의 합 </a:t>
            </a:r>
            <a:r>
              <a:rPr lang="en-US" altLang="ko-KR" sz="3200" dirty="0">
                <a:latin typeface="+mn-ea"/>
              </a:rPr>
              <a:t>: %d + %</a:t>
            </a:r>
            <a:r>
              <a:rPr lang="en-US" altLang="ko-KR" sz="3200" dirty="0" smtClean="0">
                <a:latin typeface="+mn-ea"/>
              </a:rPr>
              <a:t>d = </a:t>
            </a:r>
            <a:r>
              <a:rPr lang="en-US" altLang="ko-KR" sz="3200" dirty="0">
                <a:latin typeface="+mn-ea"/>
              </a:rPr>
              <a:t>%d" %(num1,num2,num3</a:t>
            </a:r>
            <a:r>
              <a:rPr lang="en-US" altLang="ko-KR" sz="3200" dirty="0" smtClean="0">
                <a:latin typeface="+mn-ea"/>
              </a:rPr>
              <a:t>))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000" dirty="0" err="1">
                <a:solidFill>
                  <a:schemeClr val="accent2"/>
                </a:solidFill>
                <a:latin typeface="+mn-ea"/>
              </a:rPr>
              <a:t>TypeError</a:t>
            </a:r>
            <a:r>
              <a:rPr lang="en-US" altLang="ko-KR" sz="3000" dirty="0">
                <a:solidFill>
                  <a:schemeClr val="accent2"/>
                </a:solidFill>
                <a:latin typeface="+mn-ea"/>
              </a:rPr>
              <a:t>: %d format: a number is required, not </a:t>
            </a:r>
            <a:r>
              <a:rPr lang="en-US" altLang="ko-KR" sz="3000" dirty="0" err="1">
                <a:solidFill>
                  <a:schemeClr val="accent2"/>
                </a:solidFill>
                <a:latin typeface="+mn-ea"/>
              </a:rPr>
              <a:t>str</a:t>
            </a:r>
            <a:endParaRPr lang="en-US" altLang="ko-KR" sz="3000" dirty="0" smtClean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9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print("type of num1 =",type(num1))</a:t>
            </a:r>
          </a:p>
          <a:p>
            <a:r>
              <a:rPr lang="en-US" altLang="ko-KR" sz="3200" dirty="0">
                <a:latin typeface="+mn-ea"/>
              </a:rPr>
              <a:t>print("type of num2 =",type(num2))</a:t>
            </a:r>
          </a:p>
          <a:p>
            <a:r>
              <a:rPr lang="en-US" altLang="ko-KR" sz="3200" dirty="0">
                <a:latin typeface="+mn-ea"/>
              </a:rPr>
              <a:t>print("type of num3 =",type(num3</a:t>
            </a:r>
            <a:r>
              <a:rPr lang="en-US" altLang="ko-KR" sz="3200" dirty="0" smtClean="0">
                <a:latin typeface="+mn-ea"/>
              </a:rPr>
              <a:t>))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2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]</a:t>
            </a:r>
            <a:endParaRPr lang="en-US" altLang="ko-KR" sz="32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3000" dirty="0">
                <a:latin typeface="+mn-ea"/>
              </a:rPr>
              <a:t>type of num1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</a:p>
          <a:p>
            <a:r>
              <a:rPr lang="en-US" altLang="ko-KR" sz="3000" dirty="0">
                <a:latin typeface="+mn-ea"/>
              </a:rPr>
              <a:t>type of num2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</a:p>
          <a:p>
            <a:r>
              <a:rPr lang="en-US" altLang="ko-KR" sz="3000" dirty="0">
                <a:latin typeface="+mn-ea"/>
              </a:rPr>
              <a:t>type of num3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  <a:endParaRPr lang="en-US" altLang="ko-KR" sz="3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9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수의 합을 구해 줍니다</a:t>
            </a:r>
            <a:r>
              <a:rPr lang="en-US" altLang="ko-KR" sz="2500" dirty="0">
                <a:latin typeface="+mn-ea"/>
              </a:rPr>
              <a:t>.")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 입력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>
                <a:latin typeface="+mn-ea"/>
              </a:rPr>
              <a:t>num1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num2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num3 = num1 + num2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수의 합 </a:t>
            </a:r>
            <a:r>
              <a:rPr lang="en-US" altLang="ko-KR" sz="2500" dirty="0">
                <a:latin typeface="+mn-ea"/>
              </a:rPr>
              <a:t>: %d + %d = %d" %(num1,num2,num3))</a:t>
            </a:r>
          </a:p>
          <a:p>
            <a:r>
              <a:rPr lang="en-US" altLang="ko-KR" sz="2500" dirty="0">
                <a:latin typeface="+mn-ea"/>
              </a:rPr>
              <a:t>print("type of num3 =",type(num3</a:t>
            </a:r>
            <a:r>
              <a:rPr lang="en-US" altLang="ko-KR" sz="2500" dirty="0" smtClean="0">
                <a:latin typeface="+mn-ea"/>
              </a:rPr>
              <a:t>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>
                <a:latin typeface="+mn-ea"/>
              </a:rPr>
              <a:t>두 수의 합 </a:t>
            </a:r>
            <a:r>
              <a:rPr lang="en-US" altLang="ko-KR" sz="2500" dirty="0">
                <a:latin typeface="+mn-ea"/>
              </a:rPr>
              <a:t>: 2 + 4 = 6</a:t>
            </a:r>
          </a:p>
          <a:p>
            <a:r>
              <a:rPr lang="en-US" altLang="ko-KR" sz="2500" dirty="0">
                <a:latin typeface="+mn-ea"/>
              </a:rPr>
              <a:t>type of num3 = &lt;class '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'&gt;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02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name = input()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정수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실수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 = float(input</a:t>
            </a:r>
            <a:r>
              <a:rPr lang="en-US" altLang="ko-KR" sz="2500" dirty="0" smtClean="0">
                <a:latin typeface="+mn-ea"/>
              </a:rPr>
              <a:t>())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print("name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:",name,"\t type :",type(name))</a:t>
            </a:r>
          </a:p>
          <a:p>
            <a:r>
              <a:rPr lang="en-US" altLang="ko-KR" sz="2500" dirty="0">
                <a:latin typeface="+mn-ea"/>
              </a:rPr>
              <a:t>print("age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:",age,"\t type :",type(age))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,"\t type :",type(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 smtClean="0">
                <a:latin typeface="+mn-ea"/>
              </a:rPr>
              <a:t>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3218" y="716679"/>
            <a:ext cx="5598638" cy="32470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000" dirty="0">
                <a:latin typeface="+mn-ea"/>
              </a:rPr>
              <a:t>문자열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park sang </a:t>
            </a:r>
            <a:r>
              <a:rPr lang="en-US" altLang="ko-KR" sz="2000" dirty="0" err="1">
                <a:latin typeface="+mn-ea"/>
              </a:rPr>
              <a:t>hee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정수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25</a:t>
            </a:r>
          </a:p>
          <a:p>
            <a:r>
              <a:rPr lang="ko-KR" altLang="en-US" sz="2000" dirty="0">
                <a:latin typeface="+mn-ea"/>
              </a:rPr>
              <a:t>실수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3.14</a:t>
            </a:r>
          </a:p>
          <a:p>
            <a:r>
              <a:rPr lang="en-US" altLang="ko-KR" sz="2000" dirty="0">
                <a:latin typeface="+mn-ea"/>
              </a:rPr>
              <a:t>name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park sang </a:t>
            </a:r>
            <a:r>
              <a:rPr lang="en-US" altLang="ko-KR" sz="2000" dirty="0" err="1">
                <a:latin typeface="+mn-ea"/>
              </a:rPr>
              <a:t>hee</a:t>
            </a:r>
            <a:r>
              <a:rPr lang="en-US" altLang="ko-KR" sz="2000" dirty="0">
                <a:latin typeface="+mn-ea"/>
              </a:rPr>
              <a:t>   type : &lt;class '</a:t>
            </a:r>
            <a:r>
              <a:rPr lang="en-US" altLang="ko-KR" sz="2000" dirty="0" err="1">
                <a:latin typeface="+mn-ea"/>
              </a:rPr>
              <a:t>str</a:t>
            </a:r>
            <a:r>
              <a:rPr lang="en-US" altLang="ko-KR" sz="2000" dirty="0">
                <a:latin typeface="+mn-ea"/>
              </a:rPr>
              <a:t>'&gt;</a:t>
            </a:r>
          </a:p>
          <a:p>
            <a:r>
              <a:rPr lang="en-US" altLang="ko-KR" sz="2000" dirty="0">
                <a:latin typeface="+mn-ea"/>
              </a:rPr>
              <a:t>age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25       type : &lt;class '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'&gt;</a:t>
            </a:r>
          </a:p>
          <a:p>
            <a:r>
              <a:rPr lang="en-US" altLang="ko-KR" sz="2000" dirty="0" err="1">
                <a:latin typeface="+mn-ea"/>
              </a:rPr>
              <a:t>flt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3.14     type : &lt;class 'float'&gt;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9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다음을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이름 입력</a:t>
            </a:r>
          </a:p>
          <a:p>
            <a:r>
              <a:rPr lang="ko-KR" altLang="en-US" sz="3200" dirty="0">
                <a:latin typeface="+mn-ea"/>
              </a:rPr>
              <a:t>홍길동</a:t>
            </a:r>
          </a:p>
          <a:p>
            <a:r>
              <a:rPr lang="ko-KR" altLang="en-US" sz="3200" dirty="0">
                <a:latin typeface="+mn-ea"/>
              </a:rPr>
              <a:t>나이 입력</a:t>
            </a:r>
          </a:p>
          <a:p>
            <a:r>
              <a:rPr lang="en-US" altLang="ko-KR" sz="3200" dirty="0">
                <a:latin typeface="+mn-ea"/>
              </a:rPr>
              <a:t>20</a:t>
            </a:r>
          </a:p>
          <a:p>
            <a:r>
              <a:rPr lang="ko-KR" altLang="en-US" sz="3200" dirty="0">
                <a:latin typeface="+mn-ea"/>
              </a:rPr>
              <a:t>홍길동님의 나이는 </a:t>
            </a:r>
            <a:r>
              <a:rPr lang="en-US" altLang="ko-KR" sz="3200" dirty="0">
                <a:latin typeface="+mn-ea"/>
              </a:rPr>
              <a:t>20</a:t>
            </a:r>
            <a:r>
              <a:rPr lang="ko-KR" altLang="en-US" sz="3200" dirty="0">
                <a:latin typeface="+mn-ea"/>
              </a:rPr>
              <a:t>살 입니다</a:t>
            </a:r>
            <a:r>
              <a:rPr lang="en-US" altLang="ko-KR" sz="3200" dirty="0" smtClean="0">
                <a:latin typeface="+mn-ea"/>
              </a:rPr>
              <a:t>.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입력함수의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필요성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!!!!!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내가 원하는 것을 변수로 받기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8997" y="2128501"/>
            <a:ext cx="73082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</a:t>
            </a:r>
            <a:r>
              <a:rPr lang="en-US" altLang="ko-KR" sz="2500" dirty="0" smtClean="0">
                <a:latin typeface="+mn-ea"/>
              </a:rPr>
              <a:t>(“</a:t>
            </a:r>
            <a:r>
              <a:rPr lang="ko-KR" altLang="en-US" sz="2500" dirty="0" err="1" smtClean="0">
                <a:latin typeface="+mn-ea"/>
              </a:rPr>
              <a:t>이름입력</a:t>
            </a:r>
            <a:r>
              <a:rPr lang="en-US" altLang="ko-KR" sz="2500" dirty="0" smtClean="0">
                <a:latin typeface="+mn-ea"/>
              </a:rPr>
              <a:t>”, end=“”)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name = input()</a:t>
            </a:r>
          </a:p>
          <a:p>
            <a:r>
              <a:rPr lang="en-US" altLang="ko-KR" sz="2500" dirty="0">
                <a:latin typeface="+mn-ea"/>
              </a:rPr>
              <a:t>print</a:t>
            </a:r>
            <a:r>
              <a:rPr lang="en-US" altLang="ko-KR" sz="2500" dirty="0" smtClean="0">
                <a:latin typeface="+mn-ea"/>
              </a:rPr>
              <a:t>(“</a:t>
            </a:r>
            <a:r>
              <a:rPr lang="ko-KR" altLang="en-US" sz="2500" dirty="0" err="1" smtClean="0">
                <a:latin typeface="+mn-ea"/>
              </a:rPr>
              <a:t>나이입력</a:t>
            </a:r>
            <a:r>
              <a:rPr lang="en-US" altLang="ko-KR" sz="2500" dirty="0" smtClean="0">
                <a:latin typeface="+mn-ea"/>
              </a:rPr>
              <a:t>”, </a:t>
            </a:r>
            <a:r>
              <a:rPr lang="en-US" altLang="ko-KR" sz="2500" dirty="0">
                <a:latin typeface="+mn-ea"/>
              </a:rPr>
              <a:t>end=“”</a:t>
            </a:r>
            <a:r>
              <a:rPr lang="en-US" altLang="ko-KR" sz="2500" dirty="0" smtClean="0">
                <a:latin typeface="+mn-ea"/>
              </a:rPr>
              <a:t>)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print("%s</a:t>
            </a:r>
            <a:r>
              <a:rPr lang="ko-KR" altLang="en-US" sz="2500" dirty="0">
                <a:latin typeface="+mn-ea"/>
              </a:rPr>
              <a:t>님의 나이는 </a:t>
            </a:r>
            <a:r>
              <a:rPr lang="en-US" altLang="ko-KR" sz="2500" dirty="0">
                <a:latin typeface="+mn-ea"/>
              </a:rPr>
              <a:t>%d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." %(</a:t>
            </a:r>
            <a:r>
              <a:rPr lang="en-US" altLang="ko-KR" sz="2500" dirty="0" err="1">
                <a:latin typeface="+mn-ea"/>
              </a:rPr>
              <a:t>name,age</a:t>
            </a:r>
            <a:r>
              <a:rPr lang="en-US" altLang="ko-KR" sz="2500" dirty="0">
                <a:latin typeface="+mn-ea"/>
              </a:rPr>
              <a:t>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 smtClean="0">
                <a:latin typeface="+mn-ea"/>
              </a:rPr>
              <a:t>올해의 </a:t>
            </a:r>
            <a:r>
              <a:rPr lang="ko-KR" altLang="en-US" sz="2500" dirty="0">
                <a:latin typeface="+mn-ea"/>
              </a:rPr>
              <a:t>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</a:t>
            </a:r>
            <a:r>
              <a:rPr lang="en-US" altLang="ko-KR" sz="2500" dirty="0" smtClean="0">
                <a:latin typeface="+mn-ea"/>
              </a:rPr>
              <a:t>2019</a:t>
            </a:r>
            <a:endParaRPr lang="en-US" altLang="ko-KR" sz="2500" dirty="0">
              <a:latin typeface="+mn-ea"/>
            </a:endParaRPr>
          </a:p>
          <a:p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1995</a:t>
            </a:r>
          </a:p>
          <a:p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25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 = input("</a:t>
            </a:r>
            <a:r>
              <a:rPr lang="ko-KR" altLang="en-US" sz="2500" dirty="0">
                <a:latin typeface="+mn-ea"/>
              </a:rPr>
              <a:t>올해의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 = input("</a:t>
            </a:r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) -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) + 1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%d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." %(age))</a:t>
            </a:r>
          </a:p>
        </p:txBody>
      </p:sp>
    </p:spTree>
    <p:extLst>
      <p:ext uri="{BB962C8B-B14F-4D97-AF65-F5344CB8AC3E}">
        <p14:creationId xmlns:p14="http://schemas.microsoft.com/office/powerpoint/2010/main" val="4669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>
                <a:latin typeface="+mn-ea"/>
              </a:rPr>
              <a:t>올해의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</a:t>
            </a:r>
            <a:r>
              <a:rPr lang="en-US" altLang="ko-KR" sz="2500" dirty="0" smtClean="0">
                <a:latin typeface="+mn-ea"/>
              </a:rPr>
              <a:t>2019</a:t>
            </a:r>
            <a:endParaRPr lang="en-US" altLang="ko-KR" sz="2500" dirty="0">
              <a:latin typeface="+mn-ea"/>
            </a:endParaRPr>
          </a:p>
          <a:p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1995</a:t>
            </a:r>
          </a:p>
          <a:p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25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r>
              <a:rPr lang="ko-KR" altLang="en-US" sz="2500" dirty="0">
                <a:latin typeface="+mn-ea"/>
              </a:rPr>
              <a:t>입력 년도를 더한 결과는 </a:t>
            </a:r>
            <a:r>
              <a:rPr lang="en-US" altLang="ko-KR" sz="2500" dirty="0">
                <a:latin typeface="+mn-ea"/>
              </a:rPr>
              <a:t>20191995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endParaRPr lang="en-US" altLang="ko-KR" sz="2500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입력 년도를 더한 결과는 </a:t>
            </a:r>
            <a:r>
              <a:rPr lang="en-US" altLang="ko-KR" sz="2500" dirty="0">
                <a:latin typeface="+mn-ea"/>
              </a:rPr>
              <a:t>%s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." %(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)+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1157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12756" y="4479852"/>
            <a:ext cx="21371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감사합니다</a:t>
            </a:r>
            <a:endParaRPr lang="en-US" altLang="ko-KR" sz="5000" dirty="0">
              <a:solidFill>
                <a:schemeClr val="accent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2" y="1464614"/>
            <a:ext cx="10058398" cy="50763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344465" y="2005498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150499" y="1030272"/>
            <a:ext cx="2351313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다운로드 링크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“Click”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3" y="1464614"/>
            <a:ext cx="10058396" cy="50763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876310" y="2341400"/>
            <a:ext cx="3741576" cy="155879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262466" y="1395790"/>
            <a:ext cx="2351313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3.7 version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다운로드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5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" y="2968349"/>
            <a:ext cx="4123545" cy="12198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b="1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b="1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영어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: Python)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은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1991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년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프로그래머인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귀도 반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로섬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(Guido van Rossum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발표한 고급 프로그래밍 언어로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플랫폼 독립적이며 인터프리터식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 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객체지향적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 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동적 타이핑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(dynamically typed)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대화형 언어이다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파이썬이라는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이름은 귀도가 좋아하는 코미디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〈Monty Python's Flying Circus〉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따온 것이다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파이썬은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비영리의 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소프트웨어 재단이 관리하는 개방형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공동체 기반 개발 모델을 가지고 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 C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언어로 구현된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구현이 사실상의 표준이다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b="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3383</Words>
  <Application>Microsoft Office PowerPoint</Application>
  <PresentationFormat>와이드스크린</PresentationFormat>
  <Paragraphs>795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굴림</vt:lpstr>
      <vt:lpstr>나눔바른고딕</vt:lpstr>
      <vt:lpstr>나눔바른고딕 UltraLight</vt:lpstr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456</cp:revision>
  <dcterms:created xsi:type="dcterms:W3CDTF">2015-04-14T11:49:33Z</dcterms:created>
  <dcterms:modified xsi:type="dcterms:W3CDTF">2019-04-10T15:40:53Z</dcterms:modified>
</cp:coreProperties>
</file>