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311" r:id="rId4"/>
    <p:sldId id="258" r:id="rId5"/>
    <p:sldId id="284" r:id="rId6"/>
    <p:sldId id="285" r:id="rId7"/>
    <p:sldId id="286" r:id="rId8"/>
    <p:sldId id="288" r:id="rId9"/>
    <p:sldId id="289" r:id="rId10"/>
    <p:sldId id="290" r:id="rId11"/>
    <p:sldId id="292" r:id="rId12"/>
    <p:sldId id="293" r:id="rId13"/>
    <p:sldId id="294" r:id="rId14"/>
    <p:sldId id="295" r:id="rId15"/>
    <p:sldId id="312" r:id="rId16"/>
    <p:sldId id="300" r:id="rId17"/>
    <p:sldId id="301" r:id="rId18"/>
    <p:sldId id="302" r:id="rId19"/>
    <p:sldId id="313" r:id="rId20"/>
    <p:sldId id="280" r:id="rId21"/>
    <p:sldId id="281" r:id="rId22"/>
    <p:sldId id="282" r:id="rId23"/>
    <p:sldId id="283" r:id="rId24"/>
    <p:sldId id="306" r:id="rId25"/>
    <p:sldId id="315" r:id="rId26"/>
    <p:sldId id="316" r:id="rId27"/>
    <p:sldId id="314" r:id="rId28"/>
    <p:sldId id="307" r:id="rId29"/>
    <p:sldId id="309" r:id="rId30"/>
    <p:sldId id="310" r:id="rId31"/>
    <p:sldId id="30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8DD3C7"/>
    <a:srgbClr val="1B9E77"/>
    <a:srgbClr val="D95F02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63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9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5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1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6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8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2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3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5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6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10A8-F955-4A46-B055-1C9EE538F0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88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10A8-F955-4A46-B055-1C9EE538F080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3A70-481C-4596-B50F-66A74DFF7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30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32100"/>
            <a:ext cx="7772400" cy="1193800"/>
          </a:xfrm>
        </p:spPr>
        <p:txBody>
          <a:bodyPr anchor="ctr">
            <a:normAutofit/>
          </a:bodyPr>
          <a:lstStyle/>
          <a:p>
            <a:r>
              <a:rPr lang="en-US" altLang="ko-KR" sz="5000" dirty="0" smtClean="0">
                <a:latin typeface="Arial Rounded MT Bold" panose="020F0704030504030204" pitchFamily="34" charset="0"/>
                <a:ea typeface="HY헤드라인M" panose="02030600000101010101" pitchFamily="18" charset="-127"/>
              </a:rPr>
              <a:t>Insurance Fraud Model</a:t>
            </a:r>
            <a:endParaRPr lang="ko-KR" altLang="en-US" sz="5000" dirty="0">
              <a:latin typeface="Arial Rounded MT Bold" panose="020F070403050403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4025900"/>
            <a:ext cx="777240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응용통계학과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201352004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최문석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응용통계학과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201452024 </a:t>
            </a:r>
            <a:r>
              <a:rPr lang="ko-KR" altLang="en-US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박상희</a:t>
            </a:r>
            <a:endParaRPr lang="en-US" altLang="ko-KR" sz="15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응용통계학과 </a:t>
            </a:r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201452041 </a:t>
            </a:r>
            <a:r>
              <a:rPr lang="ko-KR" altLang="en-US" sz="15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이인풍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2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4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ORIENTAL_MEDICAL</a:t>
            </a:r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342544"/>
            <a:ext cx="8467455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보험사기자들은 일반적으로 사기를 칠 때 대형병원을 이용하기보다는 한방병원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한의원 등을 주로 이용하는 것으로 나타났다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따라서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고객들의 보험 청구 건 중 한의원과 한방병원을 이용한 청구의 건수를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하여 변수를 생성한다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75083"/>
            <a:ext cx="4454016" cy="3622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96" y="3825487"/>
            <a:ext cx="4743720" cy="2418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직선 연결선 14"/>
          <p:cNvCxnSpPr/>
          <p:nvPr/>
        </p:nvCxnSpPr>
        <p:spPr>
          <a:xfrm>
            <a:off x="411192" y="3397831"/>
            <a:ext cx="4238446" cy="96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4385093" y="5888321"/>
            <a:ext cx="4474235" cy="58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5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18" y="2519470"/>
            <a:ext cx="4029637" cy="41820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0" y="2519470"/>
            <a:ext cx="4029637" cy="41820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5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RESN_ORIG_RESN_MEAN</a:t>
            </a:r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342544"/>
            <a:ext cx="846745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청구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사유일자와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청구 원사유일자와의 차이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사유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원사유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계산하여 변수로 추가한다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두 개의 날짜의 사이가 클수록 청구가 필요없음에도 고의적으로 보험금을 위해 청구하는 보험 사기일 가능성이 높다고 판단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실제로 로그 변환 후의 분포를 살펴보면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보험사기자일수록 차이가 큰 것으로 나타났다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3532" y="2586983"/>
            <a:ext cx="111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고객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46640" y="2586983"/>
            <a:ext cx="13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보험 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사기자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486" y="2519470"/>
            <a:ext cx="3943900" cy="41820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8" y="2519470"/>
            <a:ext cx="3943900" cy="41820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6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OPTA_DAYS_MEAN</a:t>
            </a:r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342544"/>
            <a:ext cx="846745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치료기간 역시 보험사기자를 판별하는 데 중요한 변수이다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 후 로그 변환을 진행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치료기간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OPTA_DAYS = HOSP_OTPA_ENDT - HOSP_OTPA_STDT + 1 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3532" y="2586983"/>
            <a:ext cx="111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고객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46640" y="2586983"/>
            <a:ext cx="13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보험 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사기자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0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7 ~ 9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ACCI_DVSN</a:t>
            </a:r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342544"/>
            <a:ext cx="846745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청구 사고 구분은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 범주로 구분된다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재해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(01),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교통 재해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(02),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질병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(03)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분류된다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고객들의 청구 건에 대하여 각각의 사고 구분이 몇 번 발생하였는지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하여 변수로 추가한다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ACCI_DVSN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변수를 통해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ACCI_DVSN_1, ACCI_DVSN_2, ACCI_DVSN_3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ko-KR" altLang="en-US" sz="1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파생변수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생성</a:t>
            </a:r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28111"/>
              </p:ext>
            </p:extLst>
          </p:nvPr>
        </p:nvGraphicFramePr>
        <p:xfrm>
          <a:off x="304800" y="3165415"/>
          <a:ext cx="284384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755">
                  <a:extLst>
                    <a:ext uri="{9D8B030D-6E8A-4147-A177-3AD203B41FA5}">
                      <a16:colId xmlns:a16="http://schemas.microsoft.com/office/drawing/2014/main" val="1305115450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916695404"/>
                    </a:ext>
                  </a:extLst>
                </a:gridCol>
                <a:gridCol w="1078303">
                  <a:extLst>
                    <a:ext uri="{9D8B030D-6E8A-4147-A177-3AD203B41FA5}">
                      <a16:colId xmlns:a16="http://schemas.microsoft.com/office/drawing/2014/main" val="279750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POLY_NO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CUST_ID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ACCI_DVSN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3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13245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1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1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68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5654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1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3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71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2798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1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2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74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1231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1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2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64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5489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2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3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94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222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2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1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379404"/>
                  </a:ext>
                </a:extLst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3260786" y="4170056"/>
            <a:ext cx="543464" cy="58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61797"/>
              </p:ext>
            </p:extLst>
          </p:nvPr>
        </p:nvGraphicFramePr>
        <p:xfrm>
          <a:off x="3916394" y="3721674"/>
          <a:ext cx="496018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047">
                  <a:extLst>
                    <a:ext uri="{9D8B030D-6E8A-4147-A177-3AD203B41FA5}">
                      <a16:colId xmlns:a16="http://schemas.microsoft.com/office/drawing/2014/main" val="1360401093"/>
                    </a:ext>
                  </a:extLst>
                </a:gridCol>
                <a:gridCol w="1240047">
                  <a:extLst>
                    <a:ext uri="{9D8B030D-6E8A-4147-A177-3AD203B41FA5}">
                      <a16:colId xmlns:a16="http://schemas.microsoft.com/office/drawing/2014/main" val="3293437422"/>
                    </a:ext>
                  </a:extLst>
                </a:gridCol>
                <a:gridCol w="1240047">
                  <a:extLst>
                    <a:ext uri="{9D8B030D-6E8A-4147-A177-3AD203B41FA5}">
                      <a16:colId xmlns:a16="http://schemas.microsoft.com/office/drawing/2014/main" val="70371922"/>
                    </a:ext>
                  </a:extLst>
                </a:gridCol>
                <a:gridCol w="1240047">
                  <a:extLst>
                    <a:ext uri="{9D8B030D-6E8A-4147-A177-3AD203B41FA5}">
                      <a16:colId xmlns:a16="http://schemas.microsoft.com/office/drawing/2014/main" val="1749014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CUST_ID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ACCI_DVSN_1</a:t>
                      </a:r>
                      <a:endParaRPr lang="ko-KR" altLang="en-US" sz="12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ACCI_DVSN_2</a:t>
                      </a:r>
                      <a:endParaRPr lang="ko-KR" altLang="en-US" sz="1200" dirty="0" smtClean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Arial Rounded MT Bold" panose="020F0704030504030204" pitchFamily="34" charset="0"/>
                        </a:rPr>
                        <a:t>ACCI_DVSN_3</a:t>
                      </a:r>
                      <a:endParaRPr lang="ko-KR" altLang="en-US" sz="1200" dirty="0" smtClean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9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95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56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7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4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10 ~ 13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VLID_HOSP_OTDA_MEAN</a:t>
            </a:r>
          </a:p>
          <a:p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endParaRPr lang="en-US" altLang="ko-KR" dirty="0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COUNT_TRMT_ITEM_MEAN</a:t>
            </a:r>
          </a:p>
          <a:p>
            <a:endParaRPr lang="en-US" altLang="ko-KR" dirty="0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endParaRPr lang="en-US" altLang="ko-KR" dirty="0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NON_PAY_RATIO_MEAN</a:t>
            </a:r>
          </a:p>
          <a:p>
            <a:endParaRPr lang="en-US" altLang="ko-KR" dirty="0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endParaRPr lang="en-US" altLang="ko-KR" dirty="0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DMND_CODE_2</a:t>
            </a:r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endParaRPr lang="en-US" altLang="ko-KR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342544"/>
            <a:ext cx="846745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 유효 통원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입원 일수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고객들에 대하여 평균 유효 통원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입원 일수를 계산하고 로그 변환한 변수</a:t>
            </a:r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2430540"/>
            <a:ext cx="846745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실손 영수증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 진료과목의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개수를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하여 로그 변환한 변수</a:t>
            </a:r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799" y="3518536"/>
            <a:ext cx="846745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고객의 청구 건에 대한 실손비급여비율의 평균값을 로그 변환한 변수</a:t>
            </a:r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798" y="4606532"/>
            <a:ext cx="846745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지급청구의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원인이 되는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사유 코드 중 입원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(02)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청구 건의 수를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하고 로그 변환한 변수</a:t>
            </a:r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34940" y="5348823"/>
            <a:ext cx="5607170" cy="116456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</a:t>
            </a:r>
            <a:r>
              <a:rPr lang="ko-KR" altLang="en-US" sz="28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변수</a:t>
            </a:r>
            <a:endParaRPr lang="en-US" altLang="ko-KR" sz="280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20,607 </a:t>
            </a:r>
            <a:r>
              <a:rPr lang="en-US" altLang="ko-KR" sz="280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obs</a:t>
            </a:r>
            <a:endParaRPr lang="en-US" altLang="ko-KR" sz="280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85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Index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8970" y="2028574"/>
            <a:ext cx="3746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생성 및 전처리</a:t>
            </a: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en-US" altLang="ko-KR" sz="2500" dirty="0" smtClean="0">
              <a:solidFill>
                <a:schemeClr val="accent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SMOTE</a:t>
            </a:r>
          </a:p>
          <a:p>
            <a:pPr marL="342900" indent="-342900" algn="just">
              <a:buAutoNum type="arabicPeriod"/>
            </a:pPr>
            <a:endParaRPr lang="en-US" altLang="ko-KR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및 제언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20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Logistic Regression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2770"/>
            <a:ext cx="4192293" cy="3804118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66210"/>
              </p:ext>
            </p:extLst>
          </p:nvPr>
        </p:nvGraphicFramePr>
        <p:xfrm>
          <a:off x="273170" y="1022770"/>
          <a:ext cx="3781244" cy="2557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311">
                  <a:extLst>
                    <a:ext uri="{9D8B030D-6E8A-4147-A177-3AD203B41FA5}">
                      <a16:colId xmlns:a16="http://schemas.microsoft.com/office/drawing/2014/main" val="2602998392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1973126126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741757104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4095073010"/>
                    </a:ext>
                  </a:extLst>
                </a:gridCol>
              </a:tblGrid>
              <a:tr h="508455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Test</a:t>
                      </a:r>
                    </a:p>
                    <a:p>
                      <a:pPr algn="ctr" latinLnBrk="1"/>
                      <a:r>
                        <a:rPr lang="en-US" altLang="ko-KR" sz="1500" dirty="0" err="1" smtClean="0">
                          <a:latin typeface="Arial Rounded MT Bold" panose="020F0704030504030204" pitchFamily="34" charset="0"/>
                        </a:rPr>
                        <a:t>Obs</a:t>
                      </a:r>
                      <a:r>
                        <a:rPr lang="en-US" altLang="ko-KR" sz="1500" baseline="0" dirty="0" smtClean="0">
                          <a:latin typeface="Arial Rounded MT Bold" panose="020F0704030504030204" pitchFamily="34" charset="0"/>
                        </a:rPr>
                        <a:t> = 6,183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>
                          <a:latin typeface="Arial Rounded MT Bold" panose="020F0704030504030204" pitchFamily="34" charset="0"/>
                        </a:rPr>
                        <a:t>Pred</a:t>
                      </a:r>
                      <a:endParaRPr lang="ko-KR" altLang="en-US" sz="1500" dirty="0" smtClean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893210"/>
                  </a:ext>
                </a:extLst>
              </a:tr>
              <a:tr h="50845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No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Yes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44704"/>
                  </a:ext>
                </a:extLst>
              </a:tr>
              <a:tr h="7701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True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No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5,553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73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600761"/>
                  </a:ext>
                </a:extLst>
              </a:tr>
              <a:tr h="7701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Yes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356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201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21319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3170" y="3856008"/>
            <a:ext cx="37812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정확도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0.9306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민감도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재현율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0.3608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특이도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0.9870</a:t>
            </a:r>
          </a:p>
          <a:p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정밀도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0.7335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F1 – score : 0.4836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46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Decision Tree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2770"/>
            <a:ext cx="4192293" cy="380411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23175"/>
              </p:ext>
            </p:extLst>
          </p:nvPr>
        </p:nvGraphicFramePr>
        <p:xfrm>
          <a:off x="273170" y="1022770"/>
          <a:ext cx="3781244" cy="2557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311">
                  <a:extLst>
                    <a:ext uri="{9D8B030D-6E8A-4147-A177-3AD203B41FA5}">
                      <a16:colId xmlns:a16="http://schemas.microsoft.com/office/drawing/2014/main" val="2602998392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1973126126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741757104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4095073010"/>
                    </a:ext>
                  </a:extLst>
                </a:gridCol>
              </a:tblGrid>
              <a:tr h="508455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Test</a:t>
                      </a:r>
                    </a:p>
                    <a:p>
                      <a:pPr algn="ctr" latinLnBrk="1"/>
                      <a:r>
                        <a:rPr lang="en-US" altLang="ko-KR" sz="1500" dirty="0" err="1" smtClean="0">
                          <a:latin typeface="Arial Rounded MT Bold" panose="020F0704030504030204" pitchFamily="34" charset="0"/>
                        </a:rPr>
                        <a:t>Obs</a:t>
                      </a:r>
                      <a:r>
                        <a:rPr lang="en-US" altLang="ko-KR" sz="1500" baseline="0" dirty="0" smtClean="0">
                          <a:latin typeface="Arial Rounded MT Bold" panose="020F0704030504030204" pitchFamily="34" charset="0"/>
                        </a:rPr>
                        <a:t> = 6,183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>
                          <a:latin typeface="Arial Rounded MT Bold" panose="020F0704030504030204" pitchFamily="34" charset="0"/>
                        </a:rPr>
                        <a:t>Pred</a:t>
                      </a:r>
                      <a:endParaRPr lang="ko-KR" altLang="en-US" sz="1500" dirty="0" smtClean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893210"/>
                  </a:ext>
                </a:extLst>
              </a:tr>
              <a:tr h="50845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No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Yes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44704"/>
                  </a:ext>
                </a:extLst>
              </a:tr>
              <a:tr h="7701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True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No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5,541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85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600761"/>
                  </a:ext>
                </a:extLst>
              </a:tr>
              <a:tr h="7701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Yes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357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200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21319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3170" y="3856008"/>
            <a:ext cx="37812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정확도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0.9285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민감도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재현율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0.3590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특이도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0.9848</a:t>
            </a:r>
          </a:p>
          <a:p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정밀도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0.7017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F1 – score : 0.4749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99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Random Forest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2770"/>
            <a:ext cx="4192292" cy="380411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93284"/>
              </p:ext>
            </p:extLst>
          </p:nvPr>
        </p:nvGraphicFramePr>
        <p:xfrm>
          <a:off x="273170" y="1022770"/>
          <a:ext cx="3781244" cy="2557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311">
                  <a:extLst>
                    <a:ext uri="{9D8B030D-6E8A-4147-A177-3AD203B41FA5}">
                      <a16:colId xmlns:a16="http://schemas.microsoft.com/office/drawing/2014/main" val="2602998392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1973126126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741757104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4095073010"/>
                    </a:ext>
                  </a:extLst>
                </a:gridCol>
              </a:tblGrid>
              <a:tr h="508455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Test</a:t>
                      </a:r>
                    </a:p>
                    <a:p>
                      <a:pPr algn="ctr" latinLnBrk="1"/>
                      <a:r>
                        <a:rPr lang="en-US" altLang="ko-KR" sz="1500" dirty="0" err="1" smtClean="0">
                          <a:latin typeface="Arial Rounded MT Bold" panose="020F0704030504030204" pitchFamily="34" charset="0"/>
                        </a:rPr>
                        <a:t>Obs</a:t>
                      </a:r>
                      <a:r>
                        <a:rPr lang="en-US" altLang="ko-KR" sz="1500" baseline="0" dirty="0" smtClean="0">
                          <a:latin typeface="Arial Rounded MT Bold" panose="020F0704030504030204" pitchFamily="34" charset="0"/>
                        </a:rPr>
                        <a:t> = 6,183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>
                          <a:latin typeface="Arial Rounded MT Bold" panose="020F0704030504030204" pitchFamily="34" charset="0"/>
                        </a:rPr>
                        <a:t>Pred</a:t>
                      </a:r>
                      <a:endParaRPr lang="ko-KR" altLang="en-US" sz="1500" dirty="0" smtClean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893210"/>
                  </a:ext>
                </a:extLst>
              </a:tr>
              <a:tr h="50845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No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Yes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44704"/>
                  </a:ext>
                </a:extLst>
              </a:tr>
              <a:tr h="7701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True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No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5,553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73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600761"/>
                  </a:ext>
                </a:extLst>
              </a:tr>
              <a:tr h="7701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Yes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315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242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21319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3170" y="3856008"/>
            <a:ext cx="37812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정확도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0.9372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민감도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재현율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0.4344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특이도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0.9870</a:t>
            </a:r>
          </a:p>
          <a:p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정밀도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0.7682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F1 – score : 0.5549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45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Index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8970" y="2028574"/>
            <a:ext cx="3746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생성 및 전처리</a:t>
            </a: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SMOTE</a:t>
            </a:r>
          </a:p>
          <a:p>
            <a:pPr marL="342900" indent="-342900" algn="just">
              <a:buAutoNum type="arabicPeriod"/>
            </a:pPr>
            <a:endParaRPr lang="en-US" altLang="ko-KR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및 제언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07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Index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8970" y="2028574"/>
            <a:ext cx="3746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생성 및 전처리</a:t>
            </a: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SMOTE</a:t>
            </a:r>
          </a:p>
          <a:p>
            <a:pPr marL="342900" indent="-342900" algn="just">
              <a:buAutoNum type="arabicPeriod"/>
            </a:pPr>
            <a:endParaRPr lang="en-US" altLang="ko-KR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및 제언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1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SMOTE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076" y="953807"/>
            <a:ext cx="81298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Synthetic Minority Over-sampling Technique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약자로 비율이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낮은 분류의 데이터를 만들어내는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방법이다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SMOTE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먼저 분류 개수가 적은 쪽의 데이터의 샘플을 취한 뒤 이 </a:t>
            </a:r>
            <a:r>
              <a:rPr lang="ko-KR" altLang="en-US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샘플의 </a:t>
            </a:r>
            <a:r>
              <a:rPr lang="en-US" altLang="ko-KR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 </a:t>
            </a:r>
            <a:r>
              <a:rPr lang="ko-KR" altLang="en-US" dirty="0" err="1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최근접</a:t>
            </a:r>
            <a:r>
              <a:rPr lang="ko-KR" altLang="en-US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이웃</a:t>
            </a:r>
            <a:r>
              <a:rPr lang="en-US" altLang="ko-KR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 nearest neighbor</a:t>
            </a:r>
            <a:r>
              <a:rPr lang="en-US" altLang="ko-KR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찾는다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그리고 현재 샘플과 이들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</a:t>
            </a:r>
            <a:r>
              <a:rPr lang="ko-KR" altLang="en-US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이웃 간의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차이</a:t>
            </a:r>
            <a:r>
              <a:rPr lang="en-US" altLang="ko-KR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(difference)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ko-KR" altLang="en-US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구하고</a:t>
            </a:r>
            <a:r>
              <a:rPr lang="en-US" altLang="ko-KR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차이에 </a:t>
            </a:r>
            <a:r>
              <a:rPr lang="en-US" altLang="ko-KR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 ~ 1 </a:t>
            </a:r>
            <a:r>
              <a:rPr lang="ko-KR" altLang="en-US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사이의 임의의 값을 곱하여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원래 샘플에 더한다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 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이렇게 만든 새로운 샘플을 훈련 데이터에 추가한다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결과적으로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SMOTE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ko-KR" altLang="en-US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기존의 샘플을 주변의 이웃을 고려해 약간씩 이동시킨 점들을 추가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 방식으로 동작한다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" y="4348666"/>
            <a:ext cx="8129847" cy="22551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75849" y="4315113"/>
            <a:ext cx="15096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K=4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경우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01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SMOTE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076" y="953807"/>
            <a:ext cx="81298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프로그래밍의 </a:t>
            </a:r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DMwR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라이브러리의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SMOTE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함수를 이용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DMwR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::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SMOTE(form,                          #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포뮬러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#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포뮬러를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적용할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</a:t>
            </a:r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perc.over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=200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#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적은 쪽의 데이터를 얼마나 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                                   #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추가로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샘플링해야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하는지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k=5,           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#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고려할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최근접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이웃의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</a:t>
            </a:r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perc.under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=200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적은 쪽의 데이터를 추가로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샘플링할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때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                                  #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샘플에 대응해서 많은 쪽의 데이터를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                                      #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얼마나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샘플링할지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지정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12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SMOTE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076" y="953807"/>
            <a:ext cx="81298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data(iris)</a:t>
            </a: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data &lt;- iris[, c(1, 2, 5)]</a:t>
            </a: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data$Species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&lt;- factor(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ifelse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data$Species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== "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setosa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","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rare","common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"))</a:t>
            </a: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table(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data$Species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just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common  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rare</a:t>
            </a: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100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50</a:t>
            </a:r>
          </a:p>
          <a:p>
            <a:pPr algn="just"/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 SMOTE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샘플링 진행 후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newData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&lt;- SMOTE(Species ~ ., data,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perc.over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600,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perc.under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=100)</a:t>
            </a: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table(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newData$Species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common   rare</a:t>
            </a:r>
          </a:p>
          <a:p>
            <a:pPr algn="just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300   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350</a:t>
            </a:r>
          </a:p>
        </p:txBody>
      </p:sp>
      <p:sp>
        <p:nvSpPr>
          <p:cNvPr id="8" name="타원 7"/>
          <p:cNvSpPr/>
          <p:nvPr/>
        </p:nvSpPr>
        <p:spPr>
          <a:xfrm>
            <a:off x="507076" y="1972895"/>
            <a:ext cx="1837426" cy="94027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07076" y="3557809"/>
            <a:ext cx="1837426" cy="94027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075" y="4725323"/>
            <a:ext cx="8129847" cy="1986028"/>
          </a:xfrm>
          <a:prstGeom prst="round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Rare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한 개당 </a:t>
            </a:r>
            <a:r>
              <a:rPr lang="en-US" altLang="ko-KR" sz="1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perc.over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/ 100 (600 / 100 = 6)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추가 데이터 생성</a:t>
            </a:r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Rare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데이터가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개에서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300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추가 데이터를 더해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350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개로 생성</a:t>
            </a:r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이제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Common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데이터에서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Rare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데이터가 추가 생성된 양의 </a:t>
            </a:r>
            <a:r>
              <a:rPr lang="en-US" altLang="ko-KR" sz="1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perc.under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비율만큼 샘플링 진행한다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즉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Rare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00</a:t>
            </a:r>
            <a:r>
              <a:rPr lang="ko-KR" altLang="en-US" sz="15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</a:t>
            </a:r>
            <a:r>
              <a:rPr lang="ko-KR" altLang="en-US" sz="15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 생성되었으므로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Common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300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(100%)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300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개가 되도록 추가로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개를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common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sampling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29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SMOTE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076" y="953807"/>
            <a:ext cx="8129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기존의 주어진 데이터는 보험사기자의 수가 </a:t>
            </a:r>
            <a:r>
              <a:rPr lang="en-US" altLang="ko-KR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1,806</a:t>
            </a:r>
            <a:r>
              <a:rPr lang="ko-KR" altLang="en-US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명으로 약 </a:t>
            </a:r>
            <a:r>
              <a:rPr lang="en-US" altLang="ko-KR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8.76%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Rare Event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나타났다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20,607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주어진 데이터를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 70%, Test 30%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분리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데이터의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Target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비율을 </a:t>
            </a:r>
            <a:r>
              <a:rPr lang="en-US" altLang="ko-KR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1: 1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비율로 오버 샘플링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62342" y="2969533"/>
            <a:ext cx="7819313" cy="3856866"/>
            <a:chOff x="647113" y="2536723"/>
            <a:chExt cx="7819313" cy="3856866"/>
          </a:xfrm>
        </p:grpSpPr>
        <p:sp>
          <p:nvSpPr>
            <p:cNvPr id="7" name="TextBox 6"/>
            <p:cNvSpPr txBox="1"/>
            <p:nvPr/>
          </p:nvSpPr>
          <p:spPr>
            <a:xfrm>
              <a:off x="1108376" y="5747258"/>
              <a:ext cx="2448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 Rounded MT Bold" panose="020F0704030504030204" pitchFamily="34" charset="0"/>
                </a:rPr>
                <a:t>Original Train Data</a:t>
              </a:r>
            </a:p>
            <a:p>
              <a:pPr algn="ctr"/>
              <a:r>
                <a:rPr lang="en-US" altLang="ko-KR" dirty="0" smtClean="0">
                  <a:latin typeface="Arial Rounded MT Bold" panose="020F0704030504030204" pitchFamily="34" charset="0"/>
                </a:rPr>
                <a:t>14,425 </a:t>
              </a:r>
              <a:r>
                <a:rPr lang="en-US" altLang="ko-KR" dirty="0" err="1" smtClean="0">
                  <a:latin typeface="Arial Rounded MT Bold" panose="020F0704030504030204" pitchFamily="34" charset="0"/>
                </a:rPr>
                <a:t>obs</a:t>
              </a:r>
              <a:endParaRPr lang="ko-KR" altLang="en-US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5131" y="2686673"/>
              <a:ext cx="3371295" cy="305913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541847" y="5747258"/>
              <a:ext cx="2477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 Rounded MT Bold" panose="020F0704030504030204" pitchFamily="34" charset="0"/>
                </a:rPr>
                <a:t>SMOTE Train Data</a:t>
              </a:r>
            </a:p>
            <a:p>
              <a:pPr algn="ctr"/>
              <a:r>
                <a:rPr lang="en-US" altLang="ko-KR" dirty="0" smtClean="0">
                  <a:latin typeface="Arial Rounded MT Bold" panose="020F0704030504030204" pitchFamily="34" charset="0"/>
                </a:rPr>
                <a:t>63,393 </a:t>
              </a:r>
              <a:r>
                <a:rPr lang="en-US" altLang="ko-KR" dirty="0" err="1" smtClean="0">
                  <a:latin typeface="Arial Rounded MT Bold" panose="020F0704030504030204" pitchFamily="34" charset="0"/>
                </a:rPr>
                <a:t>obs</a:t>
              </a:r>
              <a:endParaRPr lang="ko-KR" alt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4269943" y="4399837"/>
              <a:ext cx="573656" cy="570676"/>
            </a:xfrm>
            <a:prstGeom prst="right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113" y="2686673"/>
              <a:ext cx="3371295" cy="3059139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532498" y="4808930"/>
              <a:ext cx="12797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1,243</a:t>
              </a:r>
              <a:endPara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714" y="2548521"/>
              <a:ext cx="12797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13,182</a:t>
              </a:r>
              <a:endPara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7942" y="2581085"/>
              <a:ext cx="12797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31,075</a:t>
              </a:r>
              <a:endPara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62329" y="2536723"/>
              <a:ext cx="12797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32,318</a:t>
              </a:r>
              <a:endPara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55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Random Forest with SMOTE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73460"/>
              </p:ext>
            </p:extLst>
          </p:nvPr>
        </p:nvGraphicFramePr>
        <p:xfrm>
          <a:off x="2688566" y="988264"/>
          <a:ext cx="3781244" cy="2557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311">
                  <a:extLst>
                    <a:ext uri="{9D8B030D-6E8A-4147-A177-3AD203B41FA5}">
                      <a16:colId xmlns:a16="http://schemas.microsoft.com/office/drawing/2014/main" val="2602998392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1973126126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741757104"/>
                    </a:ext>
                  </a:extLst>
                </a:gridCol>
                <a:gridCol w="945311">
                  <a:extLst>
                    <a:ext uri="{9D8B030D-6E8A-4147-A177-3AD203B41FA5}">
                      <a16:colId xmlns:a16="http://schemas.microsoft.com/office/drawing/2014/main" val="4095073010"/>
                    </a:ext>
                  </a:extLst>
                </a:gridCol>
              </a:tblGrid>
              <a:tr h="508455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Test</a:t>
                      </a:r>
                    </a:p>
                    <a:p>
                      <a:pPr algn="ctr" latinLnBrk="1"/>
                      <a:r>
                        <a:rPr lang="en-US" altLang="ko-KR" sz="1500" dirty="0" err="1" smtClean="0">
                          <a:latin typeface="Arial Rounded MT Bold" panose="020F0704030504030204" pitchFamily="34" charset="0"/>
                        </a:rPr>
                        <a:t>Obs</a:t>
                      </a:r>
                      <a:r>
                        <a:rPr lang="en-US" altLang="ko-KR" sz="1500" baseline="0" dirty="0" smtClean="0">
                          <a:latin typeface="Arial Rounded MT Bold" panose="020F0704030504030204" pitchFamily="34" charset="0"/>
                        </a:rPr>
                        <a:t> = 6,182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>
                          <a:latin typeface="Arial Rounded MT Bold" panose="020F0704030504030204" pitchFamily="34" charset="0"/>
                        </a:rPr>
                        <a:t>Pred</a:t>
                      </a:r>
                      <a:endParaRPr lang="ko-KR" altLang="en-US" sz="1500" dirty="0" smtClean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893210"/>
                  </a:ext>
                </a:extLst>
              </a:tr>
              <a:tr h="50845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No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Yes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44704"/>
                  </a:ext>
                </a:extLst>
              </a:tr>
              <a:tr h="7701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True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No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5,261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207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600761"/>
                  </a:ext>
                </a:extLst>
              </a:tr>
              <a:tr h="7701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Yes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358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Arial Rounded MT Bold" panose="020F0704030504030204" pitchFamily="34" charset="0"/>
                        </a:rPr>
                        <a:t>356</a:t>
                      </a:r>
                      <a:endParaRPr lang="ko-KR" altLang="en-US" sz="15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21319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88566" y="3821502"/>
            <a:ext cx="37812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정확도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0.9086</a:t>
            </a: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민감도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재현율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0.4986</a:t>
            </a: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특이도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0.9621</a:t>
            </a:r>
          </a:p>
          <a:p>
            <a:pPr algn="ctr"/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정밀도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0.6332</a:t>
            </a: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F1 – score : 0.5579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13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Random Forest with SMOTE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0" y="1469767"/>
            <a:ext cx="5716627" cy="51873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7076" y="953807"/>
            <a:ext cx="812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민감도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(Specificity)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6402" y="5382393"/>
            <a:ext cx="82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0.3608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1050" y="4287730"/>
            <a:ext cx="82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0.3608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1753" y="3128956"/>
            <a:ext cx="82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0.4344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88319" y="2027200"/>
            <a:ext cx="82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0.4986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92750" y="1932317"/>
            <a:ext cx="2022646" cy="5520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0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79" y="1578677"/>
            <a:ext cx="5658640" cy="51346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Random Forest with SMOTE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076" y="953807"/>
            <a:ext cx="812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F1 SCORE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9712" y="2188782"/>
            <a:ext cx="82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0.4836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4257" y="2085257"/>
            <a:ext cx="82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0.4749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8804" y="1576266"/>
            <a:ext cx="82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0.5549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80061" y="1576265"/>
            <a:ext cx="82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0.5579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14594" y="6154081"/>
            <a:ext cx="2873134" cy="5520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14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Index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8970" y="2028574"/>
            <a:ext cx="3746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생성 및 전처리</a:t>
            </a: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SMOTE</a:t>
            </a:r>
          </a:p>
          <a:p>
            <a:pPr marL="342900" indent="-342900" algn="just">
              <a:buAutoNum type="arabicPeriod"/>
            </a:pPr>
            <a:endParaRPr lang="en-US" altLang="ko-KR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및 제언</a:t>
            </a:r>
            <a:endParaRPr lang="ko-KR" altLang="en-US" sz="2500" dirty="0">
              <a:solidFill>
                <a:schemeClr val="accent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93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Suggestion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 err="1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166" y="1344600"/>
            <a:ext cx="8643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일반적으로 보험 사기 적발 모형에서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Logistic Regression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이나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Decision Tree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같이 단일 모형보다 앙상블 모형인 </a:t>
            </a:r>
            <a:r>
              <a:rPr lang="en-US" altLang="ko-KR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Random Forest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모형의 예측력이 더 높은 것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나타났다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그러나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앙상블 모형의 경우 단일 모형에 비해 각 변수들의 설명력이 떨어진다는 단점이 있다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따라서 구축하고자 하는 모형이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설명력 위주의 모형인지 사기 적중률에 초점을 맞춘 모형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인지 올바른 선택이 필요하다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또한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모형의 성능을 평가하기 위해 단순히 정확도를 사용하기 보다는 </a:t>
            </a:r>
            <a:r>
              <a:rPr lang="en-US" altLang="ko-KR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Rare Event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경우 </a:t>
            </a:r>
            <a:r>
              <a:rPr lang="en-US" altLang="ko-KR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F1-Score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사용하는 것이 소수의 보험 사기를 적발하는 모형에 더 적합하다고 판단된다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4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Suggestion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 err="1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166" y="1344600"/>
            <a:ext cx="86436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주어진 데이터로 각 개인에 대한 보험 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사기자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여부를 판별할 수 있는 모형 뿐만 아니라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각각의 청구 건에 </a:t>
            </a:r>
            <a:r>
              <a:rPr lang="ko-KR" altLang="en-US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사기로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추정되는 </a:t>
            </a:r>
            <a:r>
              <a:rPr lang="ko-KR" altLang="en-US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스코어를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부여하는 모형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만드는 방법도 고려된다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사람이 모든 청구 건수에 대하여 보험 사기를 행하는 일은 매우 드물기 때문에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사건에 대하여 보험 사기를 적발하는 모형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 필요하기 때문이다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최근 보험사기 추세를 보면 가족단위나 친구 모임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병원이나 보험사직원과 결탁하는 등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집단으로 형성된 보험사기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급속도로 증가하고 있다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algn="just"/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점차 조직화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대형화 되어가는 각종 보험사기 범죄를 보다 효율적으로 적발하기 위해서는 조사 대상 건을 선별해주는 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스코어링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시스템뿐만 아니라 이들 </a:t>
            </a:r>
            <a:r>
              <a:rPr lang="ko-KR" altLang="en-US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보험 사기 공모자들간의 배후관계를 파악하고 관련자들을 적발해낼 수 있는 </a:t>
            </a:r>
            <a:r>
              <a:rPr lang="en-US" altLang="ko-KR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Link Analysis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기법을 이용한 시스템을 병행하여 운영할 필요가 있을 것이다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3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Index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8970" y="2028574"/>
            <a:ext cx="3746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생성 및 전처리</a:t>
            </a:r>
            <a:endParaRPr lang="en-US" altLang="ko-KR" sz="2500" dirty="0" smtClean="0">
              <a:solidFill>
                <a:schemeClr val="accent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sz="2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SMOTE</a:t>
            </a:r>
          </a:p>
          <a:p>
            <a:pPr marL="342900" indent="-342900" algn="just">
              <a:buAutoNum type="arabicPeriod"/>
            </a:pPr>
            <a:endParaRPr lang="en-US" altLang="ko-KR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및 제언</a:t>
            </a:r>
            <a:endParaRPr lang="ko-KR" altLang="en-US" sz="2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Link Analysis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2" y="1199071"/>
            <a:ext cx="4039985" cy="2562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47" y="1199072"/>
            <a:ext cx="3803651" cy="2562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68832" y="4261918"/>
            <a:ext cx="8643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 논문에 따르면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청구 번호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계약자의 주민번호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청구자의 주민번호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사고자 주민번호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집주소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전화번호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 번호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병원 번호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정비소 번호 등을 이용하여 고객들에 대하여 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링크맵을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구축하고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algn="just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다양한 패턴을 발견하여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고객들이 어떤 관계가 있는지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하나의 보험 사기에 다수의 관련자들이 어떠한 형태로 묶여 있는지 파악하고 보험 사기 혐의자를 탐색하는 분석 방법이다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6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THANK YOU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2896" y="3046490"/>
            <a:ext cx="44782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latin typeface="Arial Rounded MT Bold" panose="020F0704030504030204" pitchFamily="34" charset="0"/>
              </a:rPr>
              <a:t>THANK YOU</a:t>
            </a:r>
            <a:endParaRPr lang="ko-KR" altLang="en-US" sz="5000" dirty="0">
              <a:solidFill>
                <a:schemeClr val="accent5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1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DANGER_PERSON</a:t>
            </a:r>
            <a:endParaRPr lang="en-US" altLang="ko-KR" dirty="0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29652"/>
            <a:ext cx="4267200" cy="628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30" y="5605950"/>
            <a:ext cx="5381625" cy="1087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844952"/>
            <a:ext cx="5314950" cy="667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880" y="3782671"/>
            <a:ext cx="5286375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04800" y="1342544"/>
            <a:ext cx="846745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기사에 따르면 우리가 일반적으로 생각하는 보험 사기인 고의 사고 유형 보다 일반인이 쉽게 접근할 수 있는 </a:t>
            </a:r>
            <a:r>
              <a:rPr lang="ko-KR" altLang="en-US" sz="1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허위 과다 사고 유형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훨씬 더 많은 것으로 나타났다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sz="1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또한 특정 인구학적 특성을 가진 사람이 보험사기자일 확률이 높은 것으로 나타났다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따라서 </a:t>
            </a:r>
            <a:r>
              <a:rPr lang="en-US" altLang="ko-KR" sz="1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30~50</a:t>
            </a:r>
            <a:r>
              <a:rPr lang="ko-KR" altLang="en-US" sz="1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대의 직업이 회사원</a:t>
            </a:r>
            <a:r>
              <a:rPr lang="en-US" altLang="ko-KR" sz="1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전업주부</a:t>
            </a:r>
            <a:r>
              <a:rPr lang="en-US" altLang="ko-KR" sz="1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무직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경우 보험사기자일 사람이 높은 것으로 판단하여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“YES”,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그렇지 않은 사람은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“NO”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값을 주어 변수를 생성한다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24400" y="4006883"/>
            <a:ext cx="27518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489494" y="5166246"/>
            <a:ext cx="3082506" cy="2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824377" y="6054221"/>
            <a:ext cx="2058838" cy="15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1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DANGER_PERSON</a:t>
            </a:r>
            <a:endParaRPr lang="en-US" altLang="ko-KR" dirty="0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342544"/>
            <a:ext cx="8467455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실제로 보험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사기자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1,806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 중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DANGER_PERSON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해당하는 사람은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612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명으로 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33.9%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해당되었다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485407"/>
              </p:ext>
            </p:extLst>
          </p:nvPr>
        </p:nvGraphicFramePr>
        <p:xfrm>
          <a:off x="304800" y="3511334"/>
          <a:ext cx="36633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838">
                  <a:extLst>
                    <a:ext uri="{9D8B030D-6E8A-4147-A177-3AD203B41FA5}">
                      <a16:colId xmlns:a16="http://schemas.microsoft.com/office/drawing/2014/main" val="65007092"/>
                    </a:ext>
                  </a:extLst>
                </a:gridCol>
                <a:gridCol w="915838">
                  <a:extLst>
                    <a:ext uri="{9D8B030D-6E8A-4147-A177-3AD203B41FA5}">
                      <a16:colId xmlns:a16="http://schemas.microsoft.com/office/drawing/2014/main" val="3979198441"/>
                    </a:ext>
                  </a:extLst>
                </a:gridCol>
                <a:gridCol w="915838">
                  <a:extLst>
                    <a:ext uri="{9D8B030D-6E8A-4147-A177-3AD203B41FA5}">
                      <a16:colId xmlns:a16="http://schemas.microsoft.com/office/drawing/2014/main" val="2601504931"/>
                    </a:ext>
                  </a:extLst>
                </a:gridCol>
                <a:gridCol w="915838">
                  <a:extLst>
                    <a:ext uri="{9D8B030D-6E8A-4147-A177-3AD203B41FA5}">
                      <a16:colId xmlns:a16="http://schemas.microsoft.com/office/drawing/2014/main" val="813080645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20,607 </a:t>
                      </a:r>
                      <a:r>
                        <a:rPr lang="en-US" altLang="ko-KR" sz="15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obs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DANGER_PERSON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14398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NO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YES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1122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보험 </a:t>
                      </a:r>
                      <a:endParaRPr lang="en-US" altLang="ko-KR" sz="15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사기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NO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13,575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5,226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599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YES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1,194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612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93938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4800" y="3188169"/>
            <a:ext cx="3663352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 DANGER_PERSON TABLE 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01" y="2255743"/>
            <a:ext cx="4132054" cy="40636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21902" y="4994694"/>
            <a:ext cx="14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33.9%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1902" y="3437220"/>
            <a:ext cx="14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66.1%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43267" y="4994694"/>
            <a:ext cx="14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27.7%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3267" y="3437220"/>
            <a:ext cx="14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72.3%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75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2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CONTRACT_FOR_CLAIM</a:t>
            </a:r>
            <a:endParaRPr lang="en-US" altLang="ko-KR" dirty="0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342544"/>
            <a:ext cx="846745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보험사기자일수록 </a:t>
            </a:r>
            <a:r>
              <a:rPr lang="ko-KR" altLang="en-US" sz="1500" dirty="0" smtClean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계약 건수 대비 과다하게 보험을 청구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할 것이라 예상하여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고객별 계약 건수와 청구 건수를 계산한 다음 그 비율을 변수로 생성한다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just"/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하지만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분포를 확인해본 결과 왼쪽으로 치우쳐진 분포의 형태를 띄어 로그 변환을 진행한다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60330"/>
            <a:ext cx="4029637" cy="39629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18" y="2560330"/>
            <a:ext cx="4029637" cy="39629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53086" y="3842662"/>
            <a:ext cx="14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 전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19358" y="3842662"/>
            <a:ext cx="14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 후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4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2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solidFill>
                  <a:schemeClr val="accent2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ㆍ</a:t>
            </a:r>
            <a:r>
              <a:rPr lang="en-US" altLang="ko-KR" dirty="0" smtClean="0">
                <a:solidFill>
                  <a:schemeClr val="accent2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CONTRACT_FOR_CLAIM</a:t>
            </a:r>
            <a:endParaRPr lang="en-US" altLang="ko-KR" dirty="0" smtClean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9" y="1707220"/>
            <a:ext cx="4824598" cy="4744759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5859768" y="2042869"/>
            <a:ext cx="2932981" cy="1045388"/>
          </a:xfrm>
          <a:prstGeom prst="wedgeRoundRectCallout">
            <a:avLst>
              <a:gd name="adj1" fmla="val -107455"/>
              <a:gd name="adj2" fmla="val 69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실제로 보험사기자의 경우 분포가 오른쪽으로 좀 더 치우쳐진 것으로 나타났다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5170" y="1765870"/>
            <a:ext cx="1207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 smtClean="0">
                <a:solidFill>
                  <a:srgbClr val="D95F0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보험 </a:t>
            </a:r>
            <a:r>
              <a:rPr lang="ko-KR" altLang="en-US" sz="1500" dirty="0" err="1" smtClean="0">
                <a:solidFill>
                  <a:srgbClr val="D95F0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사기자</a:t>
            </a:r>
            <a:endParaRPr lang="en-US" altLang="ko-KR" sz="1500" dirty="0" smtClean="0">
              <a:solidFill>
                <a:srgbClr val="D95F0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sz="1500" dirty="0" smtClean="0">
                <a:solidFill>
                  <a:srgbClr val="1B9E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고객</a:t>
            </a:r>
            <a:endParaRPr lang="ko-KR" altLang="en-US" sz="1500" dirty="0">
              <a:solidFill>
                <a:srgbClr val="1B9E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7293" y="3918016"/>
            <a:ext cx="293298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CLAIM_FOR_CONTRACT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57542"/>
              </p:ext>
            </p:extLst>
          </p:nvPr>
        </p:nvGraphicFramePr>
        <p:xfrm>
          <a:off x="5495025" y="4329260"/>
          <a:ext cx="342468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843">
                  <a:extLst>
                    <a:ext uri="{9D8B030D-6E8A-4147-A177-3AD203B41FA5}">
                      <a16:colId xmlns:a16="http://schemas.microsoft.com/office/drawing/2014/main" val="260746325"/>
                    </a:ext>
                  </a:extLst>
                </a:gridCol>
                <a:gridCol w="1173192">
                  <a:extLst>
                    <a:ext uri="{9D8B030D-6E8A-4147-A177-3AD203B41FA5}">
                      <a16:colId xmlns:a16="http://schemas.microsoft.com/office/drawing/2014/main" val="305365140"/>
                    </a:ext>
                  </a:extLst>
                </a:gridCol>
                <a:gridCol w="931651">
                  <a:extLst>
                    <a:ext uri="{9D8B030D-6E8A-4147-A177-3AD203B41FA5}">
                      <a16:colId xmlns:a16="http://schemas.microsoft.com/office/drawing/2014/main" val="252860076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Log</a:t>
                      </a:r>
                      <a:r>
                        <a:rPr lang="en-US" altLang="ko-KR" sz="15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변환 전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일반 고객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1.82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0046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보험 </a:t>
                      </a:r>
                      <a:r>
                        <a:rPr lang="ko-KR" altLang="en-US" sz="15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사기자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5.42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55176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Log </a:t>
                      </a:r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변환 후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일반 고객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</a:t>
                      </a:r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0.004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3053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보험 </a:t>
                      </a:r>
                      <a:r>
                        <a:rPr lang="ko-KR" altLang="en-US" sz="15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사기자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0.932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36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1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3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PAYM_AMT_MEAN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342544"/>
            <a:ext cx="846745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보험사기자를 판별하는 데 실제로 보험 회사에서 얼마나 보험금을 지급 했는지도 중요한 변수이다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algn="just"/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따라서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각 고객들의 청구 건에 대한 평균 </a:t>
            </a:r>
            <a:r>
              <a:rPr lang="ko-KR" altLang="en-US" sz="15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실지급액을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역시 로그 변환을 진행한다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0" y="2560330"/>
            <a:ext cx="3818516" cy="39629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78" y="2560330"/>
            <a:ext cx="3818516" cy="39629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56935" y="2669470"/>
            <a:ext cx="14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 전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4708" y="2669470"/>
            <a:ext cx="14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 후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4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982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8269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5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3</a:t>
            </a:r>
            <a:endParaRPr lang="ko-KR" altLang="en-US" sz="2500" dirty="0">
              <a:solidFill>
                <a:schemeClr val="bg1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98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solidFill>
                  <a:schemeClr val="accent2"/>
                </a:solidFill>
                <a:latin typeface="Arial Rounded MT Bold" panose="020F0704030504030204" pitchFamily="34" charset="0"/>
              </a:rPr>
              <a:t>ㆍ</a:t>
            </a:r>
            <a:r>
              <a:rPr lang="en-US" altLang="ko-KR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PAYM_AMT_MEAN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4" y="1707220"/>
            <a:ext cx="4571828" cy="4744759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5859768" y="2042869"/>
            <a:ext cx="2932981" cy="1045388"/>
          </a:xfrm>
          <a:prstGeom prst="wedgeRoundRectCallout">
            <a:avLst>
              <a:gd name="adj1" fmla="val -107455"/>
              <a:gd name="adj2" fmla="val 69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실제로 보험사기자의 경우 분포가 오른쪽으로 좀 더 치우쳐진 것으로 나타났다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5170" y="1765870"/>
            <a:ext cx="1207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 smtClean="0">
                <a:solidFill>
                  <a:srgbClr val="FFFF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보험 </a:t>
            </a:r>
            <a:r>
              <a:rPr lang="ko-KR" altLang="en-US" sz="1500" dirty="0" err="1" smtClean="0">
                <a:solidFill>
                  <a:srgbClr val="FFFF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사기자</a:t>
            </a:r>
            <a:endParaRPr lang="en-US" altLang="ko-KR" sz="1500" dirty="0" smtClean="0">
              <a:solidFill>
                <a:srgbClr val="FFFF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/>
            <a:r>
              <a:rPr lang="ko-KR" altLang="en-US" sz="1500" dirty="0" smtClean="0">
                <a:solidFill>
                  <a:srgbClr val="8DD3C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고객</a:t>
            </a:r>
            <a:endParaRPr lang="ko-KR" altLang="en-US" sz="1500" dirty="0">
              <a:solidFill>
                <a:srgbClr val="8DD3C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7293" y="3918016"/>
            <a:ext cx="293298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 </a:t>
            </a:r>
            <a:r>
              <a:rPr lang="ko-KR" altLang="en-US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 </a:t>
            </a:r>
            <a:r>
              <a:rPr lang="en-US" altLang="ko-KR" sz="15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CLAIM_FOR_CONTRACT</a:t>
            </a: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56175"/>
              </p:ext>
            </p:extLst>
          </p:nvPr>
        </p:nvGraphicFramePr>
        <p:xfrm>
          <a:off x="5495025" y="4329260"/>
          <a:ext cx="342468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832">
                  <a:extLst>
                    <a:ext uri="{9D8B030D-6E8A-4147-A177-3AD203B41FA5}">
                      <a16:colId xmlns:a16="http://schemas.microsoft.com/office/drawing/2014/main" val="260746325"/>
                    </a:ext>
                  </a:extLst>
                </a:gridCol>
                <a:gridCol w="1138686">
                  <a:extLst>
                    <a:ext uri="{9D8B030D-6E8A-4147-A177-3AD203B41FA5}">
                      <a16:colId xmlns:a16="http://schemas.microsoft.com/office/drawing/2014/main" val="305365140"/>
                    </a:ext>
                  </a:extLst>
                </a:gridCol>
                <a:gridCol w="1035168">
                  <a:extLst>
                    <a:ext uri="{9D8B030D-6E8A-4147-A177-3AD203B41FA5}">
                      <a16:colId xmlns:a16="http://schemas.microsoft.com/office/drawing/2014/main" val="252860076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Log</a:t>
                      </a:r>
                      <a:r>
                        <a:rPr lang="en-US" altLang="ko-KR" sz="15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변환 전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일반 고객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dirty="0" smtClean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810,228</a:t>
                      </a:r>
                      <a:endParaRPr lang="ko-KR" altLang="en-US" sz="1500" u="none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0046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보험 </a:t>
                      </a:r>
                      <a:r>
                        <a:rPr lang="ko-KR" altLang="en-US" sz="15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사기자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u="none" dirty="0" smtClean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898,676</a:t>
                      </a:r>
                      <a:endParaRPr lang="ko-KR" altLang="en-US" sz="1500" u="none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55176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Log </a:t>
                      </a:r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변환 후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일반 고객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12.5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3053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보험 </a:t>
                      </a:r>
                      <a:r>
                        <a:rPr lang="ko-KR" altLang="en-US" sz="15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사기자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13.2</a:t>
                      </a:r>
                      <a:endParaRPr lang="ko-KR" altLang="en-US" sz="15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36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68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858</TotalTime>
  <Words>1390</Words>
  <Application>Microsoft Office PowerPoint</Application>
  <PresentationFormat>화면 슬라이드 쇼(4:3)</PresentationFormat>
  <Paragraphs>395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Arial Unicode MS</vt:lpstr>
      <vt:lpstr>HY헤드라인M</vt:lpstr>
      <vt:lpstr>나눔고딕 ExtraBold</vt:lpstr>
      <vt:lpstr>맑은 고딕</vt:lpstr>
      <vt:lpstr>Arial</vt:lpstr>
      <vt:lpstr>Arial Rounded MT Bold</vt:lpstr>
      <vt:lpstr>Calibri</vt:lpstr>
      <vt:lpstr>Calibri Light</vt:lpstr>
      <vt:lpstr>Office 테마</vt:lpstr>
      <vt:lpstr>Insurance Fraud Model</vt:lpstr>
      <vt:lpstr>Index</vt:lpstr>
      <vt:lpstr>Index</vt:lpstr>
      <vt:lpstr>Feature 1</vt:lpstr>
      <vt:lpstr>Feature 1</vt:lpstr>
      <vt:lpstr>Feature 2</vt:lpstr>
      <vt:lpstr>Feature 2</vt:lpstr>
      <vt:lpstr>Feature 3</vt:lpstr>
      <vt:lpstr>Feature 3</vt:lpstr>
      <vt:lpstr>Feature 4</vt:lpstr>
      <vt:lpstr>Feature 5</vt:lpstr>
      <vt:lpstr>Feature 6</vt:lpstr>
      <vt:lpstr>Feature 7 ~ 9</vt:lpstr>
      <vt:lpstr>Feature 10 ~ 13</vt:lpstr>
      <vt:lpstr>Index</vt:lpstr>
      <vt:lpstr>Logistic Regression</vt:lpstr>
      <vt:lpstr>Decision Tree</vt:lpstr>
      <vt:lpstr>Random Forest</vt:lpstr>
      <vt:lpstr>Index</vt:lpstr>
      <vt:lpstr>SMOTE</vt:lpstr>
      <vt:lpstr>SMOTE</vt:lpstr>
      <vt:lpstr>SMOTE</vt:lpstr>
      <vt:lpstr>SMOTE</vt:lpstr>
      <vt:lpstr>Random Forest with SMOTE</vt:lpstr>
      <vt:lpstr>Random Forest with SMOTE</vt:lpstr>
      <vt:lpstr>Random Forest with SMOTE</vt:lpstr>
      <vt:lpstr>Index</vt:lpstr>
      <vt:lpstr>Suggestion</vt:lpstr>
      <vt:lpstr>Suggestion</vt:lpstr>
      <vt:lpstr>Link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Windows User</dc:creator>
  <cp:lastModifiedBy>Windows User</cp:lastModifiedBy>
  <cp:revision>1036</cp:revision>
  <dcterms:created xsi:type="dcterms:W3CDTF">2019-11-15T15:03:49Z</dcterms:created>
  <dcterms:modified xsi:type="dcterms:W3CDTF">2019-12-16T16:00:08Z</dcterms:modified>
</cp:coreProperties>
</file>