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8"/>
  </p:notesMasterIdLst>
  <p:handoutMasterIdLst>
    <p:handoutMasterId r:id="rId59"/>
  </p:handoutMasterIdLst>
  <p:sldIdLst>
    <p:sldId id="299" r:id="rId2"/>
    <p:sldId id="300" r:id="rId3"/>
    <p:sldId id="282" r:id="rId4"/>
    <p:sldId id="325" r:id="rId5"/>
    <p:sldId id="331" r:id="rId6"/>
    <p:sldId id="328" r:id="rId7"/>
    <p:sldId id="332" r:id="rId8"/>
    <p:sldId id="375" r:id="rId9"/>
    <p:sldId id="311" r:id="rId10"/>
    <p:sldId id="334" r:id="rId11"/>
    <p:sldId id="335" r:id="rId12"/>
    <p:sldId id="336" r:id="rId13"/>
    <p:sldId id="337" r:id="rId14"/>
    <p:sldId id="338" r:id="rId15"/>
    <p:sldId id="339" r:id="rId16"/>
    <p:sldId id="340" r:id="rId17"/>
    <p:sldId id="341" r:id="rId18"/>
    <p:sldId id="342" r:id="rId19"/>
    <p:sldId id="343" r:id="rId20"/>
    <p:sldId id="344" r:id="rId21"/>
    <p:sldId id="345" r:id="rId22"/>
    <p:sldId id="346" r:id="rId23"/>
    <p:sldId id="347" r:id="rId24"/>
    <p:sldId id="348" r:id="rId25"/>
    <p:sldId id="349" r:id="rId26"/>
    <p:sldId id="350" r:id="rId27"/>
    <p:sldId id="318" r:id="rId28"/>
    <p:sldId id="351" r:id="rId29"/>
    <p:sldId id="352" r:id="rId30"/>
    <p:sldId id="353" r:id="rId31"/>
    <p:sldId id="354" r:id="rId32"/>
    <p:sldId id="378" r:id="rId33"/>
    <p:sldId id="355" r:id="rId34"/>
    <p:sldId id="356" r:id="rId35"/>
    <p:sldId id="358" r:id="rId36"/>
    <p:sldId id="359" r:id="rId37"/>
    <p:sldId id="361" r:id="rId38"/>
    <p:sldId id="362" r:id="rId39"/>
    <p:sldId id="363" r:id="rId40"/>
    <p:sldId id="377" r:id="rId41"/>
    <p:sldId id="381" r:id="rId42"/>
    <p:sldId id="365" r:id="rId43"/>
    <p:sldId id="364" r:id="rId44"/>
    <p:sldId id="366" r:id="rId45"/>
    <p:sldId id="367" r:id="rId46"/>
    <p:sldId id="368" r:id="rId47"/>
    <p:sldId id="369" r:id="rId48"/>
    <p:sldId id="321" r:id="rId49"/>
    <p:sldId id="370" r:id="rId50"/>
    <p:sldId id="371" r:id="rId51"/>
    <p:sldId id="372" r:id="rId52"/>
    <p:sldId id="373" r:id="rId53"/>
    <p:sldId id="374" r:id="rId54"/>
    <p:sldId id="379" r:id="rId55"/>
    <p:sldId id="376" r:id="rId56"/>
    <p:sldId id="330" r:id="rId5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FC4"/>
    <a:srgbClr val="75A99E"/>
    <a:srgbClr val="3165FF"/>
    <a:srgbClr val="BB8E8E"/>
    <a:srgbClr val="FF0000"/>
    <a:srgbClr val="F8766D"/>
    <a:srgbClr val="FBFB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115" autoAdjust="0"/>
    <p:restoredTop sz="94660"/>
  </p:normalViewPr>
  <p:slideViewPr>
    <p:cSldViewPr snapToGrid="0" showGuides="1">
      <p:cViewPr varScale="1">
        <p:scale>
          <a:sx n="115" d="100"/>
          <a:sy n="115" d="100"/>
        </p:scale>
        <p:origin x="180" y="120"/>
      </p:cViewPr>
      <p:guideLst>
        <p:guide orient="horz" pos="2183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527E40-F263-4471-8035-0F0620A6336E}" type="datetimeFigureOut">
              <a:rPr lang="ko-KR" altLang="en-US" smtClean="0"/>
              <a:t>2018-12-10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0A2806-DADE-4ED4-B659-301EB02ED1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914152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B62CCC-F481-437F-B390-4AFE119B11E4}" type="datetimeFigureOut">
              <a:rPr lang="ko-KR" altLang="en-US" smtClean="0"/>
              <a:t>2018-12-10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BEC5EC-9B7C-4656-A501-21C956B3A0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926925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D9FDD-A537-492C-8569-0480CAC7E368}" type="datetime1">
              <a:rPr lang="ko-KR" altLang="en-US" smtClean="0"/>
              <a:t>2018-12-10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3638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45B5A-8FF9-4320-85B3-AD95270CDF16}" type="datetime1">
              <a:rPr lang="ko-KR" altLang="en-US" smtClean="0"/>
              <a:t>2018-12-10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1722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54EC1-89D1-4F1A-BAA4-964BDC1385F1}" type="datetime1">
              <a:rPr lang="ko-KR" altLang="en-US" smtClean="0"/>
              <a:t>2018-12-10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9840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846D2-D292-4712-B7BE-902F36130EC2}" type="datetime1">
              <a:rPr lang="ko-KR" altLang="en-US" smtClean="0"/>
              <a:t>2018-12-10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330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D2ACB-7E48-455F-840D-3DE3F57C7392}" type="datetime1">
              <a:rPr lang="ko-KR" altLang="en-US" smtClean="0"/>
              <a:t>2018-12-10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5722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7AE09-D23F-483F-9D70-80658554F8C2}" type="datetime1">
              <a:rPr lang="ko-KR" altLang="en-US" smtClean="0"/>
              <a:t>2018-12-10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9837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66A79-3428-4238-B074-10A4BAF9EE4B}" type="datetime1">
              <a:rPr lang="ko-KR" altLang="en-US" smtClean="0"/>
              <a:t>2018-12-10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1639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01D67-826A-43A7-B4F0-A91FEAC07B68}" type="datetime1">
              <a:rPr lang="ko-KR" altLang="en-US" smtClean="0"/>
              <a:t>2018-12-10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537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1670A-2591-4E84-89CF-1E2FB2E5FE18}" type="datetime1">
              <a:rPr lang="ko-KR" altLang="en-US" smtClean="0"/>
              <a:t>2018-12-10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2981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CCFB9-4AC6-4FED-B2E6-0806C7821F04}" type="datetime1">
              <a:rPr lang="ko-KR" altLang="en-US" smtClean="0"/>
              <a:t>2018-12-10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7975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0F57B-9A4E-49D6-9A3B-6F2BF77F7444}" type="datetime1">
              <a:rPr lang="ko-KR" altLang="en-US" smtClean="0"/>
              <a:t>2018-12-10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8947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29E345-7D70-4135-93AE-BC0F2DE9E17C}" type="datetime1">
              <a:rPr lang="ko-KR" altLang="en-US" smtClean="0"/>
              <a:t>2018-12-10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1811B0-B48E-441A-87FD-055ECECA2FB0}"/>
              </a:ext>
            </a:extLst>
          </p:cNvPr>
          <p:cNvSpPr txBox="1"/>
          <p:nvPr userDrawn="1"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4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4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55661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0.png"/><Relationship Id="rId2" Type="http://schemas.openxmlformats.org/officeDocument/2006/relationships/image" Target="../media/image380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3" b="7813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0" y="0"/>
            <a:ext cx="12216800" cy="6858000"/>
          </a:xfrm>
          <a:prstGeom prst="rect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504161" y="2588350"/>
            <a:ext cx="520847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400" dirty="0" err="1" smtClean="0">
                <a:solidFill>
                  <a:schemeClr val="bg1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로지스틱</a:t>
            </a:r>
            <a:r>
              <a:rPr lang="ko-KR" altLang="en-US" sz="5400" dirty="0" smtClean="0">
                <a:solidFill>
                  <a:schemeClr val="bg1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 회귀 분석을 통한 </a:t>
            </a:r>
            <a:endParaRPr lang="en-US" altLang="ko-KR" sz="5400" dirty="0" smtClean="0">
              <a:solidFill>
                <a:schemeClr val="bg1"/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pPr algn="ctr"/>
            <a:r>
              <a:rPr lang="ko-KR" altLang="en-US" sz="5400" dirty="0" smtClean="0">
                <a:solidFill>
                  <a:schemeClr val="bg1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보험 사기 예측</a:t>
            </a:r>
            <a:endParaRPr lang="ko-KR" altLang="en-US" sz="5400" dirty="0">
              <a:solidFill>
                <a:schemeClr val="bg1"/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9700" y="14242"/>
            <a:ext cx="124425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500" spc="-150" dirty="0" smtClean="0">
                <a:solidFill>
                  <a:schemeClr val="bg1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응용통계학과</a:t>
            </a:r>
            <a:endParaRPr lang="ko-KR" altLang="en-US" sz="2500" spc="-150" dirty="0">
              <a:solidFill>
                <a:schemeClr val="bg1"/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551647" y="6178766"/>
            <a:ext cx="141577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500" dirty="0" smtClean="0">
                <a:solidFill>
                  <a:schemeClr val="bg1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2018.12.10</a:t>
            </a:r>
            <a:endParaRPr lang="ko-KR" altLang="en-US" sz="2500" dirty="0">
              <a:solidFill>
                <a:schemeClr val="bg1"/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237737" y="5183777"/>
            <a:ext cx="4592956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3500" spc="-150" dirty="0" smtClean="0">
                <a:solidFill>
                  <a:schemeClr val="bg1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TEAM  </a:t>
            </a:r>
            <a:r>
              <a:rPr lang="ko-KR" altLang="en-US" sz="3500" spc="-150" dirty="0" smtClean="0">
                <a:solidFill>
                  <a:schemeClr val="bg1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박상희  </a:t>
            </a:r>
            <a:r>
              <a:rPr lang="ko-KR" altLang="en-US" sz="3500" spc="-150" dirty="0" err="1" smtClean="0">
                <a:solidFill>
                  <a:schemeClr val="bg1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이인풍</a:t>
            </a:r>
            <a:r>
              <a:rPr lang="ko-KR" altLang="en-US" sz="3500" spc="-150" dirty="0" smtClean="0">
                <a:solidFill>
                  <a:schemeClr val="bg1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  </a:t>
            </a:r>
            <a:r>
              <a:rPr lang="ko-KR" altLang="en-US" sz="3500" spc="-150" dirty="0" err="1" smtClean="0">
                <a:solidFill>
                  <a:schemeClr val="bg1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박서희</a:t>
            </a:r>
            <a:r>
              <a:rPr lang="ko-KR" altLang="en-US" sz="3500" spc="-150" dirty="0" smtClean="0">
                <a:solidFill>
                  <a:schemeClr val="bg1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  박소영</a:t>
            </a:r>
            <a:endParaRPr lang="en-US" altLang="ko-KR" sz="3500" spc="-150" dirty="0">
              <a:solidFill>
                <a:schemeClr val="bg1"/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9986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3731" y="0"/>
            <a:ext cx="61106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000" u="sng" spc="-150" dirty="0" smtClean="0">
                <a:solidFill>
                  <a:schemeClr val="accent4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EDA</a:t>
            </a:r>
            <a:endParaRPr lang="ko-KR" altLang="en-US" sz="3000" u="sng" spc="-150" dirty="0">
              <a:solidFill>
                <a:schemeClr val="accent4"/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05172" y="804241"/>
            <a:ext cx="495226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5000" spc="-150" dirty="0" smtClean="0">
                <a:solidFill>
                  <a:schemeClr val="accent4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• </a:t>
            </a:r>
            <a:r>
              <a:rPr lang="ko-KR" altLang="en-US" sz="5000" spc="-150" dirty="0" smtClean="0">
                <a:solidFill>
                  <a:schemeClr val="accent4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진단서 상의 병원의 종류</a:t>
            </a:r>
            <a:endParaRPr lang="ko-KR" altLang="en-US" sz="5000" spc="-150" dirty="0">
              <a:solidFill>
                <a:schemeClr val="accent4"/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05172" y="1972596"/>
            <a:ext cx="11348777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pc="-15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• </a:t>
            </a:r>
            <a:r>
              <a:rPr lang="ko-KR" altLang="en-US" sz="3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보험을 청구할 때 진단서를 같이 제출</a:t>
            </a:r>
            <a:endParaRPr lang="en-US" altLang="ko-KR" sz="3000" dirty="0" smtClean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endParaRPr lang="en-US" altLang="ko-KR" sz="1500" dirty="0" smtClean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r>
              <a:rPr lang="en-US" altLang="ko-KR" sz="30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• </a:t>
            </a:r>
            <a:r>
              <a:rPr lang="ko-KR" altLang="en-US" sz="30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범주 구성   </a:t>
            </a:r>
            <a:r>
              <a:rPr lang="en-US" altLang="ko-KR" sz="30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:   </a:t>
            </a:r>
            <a:r>
              <a:rPr lang="ko-KR" altLang="en-US" sz="3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종합병원</a:t>
            </a:r>
            <a:r>
              <a:rPr lang="en-US" altLang="ko-KR" sz="3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,   </a:t>
            </a:r>
            <a:r>
              <a:rPr lang="ko-KR" altLang="en-US" sz="3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한방병원</a:t>
            </a:r>
            <a:r>
              <a:rPr lang="en-US" altLang="ko-KR" sz="3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,   </a:t>
            </a:r>
            <a:r>
              <a:rPr lang="ko-KR" altLang="en-US" sz="3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기타</a:t>
            </a:r>
            <a:endParaRPr lang="en-US" altLang="ko-KR" sz="3000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797" y="3808596"/>
            <a:ext cx="4949668" cy="304940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2495" y="2009098"/>
            <a:ext cx="5306165" cy="4848902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825147" y="6334780"/>
            <a:ext cx="98208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기타</a:t>
            </a:r>
            <a:endParaRPr lang="en-US" altLang="ko-KR" sz="2500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09806" y="6334780"/>
            <a:ext cx="98208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한방병원</a:t>
            </a:r>
            <a:endParaRPr lang="en-US" altLang="ko-KR" sz="2500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440488" y="6334780"/>
            <a:ext cx="98208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종합병원</a:t>
            </a:r>
            <a:endParaRPr lang="en-US" altLang="ko-KR" sz="2500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475356" y="3876080"/>
            <a:ext cx="98208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spc="-150" dirty="0" err="1" smtClean="0">
                <a:solidFill>
                  <a:srgbClr val="F8766D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일반고객</a:t>
            </a:r>
            <a:endParaRPr lang="en-US" altLang="ko-KR" sz="2500" spc="-150" dirty="0" smtClean="0">
              <a:solidFill>
                <a:srgbClr val="F8766D"/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pPr algn="ctr"/>
            <a:r>
              <a:rPr lang="ko-KR" altLang="en-US" sz="2500" spc="-150" dirty="0" smtClean="0">
                <a:solidFill>
                  <a:srgbClr val="00BFC4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보험사기</a:t>
            </a:r>
            <a:endParaRPr lang="en-US" altLang="ko-KR" sz="2500" dirty="0">
              <a:solidFill>
                <a:srgbClr val="00BFC4"/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724092" y="6201777"/>
            <a:ext cx="98208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기타</a:t>
            </a:r>
            <a:endParaRPr lang="en-US" altLang="ko-KR" sz="2500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0210373" y="6201777"/>
            <a:ext cx="98208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한방병원</a:t>
            </a:r>
            <a:endParaRPr lang="en-US" altLang="ko-KR" sz="2500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237811" y="6201777"/>
            <a:ext cx="98208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종합병원</a:t>
            </a:r>
            <a:endParaRPr lang="en-US" altLang="ko-KR" sz="2500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1301356" y="2215419"/>
            <a:ext cx="98208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spc="-150" dirty="0" err="1" smtClean="0">
                <a:solidFill>
                  <a:srgbClr val="F8766D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일반고객</a:t>
            </a:r>
            <a:endParaRPr lang="en-US" altLang="ko-KR" sz="2500" spc="-150" dirty="0" smtClean="0">
              <a:solidFill>
                <a:srgbClr val="F8766D"/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pPr algn="ctr"/>
            <a:r>
              <a:rPr lang="ko-KR" altLang="en-US" sz="2500" spc="-150" dirty="0" smtClean="0">
                <a:solidFill>
                  <a:srgbClr val="00BFC4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보험사기</a:t>
            </a:r>
            <a:endParaRPr lang="en-US" altLang="ko-KR" sz="2500" dirty="0">
              <a:solidFill>
                <a:srgbClr val="00BFC4"/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237811" y="2919244"/>
            <a:ext cx="98208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97%</a:t>
            </a:r>
            <a:endParaRPr lang="en-US" altLang="ko-KR" sz="2500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724091" y="2919244"/>
            <a:ext cx="98208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85%</a:t>
            </a:r>
            <a:endParaRPr lang="en-US" altLang="ko-KR" sz="2500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0166375" y="2919244"/>
            <a:ext cx="98208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50%</a:t>
            </a:r>
            <a:endParaRPr lang="en-US" altLang="ko-KR" sz="2500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7237810" y="5882961"/>
            <a:ext cx="98208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spc="-15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3</a:t>
            </a:r>
            <a:r>
              <a:rPr lang="en-US" altLang="ko-KR" sz="25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%</a:t>
            </a:r>
            <a:endParaRPr lang="en-US" altLang="ko-KR" sz="2500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166375" y="5007322"/>
            <a:ext cx="98208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50%</a:t>
            </a:r>
            <a:endParaRPr lang="en-US" altLang="ko-KR" sz="2500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724090" y="5742771"/>
            <a:ext cx="98208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15%</a:t>
            </a:r>
            <a:endParaRPr lang="en-US" altLang="ko-KR" sz="2500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55299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/>
      <p:bldP spid="15" grpId="0"/>
      <p:bldP spid="16" grpId="0"/>
      <p:bldP spid="17" grpId="0"/>
      <p:bldP spid="23" grpId="0"/>
      <p:bldP spid="24" grpId="0"/>
      <p:bldP spid="25" grpId="0"/>
      <p:bldP spid="26" grpId="0"/>
      <p:bldP spid="27" grpId="0"/>
      <p:bldP spid="29" grpId="0"/>
      <p:bldP spid="31" grpId="0"/>
      <p:bldP spid="20" grpId="0"/>
      <p:bldP spid="21" grpId="0"/>
      <p:bldP spid="2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3731" y="0"/>
            <a:ext cx="61106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000" u="sng" spc="-150" dirty="0" smtClean="0">
                <a:solidFill>
                  <a:schemeClr val="accent4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EDA</a:t>
            </a:r>
            <a:endParaRPr lang="ko-KR" altLang="en-US" sz="3000" u="sng" spc="-150" dirty="0">
              <a:solidFill>
                <a:schemeClr val="accent4"/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05172" y="804241"/>
            <a:ext cx="281991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0" spc="-150" dirty="0" smtClean="0">
                <a:solidFill>
                  <a:schemeClr val="accent4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• </a:t>
            </a:r>
            <a:r>
              <a:rPr lang="ko-KR" altLang="en-US" sz="5000" spc="-150" dirty="0" smtClean="0">
                <a:solidFill>
                  <a:schemeClr val="accent4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고객의 직업</a:t>
            </a:r>
            <a:endParaRPr lang="ko-KR" altLang="en-US" sz="5000" spc="-150" dirty="0">
              <a:solidFill>
                <a:schemeClr val="accent4"/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05172" y="1972596"/>
            <a:ext cx="11348777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• </a:t>
            </a:r>
            <a:r>
              <a:rPr lang="ko-KR" altLang="en-US" sz="30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범주 구성   </a:t>
            </a:r>
            <a:r>
              <a:rPr lang="en-US" altLang="ko-KR" sz="30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:   </a:t>
            </a:r>
            <a:r>
              <a:rPr lang="ko-KR" altLang="en-US" sz="30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기타</a:t>
            </a:r>
            <a:r>
              <a:rPr lang="en-US" altLang="ko-KR" sz="30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,    </a:t>
            </a:r>
            <a:r>
              <a:rPr lang="ko-KR" altLang="en-US" sz="3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주부</a:t>
            </a:r>
            <a:r>
              <a:rPr lang="en-US" altLang="ko-KR" sz="3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,   </a:t>
            </a:r>
            <a:r>
              <a:rPr lang="ko-KR" altLang="en-US" sz="3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자영업</a:t>
            </a:r>
            <a:endParaRPr lang="en-US" altLang="ko-KR" sz="3000" dirty="0" smtClean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endParaRPr lang="en-US" altLang="ko-KR" sz="1500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r>
              <a:rPr lang="en-US" altLang="ko-KR" sz="3000" spc="-15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• </a:t>
            </a:r>
            <a:r>
              <a:rPr lang="ko-KR" altLang="en-US" sz="30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주부와 자영업자의 </a:t>
            </a:r>
            <a:r>
              <a:rPr lang="ko-KR" altLang="en-US" sz="3000" dirty="0" err="1">
                <a:latin typeface="스웨거 TTF" panose="020B0600000101010101" pitchFamily="50" charset="-127"/>
                <a:ea typeface="스웨거 TTF" panose="020B0600000101010101" pitchFamily="50" charset="-127"/>
              </a:rPr>
              <a:t>보험사기자</a:t>
            </a:r>
            <a:r>
              <a:rPr lang="ko-KR" altLang="en-US" sz="30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 비율이 높았다</a:t>
            </a:r>
            <a:r>
              <a:rPr lang="en-US" altLang="ko-KR" sz="3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.</a:t>
            </a:r>
            <a:endParaRPr lang="en-US" altLang="ko-KR" sz="3000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171" y="3808596"/>
            <a:ext cx="5089293" cy="304940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2495" y="2009098"/>
            <a:ext cx="5306165" cy="4848902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825147" y="6334780"/>
            <a:ext cx="98208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자영업</a:t>
            </a:r>
            <a:endParaRPr lang="en-US" altLang="ko-KR" sz="2500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09806" y="6334780"/>
            <a:ext cx="98208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주부</a:t>
            </a:r>
            <a:endParaRPr lang="en-US" altLang="ko-KR" sz="2500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440488" y="6334780"/>
            <a:ext cx="98208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기타</a:t>
            </a:r>
            <a:endParaRPr lang="en-US" altLang="ko-KR" sz="2500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475356" y="3876080"/>
            <a:ext cx="98208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spc="-150" dirty="0" err="1" smtClean="0">
                <a:solidFill>
                  <a:srgbClr val="F8766D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일반고객</a:t>
            </a:r>
            <a:endParaRPr lang="en-US" altLang="ko-KR" sz="2500" spc="-150" dirty="0" smtClean="0">
              <a:solidFill>
                <a:srgbClr val="F8766D"/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pPr algn="ctr"/>
            <a:r>
              <a:rPr lang="ko-KR" altLang="en-US" sz="2500" spc="-150" dirty="0" smtClean="0">
                <a:solidFill>
                  <a:srgbClr val="00BFC4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보험사기</a:t>
            </a:r>
            <a:endParaRPr lang="en-US" altLang="ko-KR" sz="2500" dirty="0">
              <a:solidFill>
                <a:srgbClr val="00BFC4"/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724092" y="6201777"/>
            <a:ext cx="98208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자영업</a:t>
            </a:r>
            <a:endParaRPr lang="en-US" altLang="ko-KR" sz="2500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0210373" y="6201777"/>
            <a:ext cx="98208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주부</a:t>
            </a:r>
            <a:endParaRPr lang="en-US" altLang="ko-KR" sz="2500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237811" y="6201777"/>
            <a:ext cx="98208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기타</a:t>
            </a:r>
            <a:endParaRPr lang="en-US" altLang="ko-KR" sz="2500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1301356" y="2215419"/>
            <a:ext cx="98208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spc="-150" dirty="0" err="1" smtClean="0">
                <a:solidFill>
                  <a:srgbClr val="F8766D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일반고객</a:t>
            </a:r>
            <a:endParaRPr lang="en-US" altLang="ko-KR" sz="2500" spc="-150" dirty="0" smtClean="0">
              <a:solidFill>
                <a:srgbClr val="F8766D"/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pPr algn="ctr"/>
            <a:r>
              <a:rPr lang="ko-KR" altLang="en-US" sz="2500" spc="-150" dirty="0" smtClean="0">
                <a:solidFill>
                  <a:srgbClr val="00BFC4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보험사기</a:t>
            </a:r>
            <a:endParaRPr lang="en-US" altLang="ko-KR" sz="2500" dirty="0">
              <a:solidFill>
                <a:srgbClr val="00BFC4"/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237811" y="2919244"/>
            <a:ext cx="98208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81%</a:t>
            </a:r>
            <a:endParaRPr lang="en-US" altLang="ko-KR" sz="2500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724091" y="2919244"/>
            <a:ext cx="98208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75%</a:t>
            </a:r>
            <a:endParaRPr lang="en-US" altLang="ko-KR" sz="2500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0166375" y="2919244"/>
            <a:ext cx="98208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75%</a:t>
            </a:r>
            <a:endParaRPr lang="en-US" altLang="ko-KR" sz="2500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7237810" y="5674221"/>
            <a:ext cx="98208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19%</a:t>
            </a:r>
            <a:endParaRPr lang="en-US" altLang="ko-KR" sz="2500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724090" y="5530901"/>
            <a:ext cx="98208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25%</a:t>
            </a:r>
            <a:endParaRPr lang="en-US" altLang="ko-KR" sz="2500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0166375" y="5491651"/>
            <a:ext cx="98208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25%</a:t>
            </a:r>
            <a:endParaRPr lang="en-US" altLang="ko-KR" sz="2500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6053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/>
      <p:bldP spid="15" grpId="0"/>
      <p:bldP spid="16" grpId="0"/>
      <p:bldP spid="17" grpId="0"/>
      <p:bldP spid="23" grpId="0"/>
      <p:bldP spid="24" grpId="0"/>
      <p:bldP spid="25" grpId="0"/>
      <p:bldP spid="26" grpId="0"/>
      <p:bldP spid="27" grpId="0"/>
      <p:bldP spid="29" grpId="0"/>
      <p:bldP spid="31" grpId="0"/>
      <p:bldP spid="20" grpId="0"/>
      <p:bldP spid="21" grpId="0"/>
      <p:bldP spid="2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3731" y="0"/>
            <a:ext cx="61106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000" u="sng" spc="-150" dirty="0" smtClean="0">
                <a:solidFill>
                  <a:schemeClr val="accent4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EDA</a:t>
            </a:r>
            <a:endParaRPr lang="ko-KR" altLang="en-US" sz="3000" u="sng" spc="-150" dirty="0">
              <a:solidFill>
                <a:schemeClr val="accent4"/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05172" y="804241"/>
            <a:ext cx="249572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5000" spc="-150" dirty="0" smtClean="0">
                <a:solidFill>
                  <a:schemeClr val="accent4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• </a:t>
            </a:r>
            <a:r>
              <a:rPr lang="ko-KR" altLang="en-US" sz="5000" spc="-150" dirty="0" smtClean="0">
                <a:solidFill>
                  <a:schemeClr val="accent4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사고 원인</a:t>
            </a:r>
            <a:endParaRPr lang="ko-KR" altLang="en-US" sz="5000" spc="-150" dirty="0">
              <a:solidFill>
                <a:schemeClr val="accent4"/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05172" y="1972596"/>
            <a:ext cx="1134877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spc="-15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• </a:t>
            </a:r>
            <a:r>
              <a:rPr lang="ko-KR" altLang="en-US" sz="3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보험 업계에서는 </a:t>
            </a:r>
            <a:r>
              <a:rPr lang="ko-KR" altLang="en-US" sz="3000" dirty="0" smtClean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질병 분류 코드</a:t>
            </a:r>
            <a:r>
              <a:rPr lang="ko-KR" altLang="en-US" sz="3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를 </a:t>
            </a:r>
            <a:r>
              <a:rPr lang="en-US" altLang="ko-KR" sz="3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317</a:t>
            </a:r>
            <a:r>
              <a:rPr lang="ko-KR" altLang="en-US" sz="3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개의 코드로 구분</a:t>
            </a:r>
            <a:endParaRPr lang="en-US" altLang="ko-KR" sz="3000" dirty="0" smtClean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endParaRPr lang="en-US" altLang="ko-KR" sz="1400" dirty="0" smtClean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r>
              <a:rPr lang="en-US" altLang="ko-KR" sz="30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• </a:t>
            </a:r>
            <a:r>
              <a:rPr lang="ko-KR" altLang="en-US" sz="30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각 </a:t>
            </a:r>
            <a:r>
              <a:rPr lang="en-US" altLang="ko-KR" sz="30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317</a:t>
            </a:r>
            <a:r>
              <a:rPr lang="ko-KR" altLang="en-US" sz="30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개의 코드에 대하여 보험사기자와 일반 고객의 비율을 구분</a:t>
            </a:r>
            <a:endParaRPr lang="en-US" altLang="ko-KR" sz="3000" spc="-150" dirty="0" smtClean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endParaRPr lang="en-US" altLang="ko-KR" sz="1400" spc="-150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r>
              <a:rPr lang="en-US" altLang="ko-KR" sz="30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•</a:t>
            </a:r>
            <a:r>
              <a:rPr lang="ko-KR" altLang="en-US" sz="30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범주 구분   </a:t>
            </a:r>
            <a:r>
              <a:rPr lang="en-US" altLang="ko-KR" sz="30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:   </a:t>
            </a:r>
            <a:r>
              <a:rPr lang="ko-KR" altLang="en-US" sz="30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보험사기빈도가 높은 질병</a:t>
            </a:r>
            <a:r>
              <a:rPr lang="en-US" altLang="ko-KR" sz="30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,     </a:t>
            </a:r>
            <a:r>
              <a:rPr lang="ko-KR" altLang="en-US" sz="30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보험사기빈도가 비슷한 질병</a:t>
            </a:r>
            <a:r>
              <a:rPr lang="en-US" altLang="ko-KR" sz="30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,     </a:t>
            </a:r>
            <a:r>
              <a:rPr lang="ko-KR" altLang="en-US" sz="30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보험사기빈도가 낮은 질병</a:t>
            </a:r>
            <a:endParaRPr lang="en-US" altLang="ko-KR" sz="3000" spc="-150" dirty="0" smtClean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endParaRPr lang="en-US" altLang="ko-KR" sz="3000" spc="-150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r>
              <a:rPr lang="en-US" altLang="ko-KR" sz="30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•</a:t>
            </a:r>
            <a:r>
              <a:rPr lang="ko-KR" altLang="en-US" sz="3000" spc="-15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 </a:t>
            </a:r>
            <a:r>
              <a:rPr lang="en-US" altLang="ko-KR" sz="30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ex. </a:t>
            </a:r>
            <a:r>
              <a:rPr lang="ko-KR" altLang="en-US" sz="30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보험사기빈도가 </a:t>
            </a:r>
            <a:r>
              <a:rPr lang="ko-KR" altLang="en-US" sz="3000" spc="-15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높은 </a:t>
            </a:r>
            <a:r>
              <a:rPr lang="ko-KR" altLang="en-US" sz="30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질병 </a:t>
            </a:r>
            <a:r>
              <a:rPr lang="en-US" altLang="ko-KR" sz="30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:  </a:t>
            </a:r>
            <a:r>
              <a:rPr lang="ko-KR" altLang="en-US" sz="3000" spc="-150" dirty="0" smtClean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골절</a:t>
            </a:r>
            <a:r>
              <a:rPr lang="en-US" altLang="ko-KR" sz="3000" spc="-150" dirty="0" smtClean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, </a:t>
            </a:r>
            <a:r>
              <a:rPr lang="ko-KR" altLang="en-US" sz="3000" spc="-150" dirty="0" smtClean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 </a:t>
            </a:r>
            <a:r>
              <a:rPr lang="ko-KR" altLang="en-US" sz="3000" spc="-150" dirty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골반 </a:t>
            </a:r>
            <a:r>
              <a:rPr lang="ko-KR" altLang="en-US" sz="3000" spc="-150" dirty="0" smtClean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통증</a:t>
            </a:r>
            <a:endParaRPr lang="en-US" altLang="ko-KR" sz="3000" spc="-150" dirty="0">
              <a:solidFill>
                <a:schemeClr val="accent2"/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endParaRPr lang="en-US" altLang="ko-KR" sz="1500" spc="-150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r>
              <a:rPr lang="en-US" altLang="ko-KR" sz="3000" spc="-15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•</a:t>
            </a:r>
            <a:r>
              <a:rPr lang="ko-KR" altLang="en-US" sz="3000" spc="-15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 </a:t>
            </a:r>
            <a:r>
              <a:rPr lang="en-US" altLang="ko-KR" sz="3000" spc="-15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ex. </a:t>
            </a:r>
            <a:r>
              <a:rPr lang="ko-KR" altLang="en-US" sz="3000" spc="-15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보험사기빈도가 </a:t>
            </a:r>
            <a:r>
              <a:rPr lang="ko-KR" altLang="en-US" sz="30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비슷한 </a:t>
            </a:r>
            <a:r>
              <a:rPr lang="ko-KR" altLang="en-US" sz="3000" spc="-15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질병 </a:t>
            </a:r>
            <a:r>
              <a:rPr lang="en-US" altLang="ko-KR" sz="3000" spc="-15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: </a:t>
            </a:r>
            <a:r>
              <a:rPr lang="ko-KR" altLang="en-US" sz="3000" spc="-15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 </a:t>
            </a:r>
            <a:r>
              <a:rPr lang="ko-KR" altLang="en-US" sz="3000" spc="-150" dirty="0" smtClean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알레르기</a:t>
            </a:r>
            <a:r>
              <a:rPr lang="en-US" altLang="ko-KR" sz="3000" spc="-150" dirty="0" smtClean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,   </a:t>
            </a:r>
            <a:r>
              <a:rPr lang="ko-KR" altLang="en-US" sz="3000" spc="-150" dirty="0" smtClean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복부 통증</a:t>
            </a:r>
            <a:endParaRPr lang="en-US" altLang="ko-KR" sz="3000" spc="-150" dirty="0" smtClean="0">
              <a:solidFill>
                <a:schemeClr val="accent2"/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endParaRPr lang="en-US" altLang="ko-KR" sz="1500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r>
              <a:rPr lang="en-US" altLang="ko-KR" sz="3000" spc="-15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•</a:t>
            </a:r>
            <a:r>
              <a:rPr lang="ko-KR" altLang="en-US" sz="3000" spc="-15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 </a:t>
            </a:r>
            <a:r>
              <a:rPr lang="en-US" altLang="ko-KR" sz="3000" spc="-15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ex. </a:t>
            </a:r>
            <a:r>
              <a:rPr lang="ko-KR" altLang="en-US" sz="3000" spc="-15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보험사기빈도가 </a:t>
            </a:r>
            <a:r>
              <a:rPr lang="ko-KR" altLang="en-US" sz="30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낮은 </a:t>
            </a:r>
            <a:r>
              <a:rPr lang="ko-KR" altLang="en-US" sz="3000" spc="-15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질병 </a:t>
            </a:r>
            <a:r>
              <a:rPr lang="en-US" altLang="ko-KR" sz="3000" spc="-15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: </a:t>
            </a:r>
            <a:r>
              <a:rPr lang="ko-KR" altLang="en-US" sz="3000" spc="-15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 </a:t>
            </a:r>
            <a:r>
              <a:rPr lang="ko-KR" altLang="en-US" sz="3000" spc="-150" dirty="0" smtClean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유방암</a:t>
            </a:r>
            <a:r>
              <a:rPr lang="en-US" altLang="ko-KR" sz="3000" spc="-150" dirty="0" smtClean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,   </a:t>
            </a:r>
            <a:r>
              <a:rPr lang="ko-KR" altLang="en-US" sz="3000" spc="-150" dirty="0" smtClean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당뇨병</a:t>
            </a:r>
            <a:r>
              <a:rPr lang="en-US" altLang="ko-KR" sz="3000" spc="-150" dirty="0" smtClean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,   </a:t>
            </a:r>
            <a:r>
              <a:rPr lang="ko-KR" altLang="en-US" sz="3000" spc="-150" dirty="0" smtClean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고혈압</a:t>
            </a:r>
            <a:endParaRPr lang="en-US" altLang="ko-KR" sz="3000" dirty="0">
              <a:solidFill>
                <a:schemeClr val="accent2"/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9474" y="4921135"/>
            <a:ext cx="2435976" cy="149906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0247" y="4928188"/>
            <a:ext cx="2342285" cy="155868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3340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3731" y="0"/>
            <a:ext cx="61106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000" u="sng" spc="-150" dirty="0" smtClean="0">
                <a:solidFill>
                  <a:schemeClr val="accent4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EDA</a:t>
            </a:r>
            <a:endParaRPr lang="ko-KR" altLang="en-US" sz="3000" u="sng" spc="-150" dirty="0">
              <a:solidFill>
                <a:schemeClr val="accent4"/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05172" y="804241"/>
            <a:ext cx="249572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5000" spc="-150" dirty="0" smtClean="0">
                <a:solidFill>
                  <a:schemeClr val="accent4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• </a:t>
            </a:r>
            <a:r>
              <a:rPr lang="ko-KR" altLang="en-US" sz="5000" spc="-150" dirty="0" smtClean="0">
                <a:solidFill>
                  <a:schemeClr val="accent4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사고 원인</a:t>
            </a:r>
            <a:endParaRPr lang="ko-KR" altLang="en-US" sz="5000" spc="-150" dirty="0">
              <a:solidFill>
                <a:schemeClr val="accent4"/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772" y="1916258"/>
            <a:ext cx="5306165" cy="484890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0320" y="1916258"/>
            <a:ext cx="5306165" cy="484890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261991" y="2246786"/>
            <a:ext cx="98208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spc="-150" dirty="0" err="1" smtClean="0">
                <a:solidFill>
                  <a:srgbClr val="F8766D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일반고객</a:t>
            </a:r>
            <a:endParaRPr lang="en-US" altLang="ko-KR" sz="2500" spc="-150" dirty="0" smtClean="0">
              <a:solidFill>
                <a:srgbClr val="F8766D"/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pPr algn="ctr"/>
            <a:r>
              <a:rPr lang="ko-KR" altLang="en-US" sz="2500" spc="-150" dirty="0" smtClean="0">
                <a:solidFill>
                  <a:srgbClr val="00BFC4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보험사기</a:t>
            </a:r>
            <a:endParaRPr lang="en-US" altLang="ko-KR" sz="2500" dirty="0">
              <a:solidFill>
                <a:srgbClr val="00BFC4"/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294138" y="1916258"/>
            <a:ext cx="98208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spc="-150" dirty="0" err="1" smtClean="0">
                <a:solidFill>
                  <a:srgbClr val="F8766D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일반고객</a:t>
            </a:r>
            <a:endParaRPr lang="en-US" altLang="ko-KR" sz="2500" spc="-150" dirty="0" smtClean="0">
              <a:solidFill>
                <a:srgbClr val="F8766D"/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pPr algn="ctr"/>
            <a:r>
              <a:rPr lang="ko-KR" altLang="en-US" sz="2500" spc="-150" dirty="0" smtClean="0">
                <a:solidFill>
                  <a:srgbClr val="00BFC4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보험사기</a:t>
            </a:r>
            <a:endParaRPr lang="en-US" altLang="ko-KR" sz="2500" dirty="0">
              <a:solidFill>
                <a:srgbClr val="00BFC4"/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61991" y="6118649"/>
            <a:ext cx="98208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빈도 높음</a:t>
            </a:r>
            <a:endParaRPr lang="en-US" altLang="ko-KR" sz="2500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785991" y="6096455"/>
            <a:ext cx="98208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빈도 </a:t>
            </a:r>
            <a:r>
              <a:rPr lang="ko-KR" altLang="en-US" sz="2500" spc="-150" dirty="0" err="1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비슷</a:t>
            </a:r>
            <a:endParaRPr lang="en-US" altLang="ko-KR" sz="2500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250464" y="6118649"/>
            <a:ext cx="98208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빈도 낮음</a:t>
            </a:r>
            <a:endParaRPr lang="en-US" altLang="ko-KR" sz="2500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323582" y="6204548"/>
            <a:ext cx="98208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빈도 높음</a:t>
            </a:r>
            <a:endParaRPr lang="en-US" altLang="ko-KR" sz="2500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847582" y="6182354"/>
            <a:ext cx="98208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빈도 </a:t>
            </a:r>
            <a:r>
              <a:rPr lang="ko-KR" altLang="en-US" sz="2500" spc="-150" dirty="0" err="1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비슷</a:t>
            </a:r>
            <a:endParaRPr lang="en-US" altLang="ko-KR" sz="2500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312055" y="6204548"/>
            <a:ext cx="98208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빈도 낮음</a:t>
            </a:r>
            <a:endParaRPr lang="en-US" altLang="ko-KR" sz="2500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323581" y="2778032"/>
            <a:ext cx="98208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56%</a:t>
            </a:r>
            <a:endParaRPr lang="en-US" altLang="ko-KR" sz="2500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767883" y="2778032"/>
            <a:ext cx="98208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80%</a:t>
            </a:r>
            <a:endParaRPr lang="en-US" altLang="ko-KR" sz="2500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245586" y="2778032"/>
            <a:ext cx="98208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91%</a:t>
            </a:r>
            <a:endParaRPr lang="en-US" altLang="ko-KR" sz="2500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7323581" y="5029911"/>
            <a:ext cx="98208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44%</a:t>
            </a:r>
            <a:endParaRPr lang="en-US" altLang="ko-KR" sz="2500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767882" y="5506965"/>
            <a:ext cx="98208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20%</a:t>
            </a:r>
            <a:endParaRPr lang="en-US" altLang="ko-KR" sz="2500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0245615" y="5688063"/>
            <a:ext cx="98208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spc="-15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9</a:t>
            </a:r>
            <a:r>
              <a:rPr lang="en-US" altLang="ko-KR" sz="25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%</a:t>
            </a:r>
            <a:endParaRPr lang="en-US" altLang="ko-KR" sz="2500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94873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3731" y="0"/>
            <a:ext cx="61106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000" u="sng" spc="-150" dirty="0" smtClean="0">
                <a:solidFill>
                  <a:schemeClr val="accent4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EDA</a:t>
            </a:r>
            <a:endParaRPr lang="ko-KR" altLang="en-US" sz="3000" u="sng" spc="-150" dirty="0">
              <a:solidFill>
                <a:schemeClr val="accent4"/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05172" y="804241"/>
            <a:ext cx="477341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5000" spc="-150" dirty="0" smtClean="0">
                <a:solidFill>
                  <a:schemeClr val="accent4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• </a:t>
            </a:r>
            <a:r>
              <a:rPr lang="ko-KR" altLang="en-US" sz="5000" spc="-150" dirty="0" smtClean="0">
                <a:solidFill>
                  <a:schemeClr val="accent4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보험담당자의 잦은 변경</a:t>
            </a:r>
            <a:endParaRPr lang="ko-KR" altLang="en-US" sz="5000" spc="-150" dirty="0">
              <a:solidFill>
                <a:schemeClr val="accent4"/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44796" y="1916258"/>
            <a:ext cx="1134877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spc="-15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• </a:t>
            </a:r>
            <a:r>
              <a:rPr lang="ko-KR" altLang="en-US" sz="3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보험담당자를 </a:t>
            </a:r>
            <a:r>
              <a:rPr lang="ko-KR" altLang="en-US" sz="3000" dirty="0" smtClean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자주 변경</a:t>
            </a:r>
            <a:r>
              <a:rPr lang="ko-KR" altLang="en-US" sz="3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할 경우 </a:t>
            </a:r>
            <a:r>
              <a:rPr lang="ko-KR" altLang="en-US" sz="3000" dirty="0" smtClean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보험사기일 가능성이 높다</a:t>
            </a:r>
            <a:r>
              <a:rPr lang="ko-KR" altLang="en-US" sz="3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고 생각</a:t>
            </a:r>
            <a:r>
              <a:rPr lang="en-US" altLang="ko-KR" sz="3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338" y="2470256"/>
            <a:ext cx="5199051" cy="398832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05172" y="3502498"/>
            <a:ext cx="646331" cy="1421002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ko-KR" altLang="en-US" sz="3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확률밀도함수</a:t>
            </a:r>
            <a:endParaRPr lang="en-US" altLang="ko-KR" sz="3000" dirty="0" smtClean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457332" y="5941083"/>
            <a:ext cx="2388982" cy="553998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ko-KR" altLang="en-US" sz="3000" dirty="0" err="1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보험담당자</a:t>
            </a:r>
            <a:r>
              <a:rPr lang="ko-KR" altLang="en-US" sz="3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 변경 횟수</a:t>
            </a:r>
            <a:endParaRPr lang="en-US" altLang="ko-KR" sz="3000" dirty="0" smtClean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787249" y="2756702"/>
            <a:ext cx="98208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spc="-150" dirty="0" err="1" smtClean="0">
                <a:solidFill>
                  <a:srgbClr val="F8766D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일반고객</a:t>
            </a:r>
            <a:endParaRPr lang="en-US" altLang="ko-KR" sz="2500" spc="-150" dirty="0" smtClean="0">
              <a:solidFill>
                <a:srgbClr val="F8766D"/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pPr algn="ctr"/>
            <a:r>
              <a:rPr lang="ko-KR" altLang="en-US" sz="2500" spc="-150" dirty="0" smtClean="0">
                <a:solidFill>
                  <a:srgbClr val="00BFC4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보험사기</a:t>
            </a:r>
            <a:endParaRPr lang="en-US" altLang="ko-KR" sz="2500" dirty="0">
              <a:solidFill>
                <a:srgbClr val="00BFC4"/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9829" y="2470256"/>
            <a:ext cx="4982920" cy="3960607"/>
          </a:xfrm>
          <a:prstGeom prst="rect">
            <a:avLst/>
          </a:prstGeom>
        </p:spPr>
      </p:pic>
      <p:sp>
        <p:nvSpPr>
          <p:cNvPr id="4" name="모서리가 둥근 직사각형 3"/>
          <p:cNvSpPr/>
          <p:nvPr/>
        </p:nvSpPr>
        <p:spPr>
          <a:xfrm>
            <a:off x="7977899" y="3590761"/>
            <a:ext cx="507076" cy="1554881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10039250" y="2470256"/>
            <a:ext cx="507076" cy="2703101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9765738" y="5893192"/>
            <a:ext cx="1054099" cy="553998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ko-KR" altLang="en-US" sz="3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보험사기</a:t>
            </a:r>
            <a:endParaRPr lang="en-US" altLang="ko-KR" sz="3000" dirty="0" smtClean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670732" y="5876865"/>
            <a:ext cx="1121410" cy="553998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ko-KR" altLang="en-US" sz="3000" dirty="0" err="1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일반고객</a:t>
            </a:r>
            <a:endParaRPr lang="en-US" altLang="ko-KR" sz="3000" dirty="0" smtClean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250373" y="6411721"/>
            <a:ext cx="2743200" cy="365125"/>
          </a:xfrm>
        </p:spPr>
        <p:txBody>
          <a:bodyPr/>
          <a:lstStyle/>
          <a:p>
            <a:fld id="{F5B5AC3A-BA06-4AE0-833B-7241F9EB1D02}" type="slidenum">
              <a:rPr lang="ko-KR" altLang="en-US" smtClean="0"/>
              <a:t>14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447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0" grpId="0"/>
      <p:bldP spid="4" grpId="0" animBg="1"/>
      <p:bldP spid="12" grpId="0" animBg="1"/>
      <p:bldP spid="13" grpId="0"/>
      <p:bldP spid="1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3731" y="0"/>
            <a:ext cx="61106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000" u="sng" spc="-150" dirty="0" smtClean="0">
                <a:solidFill>
                  <a:schemeClr val="accent4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EDA</a:t>
            </a:r>
            <a:endParaRPr lang="ko-KR" altLang="en-US" sz="3000" u="sng" spc="-150" dirty="0">
              <a:solidFill>
                <a:schemeClr val="accent4"/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05172" y="804241"/>
            <a:ext cx="477341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5000" spc="-150" dirty="0" smtClean="0">
                <a:solidFill>
                  <a:schemeClr val="accent4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• </a:t>
            </a:r>
            <a:r>
              <a:rPr lang="ko-KR" altLang="en-US" sz="5000" spc="-150" dirty="0" smtClean="0">
                <a:solidFill>
                  <a:schemeClr val="accent4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보험 가입 수</a:t>
            </a:r>
            <a:endParaRPr lang="ko-KR" altLang="en-US" sz="5000" spc="-150" dirty="0">
              <a:solidFill>
                <a:schemeClr val="accent4"/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05172" y="1972596"/>
            <a:ext cx="1134877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spc="-15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• </a:t>
            </a:r>
            <a:r>
              <a:rPr lang="ko-KR" altLang="en-US" sz="3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일반적으로는 보험을 </a:t>
            </a:r>
            <a:r>
              <a:rPr lang="en-US" altLang="ko-KR" sz="3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10</a:t>
            </a:r>
            <a:r>
              <a:rPr lang="ko-KR" altLang="en-US" sz="3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개 미만을 가입하지만</a:t>
            </a:r>
            <a:r>
              <a:rPr lang="en-US" altLang="ko-KR" sz="3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, 10</a:t>
            </a:r>
            <a:r>
              <a:rPr lang="ko-KR" altLang="en-US" sz="3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개 이상의 많은 보험을 가입하는 경우도 적지 않았다</a:t>
            </a:r>
            <a:r>
              <a:rPr lang="en-US" altLang="ko-KR" sz="3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.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371" y="2637910"/>
            <a:ext cx="4507403" cy="411897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0545" y="2637910"/>
            <a:ext cx="4507403" cy="4118974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9987379" y="3034626"/>
            <a:ext cx="98208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spc="-150" dirty="0" err="1" smtClean="0">
                <a:solidFill>
                  <a:srgbClr val="F8766D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일반고객</a:t>
            </a:r>
            <a:endParaRPr lang="en-US" altLang="ko-KR" sz="2500" spc="-150" dirty="0" smtClean="0">
              <a:solidFill>
                <a:srgbClr val="F8766D"/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pPr algn="ctr"/>
            <a:r>
              <a:rPr lang="ko-KR" altLang="en-US" sz="2500" spc="-150" dirty="0" smtClean="0">
                <a:solidFill>
                  <a:srgbClr val="00BFC4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보험사기</a:t>
            </a:r>
            <a:endParaRPr lang="en-US" altLang="ko-KR" sz="2500" dirty="0">
              <a:solidFill>
                <a:srgbClr val="00BFC4"/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748081" y="2988459"/>
            <a:ext cx="2381667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spc="-150" dirty="0" smtClean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오른쪽으로 치우친 분포</a:t>
            </a:r>
            <a:endParaRPr lang="en-US" altLang="ko-KR" sz="3000" spc="-150" dirty="0" smtClean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pPr algn="ctr"/>
            <a:endParaRPr lang="en-US" altLang="ko-KR" sz="1500" spc="-150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pPr algn="ctr"/>
            <a:r>
              <a:rPr lang="ko-KR" altLang="en-US" sz="3000" dirty="0" smtClean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로그 변환 </a:t>
            </a:r>
            <a:r>
              <a:rPr lang="ko-KR" altLang="en-US" sz="3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필요</a:t>
            </a:r>
            <a:endParaRPr lang="en-US" altLang="ko-KR" sz="3000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748081" y="6202886"/>
            <a:ext cx="1424829" cy="553998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ko-KR" altLang="en-US" sz="3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보험 가입 수</a:t>
            </a:r>
            <a:endParaRPr lang="en-US" altLang="ko-KR" sz="3000" dirty="0" smtClean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593344" y="6196165"/>
            <a:ext cx="2901803" cy="553998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ko-KR" altLang="en-US" sz="3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로그 변환 후의 보험 가입 수</a:t>
            </a:r>
            <a:endParaRPr lang="en-US" altLang="ko-KR" sz="3000" dirty="0" smtClean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33885" y="3732414"/>
            <a:ext cx="646331" cy="1421002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ko-KR" altLang="en-US" sz="3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확률밀도함수</a:t>
            </a:r>
            <a:endParaRPr lang="en-US" altLang="ko-KR" sz="3000" dirty="0" smtClean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419273" y="3896400"/>
            <a:ext cx="646331" cy="1421002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ko-KR" altLang="en-US" sz="3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확률밀도함수</a:t>
            </a:r>
            <a:endParaRPr lang="en-US" altLang="ko-KR" sz="3000" dirty="0" smtClean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2381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7" grpId="0"/>
      <p:bldP spid="18" grpId="0"/>
      <p:bldP spid="19" grpId="0"/>
      <p:bldP spid="20" grpId="0"/>
      <p:bldP spid="21" grpId="0"/>
      <p:bldP spid="2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3731" y="0"/>
            <a:ext cx="61106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000" u="sng" spc="-150" dirty="0" smtClean="0">
                <a:solidFill>
                  <a:schemeClr val="accent4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EDA</a:t>
            </a:r>
            <a:endParaRPr lang="ko-KR" altLang="en-US" sz="3000" u="sng" spc="-150" dirty="0">
              <a:solidFill>
                <a:schemeClr val="accent4"/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05172" y="804241"/>
            <a:ext cx="477341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5000" spc="-150" dirty="0" smtClean="0">
                <a:solidFill>
                  <a:schemeClr val="accent4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• </a:t>
            </a:r>
            <a:r>
              <a:rPr lang="ko-KR" altLang="en-US" sz="5000" spc="-150" dirty="0" smtClean="0">
                <a:solidFill>
                  <a:schemeClr val="accent4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가입 고객의 나이</a:t>
            </a:r>
            <a:endParaRPr lang="ko-KR" altLang="en-US" sz="5000" spc="-150" dirty="0">
              <a:solidFill>
                <a:schemeClr val="accent4"/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05172" y="2886996"/>
            <a:ext cx="5870689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• </a:t>
            </a:r>
            <a:r>
              <a:rPr lang="ko-KR" altLang="en-US" sz="3200" spc="-150" dirty="0" smtClean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나이가 많을수록 가입 고객의 수 ↑</a:t>
            </a:r>
            <a:endParaRPr lang="en-US" altLang="ko-KR" sz="3200" spc="-150" dirty="0" smtClean="0">
              <a:solidFill>
                <a:schemeClr val="accent2"/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endParaRPr lang="en-US" altLang="ko-KR" sz="3200" dirty="0" smtClean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endParaRPr lang="en-US" altLang="ko-KR" sz="3200" dirty="0" smtClean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r>
              <a:rPr lang="en-US" altLang="ko-KR" sz="32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• </a:t>
            </a:r>
            <a:r>
              <a:rPr lang="ko-KR" altLang="en-US" sz="3200" dirty="0" err="1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일반고객과</a:t>
            </a:r>
            <a:r>
              <a:rPr lang="ko-KR" altLang="en-US" sz="32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 </a:t>
            </a:r>
            <a:r>
              <a:rPr lang="ko-KR" altLang="en-US" sz="3200" dirty="0" err="1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보험사기자</a:t>
            </a:r>
            <a:r>
              <a:rPr lang="ko-KR" altLang="en-US" sz="32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 나이의</a:t>
            </a:r>
            <a:r>
              <a:rPr lang="en-US" altLang="ko-KR" sz="32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 </a:t>
            </a:r>
            <a:r>
              <a:rPr lang="ko-KR" altLang="en-US" sz="3200" dirty="0" smtClean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분포 </a:t>
            </a:r>
            <a:r>
              <a:rPr lang="ko-KR" altLang="en-US" sz="3200" dirty="0" err="1" smtClean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비슷</a:t>
            </a:r>
            <a:endParaRPr lang="en-US" altLang="ko-KR" sz="3200" dirty="0" smtClean="0">
              <a:solidFill>
                <a:schemeClr val="accent2"/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r>
              <a:rPr lang="en-US" altLang="ko-KR" sz="3000" dirty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 </a:t>
            </a:r>
            <a:r>
              <a:rPr lang="en-US" altLang="ko-KR" sz="3000" dirty="0" smtClean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    </a:t>
            </a:r>
            <a:r>
              <a:rPr lang="en-US" altLang="ko-KR" sz="24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 (</a:t>
            </a:r>
            <a:r>
              <a:rPr lang="ko-KR" altLang="en-US" sz="2400" dirty="0" err="1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일반고객의</a:t>
            </a:r>
            <a:r>
              <a:rPr lang="ko-KR" altLang="en-US" sz="24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 평균 나이 </a:t>
            </a:r>
            <a:r>
              <a:rPr lang="en-US" altLang="ko-KR" sz="24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: </a:t>
            </a:r>
            <a:r>
              <a:rPr lang="en-US" altLang="ko-KR" sz="2400" dirty="0" smtClean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46</a:t>
            </a:r>
            <a:r>
              <a:rPr lang="ko-KR" altLang="en-US" sz="2400" dirty="0" smtClean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세</a:t>
            </a:r>
            <a:r>
              <a:rPr lang="en-US" altLang="ko-KR" sz="24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  / </a:t>
            </a:r>
            <a:r>
              <a:rPr lang="ko-KR" altLang="en-US" sz="2400" dirty="0" err="1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보험사기의</a:t>
            </a:r>
            <a:r>
              <a:rPr lang="ko-KR" altLang="en-US" sz="24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 </a:t>
            </a:r>
            <a:r>
              <a:rPr lang="ko-KR" altLang="en-US" sz="24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평균 나이 </a:t>
            </a:r>
            <a:r>
              <a:rPr lang="en-US" altLang="ko-KR" sz="24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: </a:t>
            </a:r>
            <a:r>
              <a:rPr lang="en-US" altLang="ko-KR" sz="2400" dirty="0" smtClean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47</a:t>
            </a:r>
            <a:r>
              <a:rPr lang="ko-KR" altLang="en-US" sz="2400" dirty="0" smtClean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세</a:t>
            </a:r>
            <a:r>
              <a:rPr lang="en-US" altLang="ko-KR" sz="2400" dirty="0" smtClean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)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9943" y="1938451"/>
            <a:ext cx="5306165" cy="484890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136443" y="6304002"/>
            <a:ext cx="2901803" cy="553998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ko-KR" altLang="en-US" sz="3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나이</a:t>
            </a:r>
            <a:endParaRPr lang="en-US" altLang="ko-KR" sz="3000" dirty="0" smtClean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468622" y="2249595"/>
            <a:ext cx="98208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spc="-150" dirty="0" err="1" smtClean="0">
                <a:solidFill>
                  <a:srgbClr val="F8766D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일반고객</a:t>
            </a:r>
            <a:endParaRPr lang="en-US" altLang="ko-KR" sz="2500" spc="-150" dirty="0" smtClean="0">
              <a:solidFill>
                <a:srgbClr val="F8766D"/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pPr algn="ctr"/>
            <a:r>
              <a:rPr lang="ko-KR" altLang="en-US" sz="2500" spc="-150" dirty="0" smtClean="0">
                <a:solidFill>
                  <a:srgbClr val="00BFC4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보험사기</a:t>
            </a:r>
            <a:endParaRPr lang="en-US" altLang="ko-KR" sz="2500" dirty="0">
              <a:solidFill>
                <a:srgbClr val="00BFC4"/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6123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7" grpId="0"/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3731" y="0"/>
            <a:ext cx="61106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000" u="sng" spc="-150" dirty="0" smtClean="0">
                <a:solidFill>
                  <a:schemeClr val="accent4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EDA</a:t>
            </a:r>
            <a:endParaRPr lang="ko-KR" altLang="en-US" sz="3000" u="sng" spc="-150" dirty="0">
              <a:solidFill>
                <a:schemeClr val="accent4"/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05172" y="804241"/>
            <a:ext cx="477341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5000" spc="-150" dirty="0" smtClean="0">
                <a:solidFill>
                  <a:schemeClr val="accent4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• </a:t>
            </a:r>
            <a:r>
              <a:rPr lang="ko-KR" altLang="en-US" sz="5000" spc="-150" dirty="0" smtClean="0">
                <a:solidFill>
                  <a:schemeClr val="accent4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전직 보험 설계사</a:t>
            </a:r>
            <a:endParaRPr lang="ko-KR" altLang="en-US" sz="5000" spc="-150" dirty="0">
              <a:solidFill>
                <a:schemeClr val="accent4"/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05172" y="1972596"/>
            <a:ext cx="5870689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spc="-15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• </a:t>
            </a:r>
            <a:r>
              <a:rPr lang="ko-KR" altLang="en-US" sz="3000" dirty="0" smtClean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보험설계사</a:t>
            </a:r>
            <a:r>
              <a:rPr lang="en-US" altLang="ko-KR" sz="3000" dirty="0" smtClean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 </a:t>
            </a:r>
            <a:r>
              <a:rPr lang="ko-KR" altLang="en-US" sz="3000" dirty="0" smtClean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근무 경험 유무</a:t>
            </a:r>
            <a:r>
              <a:rPr lang="ko-KR" altLang="en-US" sz="3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에 대한 범주형 설명 변수</a:t>
            </a:r>
            <a:endParaRPr lang="en-US" altLang="ko-KR" sz="3000" spc="-150" dirty="0" smtClean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endParaRPr lang="en-US" altLang="ko-KR" sz="3000" spc="-150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r>
              <a:rPr lang="en-US" altLang="ko-KR" sz="30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• </a:t>
            </a:r>
            <a:r>
              <a:rPr lang="ko-KR" altLang="en-US" sz="3000" dirty="0" smtClean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보험설계사로 근무 했던 경험</a:t>
            </a:r>
            <a:r>
              <a:rPr lang="ko-KR" altLang="en-US" sz="3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이 고객이 되어서</a:t>
            </a:r>
            <a:endParaRPr lang="en-US" altLang="ko-KR" sz="3000" dirty="0" smtClean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r>
              <a:rPr lang="en-US" altLang="ko-KR" sz="30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 </a:t>
            </a:r>
            <a:r>
              <a:rPr lang="en-US" altLang="ko-KR" sz="3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    </a:t>
            </a:r>
            <a:r>
              <a:rPr lang="ko-KR" altLang="en-US" sz="3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보험사기에 영향을 줄 수 있음</a:t>
            </a:r>
            <a:endParaRPr lang="en-US" altLang="ko-KR" sz="3000" dirty="0" smtClean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endParaRPr lang="en-US" altLang="ko-KR" sz="3000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r>
              <a:rPr lang="en-US" altLang="ko-KR" sz="3000" spc="-15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• </a:t>
            </a:r>
            <a:r>
              <a:rPr lang="ko-KR" altLang="en-US" sz="3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실제로 근무했던 사람이 보험 사기를 친 비율이</a:t>
            </a:r>
            <a:endParaRPr lang="en-US" altLang="ko-KR" sz="3000" dirty="0" smtClean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r>
              <a:rPr lang="en-US" altLang="ko-KR" sz="30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 </a:t>
            </a:r>
            <a:r>
              <a:rPr lang="en-US" altLang="ko-KR" sz="3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    </a:t>
            </a:r>
            <a:r>
              <a:rPr lang="en-US" altLang="ko-KR" sz="3000" dirty="0" smtClean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7% </a:t>
            </a:r>
            <a:r>
              <a:rPr lang="ko-KR" altLang="en-US" sz="3000" dirty="0" smtClean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높게</a:t>
            </a:r>
            <a:r>
              <a:rPr lang="ko-KR" altLang="en-US" sz="3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 나왔다</a:t>
            </a:r>
            <a:r>
              <a:rPr lang="en-US" altLang="ko-KR" sz="3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.</a:t>
            </a:r>
            <a:endParaRPr lang="en-US" altLang="ko-KR" sz="3000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4881" y="1938451"/>
            <a:ext cx="5306165" cy="484890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910922" y="6233355"/>
            <a:ext cx="1207062" cy="553998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ko-KR" altLang="en-US" sz="3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경력 없음</a:t>
            </a:r>
            <a:endParaRPr lang="en-US" altLang="ko-KR" sz="3000" dirty="0" smtClean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567054" y="1797555"/>
            <a:ext cx="98208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spc="-150" dirty="0" err="1" smtClean="0">
                <a:solidFill>
                  <a:srgbClr val="F8766D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일반고객</a:t>
            </a:r>
            <a:endParaRPr lang="en-US" altLang="ko-KR" sz="2500" spc="-150" dirty="0" smtClean="0">
              <a:solidFill>
                <a:srgbClr val="F8766D"/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pPr algn="ctr"/>
            <a:r>
              <a:rPr lang="ko-KR" altLang="en-US" sz="2500" spc="-150" dirty="0" smtClean="0">
                <a:solidFill>
                  <a:srgbClr val="00BFC4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보험사기</a:t>
            </a:r>
            <a:endParaRPr lang="en-US" altLang="ko-KR" sz="2500" dirty="0">
              <a:solidFill>
                <a:srgbClr val="00BFC4"/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031493" y="6233355"/>
            <a:ext cx="1207062" cy="553998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ko-KR" altLang="en-US" sz="3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경력 있음</a:t>
            </a:r>
            <a:endParaRPr lang="en-US" altLang="ko-KR" sz="3000" dirty="0" smtClean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935860" y="2761016"/>
            <a:ext cx="98208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80%</a:t>
            </a:r>
            <a:endParaRPr lang="en-US" altLang="ko-KR" sz="2500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168921" y="2764577"/>
            <a:ext cx="98208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73%</a:t>
            </a:r>
            <a:endParaRPr lang="en-US" altLang="ko-KR" sz="2500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7935860" y="5521573"/>
            <a:ext cx="98208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20%</a:t>
            </a:r>
            <a:endParaRPr lang="en-US" altLang="ko-KR" sz="2500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168920" y="5402872"/>
            <a:ext cx="98208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27%</a:t>
            </a:r>
            <a:endParaRPr lang="en-US" altLang="ko-KR" sz="2500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32336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0" grpId="0"/>
      <p:bldP spid="12" grpId="0"/>
      <p:bldP spid="13" grpId="0"/>
      <p:bldP spid="14" grpId="0"/>
      <p:bldP spid="1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3731" y="0"/>
            <a:ext cx="61106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000" u="sng" spc="-150" dirty="0" smtClean="0">
                <a:solidFill>
                  <a:schemeClr val="accent4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EDA</a:t>
            </a:r>
            <a:endParaRPr lang="ko-KR" altLang="en-US" sz="3000" u="sng" spc="-150" dirty="0">
              <a:solidFill>
                <a:schemeClr val="accent4"/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05172" y="804241"/>
            <a:ext cx="477341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5000" spc="-150" dirty="0" smtClean="0">
                <a:solidFill>
                  <a:schemeClr val="accent4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• </a:t>
            </a:r>
            <a:r>
              <a:rPr lang="ko-KR" altLang="en-US" sz="5000" spc="-150" dirty="0" smtClean="0">
                <a:solidFill>
                  <a:schemeClr val="accent4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보험금 총 납입액</a:t>
            </a:r>
            <a:endParaRPr lang="ko-KR" altLang="en-US" sz="5000" spc="-150" dirty="0">
              <a:solidFill>
                <a:schemeClr val="accent4"/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05172" y="1972596"/>
            <a:ext cx="587068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spc="-15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• </a:t>
            </a:r>
            <a:r>
              <a:rPr lang="ko-KR" altLang="en-US" sz="3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보험금 총 납입액이 적게는 </a:t>
            </a:r>
            <a:r>
              <a:rPr lang="en-US" altLang="ko-KR" sz="3000" dirty="0" smtClean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37,400</a:t>
            </a:r>
            <a:r>
              <a:rPr lang="en-US" altLang="ko-KR" sz="3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 </a:t>
            </a:r>
            <a:r>
              <a:rPr lang="ko-KR" altLang="en-US" sz="3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원에서</a:t>
            </a:r>
            <a:endParaRPr lang="en-US" altLang="ko-KR" sz="3000" dirty="0" smtClean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r>
              <a:rPr lang="en-US" altLang="ko-KR" sz="30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 </a:t>
            </a:r>
            <a:r>
              <a:rPr lang="en-US" altLang="ko-KR" sz="3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    </a:t>
            </a:r>
            <a:r>
              <a:rPr lang="ko-KR" altLang="en-US" sz="3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많게는</a:t>
            </a:r>
            <a:r>
              <a:rPr lang="en-US" altLang="ko-KR" sz="30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 </a:t>
            </a:r>
            <a:r>
              <a:rPr lang="en-US" altLang="ko-KR" sz="3000" dirty="0" smtClean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531,643,269</a:t>
            </a:r>
            <a:r>
              <a:rPr lang="en-US" altLang="ko-KR" sz="3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 </a:t>
            </a:r>
            <a:r>
              <a:rPr lang="ko-KR" altLang="en-US" sz="3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원으로 다양했다</a:t>
            </a:r>
            <a:r>
              <a:rPr lang="en-US" altLang="ko-KR" sz="3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057" y="3161715"/>
            <a:ext cx="3885639" cy="355079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5861" y="1972596"/>
            <a:ext cx="5306165" cy="4848902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572551" y="6267500"/>
            <a:ext cx="3262146" cy="400110"/>
          </a:xfrm>
          <a:prstGeom prst="rect">
            <a:avLst/>
          </a:prstGeom>
          <a:solidFill>
            <a:schemeClr val="bg1"/>
          </a:solidFill>
        </p:spPr>
        <p:txBody>
          <a:bodyPr vert="horz" wrap="square" rtlCol="0">
            <a:spAutoFit/>
          </a:bodyPr>
          <a:lstStyle/>
          <a:p>
            <a:pPr algn="ctr"/>
            <a:r>
              <a:rPr lang="ko-KR" altLang="en-US" sz="2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보험금 총 납입액</a:t>
            </a:r>
            <a:endParaRPr lang="en-US" altLang="ko-KR" sz="2000" dirty="0" smtClean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71179" y="3840479"/>
            <a:ext cx="492443" cy="1811700"/>
          </a:xfrm>
          <a:prstGeom prst="rect">
            <a:avLst/>
          </a:prstGeom>
          <a:solidFill>
            <a:schemeClr val="bg1"/>
          </a:solidFill>
        </p:spPr>
        <p:txBody>
          <a:bodyPr vert="vert270" wrap="square" rtlCol="0">
            <a:spAutoFit/>
          </a:bodyPr>
          <a:lstStyle/>
          <a:p>
            <a:pPr algn="ctr"/>
            <a:r>
              <a:rPr lang="ko-KR" altLang="en-US" sz="2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확률밀도함수</a:t>
            </a:r>
            <a:endParaRPr lang="en-US" altLang="ko-KR" sz="2000" dirty="0" smtClean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888887" y="4050008"/>
            <a:ext cx="264344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dirty="0" smtClean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보험료의 분포</a:t>
            </a:r>
            <a:r>
              <a:rPr lang="ko-KR" altLang="en-US" sz="3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가 너무 큼</a:t>
            </a:r>
            <a:endParaRPr lang="en-US" altLang="ko-KR" sz="3000" dirty="0" smtClean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pPr algn="ctr"/>
            <a:endParaRPr lang="en-US" altLang="ko-KR" sz="3000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pPr algn="ctr"/>
            <a:r>
              <a:rPr lang="ko-KR" altLang="en-US" sz="3000" dirty="0" smtClean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로그 변환 </a:t>
            </a:r>
            <a:r>
              <a:rPr lang="ko-KR" altLang="en-US" sz="3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필요</a:t>
            </a:r>
            <a:endParaRPr lang="en-US" altLang="ko-KR" sz="3000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992355" y="6304002"/>
            <a:ext cx="2901803" cy="40011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ko-KR" altLang="en-US" sz="2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로그 변환 후의 보험금 총 납입액</a:t>
            </a:r>
            <a:endParaRPr lang="en-US" altLang="ko-KR" sz="2000" dirty="0" smtClean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407778" y="2988259"/>
            <a:ext cx="492443" cy="2365698"/>
          </a:xfrm>
          <a:prstGeom prst="rect">
            <a:avLst/>
          </a:prstGeom>
          <a:solidFill>
            <a:schemeClr val="bg1"/>
          </a:solidFill>
        </p:spPr>
        <p:txBody>
          <a:bodyPr vert="vert270" wrap="square" rtlCol="0">
            <a:spAutoFit/>
          </a:bodyPr>
          <a:lstStyle/>
          <a:p>
            <a:pPr algn="ctr"/>
            <a:r>
              <a:rPr lang="ko-KR" altLang="en-US" sz="2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확률밀도함수</a:t>
            </a:r>
            <a:endParaRPr lang="en-US" altLang="ko-KR" sz="2000" dirty="0" smtClean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18</a:t>
            </a:fld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010272" y="2126485"/>
            <a:ext cx="98208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spc="-150" dirty="0" err="1" smtClean="0">
                <a:solidFill>
                  <a:srgbClr val="F8766D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일반고객</a:t>
            </a:r>
            <a:endParaRPr lang="en-US" altLang="ko-KR" sz="2500" spc="-150" dirty="0" smtClean="0">
              <a:solidFill>
                <a:srgbClr val="F8766D"/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pPr algn="ctr"/>
            <a:r>
              <a:rPr lang="ko-KR" altLang="en-US" sz="2500" spc="-150" dirty="0" smtClean="0">
                <a:solidFill>
                  <a:srgbClr val="00BFC4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보험사기</a:t>
            </a:r>
            <a:endParaRPr lang="en-US" altLang="ko-KR" sz="2500" dirty="0">
              <a:solidFill>
                <a:srgbClr val="00BFC4"/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81135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 animBg="1"/>
      <p:bldP spid="16" grpId="0" animBg="1"/>
      <p:bldP spid="20" grpId="0"/>
      <p:bldP spid="15" grpId="0" animBg="1"/>
      <p:bldP spid="2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3731" y="0"/>
            <a:ext cx="61106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000" u="sng" spc="-150" dirty="0" smtClean="0">
                <a:solidFill>
                  <a:schemeClr val="accent4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EDA</a:t>
            </a:r>
            <a:endParaRPr lang="ko-KR" altLang="en-US" sz="3000" u="sng" spc="-150" dirty="0">
              <a:solidFill>
                <a:schemeClr val="accent4"/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05172" y="804241"/>
            <a:ext cx="495226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5000" spc="-150" dirty="0" smtClean="0">
                <a:solidFill>
                  <a:schemeClr val="accent4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• </a:t>
            </a:r>
            <a:r>
              <a:rPr lang="ko-KR" altLang="en-US" sz="5000" spc="-150" dirty="0" smtClean="0">
                <a:solidFill>
                  <a:schemeClr val="accent4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결혼 유무</a:t>
            </a:r>
            <a:endParaRPr lang="ko-KR" altLang="en-US" sz="5000" spc="-150" dirty="0">
              <a:solidFill>
                <a:schemeClr val="accent4"/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05172" y="1972596"/>
            <a:ext cx="11348777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pc="-15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• </a:t>
            </a:r>
            <a:r>
              <a:rPr lang="ko-KR" altLang="en-US" sz="3000" dirty="0" smtClean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결혼 유무</a:t>
            </a:r>
            <a:r>
              <a:rPr lang="ko-KR" altLang="en-US" sz="3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에 대한 범주형 설명 변수</a:t>
            </a:r>
            <a:endParaRPr lang="en-US" altLang="ko-KR" sz="3000" dirty="0" smtClean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endParaRPr lang="en-US" altLang="ko-KR" sz="1500" dirty="0" smtClean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r>
              <a:rPr lang="en-US" altLang="ko-KR" sz="30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• </a:t>
            </a:r>
            <a:r>
              <a:rPr lang="ko-KR" altLang="en-US" sz="30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범주 구성   </a:t>
            </a:r>
            <a:r>
              <a:rPr lang="en-US" altLang="ko-KR" sz="30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:   </a:t>
            </a:r>
            <a:r>
              <a:rPr lang="ko-KR" altLang="en-US" sz="3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미혼</a:t>
            </a:r>
            <a:r>
              <a:rPr lang="en-US" altLang="ko-KR" sz="3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, </a:t>
            </a:r>
            <a:r>
              <a:rPr lang="ko-KR" altLang="en-US" sz="3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기혼</a:t>
            </a:r>
            <a:endParaRPr lang="en-US" altLang="ko-KR" sz="3000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795" y="3808596"/>
            <a:ext cx="4812643" cy="304940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2495" y="2009098"/>
            <a:ext cx="5306165" cy="4848902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3823495" y="6380946"/>
            <a:ext cx="98208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기혼</a:t>
            </a:r>
            <a:endParaRPr lang="en-US" altLang="ko-KR" sz="2500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741549" y="6380946"/>
            <a:ext cx="98208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미혼</a:t>
            </a:r>
            <a:endParaRPr lang="en-US" altLang="ko-KR" sz="2500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741549" y="4002662"/>
            <a:ext cx="98208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spc="-150" dirty="0" err="1" smtClean="0">
                <a:solidFill>
                  <a:srgbClr val="F8766D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일반고객</a:t>
            </a:r>
            <a:endParaRPr lang="en-US" altLang="ko-KR" sz="2500" spc="-150" dirty="0" smtClean="0">
              <a:solidFill>
                <a:srgbClr val="F8766D"/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pPr algn="ctr"/>
            <a:r>
              <a:rPr lang="ko-KR" altLang="en-US" sz="2500" spc="-150" dirty="0" smtClean="0">
                <a:solidFill>
                  <a:srgbClr val="00BFC4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보험사기</a:t>
            </a:r>
            <a:endParaRPr lang="en-US" altLang="ko-KR" sz="2500" dirty="0">
              <a:solidFill>
                <a:srgbClr val="00BFC4"/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821371" y="6185634"/>
            <a:ext cx="98208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기혼</a:t>
            </a:r>
            <a:endParaRPr lang="en-US" altLang="ko-KR" sz="3000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695583" y="6185634"/>
            <a:ext cx="98208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미혼</a:t>
            </a:r>
            <a:endParaRPr lang="en-US" altLang="ko-KR" sz="3000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1240263" y="1795389"/>
            <a:ext cx="98208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spc="-150" dirty="0" err="1" smtClean="0">
                <a:solidFill>
                  <a:srgbClr val="F8766D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일반고객</a:t>
            </a:r>
            <a:endParaRPr lang="en-US" altLang="ko-KR" sz="2500" spc="-150" dirty="0" smtClean="0">
              <a:solidFill>
                <a:srgbClr val="F8766D"/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pPr algn="ctr"/>
            <a:r>
              <a:rPr lang="ko-KR" altLang="en-US" sz="2500" spc="-150" dirty="0" smtClean="0">
                <a:solidFill>
                  <a:srgbClr val="00BFC4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보험사기</a:t>
            </a:r>
            <a:endParaRPr lang="en-US" altLang="ko-KR" sz="2500" dirty="0">
              <a:solidFill>
                <a:srgbClr val="00BFC4"/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570892" y="2919244"/>
            <a:ext cx="98208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77%</a:t>
            </a:r>
            <a:endParaRPr lang="en-US" altLang="ko-KR" sz="2500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9821371" y="2919244"/>
            <a:ext cx="98208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80%</a:t>
            </a:r>
            <a:endParaRPr lang="en-US" altLang="ko-KR" sz="2500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7570892" y="5558389"/>
            <a:ext cx="98208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23%</a:t>
            </a:r>
            <a:endParaRPr lang="en-US" altLang="ko-KR" sz="2500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821370" y="5572055"/>
            <a:ext cx="98208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20%</a:t>
            </a:r>
            <a:endParaRPr lang="en-US" altLang="ko-KR" sz="2500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20241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5" grpId="0"/>
      <p:bldP spid="16" grpId="0"/>
      <p:bldP spid="17" grpId="0"/>
      <p:bldP spid="24" grpId="0"/>
      <p:bldP spid="25" grpId="0"/>
      <p:bldP spid="26" grpId="0"/>
      <p:bldP spid="27" grpId="0"/>
      <p:bldP spid="29" grpId="0"/>
      <p:bldP spid="18" grpId="0"/>
      <p:bldP spid="1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07" b="1172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12237082" cy="6858000"/>
          </a:xfrm>
          <a:prstGeom prst="rect">
            <a:avLst/>
          </a:prstGeom>
          <a:solidFill>
            <a:schemeClr val="accent4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1219200" y="2247829"/>
            <a:ext cx="388681" cy="388681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50368" y="2055093"/>
            <a:ext cx="920445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500" dirty="0">
                <a:solidFill>
                  <a:schemeClr val="bg1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001</a:t>
            </a:r>
            <a:endParaRPr lang="ko-KR" altLang="en-US" sz="4500" dirty="0">
              <a:solidFill>
                <a:schemeClr val="bg1"/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50367" y="3341516"/>
            <a:ext cx="920445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500" dirty="0">
                <a:solidFill>
                  <a:schemeClr val="bg1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002</a:t>
            </a:r>
            <a:endParaRPr lang="ko-KR" altLang="en-US" sz="4500" dirty="0">
              <a:solidFill>
                <a:schemeClr val="bg1"/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47741" y="4635904"/>
            <a:ext cx="920445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500" dirty="0">
                <a:solidFill>
                  <a:schemeClr val="bg1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003</a:t>
            </a:r>
            <a:endParaRPr lang="ko-KR" altLang="en-US" sz="4500" dirty="0">
              <a:solidFill>
                <a:schemeClr val="bg1"/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747741" y="5830811"/>
            <a:ext cx="920445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500" dirty="0">
                <a:solidFill>
                  <a:schemeClr val="bg1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004</a:t>
            </a:r>
            <a:endParaRPr lang="ko-KR" altLang="en-US" sz="4500" dirty="0">
              <a:solidFill>
                <a:schemeClr val="bg1"/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917482" y="2049754"/>
            <a:ext cx="3512500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500" spc="-150" dirty="0" smtClean="0">
                <a:solidFill>
                  <a:schemeClr val="bg1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분석 배경 및 자료 설명</a:t>
            </a:r>
            <a:endParaRPr lang="ko-KR" altLang="en-US" sz="4500" spc="-150" dirty="0">
              <a:solidFill>
                <a:schemeClr val="bg1"/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932719" y="3341516"/>
            <a:ext cx="853119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500" spc="-150" dirty="0" smtClean="0">
                <a:solidFill>
                  <a:schemeClr val="bg1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EDA</a:t>
            </a:r>
            <a:endParaRPr lang="ko-KR" altLang="en-US" sz="4500" spc="-150" dirty="0">
              <a:solidFill>
                <a:schemeClr val="bg1"/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917482" y="4635904"/>
            <a:ext cx="2887330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500" spc="-150" dirty="0" err="1" smtClean="0">
                <a:solidFill>
                  <a:schemeClr val="bg1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로지스틱</a:t>
            </a:r>
            <a:r>
              <a:rPr lang="ko-KR" altLang="en-US" sz="4500" spc="-150" dirty="0" smtClean="0">
                <a:solidFill>
                  <a:schemeClr val="bg1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 회귀 분석</a:t>
            </a:r>
            <a:endParaRPr lang="ko-KR" altLang="en-US" sz="4500" spc="-150" dirty="0">
              <a:solidFill>
                <a:schemeClr val="bg1"/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932719" y="5826087"/>
            <a:ext cx="2050562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500" spc="-150" dirty="0" smtClean="0">
                <a:solidFill>
                  <a:schemeClr val="bg1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예측 및 결론</a:t>
            </a:r>
            <a:endParaRPr lang="ko-KR" altLang="en-US" sz="4500" spc="-150" dirty="0">
              <a:solidFill>
                <a:schemeClr val="bg1"/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 23"/>
          <p:cNvSpPr/>
          <p:nvPr/>
        </p:nvSpPr>
        <p:spPr>
          <a:xfrm>
            <a:off x="1219200" y="3542048"/>
            <a:ext cx="388681" cy="388681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1219200" y="4836267"/>
            <a:ext cx="388681" cy="388681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1231900" y="6028886"/>
            <a:ext cx="388681" cy="388681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39700" y="7121"/>
            <a:ext cx="123623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500" dirty="0">
                <a:solidFill>
                  <a:schemeClr val="bg1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CONTENTS</a:t>
            </a:r>
            <a:endParaRPr lang="ko-KR" altLang="en-US" sz="2500" dirty="0">
              <a:solidFill>
                <a:schemeClr val="bg1"/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0109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3731" y="0"/>
            <a:ext cx="61106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000" u="sng" spc="-150" dirty="0" smtClean="0">
                <a:solidFill>
                  <a:schemeClr val="accent4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EDA</a:t>
            </a:r>
            <a:endParaRPr lang="ko-KR" altLang="en-US" sz="3000" u="sng" spc="-150" dirty="0">
              <a:solidFill>
                <a:schemeClr val="accent4"/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05172" y="804241"/>
            <a:ext cx="495226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5000" spc="-150" dirty="0" smtClean="0">
                <a:solidFill>
                  <a:schemeClr val="accent4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• </a:t>
            </a:r>
            <a:r>
              <a:rPr lang="ko-KR" altLang="en-US" sz="5000" spc="-150" dirty="0" smtClean="0">
                <a:solidFill>
                  <a:schemeClr val="accent4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고객 추정 소득</a:t>
            </a:r>
            <a:endParaRPr lang="ko-KR" altLang="en-US" sz="5000" spc="-150" dirty="0">
              <a:solidFill>
                <a:schemeClr val="accent4"/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05172" y="1972596"/>
            <a:ext cx="1134877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pc="-15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• </a:t>
            </a:r>
            <a:r>
              <a:rPr lang="ko-KR" altLang="en-US" sz="3000" dirty="0" smtClean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고객 추정 소득</a:t>
            </a:r>
            <a:r>
              <a:rPr lang="ko-KR" altLang="en-US" sz="3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에 대한 </a:t>
            </a:r>
            <a:r>
              <a:rPr lang="ko-KR" altLang="en-US" sz="3000" dirty="0" err="1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연속형</a:t>
            </a:r>
            <a:r>
              <a:rPr lang="ko-KR" altLang="en-US" sz="3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 설명 변수</a:t>
            </a:r>
            <a:endParaRPr lang="en-US" altLang="ko-KR" sz="3000" dirty="0" smtClean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endParaRPr lang="en-US" altLang="ko-KR" sz="1500" dirty="0" smtClean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r>
              <a:rPr lang="en-US" altLang="ko-KR" sz="30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• </a:t>
            </a:r>
            <a:r>
              <a:rPr lang="ko-KR" altLang="en-US" sz="30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소득이 없는 경우 </a:t>
            </a:r>
            <a:r>
              <a:rPr lang="en-US" altLang="ko-KR" sz="30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“</a:t>
            </a:r>
            <a:r>
              <a:rPr lang="en-US" altLang="ko-KR" sz="3000" spc="-150" dirty="0" smtClean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0</a:t>
            </a:r>
            <a:r>
              <a:rPr lang="en-US" altLang="ko-KR" sz="30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” </a:t>
            </a:r>
            <a:r>
              <a:rPr lang="ko-KR" altLang="en-US" sz="30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으로 표시 </a:t>
            </a:r>
            <a:endParaRPr lang="en-US" altLang="ko-KR" sz="3000" spc="-150" dirty="0" smtClean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endParaRPr lang="en-US" altLang="ko-KR" sz="3000" spc="-150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r>
              <a:rPr lang="en-US" altLang="ko-KR" sz="3000" spc="-15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• </a:t>
            </a:r>
            <a:r>
              <a:rPr lang="ko-KR" altLang="en-US" sz="3000" spc="-150" dirty="0" err="1" smtClean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일반고객</a:t>
            </a:r>
            <a:r>
              <a:rPr lang="ko-KR" altLang="en-US" sz="3000" spc="-150" dirty="0" err="1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의</a:t>
            </a:r>
            <a:r>
              <a:rPr lang="ko-KR" altLang="en-US" sz="30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 경우의 </a:t>
            </a:r>
            <a:r>
              <a:rPr lang="en-US" altLang="ko-KR" sz="30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“0”</a:t>
            </a:r>
            <a:r>
              <a:rPr lang="ko-KR" altLang="en-US" sz="30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의 비율   </a:t>
            </a:r>
            <a:r>
              <a:rPr lang="en-US" altLang="ko-KR" sz="30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:   </a:t>
            </a:r>
            <a:r>
              <a:rPr lang="en-US" altLang="ko-KR" sz="3000" spc="-150" dirty="0" smtClean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31%</a:t>
            </a:r>
          </a:p>
          <a:p>
            <a:endParaRPr lang="en-US" altLang="ko-KR" sz="1500" dirty="0" smtClean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r>
              <a:rPr lang="en-US" altLang="ko-KR" sz="3000" spc="-15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• </a:t>
            </a:r>
            <a:r>
              <a:rPr lang="ko-KR" altLang="en-US" sz="3000" spc="-150" dirty="0" err="1" smtClean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보험사기</a:t>
            </a:r>
            <a:r>
              <a:rPr lang="ko-KR" altLang="en-US" sz="3000" spc="-150" dirty="0" err="1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의</a:t>
            </a:r>
            <a:r>
              <a:rPr lang="ko-KR" altLang="en-US" sz="30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 경우의 </a:t>
            </a:r>
            <a:r>
              <a:rPr lang="en-US" altLang="ko-KR" sz="30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“0”</a:t>
            </a:r>
            <a:r>
              <a:rPr lang="ko-KR" altLang="en-US" sz="30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의 비율   </a:t>
            </a:r>
            <a:r>
              <a:rPr lang="en-US" altLang="ko-KR" sz="30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:   </a:t>
            </a:r>
            <a:r>
              <a:rPr lang="en-US" altLang="ko-KR" sz="3000" spc="-150" dirty="0" smtClean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36%</a:t>
            </a:r>
          </a:p>
          <a:p>
            <a:endParaRPr lang="en-US" altLang="ko-KR" sz="3000" spc="-150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r>
              <a:rPr lang="en-US" altLang="ko-KR" sz="30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•</a:t>
            </a:r>
            <a:r>
              <a:rPr lang="ko-KR" altLang="en-US" sz="3000" spc="-150" dirty="0" smtClean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보험사기여부에 상관없이 </a:t>
            </a:r>
            <a:r>
              <a:rPr lang="ko-KR" altLang="en-US" sz="30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꽤 많은 수에 사람들이</a:t>
            </a:r>
            <a:endParaRPr lang="en-US" altLang="ko-KR" sz="3000" spc="-150" dirty="0" smtClean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r>
              <a:rPr lang="en-US" altLang="ko-KR" sz="3000" spc="-15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 </a:t>
            </a:r>
            <a:r>
              <a:rPr lang="en-US" altLang="ko-KR" sz="30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     </a:t>
            </a:r>
            <a:r>
              <a:rPr lang="ko-KR" altLang="en-US" sz="3000" spc="-150" dirty="0" smtClean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소득이 없지만 보험에 가입</a:t>
            </a:r>
            <a:r>
              <a:rPr lang="ko-KR" altLang="en-US" sz="30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한 것을 알 수 있었다</a:t>
            </a:r>
            <a:r>
              <a:rPr lang="en-US" altLang="ko-KR" sz="30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.</a:t>
            </a:r>
            <a:endParaRPr lang="en-US" altLang="ko-KR" sz="3000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2495" y="2009098"/>
            <a:ext cx="5306165" cy="4848902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8493219" y="6276592"/>
            <a:ext cx="1482053" cy="5539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고객 추정 소득</a:t>
            </a:r>
            <a:endParaRPr lang="en-US" altLang="ko-KR" sz="3000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0503469" y="2164956"/>
            <a:ext cx="98208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spc="-150" dirty="0" err="1" smtClean="0">
                <a:solidFill>
                  <a:srgbClr val="F8766D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일반고객</a:t>
            </a:r>
            <a:endParaRPr lang="en-US" altLang="ko-KR" sz="2500" spc="-150" dirty="0" smtClean="0">
              <a:solidFill>
                <a:srgbClr val="F8766D"/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pPr algn="ctr"/>
            <a:r>
              <a:rPr lang="ko-KR" altLang="en-US" sz="2500" spc="-150" dirty="0" smtClean="0">
                <a:solidFill>
                  <a:srgbClr val="00BFC4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보험사기</a:t>
            </a:r>
            <a:endParaRPr lang="en-US" altLang="ko-KR" sz="2500" dirty="0">
              <a:solidFill>
                <a:srgbClr val="00BFC4"/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096000" y="3865417"/>
            <a:ext cx="646331" cy="1421002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ko-KR" altLang="en-US" sz="3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확률밀도함수</a:t>
            </a:r>
            <a:endParaRPr lang="en-US" altLang="ko-KR" sz="3000" dirty="0" smtClean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803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18" grpId="0"/>
      <p:bldP spid="1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505172" y="3001791"/>
                <a:ext cx="11348777" cy="28236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altLang="ko-KR" sz="2800" spc="-150" dirty="0">
                  <a:latin typeface="스웨거 TTF" panose="020B0600000101010101" pitchFamily="50" charset="-127"/>
                  <a:ea typeface="스웨거 TTF" panose="020B0600000101010101" pitchFamily="50" charset="-127"/>
                </a:endParaRPr>
              </a:p>
              <a:p>
                <a:r>
                  <a:rPr lang="en-US" altLang="ko-KR" sz="2800" spc="-150" dirty="0" smtClean="0">
                    <a:solidFill>
                      <a:schemeClr val="tx1"/>
                    </a:solidFill>
                    <a:latin typeface="스웨거 TTF" panose="020B0600000101010101" pitchFamily="50" charset="-127"/>
                    <a:ea typeface="스웨거 TTF" panose="020B0600000101010101" pitchFamily="50" charset="-127"/>
                  </a:rPr>
                  <a:t>• </a:t>
                </a:r>
                <a:r>
                  <a:rPr lang="ko-KR" altLang="en-US" sz="3600" dirty="0" smtClean="0">
                    <a:solidFill>
                      <a:schemeClr val="tx1"/>
                    </a:solidFill>
                    <a:latin typeface="스웨거 TTF" panose="020B0600000101010101" pitchFamily="50" charset="-127"/>
                    <a:ea typeface="스웨거 TTF" panose="020B0600000101010101" pitchFamily="50" charset="-127"/>
                  </a:rPr>
                  <a:t>보험해지비율 </a:t>
                </a:r>
                <a:r>
                  <a:rPr lang="en-US" altLang="ko-KR" sz="3600" dirty="0" smtClean="0">
                    <a:solidFill>
                      <a:schemeClr val="tx1"/>
                    </a:solidFill>
                    <a:latin typeface="스웨거 TTF" panose="020B0600000101010101" pitchFamily="50" charset="-127"/>
                    <a:ea typeface="스웨거 TTF" panose="020B0600000101010101" pitchFamily="50" charset="-127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3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스웨거 TTF" panose="020B0600000101010101" pitchFamily="50" charset="-127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ko-KR" altLang="en-US" sz="3600" dirty="0">
                            <a:solidFill>
                              <a:schemeClr val="tx1"/>
                            </a:solidFill>
                            <a:latin typeface="스웨거 TTF" panose="020B0600000101010101" pitchFamily="50" charset="-127"/>
                            <a:ea typeface="스웨거 TTF" panose="020B0600000101010101" pitchFamily="50" charset="-127"/>
                          </a:rPr>
                          <m:t>해지 계약 건수</m:t>
                        </m:r>
                      </m:num>
                      <m:den>
                        <m:r>
                          <m:rPr>
                            <m:nor/>
                          </m:rPr>
                          <a:rPr lang="ko-KR" altLang="en-US" sz="3600" dirty="0">
                            <a:solidFill>
                              <a:schemeClr val="tx1"/>
                            </a:solidFill>
                            <a:latin typeface="스웨거 TTF" panose="020B0600000101010101" pitchFamily="50" charset="-127"/>
                            <a:ea typeface="스웨거 TTF" panose="020B0600000101010101" pitchFamily="50" charset="-127"/>
                          </a:rPr>
                          <m:t>전체 계약 건수</m:t>
                        </m:r>
                      </m:den>
                    </m:f>
                  </m:oMath>
                </a14:m>
                <a:endParaRPr lang="en-US" altLang="ko-KR" sz="3000" dirty="0" smtClean="0">
                  <a:solidFill>
                    <a:schemeClr val="tx1"/>
                  </a:solidFill>
                  <a:latin typeface="스웨거 TTF" panose="020B0600000101010101" pitchFamily="50" charset="-127"/>
                  <a:ea typeface="스웨거 TTF" panose="020B0600000101010101" pitchFamily="50" charset="-127"/>
                </a:endParaRPr>
              </a:p>
              <a:p>
                <a:r>
                  <a:rPr lang="en-US" altLang="ko-KR" sz="2800" dirty="0" smtClean="0">
                    <a:latin typeface="스웨거 TTF" panose="020B0600000101010101" pitchFamily="50" charset="-127"/>
                    <a:ea typeface="스웨거 TTF" panose="020B0600000101010101" pitchFamily="50" charset="-127"/>
                  </a:rPr>
                  <a:t>                    </a:t>
                </a:r>
              </a:p>
              <a:p>
                <a:r>
                  <a:rPr lang="en-US" altLang="ko-KR" sz="2800" dirty="0" smtClean="0">
                    <a:latin typeface="스웨거 TTF" panose="020B0600000101010101" pitchFamily="50" charset="-127"/>
                    <a:ea typeface="스웨거 TTF" panose="020B0600000101010101" pitchFamily="50" charset="-127"/>
                  </a:rPr>
                  <a:t>                                       </a:t>
                </a:r>
                <a:r>
                  <a:rPr lang="en-US" altLang="ko-KR" sz="2800" dirty="0" smtClean="0">
                    <a:solidFill>
                      <a:schemeClr val="accent2"/>
                    </a:solidFill>
                    <a:latin typeface="스웨거 TTF" panose="020B0600000101010101" pitchFamily="50" charset="-127"/>
                    <a:ea typeface="스웨거 TTF" panose="020B0600000101010101" pitchFamily="50" charset="-127"/>
                  </a:rPr>
                  <a:t>(</a:t>
                </a:r>
                <a:r>
                  <a:rPr lang="en-US" altLang="ko-KR" sz="2800" dirty="0" smtClean="0">
                    <a:latin typeface="스웨거 TTF" panose="020B0600000101010101" pitchFamily="50" charset="-127"/>
                    <a:ea typeface="스웨거 TTF" panose="020B0600000101010101" pitchFamily="50" charset="-127"/>
                  </a:rPr>
                  <a:t> </a:t>
                </a:r>
                <a:r>
                  <a:rPr lang="en-US" altLang="ko-KR" sz="2800" dirty="0" smtClean="0">
                    <a:solidFill>
                      <a:schemeClr val="accent2"/>
                    </a:solidFill>
                    <a:latin typeface="스웨거 TTF" panose="020B0600000101010101" pitchFamily="50" charset="-127"/>
                    <a:ea typeface="스웨거 TTF" panose="020B0600000101010101" pitchFamily="50" charset="-127"/>
                  </a:rPr>
                  <a:t>0</a:t>
                </a:r>
                <a:r>
                  <a:rPr lang="ko-KR" altLang="en-US" sz="2800" dirty="0" smtClean="0">
                    <a:solidFill>
                      <a:schemeClr val="accent2"/>
                    </a:solidFill>
                    <a:latin typeface="스웨거 TTF" panose="020B0600000101010101" pitchFamily="50" charset="-127"/>
                    <a:ea typeface="스웨거 TTF" panose="020B0600000101010101" pitchFamily="50" charset="-127"/>
                  </a:rPr>
                  <a:t> </a:t>
                </a:r>
                <a:r>
                  <a:rPr lang="en-US" altLang="ko-KR" sz="2800" dirty="0" smtClean="0">
                    <a:solidFill>
                      <a:schemeClr val="accent2"/>
                    </a:solidFill>
                    <a:latin typeface="스웨거 TTF" panose="020B0600000101010101" pitchFamily="50" charset="-127"/>
                    <a:ea typeface="스웨거 TTF" panose="020B0600000101010101" pitchFamily="50" charset="-127"/>
                  </a:rPr>
                  <a:t>~ 1 </a:t>
                </a:r>
                <a:r>
                  <a:rPr lang="ko-KR" altLang="en-US" sz="2800" dirty="0" smtClean="0">
                    <a:solidFill>
                      <a:schemeClr val="accent2"/>
                    </a:solidFill>
                    <a:latin typeface="스웨거 TTF" panose="020B0600000101010101" pitchFamily="50" charset="-127"/>
                    <a:ea typeface="스웨거 TTF" panose="020B0600000101010101" pitchFamily="50" charset="-127"/>
                  </a:rPr>
                  <a:t>사이의 범위 </a:t>
                </a:r>
                <a:r>
                  <a:rPr lang="en-US" altLang="ko-KR" sz="2800" dirty="0" smtClean="0">
                    <a:solidFill>
                      <a:schemeClr val="accent2"/>
                    </a:solidFill>
                    <a:latin typeface="스웨거 TTF" panose="020B0600000101010101" pitchFamily="50" charset="-127"/>
                    <a:ea typeface="스웨거 TTF" panose="020B0600000101010101" pitchFamily="50" charset="-127"/>
                  </a:rPr>
                  <a:t>)</a:t>
                </a:r>
                <a:endParaRPr lang="en-US" altLang="ko-KR" sz="2800" dirty="0" smtClean="0">
                  <a:latin typeface="스웨거 TTF" panose="020B0600000101010101" pitchFamily="50" charset="-127"/>
                  <a:ea typeface="스웨거 TTF" panose="020B0600000101010101" pitchFamily="50" charset="-127"/>
                </a:endParaRPr>
              </a:p>
              <a:p>
                <a:endParaRPr lang="en-US" altLang="ko-KR" sz="3000" dirty="0">
                  <a:solidFill>
                    <a:schemeClr val="tx1"/>
                  </a:solidFill>
                  <a:latin typeface="스웨거 TTF" panose="020B0600000101010101" pitchFamily="50" charset="-127"/>
                  <a:ea typeface="스웨거 TTF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172" y="3001791"/>
                <a:ext cx="11348777" cy="2823658"/>
              </a:xfrm>
              <a:prstGeom prst="rect">
                <a:avLst/>
              </a:prstGeom>
              <a:blipFill>
                <a:blip r:embed="rId2"/>
                <a:stretch>
                  <a:fillRect l="-112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3731" y="0"/>
            <a:ext cx="61106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000" u="sng" spc="-150" dirty="0" smtClean="0">
                <a:solidFill>
                  <a:schemeClr val="accent4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EDA</a:t>
            </a:r>
            <a:endParaRPr lang="ko-KR" altLang="en-US" sz="3000" u="sng" spc="-150" dirty="0">
              <a:solidFill>
                <a:schemeClr val="accent4"/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05172" y="804241"/>
            <a:ext cx="495226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5000" spc="-150" dirty="0" smtClean="0">
                <a:solidFill>
                  <a:schemeClr val="accent4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• </a:t>
            </a:r>
            <a:r>
              <a:rPr lang="ko-KR" altLang="en-US" sz="5000" spc="-150" dirty="0" smtClean="0">
                <a:solidFill>
                  <a:schemeClr val="accent4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보험 해지 비율</a:t>
            </a:r>
            <a:endParaRPr lang="ko-KR" altLang="en-US" sz="5000" spc="-150" dirty="0">
              <a:solidFill>
                <a:schemeClr val="accent4"/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0437" y="2009098"/>
            <a:ext cx="5306165" cy="484890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753772" y="6304002"/>
            <a:ext cx="108265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spc="-150" dirty="0" err="1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일반고객</a:t>
            </a:r>
            <a:endParaRPr lang="en-US" altLang="ko-KR" sz="3000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901503" y="6304002"/>
            <a:ext cx="108265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보험사기</a:t>
            </a:r>
            <a:endParaRPr lang="en-US" altLang="ko-KR" sz="3000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096000" y="3591098"/>
            <a:ext cx="646331" cy="1695321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ko-KR" altLang="en-US" sz="3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보험 해지 비율</a:t>
            </a:r>
            <a:endParaRPr lang="en-US" altLang="ko-KR" sz="3000" dirty="0" smtClean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702974" y="2140017"/>
            <a:ext cx="98208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spc="-150" dirty="0" err="1" smtClean="0">
                <a:solidFill>
                  <a:srgbClr val="F8766D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일반고객</a:t>
            </a:r>
            <a:endParaRPr lang="en-US" altLang="ko-KR" sz="2500" spc="-150" dirty="0" smtClean="0">
              <a:solidFill>
                <a:srgbClr val="F8766D"/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pPr algn="ctr"/>
            <a:r>
              <a:rPr lang="ko-KR" altLang="en-US" sz="2500" spc="-150" dirty="0" smtClean="0">
                <a:solidFill>
                  <a:srgbClr val="00BFC4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보험사기</a:t>
            </a:r>
            <a:endParaRPr lang="en-US" altLang="ko-KR" sz="2500" dirty="0">
              <a:solidFill>
                <a:srgbClr val="00BFC4"/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0876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505172" y="1972596"/>
            <a:ext cx="1134877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•</a:t>
            </a:r>
            <a:r>
              <a:rPr lang="ko-KR" altLang="en-US" sz="30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보험 청구 사유가 입원인 케이스의 수에 대한 </a:t>
            </a:r>
            <a:r>
              <a:rPr lang="ko-KR" altLang="en-US" sz="3000" spc="-150" dirty="0" err="1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연속형</a:t>
            </a:r>
            <a:r>
              <a:rPr lang="ko-KR" altLang="en-US" sz="30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 설명 변수</a:t>
            </a:r>
            <a:endParaRPr lang="en-US" altLang="ko-KR" sz="3000" spc="-150" dirty="0" smtClean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endParaRPr lang="en-US" altLang="ko-KR" sz="3000" dirty="0" smtClean="0">
              <a:solidFill>
                <a:schemeClr val="accent2"/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endParaRPr lang="en-US" altLang="ko-KR" sz="3000" dirty="0">
              <a:solidFill>
                <a:schemeClr val="accent2"/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r>
              <a:rPr lang="en-US" altLang="ko-KR" sz="30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•</a:t>
            </a:r>
            <a:r>
              <a:rPr lang="ko-KR" altLang="en-US" sz="3000" spc="-150" dirty="0" err="1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일반고객과</a:t>
            </a:r>
            <a:r>
              <a:rPr lang="ko-KR" altLang="en-US" sz="30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 </a:t>
            </a:r>
            <a:r>
              <a:rPr lang="ko-KR" altLang="en-US" sz="3000" spc="-150" dirty="0" err="1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보험사기의</a:t>
            </a:r>
            <a:r>
              <a:rPr lang="ko-KR" altLang="en-US" sz="30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 </a:t>
            </a:r>
            <a:r>
              <a:rPr lang="ko-KR" altLang="en-US" sz="3000" spc="-150" dirty="0" smtClean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분포의 차이가</a:t>
            </a:r>
            <a:endParaRPr lang="en-US" altLang="ko-KR" sz="3000" spc="-150" dirty="0" smtClean="0">
              <a:solidFill>
                <a:schemeClr val="accent2"/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r>
              <a:rPr lang="en-US" altLang="ko-KR" sz="3000" spc="-150" dirty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 </a:t>
            </a:r>
            <a:r>
              <a:rPr lang="en-US" altLang="ko-KR" sz="3000" spc="-150" dirty="0" smtClean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     </a:t>
            </a:r>
            <a:r>
              <a:rPr lang="ko-KR" altLang="en-US" sz="3000" spc="-150" dirty="0" smtClean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뚜렷하게 나타났다</a:t>
            </a:r>
            <a:r>
              <a:rPr lang="en-US" altLang="ko-KR" sz="3000" spc="-150" dirty="0" smtClean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.</a:t>
            </a:r>
          </a:p>
          <a:p>
            <a:endParaRPr lang="en-US" altLang="ko-KR" sz="3000" spc="-150" dirty="0" smtClean="0">
              <a:solidFill>
                <a:schemeClr val="accent2"/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endParaRPr lang="en-US" altLang="ko-KR" sz="3000" spc="-150" dirty="0">
              <a:solidFill>
                <a:schemeClr val="accent2"/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r>
              <a:rPr lang="en-US" altLang="ko-KR" sz="30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•</a:t>
            </a:r>
            <a:r>
              <a:rPr lang="ko-KR" altLang="en-US" sz="30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두 분포 모두 오른쪽으로 치우친 분포이지만</a:t>
            </a:r>
            <a:r>
              <a:rPr lang="en-US" altLang="ko-KR" sz="30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, </a:t>
            </a:r>
          </a:p>
          <a:p>
            <a:r>
              <a:rPr lang="en-US" altLang="ko-KR" sz="3000" spc="-150" dirty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 </a:t>
            </a:r>
            <a:r>
              <a:rPr lang="en-US" altLang="ko-KR" sz="3000" spc="-150" dirty="0" smtClean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     </a:t>
            </a:r>
            <a:r>
              <a:rPr lang="ko-KR" altLang="en-US" sz="3000" spc="-150" dirty="0" err="1" smtClean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보험사기의</a:t>
            </a:r>
            <a:r>
              <a:rPr lang="ko-KR" altLang="en-US" sz="3000" spc="-150" dirty="0" smtClean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 경우 </a:t>
            </a:r>
            <a:r>
              <a:rPr lang="ko-KR" altLang="en-US" sz="3000" spc="-150" dirty="0" err="1" smtClean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꼬리부분의</a:t>
            </a:r>
            <a:r>
              <a:rPr lang="ko-KR" altLang="en-US" sz="3000" spc="-150" dirty="0" smtClean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 두께가 더 두꺼웠다</a:t>
            </a:r>
            <a:r>
              <a:rPr lang="en-US" altLang="ko-KR" sz="3000" spc="-150" dirty="0" smtClean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.</a:t>
            </a:r>
            <a:endParaRPr lang="en-US" altLang="ko-KR" sz="3000" dirty="0">
              <a:solidFill>
                <a:schemeClr val="accent2"/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3731" y="0"/>
            <a:ext cx="61106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000" u="sng" spc="-150" dirty="0" smtClean="0">
                <a:solidFill>
                  <a:schemeClr val="accent4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EDA</a:t>
            </a:r>
            <a:endParaRPr lang="ko-KR" altLang="en-US" sz="3000" u="sng" spc="-150" dirty="0">
              <a:solidFill>
                <a:schemeClr val="accent4"/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05172" y="804241"/>
            <a:ext cx="495226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5000" spc="-150" dirty="0" smtClean="0">
                <a:solidFill>
                  <a:schemeClr val="accent4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• </a:t>
            </a:r>
            <a:r>
              <a:rPr lang="ko-KR" altLang="en-US" sz="5000" spc="-150" dirty="0" smtClean="0">
                <a:solidFill>
                  <a:schemeClr val="accent4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입원 청구 횟수</a:t>
            </a:r>
            <a:endParaRPr lang="ko-KR" altLang="en-US" sz="5000" spc="-150" dirty="0">
              <a:solidFill>
                <a:schemeClr val="accent4"/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7784" y="1972596"/>
            <a:ext cx="5306165" cy="4848902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7728653" y="6267500"/>
            <a:ext cx="350692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보험 청구 사유가 </a:t>
            </a:r>
            <a:r>
              <a:rPr lang="en-US" altLang="ko-KR" sz="30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“</a:t>
            </a:r>
            <a:r>
              <a:rPr lang="ko-KR" altLang="en-US" sz="30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입원</a:t>
            </a:r>
            <a:r>
              <a:rPr lang="en-US" altLang="ko-KR" sz="30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”</a:t>
            </a:r>
            <a:r>
              <a:rPr lang="ko-KR" altLang="en-US" sz="30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인 케이스 수</a:t>
            </a:r>
            <a:endParaRPr lang="en-US" altLang="ko-KR" sz="3000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096000" y="3591098"/>
            <a:ext cx="646331" cy="1695321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ko-KR" altLang="en-US" sz="3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확률밀도함수</a:t>
            </a:r>
            <a:endParaRPr lang="en-US" altLang="ko-KR" sz="3000" dirty="0" smtClean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702974" y="2140017"/>
            <a:ext cx="98208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spc="-150" dirty="0" err="1" smtClean="0">
                <a:solidFill>
                  <a:srgbClr val="F8766D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일반고객</a:t>
            </a:r>
            <a:endParaRPr lang="en-US" altLang="ko-KR" sz="2500" spc="-150" dirty="0" smtClean="0">
              <a:solidFill>
                <a:srgbClr val="F8766D"/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pPr algn="ctr"/>
            <a:r>
              <a:rPr lang="ko-KR" altLang="en-US" sz="2500" spc="-150" dirty="0" smtClean="0">
                <a:solidFill>
                  <a:srgbClr val="00BFC4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보험사기</a:t>
            </a:r>
            <a:endParaRPr lang="en-US" altLang="ko-KR" sz="2500" dirty="0">
              <a:solidFill>
                <a:srgbClr val="00BFC4"/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2934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505172" y="1972596"/>
            <a:ext cx="1134877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•</a:t>
            </a:r>
            <a:r>
              <a:rPr lang="ko-KR" altLang="en-US" sz="30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보험을 가입한 이후로 </a:t>
            </a:r>
            <a:r>
              <a:rPr lang="ko-KR" altLang="en-US" sz="3000" spc="-150" dirty="0" smtClean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실제로 보험을 청구</a:t>
            </a:r>
            <a:r>
              <a:rPr lang="ko-KR" altLang="en-US" sz="30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한 케이스 수</a:t>
            </a:r>
            <a:endParaRPr lang="en-US" altLang="ko-KR" sz="3000" spc="-150" dirty="0" smtClean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endParaRPr lang="en-US" altLang="ko-KR" sz="3000" dirty="0">
              <a:solidFill>
                <a:schemeClr val="accent2"/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r>
              <a:rPr lang="en-US" altLang="ko-KR" sz="30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•</a:t>
            </a:r>
            <a:r>
              <a:rPr lang="ko-KR" altLang="en-US" sz="3000" spc="-150" dirty="0" smtClean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청구 횟수가 </a:t>
            </a:r>
            <a:r>
              <a:rPr lang="en-US" altLang="ko-KR" sz="3000" spc="-150" dirty="0" smtClean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6</a:t>
            </a:r>
            <a:r>
              <a:rPr lang="ko-KR" altLang="en-US" sz="3000" spc="-150" dirty="0" smtClean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이상</a:t>
            </a:r>
            <a:r>
              <a:rPr lang="ko-KR" altLang="en-US" sz="30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인 경우와 </a:t>
            </a:r>
            <a:r>
              <a:rPr lang="en-US" altLang="ko-KR" sz="3000" spc="-150" dirty="0" smtClean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6 </a:t>
            </a:r>
            <a:r>
              <a:rPr lang="ko-KR" altLang="en-US" sz="3000" spc="-150" dirty="0" smtClean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미만인 경우</a:t>
            </a:r>
            <a:r>
              <a:rPr lang="ko-KR" altLang="en-US" sz="30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로 분리</a:t>
            </a:r>
            <a:endParaRPr lang="en-US" altLang="ko-KR" sz="3000" spc="-150" dirty="0" smtClean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3731" y="0"/>
            <a:ext cx="61106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000" u="sng" spc="-150" dirty="0" smtClean="0">
                <a:solidFill>
                  <a:schemeClr val="accent4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EDA</a:t>
            </a:r>
            <a:endParaRPr lang="ko-KR" altLang="en-US" sz="3000" u="sng" spc="-150" dirty="0">
              <a:solidFill>
                <a:schemeClr val="accent4"/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05172" y="804241"/>
            <a:ext cx="495226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5000" spc="-150" dirty="0" smtClean="0">
                <a:solidFill>
                  <a:schemeClr val="accent4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• </a:t>
            </a:r>
            <a:r>
              <a:rPr lang="ko-KR" altLang="en-US" sz="5000" spc="-150" dirty="0" smtClean="0">
                <a:solidFill>
                  <a:schemeClr val="accent4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보험 청구 수</a:t>
            </a:r>
            <a:endParaRPr lang="ko-KR" altLang="en-US" sz="5000" spc="-150" dirty="0">
              <a:solidFill>
                <a:schemeClr val="accent4"/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796" y="3784220"/>
            <a:ext cx="5306165" cy="281099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8868" y="1972596"/>
            <a:ext cx="5306165" cy="484890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984558" y="6200999"/>
            <a:ext cx="89995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6</a:t>
            </a:r>
            <a:r>
              <a:rPr lang="ko-KR" altLang="en-US" sz="30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미만</a:t>
            </a:r>
            <a:endParaRPr lang="en-US" altLang="ko-KR" sz="3000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148638" y="6170132"/>
            <a:ext cx="89995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6</a:t>
            </a:r>
            <a:r>
              <a:rPr lang="ko-KR" altLang="en-US" sz="30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이상</a:t>
            </a:r>
            <a:endParaRPr lang="en-US" altLang="ko-KR" sz="3000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889365" y="6234249"/>
            <a:ext cx="89995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6</a:t>
            </a:r>
            <a:r>
              <a:rPr lang="ko-KR" altLang="en-US" sz="30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미만</a:t>
            </a:r>
            <a:endParaRPr lang="en-US" altLang="ko-KR" sz="3000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053445" y="6203382"/>
            <a:ext cx="89995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6</a:t>
            </a:r>
            <a:r>
              <a:rPr lang="ko-KR" altLang="en-US" sz="30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이상</a:t>
            </a:r>
            <a:endParaRPr lang="en-US" altLang="ko-KR" sz="3000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301490" y="1666015"/>
            <a:ext cx="98208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spc="-150" dirty="0" err="1" smtClean="0">
                <a:solidFill>
                  <a:srgbClr val="F8766D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일반고객</a:t>
            </a:r>
            <a:endParaRPr lang="en-US" altLang="ko-KR" sz="2500" spc="-150" dirty="0" smtClean="0">
              <a:solidFill>
                <a:srgbClr val="F8766D"/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pPr algn="ctr"/>
            <a:r>
              <a:rPr lang="ko-KR" altLang="en-US" sz="2500" spc="-150" dirty="0" smtClean="0">
                <a:solidFill>
                  <a:srgbClr val="00BFC4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보험사기</a:t>
            </a:r>
            <a:endParaRPr lang="en-US" altLang="ko-KR" sz="2500" dirty="0">
              <a:solidFill>
                <a:srgbClr val="00BFC4"/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39263" y="3655302"/>
            <a:ext cx="98208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spc="-150" dirty="0" err="1" smtClean="0">
                <a:solidFill>
                  <a:srgbClr val="F8766D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일반고객</a:t>
            </a:r>
            <a:endParaRPr lang="en-US" altLang="ko-KR" sz="2500" spc="-150" dirty="0" smtClean="0">
              <a:solidFill>
                <a:srgbClr val="F8766D"/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pPr algn="ctr"/>
            <a:r>
              <a:rPr lang="ko-KR" altLang="en-US" sz="2500" spc="-150" dirty="0" smtClean="0">
                <a:solidFill>
                  <a:srgbClr val="00BFC4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보험사기</a:t>
            </a:r>
            <a:endParaRPr lang="en-US" altLang="ko-KR" sz="2500" dirty="0">
              <a:solidFill>
                <a:srgbClr val="00BFC4"/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3175211" y="3705734"/>
            <a:ext cx="5677844" cy="182880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 smtClean="0">
                <a:solidFill>
                  <a:schemeClr val="tx1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보험 청구 횟수가 </a:t>
            </a:r>
            <a:r>
              <a:rPr lang="en-US" altLang="ko-KR" sz="4000" dirty="0" smtClean="0">
                <a:solidFill>
                  <a:schemeClr val="tx1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6</a:t>
            </a:r>
            <a:r>
              <a:rPr lang="ko-KR" altLang="en-US" sz="4000" dirty="0" smtClean="0">
                <a:solidFill>
                  <a:schemeClr val="tx1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이상인 케이스가 더 적었지만 </a:t>
            </a:r>
            <a:r>
              <a:rPr lang="ko-KR" altLang="en-US" sz="4000" dirty="0" err="1" smtClean="0">
                <a:solidFill>
                  <a:schemeClr val="tx1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보험사기의</a:t>
            </a:r>
            <a:r>
              <a:rPr lang="ko-KR" altLang="en-US" sz="4000" dirty="0" smtClean="0">
                <a:solidFill>
                  <a:schemeClr val="tx1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 비율은 더 높았다</a:t>
            </a:r>
            <a:r>
              <a:rPr lang="en-US" altLang="ko-KR" sz="4000" dirty="0" smtClean="0">
                <a:solidFill>
                  <a:schemeClr val="tx1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.</a:t>
            </a:r>
            <a:endParaRPr lang="ko-KR" altLang="en-US" sz="4000" dirty="0">
              <a:solidFill>
                <a:schemeClr val="tx1"/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889365" y="2516138"/>
            <a:ext cx="89995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89%</a:t>
            </a:r>
            <a:endParaRPr lang="en-US" altLang="ko-KR" sz="3000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0119820" y="2516138"/>
            <a:ext cx="89995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59%</a:t>
            </a:r>
            <a:endParaRPr lang="en-US" altLang="ko-KR" sz="3000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7889365" y="5699563"/>
            <a:ext cx="89995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11%</a:t>
            </a:r>
            <a:endParaRPr lang="en-US" altLang="ko-KR" sz="3000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0119820" y="5114445"/>
            <a:ext cx="89995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41%</a:t>
            </a:r>
            <a:endParaRPr lang="en-US" altLang="ko-KR" sz="3000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98211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6" grpId="0"/>
      <p:bldP spid="17" grpId="0"/>
      <p:bldP spid="21" grpId="0"/>
      <p:bldP spid="5" grpId="0" animBg="1"/>
      <p:bldP spid="23" grpId="0"/>
      <p:bldP spid="24" grpId="0"/>
      <p:bldP spid="20" grpId="0"/>
      <p:bldP spid="2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62" y="1751545"/>
            <a:ext cx="5306165" cy="4848902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505172" y="1972596"/>
            <a:ext cx="11348777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•</a:t>
            </a:r>
            <a:r>
              <a:rPr lang="ko-KR" altLang="en-US" sz="30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최초 계약일로부터 보험을 청구하였을 때 까지의 걸린 최소 기간</a:t>
            </a:r>
            <a:endParaRPr lang="en-US" altLang="ko-KR" sz="3000" spc="-150" dirty="0" smtClean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endParaRPr lang="en-US" altLang="ko-KR" sz="3000" spc="-150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r>
              <a:rPr lang="en-US" altLang="ko-KR" sz="3000" spc="-15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•</a:t>
            </a:r>
            <a:r>
              <a:rPr lang="ko-KR" altLang="en-US" sz="3000" spc="-150" dirty="0" smtClean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최소 기간이 짧으면 짧을수록 보험사기를 의심</a:t>
            </a:r>
            <a:endParaRPr lang="en-US" altLang="ko-KR" sz="3000" spc="-150" dirty="0" smtClean="0">
              <a:solidFill>
                <a:schemeClr val="accent2"/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endParaRPr lang="en-US" altLang="ko-KR" sz="3000" spc="-150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r>
              <a:rPr lang="en-US" altLang="ko-KR" sz="30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•</a:t>
            </a:r>
            <a:r>
              <a:rPr lang="ko-KR" altLang="en-US" sz="3000" spc="-150" dirty="0" err="1" smtClean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보험사기</a:t>
            </a:r>
            <a:r>
              <a:rPr lang="ko-KR" altLang="en-US" sz="3000" spc="-150" dirty="0" err="1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의</a:t>
            </a:r>
            <a:r>
              <a:rPr lang="ko-KR" altLang="en-US" sz="30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 경우 기간이 </a:t>
            </a:r>
            <a:r>
              <a:rPr lang="ko-KR" altLang="en-US" sz="3000" spc="-150" dirty="0" smtClean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짧은 쪽에 좀 더 모여있다</a:t>
            </a:r>
            <a:r>
              <a:rPr lang="en-US" altLang="ko-KR" sz="3000" spc="-150" dirty="0" smtClean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.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3731" y="0"/>
            <a:ext cx="61106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000" u="sng" spc="-150" dirty="0" smtClean="0">
                <a:solidFill>
                  <a:schemeClr val="accent4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EDA</a:t>
            </a:r>
            <a:endParaRPr lang="ko-KR" altLang="en-US" sz="3000" u="sng" spc="-150" dirty="0">
              <a:solidFill>
                <a:schemeClr val="accent4"/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05172" y="804241"/>
            <a:ext cx="652739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5000" spc="-150" dirty="0" smtClean="0">
                <a:solidFill>
                  <a:schemeClr val="accent4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• </a:t>
            </a:r>
            <a:r>
              <a:rPr lang="ko-KR" altLang="en-US" sz="5000" spc="-150" dirty="0" smtClean="0">
                <a:solidFill>
                  <a:schemeClr val="accent4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계약 후 보험까지 걸리는 최소 기간</a:t>
            </a:r>
            <a:endParaRPr lang="ko-KR" altLang="en-US" sz="5000" spc="-150" dirty="0">
              <a:solidFill>
                <a:schemeClr val="accent4"/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482041" y="6267500"/>
            <a:ext cx="396458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계약 후 보험을 청구하기까지의 최소 기간</a:t>
            </a:r>
            <a:endParaRPr lang="en-US" altLang="ko-KR" sz="3000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096000" y="3591098"/>
            <a:ext cx="646331" cy="1695321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ko-KR" altLang="en-US" sz="3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확률밀도함수</a:t>
            </a:r>
            <a:endParaRPr lang="en-US" altLang="ko-KR" sz="3000" dirty="0" smtClean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528406" y="1972596"/>
            <a:ext cx="98208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spc="-150" dirty="0" err="1" smtClean="0">
                <a:solidFill>
                  <a:srgbClr val="F8766D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일반고객</a:t>
            </a:r>
            <a:endParaRPr lang="en-US" altLang="ko-KR" sz="2500" spc="-150" dirty="0" smtClean="0">
              <a:solidFill>
                <a:srgbClr val="F8766D"/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pPr algn="ctr"/>
            <a:r>
              <a:rPr lang="ko-KR" altLang="en-US" sz="2500" spc="-150" dirty="0" smtClean="0">
                <a:solidFill>
                  <a:srgbClr val="00BFC4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보험사기</a:t>
            </a:r>
            <a:endParaRPr lang="en-US" altLang="ko-KR" sz="2500" dirty="0">
              <a:solidFill>
                <a:srgbClr val="00BFC4"/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9562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62" y="1751545"/>
            <a:ext cx="5306165" cy="4848902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505172" y="1972596"/>
            <a:ext cx="11348777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•</a:t>
            </a:r>
            <a:r>
              <a:rPr lang="ko-KR" altLang="en-US" sz="30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최초 계약일로부터 보험을 청구하였을 때 까지의 걸린 최대 기간</a:t>
            </a:r>
            <a:endParaRPr lang="en-US" altLang="ko-KR" sz="3000" spc="-150" dirty="0" smtClean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endParaRPr lang="en-US" altLang="ko-KR" sz="3000" spc="-150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r>
              <a:rPr lang="en-US" altLang="ko-KR" sz="3000" spc="-15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•</a:t>
            </a:r>
            <a:r>
              <a:rPr lang="ko-KR" altLang="en-US" sz="3000" spc="-150" dirty="0" smtClean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최대 기간이 길면 길수록 일반 고객일 가능성이 높음</a:t>
            </a:r>
            <a:endParaRPr lang="en-US" altLang="ko-KR" sz="3000" spc="-150" dirty="0" smtClean="0">
              <a:solidFill>
                <a:schemeClr val="accent2"/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endParaRPr lang="en-US" altLang="ko-KR" sz="3000" spc="-150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r>
              <a:rPr lang="en-US" altLang="ko-KR" sz="30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•</a:t>
            </a:r>
            <a:r>
              <a:rPr lang="ko-KR" altLang="en-US" sz="3000" spc="-150" dirty="0" err="1" smtClean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일반고객</a:t>
            </a:r>
            <a:r>
              <a:rPr lang="ko-KR" altLang="en-US" sz="3000" spc="-150" dirty="0" err="1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의</a:t>
            </a:r>
            <a:r>
              <a:rPr lang="ko-KR" altLang="en-US" sz="30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 </a:t>
            </a:r>
            <a:r>
              <a:rPr lang="ko-KR" altLang="en-US" sz="3000" spc="-15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경우 </a:t>
            </a:r>
            <a:r>
              <a:rPr lang="ko-KR" altLang="en-US" sz="30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기간이 </a:t>
            </a:r>
            <a:r>
              <a:rPr lang="ko-KR" altLang="en-US" sz="3000" spc="-150" dirty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짧은 쪽에 좀 더 모여있다</a:t>
            </a:r>
            <a:r>
              <a:rPr lang="en-US" altLang="ko-KR" sz="3000" spc="-150" dirty="0" smtClean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.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3731" y="0"/>
            <a:ext cx="61106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000" u="sng" spc="-150" dirty="0" smtClean="0">
                <a:solidFill>
                  <a:schemeClr val="accent4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EDA</a:t>
            </a:r>
            <a:endParaRPr lang="ko-KR" altLang="en-US" sz="3000" u="sng" spc="-150" dirty="0">
              <a:solidFill>
                <a:schemeClr val="accent4"/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05172" y="804241"/>
            <a:ext cx="652739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5000" spc="-150" dirty="0" smtClean="0">
                <a:solidFill>
                  <a:schemeClr val="accent4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• </a:t>
            </a:r>
            <a:r>
              <a:rPr lang="ko-KR" altLang="en-US" sz="5000" spc="-150" dirty="0" smtClean="0">
                <a:solidFill>
                  <a:schemeClr val="accent4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계약 후 보험까지 걸리는 최대 기간</a:t>
            </a:r>
            <a:endParaRPr lang="ko-KR" altLang="en-US" sz="5000" spc="-150" dirty="0">
              <a:solidFill>
                <a:schemeClr val="accent4"/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482041" y="6267500"/>
            <a:ext cx="396458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계약 후 보험을 청구하기까지의 최대 기간</a:t>
            </a:r>
            <a:endParaRPr lang="en-US" altLang="ko-KR" sz="3000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096000" y="3591098"/>
            <a:ext cx="646331" cy="1695321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ko-KR" altLang="en-US" sz="3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확률밀도함수</a:t>
            </a:r>
            <a:endParaRPr lang="en-US" altLang="ko-KR" sz="3000" dirty="0" smtClean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528406" y="1972596"/>
            <a:ext cx="98208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spc="-150" dirty="0" err="1" smtClean="0">
                <a:solidFill>
                  <a:srgbClr val="F8766D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일반고객</a:t>
            </a:r>
            <a:endParaRPr lang="en-US" altLang="ko-KR" sz="2500" spc="-150" dirty="0" smtClean="0">
              <a:solidFill>
                <a:srgbClr val="F8766D"/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pPr algn="ctr"/>
            <a:r>
              <a:rPr lang="ko-KR" altLang="en-US" sz="2500" spc="-150" dirty="0" smtClean="0">
                <a:solidFill>
                  <a:srgbClr val="00BFC4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보험사기</a:t>
            </a:r>
            <a:endParaRPr lang="en-US" altLang="ko-KR" sz="2500" dirty="0">
              <a:solidFill>
                <a:srgbClr val="00BFC4"/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9125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505172" y="2470256"/>
            <a:ext cx="11348777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•8</a:t>
            </a:r>
            <a:r>
              <a:rPr lang="ko-KR" altLang="en-US" sz="30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개의 </a:t>
            </a:r>
            <a:r>
              <a:rPr lang="ko-KR" altLang="en-US" sz="3000" spc="-150" dirty="0" err="1">
                <a:latin typeface="스웨거 TTF" panose="020B0600000101010101" pitchFamily="50" charset="-127"/>
                <a:ea typeface="스웨거 TTF" panose="020B0600000101010101" pitchFamily="50" charset="-127"/>
              </a:rPr>
              <a:t>연속형</a:t>
            </a:r>
            <a:r>
              <a:rPr lang="ko-KR" altLang="en-US" sz="3000" spc="-15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 설명 변수 중 </a:t>
            </a:r>
            <a:r>
              <a:rPr lang="en-US" altLang="ko-KR" sz="3000" spc="-15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“</a:t>
            </a:r>
            <a:r>
              <a:rPr lang="ko-KR" altLang="en-US" sz="3000" spc="-15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보험 가입 수</a:t>
            </a:r>
            <a:r>
              <a:rPr lang="en-US" altLang="ko-KR" sz="3000" spc="-15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”, “</a:t>
            </a:r>
            <a:r>
              <a:rPr lang="ko-KR" altLang="en-US" sz="3000" spc="-15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보험금 총 납입액</a:t>
            </a:r>
            <a:r>
              <a:rPr lang="en-US" altLang="ko-KR" sz="3000" spc="-15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” </a:t>
            </a:r>
            <a:r>
              <a:rPr lang="ko-KR" altLang="en-US" sz="3000" spc="-15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을 </a:t>
            </a:r>
            <a:r>
              <a:rPr lang="ko-KR" altLang="en-US" sz="3000" spc="-150" dirty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로그 변환</a:t>
            </a:r>
            <a:r>
              <a:rPr lang="en-US" altLang="ko-KR" sz="3000" spc="-150" dirty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  </a:t>
            </a:r>
          </a:p>
          <a:p>
            <a:endParaRPr lang="en-US" altLang="ko-KR" sz="3000" spc="-150" dirty="0" smtClean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endParaRPr lang="en-US" altLang="ko-KR" sz="3000" spc="-150" dirty="0" smtClean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r>
              <a:rPr lang="en-US" altLang="ko-KR" sz="30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•</a:t>
            </a:r>
            <a:r>
              <a:rPr lang="ko-KR" altLang="en-US" sz="3000" spc="-150" dirty="0" err="1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로지스틱</a:t>
            </a:r>
            <a:r>
              <a:rPr lang="ko-KR" altLang="en-US" sz="30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 회귀 분석 시 </a:t>
            </a:r>
            <a:r>
              <a:rPr lang="ko-KR" altLang="en-US" sz="3000" spc="-150" dirty="0" smtClean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영향력이 클 것</a:t>
            </a:r>
            <a:r>
              <a:rPr lang="ko-KR" altLang="en-US" sz="30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이라 판단되는 변수 </a:t>
            </a:r>
            <a:r>
              <a:rPr lang="en-US" altLang="ko-KR" sz="30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: </a:t>
            </a:r>
            <a:r>
              <a:rPr lang="ko-KR" altLang="en-US" sz="3000" spc="-150" dirty="0" smtClean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입원 청구 횟수</a:t>
            </a:r>
            <a:r>
              <a:rPr lang="en-US" altLang="ko-KR" sz="30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,   </a:t>
            </a:r>
            <a:r>
              <a:rPr lang="ko-KR" altLang="en-US" sz="3000" spc="-150" dirty="0" smtClean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보험 청구 횟수</a:t>
            </a:r>
            <a:r>
              <a:rPr lang="en-US" altLang="ko-KR" sz="30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,   </a:t>
            </a:r>
            <a:r>
              <a:rPr lang="ko-KR" altLang="en-US" sz="3000" spc="-150" dirty="0" smtClean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사고 원인</a:t>
            </a:r>
            <a:r>
              <a:rPr lang="en-US" altLang="ko-KR" sz="30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,   </a:t>
            </a:r>
            <a:r>
              <a:rPr lang="ko-KR" altLang="en-US" sz="3000" spc="-150" dirty="0" smtClean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병원 종류</a:t>
            </a:r>
            <a:r>
              <a:rPr lang="en-US" altLang="ko-KR" sz="30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 </a:t>
            </a:r>
          </a:p>
          <a:p>
            <a:endParaRPr lang="en-US" altLang="ko-KR" sz="3000" spc="-150" dirty="0" smtClean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endParaRPr lang="en-US" altLang="ko-KR" sz="3000" spc="-150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r>
              <a:rPr lang="en-US" altLang="ko-KR" sz="30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•</a:t>
            </a:r>
            <a:r>
              <a:rPr lang="ko-KR" altLang="en-US" sz="3000" spc="-150" dirty="0" err="1">
                <a:latin typeface="스웨거 TTF" panose="020B0600000101010101" pitchFamily="50" charset="-127"/>
                <a:ea typeface="스웨거 TTF" panose="020B0600000101010101" pitchFamily="50" charset="-127"/>
              </a:rPr>
              <a:t>로지스틱</a:t>
            </a:r>
            <a:r>
              <a:rPr lang="ko-KR" altLang="en-US" sz="3000" spc="-15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 회귀 </a:t>
            </a:r>
            <a:r>
              <a:rPr lang="ko-KR" altLang="en-US" sz="30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분석 시 </a:t>
            </a:r>
            <a:r>
              <a:rPr lang="ko-KR" altLang="en-US" sz="3000" spc="-150" dirty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영향력이 </a:t>
            </a:r>
            <a:r>
              <a:rPr lang="ko-KR" altLang="en-US" sz="3000" spc="-150" dirty="0" smtClean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작을 </a:t>
            </a:r>
            <a:r>
              <a:rPr lang="ko-KR" altLang="en-US" sz="3000" spc="-150" dirty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것</a:t>
            </a:r>
            <a:r>
              <a:rPr lang="ko-KR" altLang="en-US" sz="3000" spc="-15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이라 판단되는 변수 </a:t>
            </a:r>
            <a:r>
              <a:rPr lang="en-US" altLang="ko-KR" sz="3000" spc="-15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: </a:t>
            </a:r>
            <a:r>
              <a:rPr lang="ko-KR" altLang="en-US" sz="3000" spc="-150" dirty="0" smtClean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나이</a:t>
            </a:r>
            <a:r>
              <a:rPr lang="en-US" altLang="ko-KR" sz="30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,   </a:t>
            </a:r>
            <a:r>
              <a:rPr lang="ko-KR" altLang="en-US" sz="3000" spc="-150" dirty="0" smtClean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직업</a:t>
            </a:r>
            <a:r>
              <a:rPr lang="en-US" altLang="ko-KR" sz="30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,  </a:t>
            </a:r>
            <a:r>
              <a:rPr lang="ko-KR" altLang="en-US" sz="3000" spc="-150" dirty="0" smtClean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고객 추정 소득</a:t>
            </a:r>
            <a:endParaRPr lang="en-US" altLang="ko-KR" sz="3000" spc="-150" dirty="0">
              <a:solidFill>
                <a:schemeClr val="accent2"/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3731" y="0"/>
            <a:ext cx="61106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000" u="sng" spc="-150" dirty="0" smtClean="0">
                <a:solidFill>
                  <a:schemeClr val="accent4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EDA</a:t>
            </a:r>
            <a:endParaRPr lang="ko-KR" altLang="en-US" sz="3000" u="sng" spc="-150" dirty="0">
              <a:solidFill>
                <a:schemeClr val="accent4"/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05172" y="804241"/>
            <a:ext cx="652739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5000" spc="-150" dirty="0" smtClean="0">
                <a:solidFill>
                  <a:schemeClr val="accent4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• EDA </a:t>
            </a:r>
            <a:r>
              <a:rPr lang="ko-KR" altLang="en-US" sz="5000" spc="-150" dirty="0" smtClean="0">
                <a:solidFill>
                  <a:schemeClr val="accent4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정리</a:t>
            </a:r>
            <a:endParaRPr lang="ko-KR" altLang="en-US" sz="5000" spc="-150" dirty="0">
              <a:solidFill>
                <a:schemeClr val="accent4"/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2277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8117036" y="513343"/>
            <a:ext cx="3656577" cy="3695738"/>
            <a:chOff x="8307536" y="513343"/>
            <a:chExt cx="3656577" cy="3695738"/>
          </a:xfrm>
        </p:grpSpPr>
        <p:sp>
          <p:nvSpPr>
            <p:cNvPr id="8" name="이등변 삼각형 7"/>
            <p:cNvSpPr/>
            <p:nvPr/>
          </p:nvSpPr>
          <p:spPr>
            <a:xfrm rot="5400000">
              <a:off x="10712131" y="832233"/>
              <a:ext cx="1344721" cy="1159242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스웨거 TTF" panose="020B0600000101010101" pitchFamily="50" charset="-127"/>
                <a:ea typeface="스웨거 TTF" panose="020B0600000101010101" pitchFamily="50" charset="-127"/>
              </a:endParaRPr>
            </a:p>
          </p:txBody>
        </p:sp>
        <p:sp>
          <p:nvSpPr>
            <p:cNvPr id="9" name="이등변 삼각형 8"/>
            <p:cNvSpPr/>
            <p:nvPr/>
          </p:nvSpPr>
          <p:spPr>
            <a:xfrm rot="16200000" flipH="1">
              <a:off x="9326503" y="606083"/>
              <a:ext cx="1344721" cy="1159242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스웨거 TTF" panose="020B0600000101010101" pitchFamily="50" charset="-127"/>
                <a:ea typeface="스웨거 TTF" panose="020B0600000101010101" pitchFamily="50" charset="-127"/>
              </a:endParaRPr>
            </a:p>
          </p:txBody>
        </p:sp>
        <p:sp>
          <p:nvSpPr>
            <p:cNvPr id="10" name="이등변 삼각형 9"/>
            <p:cNvSpPr/>
            <p:nvPr/>
          </p:nvSpPr>
          <p:spPr>
            <a:xfrm rot="5400000">
              <a:off x="9574196" y="1657339"/>
              <a:ext cx="1344721" cy="1159242"/>
            </a:xfrm>
            <a:prstGeom prst="triangle">
              <a:avLst/>
            </a:prstGeom>
            <a:solidFill>
              <a:schemeClr val="accent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스웨거 TTF" panose="020B0600000101010101" pitchFamily="50" charset="-127"/>
                <a:ea typeface="스웨거 TTF" panose="020B0600000101010101" pitchFamily="50" charset="-127"/>
              </a:endParaRPr>
            </a:p>
          </p:txBody>
        </p:sp>
        <p:sp>
          <p:nvSpPr>
            <p:cNvPr id="12" name="이등변 삼각형 11"/>
            <p:cNvSpPr/>
            <p:nvPr/>
          </p:nvSpPr>
          <p:spPr>
            <a:xfrm rot="16200000">
              <a:off x="9812602" y="2403102"/>
              <a:ext cx="1344720" cy="115924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스웨거 TTF" panose="020B0600000101010101" pitchFamily="50" charset="-127"/>
                <a:ea typeface="스웨거 TTF" panose="020B0600000101010101" pitchFamily="50" charset="-127"/>
              </a:endParaRPr>
            </a:p>
          </p:txBody>
        </p:sp>
        <p:sp>
          <p:nvSpPr>
            <p:cNvPr id="13" name="이등변 삼각형 12"/>
            <p:cNvSpPr/>
            <p:nvPr/>
          </p:nvSpPr>
          <p:spPr>
            <a:xfrm rot="5400000" flipH="1">
              <a:off x="9232981" y="2957100"/>
              <a:ext cx="1344720" cy="1159242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스웨거 TTF" panose="020B0600000101010101" pitchFamily="50" charset="-127"/>
                <a:ea typeface="스웨거 TTF" panose="020B0600000101010101" pitchFamily="50" charset="-127"/>
              </a:endParaRPr>
            </a:p>
          </p:txBody>
        </p:sp>
        <p:sp>
          <p:nvSpPr>
            <p:cNvPr id="14" name="이등변 삼각형 13"/>
            <p:cNvSpPr/>
            <p:nvPr/>
          </p:nvSpPr>
          <p:spPr>
            <a:xfrm rot="16200000">
              <a:off x="8214797" y="1555441"/>
              <a:ext cx="1344720" cy="1159242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스웨거 TTF" panose="020B0600000101010101" pitchFamily="50" charset="-127"/>
                <a:ea typeface="스웨거 TTF" panose="020B0600000101010101" pitchFamily="50" charset="-127"/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583464" y="3541759"/>
            <a:ext cx="309411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000" spc="-150" dirty="0" err="1" smtClean="0">
                <a:solidFill>
                  <a:schemeClr val="bg1">
                    <a:alpha val="70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로지스틱</a:t>
            </a:r>
            <a:r>
              <a:rPr lang="ko-KR" altLang="en-US" sz="5000" spc="-150" dirty="0" smtClean="0">
                <a:solidFill>
                  <a:schemeClr val="bg1">
                    <a:alpha val="70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 회귀분석</a:t>
            </a:r>
            <a:endParaRPr lang="ko-KR" altLang="en-US" sz="5000" spc="-150" dirty="0">
              <a:solidFill>
                <a:schemeClr val="bg1">
                  <a:alpha val="70000"/>
                </a:schemeClr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27769" y="2211262"/>
            <a:ext cx="234750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b="1" spc="-150" dirty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Part 3.</a:t>
            </a:r>
            <a:endParaRPr lang="ko-KR" altLang="en-US" sz="8000" b="1" spc="-150" dirty="0">
              <a:solidFill>
                <a:schemeClr val="accent2">
                  <a:lumMod val="60000"/>
                  <a:lumOff val="40000"/>
                  <a:alpha val="70000"/>
                </a:schemeClr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635000" y="3429236"/>
            <a:ext cx="508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8524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0" y="0"/>
            <a:ext cx="185820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000" u="sng" spc="-150" dirty="0" err="1" smtClean="0">
                <a:solidFill>
                  <a:schemeClr val="accent4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로지스틱</a:t>
            </a:r>
            <a:r>
              <a:rPr lang="ko-KR" altLang="en-US" sz="3000" u="sng" spc="-150" dirty="0" smtClean="0">
                <a:solidFill>
                  <a:schemeClr val="accent4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 회귀분석</a:t>
            </a:r>
            <a:endParaRPr lang="ko-KR" altLang="en-US" sz="3000" u="sng" spc="-150" dirty="0">
              <a:solidFill>
                <a:schemeClr val="accent4"/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05172" y="804241"/>
            <a:ext cx="652739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5000" spc="-150" dirty="0" smtClean="0">
                <a:solidFill>
                  <a:schemeClr val="accent4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• </a:t>
            </a:r>
            <a:r>
              <a:rPr lang="ko-KR" altLang="en-US" sz="5000" spc="-150" dirty="0" err="1" smtClean="0">
                <a:solidFill>
                  <a:schemeClr val="accent4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로지스틱</a:t>
            </a:r>
            <a:r>
              <a:rPr lang="ko-KR" altLang="en-US" sz="5000" spc="-150" dirty="0" smtClean="0">
                <a:solidFill>
                  <a:schemeClr val="accent4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 회귀 모형 적합</a:t>
            </a:r>
            <a:endParaRPr lang="ko-KR" altLang="en-US" sz="5000" spc="-150" dirty="0">
              <a:solidFill>
                <a:schemeClr val="accent4"/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9066706"/>
              </p:ext>
            </p:extLst>
          </p:nvPr>
        </p:nvGraphicFramePr>
        <p:xfrm>
          <a:off x="505172" y="2822341"/>
          <a:ext cx="8505824" cy="38872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6456">
                  <a:extLst>
                    <a:ext uri="{9D8B030D-6E8A-4147-A177-3AD203B41FA5}">
                      <a16:colId xmlns:a16="http://schemas.microsoft.com/office/drawing/2014/main" val="3997058534"/>
                    </a:ext>
                  </a:extLst>
                </a:gridCol>
                <a:gridCol w="2126456">
                  <a:extLst>
                    <a:ext uri="{9D8B030D-6E8A-4147-A177-3AD203B41FA5}">
                      <a16:colId xmlns:a16="http://schemas.microsoft.com/office/drawing/2014/main" val="4289074766"/>
                    </a:ext>
                  </a:extLst>
                </a:gridCol>
                <a:gridCol w="2126456">
                  <a:extLst>
                    <a:ext uri="{9D8B030D-6E8A-4147-A177-3AD203B41FA5}">
                      <a16:colId xmlns:a16="http://schemas.microsoft.com/office/drawing/2014/main" val="1626725908"/>
                    </a:ext>
                  </a:extLst>
                </a:gridCol>
                <a:gridCol w="2126456">
                  <a:extLst>
                    <a:ext uri="{9D8B030D-6E8A-4147-A177-3AD203B41FA5}">
                      <a16:colId xmlns:a16="http://schemas.microsoft.com/office/drawing/2014/main" val="911958203"/>
                    </a:ext>
                  </a:extLst>
                </a:gridCol>
              </a:tblGrid>
              <a:tr h="4421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b="0" spc="-150" dirty="0" smtClean="0">
                          <a:solidFill>
                            <a:schemeClr val="bg1"/>
                          </a:solidFill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설명 변수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 smtClean="0">
                          <a:solidFill>
                            <a:schemeClr val="bg1"/>
                          </a:solidFill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포함 여부</a:t>
                      </a:r>
                      <a:endParaRPr lang="ko-KR" altLang="en-US" sz="2000" b="0" dirty="0">
                        <a:solidFill>
                          <a:schemeClr val="bg1"/>
                        </a:solidFill>
                        <a:latin typeface="스웨거 TTF" panose="020B0600000101010101" pitchFamily="50" charset="-127"/>
                        <a:ea typeface="스웨거 TTF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b="0" spc="-150" dirty="0" smtClean="0">
                          <a:solidFill>
                            <a:schemeClr val="bg1"/>
                          </a:solidFill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설명 변수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 smtClean="0">
                          <a:solidFill>
                            <a:schemeClr val="bg1"/>
                          </a:solidFill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포함 여부</a:t>
                      </a:r>
                      <a:endParaRPr lang="ko-KR" altLang="en-US" sz="2000" b="0" dirty="0">
                        <a:solidFill>
                          <a:schemeClr val="bg1"/>
                        </a:solidFill>
                        <a:latin typeface="스웨거 TTF" panose="020B0600000101010101" pitchFamily="50" charset="-127"/>
                        <a:ea typeface="스웨거 TTF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5374973"/>
                  </a:ext>
                </a:extLst>
              </a:tr>
              <a:tr h="4421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b="0" spc="-150" dirty="0" smtClean="0">
                          <a:solidFill>
                            <a:schemeClr val="tx1"/>
                          </a:solidFill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진단서 상의 </a:t>
                      </a:r>
                      <a:r>
                        <a:rPr lang="ko-KR" altLang="en-US" sz="2000" b="0" spc="-150" smtClean="0">
                          <a:solidFill>
                            <a:schemeClr val="tx1"/>
                          </a:solidFill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병원의 종류</a:t>
                      </a:r>
                      <a:endParaRPr lang="ko-KR" altLang="en-US" sz="2000" b="0" spc="-150" dirty="0" smtClean="0">
                        <a:solidFill>
                          <a:schemeClr val="tx1"/>
                        </a:solidFill>
                        <a:latin typeface="스웨거 TTF" panose="020B0600000101010101" pitchFamily="50" charset="-127"/>
                        <a:ea typeface="스웨거 TTF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 smtClean="0">
                          <a:solidFill>
                            <a:schemeClr val="tx1"/>
                          </a:solidFill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O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스웨거 TTF" panose="020B0600000101010101" pitchFamily="50" charset="-127"/>
                        <a:ea typeface="스웨거 TTF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 smtClean="0">
                          <a:solidFill>
                            <a:schemeClr val="tx1"/>
                          </a:solidFill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결혼 유무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스웨거 TTF" panose="020B0600000101010101" pitchFamily="50" charset="-127"/>
                        <a:ea typeface="스웨거 TTF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0" dirty="0" smtClean="0">
                          <a:solidFill>
                            <a:schemeClr val="tx1"/>
                          </a:solidFill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O</a:t>
                      </a:r>
                      <a:endParaRPr lang="ko-KR" altLang="en-US" sz="2000" b="0" dirty="0" smtClean="0">
                        <a:solidFill>
                          <a:schemeClr val="tx1"/>
                        </a:solidFill>
                        <a:latin typeface="스웨거 TTF" panose="020B0600000101010101" pitchFamily="50" charset="-127"/>
                        <a:ea typeface="스웨거 TTF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649406"/>
                  </a:ext>
                </a:extLst>
              </a:tr>
              <a:tr h="4421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 smtClean="0">
                          <a:solidFill>
                            <a:schemeClr val="tx1"/>
                          </a:solidFill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고객의 직업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스웨거 TTF" panose="020B0600000101010101" pitchFamily="50" charset="-127"/>
                        <a:ea typeface="스웨거 TTF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0" dirty="0">
                        <a:solidFill>
                          <a:schemeClr val="tx1"/>
                        </a:solidFill>
                        <a:latin typeface="스웨거 TTF" panose="020B0600000101010101" pitchFamily="50" charset="-127"/>
                        <a:ea typeface="스웨거 TTF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 smtClean="0">
                          <a:solidFill>
                            <a:schemeClr val="tx1"/>
                          </a:solidFill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고객 추정 소득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스웨거 TTF" panose="020B0600000101010101" pitchFamily="50" charset="-127"/>
                        <a:ea typeface="스웨거 TTF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0" dirty="0">
                        <a:solidFill>
                          <a:schemeClr val="tx1"/>
                        </a:solidFill>
                        <a:latin typeface="스웨거 TTF" panose="020B0600000101010101" pitchFamily="50" charset="-127"/>
                        <a:ea typeface="스웨거 TTF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31981651"/>
                  </a:ext>
                </a:extLst>
              </a:tr>
              <a:tr h="4421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 smtClean="0">
                          <a:solidFill>
                            <a:schemeClr val="tx1"/>
                          </a:solidFill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사고원인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스웨거 TTF" panose="020B0600000101010101" pitchFamily="50" charset="-127"/>
                        <a:ea typeface="스웨거 TTF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0" dirty="0" smtClean="0">
                          <a:solidFill>
                            <a:schemeClr val="tx1"/>
                          </a:solidFill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O</a:t>
                      </a:r>
                      <a:endParaRPr lang="ko-KR" altLang="en-US" sz="2000" b="0" dirty="0" smtClean="0">
                        <a:solidFill>
                          <a:schemeClr val="tx1"/>
                        </a:solidFill>
                        <a:latin typeface="스웨거 TTF" panose="020B0600000101010101" pitchFamily="50" charset="-127"/>
                        <a:ea typeface="스웨거 TTF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 smtClean="0">
                          <a:solidFill>
                            <a:schemeClr val="tx1"/>
                          </a:solidFill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계약 해지 비율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스웨거 TTF" panose="020B0600000101010101" pitchFamily="50" charset="-127"/>
                        <a:ea typeface="스웨거 TTF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0" dirty="0">
                        <a:solidFill>
                          <a:schemeClr val="tx1"/>
                        </a:solidFill>
                        <a:latin typeface="스웨거 TTF" panose="020B0600000101010101" pitchFamily="50" charset="-127"/>
                        <a:ea typeface="스웨거 TTF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7379243"/>
                  </a:ext>
                </a:extLst>
              </a:tr>
              <a:tr h="4421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 err="1" smtClean="0">
                          <a:solidFill>
                            <a:schemeClr val="tx1"/>
                          </a:solidFill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보험담당자</a:t>
                      </a:r>
                      <a:r>
                        <a:rPr lang="ko-KR" altLang="en-US" sz="2000" b="0" dirty="0" smtClean="0">
                          <a:solidFill>
                            <a:schemeClr val="tx1"/>
                          </a:solidFill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 변경 횟수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스웨거 TTF" panose="020B0600000101010101" pitchFamily="50" charset="-127"/>
                        <a:ea typeface="스웨거 TTF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0" dirty="0">
                        <a:solidFill>
                          <a:schemeClr val="tx1"/>
                        </a:solidFill>
                        <a:latin typeface="스웨거 TTF" panose="020B0600000101010101" pitchFamily="50" charset="-127"/>
                        <a:ea typeface="스웨거 TTF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 smtClean="0">
                          <a:solidFill>
                            <a:schemeClr val="tx1"/>
                          </a:solidFill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입원 청구 수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스웨거 TTF" panose="020B0600000101010101" pitchFamily="50" charset="-127"/>
                        <a:ea typeface="스웨거 TTF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0" dirty="0" smtClean="0">
                          <a:solidFill>
                            <a:schemeClr val="tx1"/>
                          </a:solidFill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O</a:t>
                      </a:r>
                      <a:endParaRPr lang="ko-KR" altLang="en-US" sz="2000" b="0" dirty="0" smtClean="0">
                        <a:solidFill>
                          <a:schemeClr val="tx1"/>
                        </a:solidFill>
                        <a:latin typeface="스웨거 TTF" panose="020B0600000101010101" pitchFamily="50" charset="-127"/>
                        <a:ea typeface="스웨거 TTF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4436255"/>
                  </a:ext>
                </a:extLst>
              </a:tr>
              <a:tr h="4421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 smtClean="0">
                          <a:solidFill>
                            <a:schemeClr val="tx1"/>
                          </a:solidFill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보험 가입 수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스웨거 TTF" panose="020B0600000101010101" pitchFamily="50" charset="-127"/>
                        <a:ea typeface="스웨거 TTF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0" dirty="0">
                        <a:solidFill>
                          <a:schemeClr val="tx1"/>
                        </a:solidFill>
                        <a:latin typeface="스웨거 TTF" panose="020B0600000101010101" pitchFamily="50" charset="-127"/>
                        <a:ea typeface="스웨거 TTF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 smtClean="0">
                          <a:solidFill>
                            <a:schemeClr val="tx1"/>
                          </a:solidFill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보험 청구 수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스웨거 TTF" panose="020B0600000101010101" pitchFamily="50" charset="-127"/>
                        <a:ea typeface="스웨거 TTF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000" b="0" dirty="0" smtClean="0">
                        <a:solidFill>
                          <a:schemeClr val="tx1"/>
                        </a:solidFill>
                        <a:latin typeface="스웨거 TTF" panose="020B0600000101010101" pitchFamily="50" charset="-127"/>
                        <a:ea typeface="스웨거 TTF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7308140"/>
                  </a:ext>
                </a:extLst>
              </a:tr>
              <a:tr h="4421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 smtClean="0">
                          <a:solidFill>
                            <a:schemeClr val="tx1"/>
                          </a:solidFill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고객 나이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스웨거 TTF" panose="020B0600000101010101" pitchFamily="50" charset="-127"/>
                        <a:ea typeface="스웨거 TTF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0" dirty="0">
                        <a:solidFill>
                          <a:schemeClr val="tx1"/>
                        </a:solidFill>
                        <a:latin typeface="스웨거 TTF" panose="020B0600000101010101" pitchFamily="50" charset="-127"/>
                        <a:ea typeface="스웨거 TTF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b="0" dirty="0" smtClean="0">
                          <a:solidFill>
                            <a:schemeClr val="tx1"/>
                          </a:solidFill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계약 후 최소 보험 청구 기간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0" dirty="0">
                        <a:solidFill>
                          <a:schemeClr val="tx1"/>
                        </a:solidFill>
                        <a:latin typeface="스웨거 TTF" panose="020B0600000101010101" pitchFamily="50" charset="-127"/>
                        <a:ea typeface="스웨거 TTF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4040420"/>
                  </a:ext>
                </a:extLst>
              </a:tr>
              <a:tr h="2362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 smtClean="0">
                          <a:solidFill>
                            <a:schemeClr val="tx1"/>
                          </a:solidFill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보험 설계 경험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스웨거 TTF" panose="020B0600000101010101" pitchFamily="50" charset="-127"/>
                        <a:ea typeface="스웨거 TTF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0" dirty="0">
                        <a:solidFill>
                          <a:schemeClr val="tx1"/>
                        </a:solidFill>
                        <a:latin typeface="스웨거 TTF" panose="020B0600000101010101" pitchFamily="50" charset="-127"/>
                        <a:ea typeface="스웨거 TTF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 smtClean="0">
                          <a:solidFill>
                            <a:schemeClr val="tx1"/>
                          </a:solidFill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계약 후 최대 보험 청구 기간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스웨거 TTF" panose="020B0600000101010101" pitchFamily="50" charset="-127"/>
                        <a:ea typeface="스웨거 TTF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0" dirty="0" smtClean="0">
                          <a:solidFill>
                            <a:schemeClr val="tx1"/>
                          </a:solidFill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O</a:t>
                      </a:r>
                      <a:endParaRPr lang="ko-KR" altLang="en-US" sz="2000" b="0" dirty="0" smtClean="0">
                        <a:solidFill>
                          <a:schemeClr val="tx1"/>
                        </a:solidFill>
                        <a:latin typeface="스웨거 TTF" panose="020B0600000101010101" pitchFamily="50" charset="-127"/>
                        <a:ea typeface="스웨거 TTF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02947104"/>
                  </a:ext>
                </a:extLst>
              </a:tr>
              <a:tr h="2362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b="0" dirty="0" smtClean="0">
                          <a:solidFill>
                            <a:schemeClr val="tx1"/>
                          </a:solidFill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보험금 총 납입액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0" dirty="0">
                        <a:solidFill>
                          <a:schemeClr val="tx1"/>
                        </a:solidFill>
                        <a:latin typeface="스웨거 TTF" panose="020B0600000101010101" pitchFamily="50" charset="-127"/>
                        <a:ea typeface="스웨거 TTF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0" dirty="0">
                        <a:solidFill>
                          <a:schemeClr val="tx1"/>
                        </a:solidFill>
                        <a:latin typeface="스웨거 TTF" panose="020B0600000101010101" pitchFamily="50" charset="-127"/>
                        <a:ea typeface="스웨거 TTF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0" dirty="0">
                        <a:solidFill>
                          <a:schemeClr val="tx1"/>
                        </a:solidFill>
                        <a:latin typeface="스웨거 TTF" panose="020B0600000101010101" pitchFamily="50" charset="-127"/>
                        <a:ea typeface="스웨거 TTF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3137950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9143999" y="2822341"/>
            <a:ext cx="2732088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•</a:t>
            </a:r>
            <a:r>
              <a:rPr lang="ko-KR" altLang="en-US" sz="30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총 </a:t>
            </a:r>
            <a:r>
              <a:rPr lang="en-US" altLang="ko-KR" sz="3000" spc="-150" dirty="0" smtClean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5</a:t>
            </a:r>
            <a:r>
              <a:rPr lang="ko-KR" altLang="en-US" sz="3000" spc="-150" dirty="0" smtClean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개의 변수</a:t>
            </a:r>
            <a:r>
              <a:rPr lang="ko-KR" altLang="en-US" sz="30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가 유의적</a:t>
            </a:r>
            <a:endParaRPr lang="en-US" altLang="ko-KR" sz="3000" spc="-150" dirty="0" smtClean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endParaRPr lang="en-US" altLang="ko-KR" sz="3000" spc="-150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r>
              <a:rPr lang="en-US" altLang="ko-KR" sz="30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•AIC = 578.1949</a:t>
            </a:r>
          </a:p>
          <a:p>
            <a:endParaRPr lang="en-US" altLang="ko-KR" sz="3000" spc="-150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r>
              <a:rPr lang="en-US" altLang="ko-KR" sz="30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•BIC </a:t>
            </a:r>
            <a:r>
              <a:rPr lang="en-US" altLang="ko-KR" sz="3000" spc="-15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= </a:t>
            </a:r>
            <a:r>
              <a:rPr lang="en-US" altLang="ko-KR" sz="30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667.2025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92157" y="1967179"/>
            <a:ext cx="491942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•</a:t>
            </a:r>
            <a:r>
              <a:rPr lang="en-US" altLang="ko-KR" sz="3000" spc="-150" dirty="0" smtClean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15</a:t>
            </a:r>
            <a:r>
              <a:rPr lang="ko-KR" altLang="en-US" sz="3000" spc="-150" dirty="0" smtClean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개의 </a:t>
            </a:r>
            <a:r>
              <a:rPr lang="ko-KR" altLang="en-US" sz="3000" spc="-150" dirty="0" err="1" smtClean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설명변수</a:t>
            </a:r>
            <a:r>
              <a:rPr lang="ko-KR" altLang="en-US" sz="3000" spc="-150" dirty="0" err="1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를</a:t>
            </a:r>
            <a:r>
              <a:rPr lang="ko-KR" altLang="en-US" sz="30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 </a:t>
            </a:r>
            <a:r>
              <a:rPr lang="ko-KR" altLang="en-US" sz="3000" spc="-150" dirty="0" err="1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로지스틱</a:t>
            </a:r>
            <a:r>
              <a:rPr lang="ko-KR" altLang="en-US" sz="30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 회귀 모형으로 적합</a:t>
            </a:r>
            <a:endParaRPr lang="en-US" altLang="ko-KR" sz="3000" spc="-150" dirty="0" smtClean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6584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0" y="0"/>
            <a:ext cx="185820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000" u="sng" spc="-150" dirty="0" err="1" smtClean="0">
                <a:solidFill>
                  <a:schemeClr val="accent4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로지스틱</a:t>
            </a:r>
            <a:r>
              <a:rPr lang="ko-KR" altLang="en-US" sz="3000" u="sng" spc="-150" dirty="0" smtClean="0">
                <a:solidFill>
                  <a:schemeClr val="accent4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 회귀분석</a:t>
            </a:r>
            <a:endParaRPr lang="ko-KR" altLang="en-US" sz="3000" u="sng" spc="-150" dirty="0">
              <a:solidFill>
                <a:schemeClr val="accent4"/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05172" y="804241"/>
            <a:ext cx="652739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5000" spc="-150" dirty="0" smtClean="0">
                <a:solidFill>
                  <a:schemeClr val="accent4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• </a:t>
            </a:r>
            <a:r>
              <a:rPr lang="ko-KR" altLang="en-US" sz="5000" spc="-150" dirty="0" smtClean="0">
                <a:solidFill>
                  <a:schemeClr val="accent4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변수 선택</a:t>
            </a:r>
            <a:endParaRPr lang="ko-KR" altLang="en-US" sz="5000" spc="-150" dirty="0">
              <a:solidFill>
                <a:schemeClr val="accent4"/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5174" y="1916258"/>
            <a:ext cx="11686828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spc="-150" dirty="0" smtClean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•</a:t>
            </a:r>
            <a:r>
              <a:rPr lang="ko-KR" altLang="en-US" sz="3000" spc="-150" dirty="0" smtClean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검정에 의한 모형 선택 </a:t>
            </a:r>
            <a:r>
              <a:rPr lang="en-US" altLang="ko-KR" sz="3000" spc="-150" dirty="0" smtClean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(</a:t>
            </a:r>
            <a:r>
              <a:rPr lang="ko-KR" altLang="en-US" sz="3000" spc="-150" dirty="0" err="1" smtClean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전진선택법</a:t>
            </a:r>
            <a:r>
              <a:rPr lang="en-US" altLang="ko-KR" sz="3000" spc="-150" dirty="0" smtClean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)</a:t>
            </a:r>
          </a:p>
          <a:p>
            <a:r>
              <a:rPr lang="en-US" altLang="ko-KR" sz="2800" spc="-15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 </a:t>
            </a:r>
            <a:r>
              <a:rPr lang="en-US" altLang="ko-KR" sz="28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      M1 : </a:t>
            </a:r>
            <a:r>
              <a:rPr lang="ko-KR" altLang="en-US" sz="28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보험사기여부 </a:t>
            </a:r>
            <a:r>
              <a:rPr lang="en-US" altLang="ko-KR" sz="28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~ </a:t>
            </a:r>
            <a:r>
              <a:rPr lang="ko-KR" altLang="en-US" sz="28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입원 청구 횟수 </a:t>
            </a:r>
            <a:r>
              <a:rPr lang="en-US" altLang="ko-KR" sz="28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+ </a:t>
            </a:r>
            <a:r>
              <a:rPr lang="ko-KR" altLang="en-US" sz="28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사고 원인 </a:t>
            </a:r>
            <a:r>
              <a:rPr lang="en-US" altLang="ko-KR" sz="28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+ </a:t>
            </a:r>
            <a:r>
              <a:rPr lang="ko-KR" altLang="en-US" sz="28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계약 후 보험 청구까지의 최대 기간 </a:t>
            </a:r>
            <a:r>
              <a:rPr lang="en-US" altLang="ko-KR" sz="28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+ </a:t>
            </a:r>
            <a:r>
              <a:rPr lang="ko-KR" altLang="en-US" sz="28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계약 해지 비율 </a:t>
            </a:r>
            <a:r>
              <a:rPr lang="en-US" altLang="ko-KR" sz="28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+ </a:t>
            </a:r>
            <a:r>
              <a:rPr lang="ko-KR" altLang="en-US" sz="2800" spc="-150" dirty="0" err="1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보험담당자</a:t>
            </a:r>
            <a:r>
              <a:rPr lang="ko-KR" altLang="en-US" sz="28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 변경 횟수</a:t>
            </a:r>
            <a:endParaRPr lang="en-US" altLang="ko-KR" sz="2800" spc="-150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18187" y="3266268"/>
            <a:ext cx="11673813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spc="-150" dirty="0" smtClean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•</a:t>
            </a:r>
            <a:r>
              <a:rPr lang="ko-KR" altLang="en-US" sz="3000" spc="-150" dirty="0" smtClean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검정에 의한 모형 선택 </a:t>
            </a:r>
            <a:r>
              <a:rPr lang="en-US" altLang="ko-KR" sz="3000" spc="-150" dirty="0" smtClean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(</a:t>
            </a:r>
            <a:r>
              <a:rPr lang="ko-KR" altLang="en-US" sz="3000" spc="-150" dirty="0" err="1" smtClean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후진소거법</a:t>
            </a:r>
            <a:r>
              <a:rPr lang="en-US" altLang="ko-KR" sz="3000" spc="-150" dirty="0" smtClean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)</a:t>
            </a:r>
          </a:p>
          <a:p>
            <a:r>
              <a:rPr lang="en-US" altLang="ko-KR" sz="2800" spc="-15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 </a:t>
            </a:r>
            <a:r>
              <a:rPr lang="en-US" altLang="ko-KR" sz="28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     </a:t>
            </a:r>
            <a:r>
              <a:rPr lang="en-US" altLang="ko-KR" sz="2800" spc="-15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 </a:t>
            </a:r>
            <a:r>
              <a:rPr lang="en-US" altLang="ko-KR" sz="28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M2 </a:t>
            </a:r>
            <a:r>
              <a:rPr lang="en-US" altLang="ko-KR" sz="2800" spc="-15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: </a:t>
            </a:r>
            <a:r>
              <a:rPr lang="ko-KR" altLang="en-US" sz="28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보험사기여부 </a:t>
            </a:r>
            <a:r>
              <a:rPr lang="en-US" altLang="ko-KR" sz="28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~ </a:t>
            </a:r>
            <a:r>
              <a:rPr lang="ko-KR" altLang="en-US" sz="2800" spc="-15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입원</a:t>
            </a:r>
            <a:r>
              <a:rPr lang="ko-KR" altLang="en-US" sz="28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 청구 횟수 </a:t>
            </a:r>
            <a:r>
              <a:rPr lang="en-US" altLang="ko-KR" sz="28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+ </a:t>
            </a:r>
            <a:r>
              <a:rPr lang="ko-KR" altLang="en-US" sz="28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사고 원인 </a:t>
            </a:r>
            <a:r>
              <a:rPr lang="en-US" altLang="ko-KR" sz="28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+ </a:t>
            </a:r>
            <a:r>
              <a:rPr lang="ko-KR" altLang="en-US" sz="28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계약 후 보험 청구까지의 최대 기간 </a:t>
            </a:r>
            <a:r>
              <a:rPr lang="en-US" altLang="ko-KR" sz="28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+ </a:t>
            </a:r>
            <a:r>
              <a:rPr lang="ko-KR" altLang="en-US" sz="28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결혼 유무 </a:t>
            </a:r>
            <a:r>
              <a:rPr lang="en-US" altLang="ko-KR" sz="28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+ </a:t>
            </a:r>
          </a:p>
          <a:p>
            <a:r>
              <a:rPr lang="en-US" altLang="ko-KR" sz="2800" spc="-15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 </a:t>
            </a:r>
            <a:r>
              <a:rPr lang="en-US" altLang="ko-KR" sz="28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                                        </a:t>
            </a:r>
            <a:r>
              <a:rPr lang="ko-KR" altLang="en-US" sz="28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진단서 상의 병원 종류 </a:t>
            </a:r>
            <a:r>
              <a:rPr lang="en-US" altLang="ko-KR" sz="28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+  </a:t>
            </a:r>
            <a:r>
              <a:rPr lang="ko-KR" altLang="en-US" sz="2800" spc="-150" dirty="0" err="1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보험담당자</a:t>
            </a:r>
            <a:r>
              <a:rPr lang="ko-KR" altLang="en-US" sz="28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 변경 횟수</a:t>
            </a:r>
            <a:endParaRPr lang="en-US" altLang="ko-KR" sz="2800" spc="-150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05172" y="5047165"/>
            <a:ext cx="11673813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spc="-150" dirty="0" smtClean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•</a:t>
            </a:r>
            <a:r>
              <a:rPr lang="ko-KR" altLang="en-US" sz="3000" spc="-150" dirty="0" smtClean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검정에 의한 모형 선택 </a:t>
            </a:r>
            <a:r>
              <a:rPr lang="en-US" altLang="ko-KR" sz="3000" spc="-150" dirty="0" smtClean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(</a:t>
            </a:r>
            <a:r>
              <a:rPr lang="ko-KR" altLang="en-US" sz="3000" spc="-150" dirty="0" smtClean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단계적선택법</a:t>
            </a:r>
            <a:r>
              <a:rPr lang="en-US" altLang="ko-KR" sz="3000" spc="-150" dirty="0" smtClean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)</a:t>
            </a:r>
          </a:p>
          <a:p>
            <a:r>
              <a:rPr lang="en-US" altLang="ko-KR" sz="2800" spc="-15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 </a:t>
            </a:r>
            <a:r>
              <a:rPr lang="en-US" altLang="ko-KR" sz="28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      M1 </a:t>
            </a:r>
            <a:r>
              <a:rPr lang="en-US" altLang="ko-KR" sz="2800" spc="-15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: </a:t>
            </a:r>
            <a:r>
              <a:rPr lang="ko-KR" altLang="en-US" sz="2800" spc="-15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보험사기여부 </a:t>
            </a:r>
            <a:r>
              <a:rPr lang="en-US" altLang="ko-KR" sz="2800" spc="-15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~ </a:t>
            </a:r>
            <a:r>
              <a:rPr lang="ko-KR" altLang="en-US" sz="2800" spc="-15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입원</a:t>
            </a:r>
            <a:r>
              <a:rPr lang="ko-KR" altLang="en-US" sz="28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 </a:t>
            </a:r>
            <a:r>
              <a:rPr lang="ko-KR" altLang="en-US" sz="2800" spc="-15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청구 횟수 </a:t>
            </a:r>
            <a:r>
              <a:rPr lang="en-US" altLang="ko-KR" sz="2800" spc="-15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+ </a:t>
            </a:r>
            <a:r>
              <a:rPr lang="ko-KR" altLang="en-US" sz="2800" spc="-15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사고 원인 </a:t>
            </a:r>
            <a:r>
              <a:rPr lang="en-US" altLang="ko-KR" sz="2800" spc="-15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+ </a:t>
            </a:r>
            <a:r>
              <a:rPr lang="ko-KR" altLang="en-US" sz="2800" spc="-15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계약 후 보험 청구까지의 최대 기간 </a:t>
            </a:r>
            <a:r>
              <a:rPr lang="en-US" altLang="ko-KR" sz="2800" spc="-15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+ </a:t>
            </a:r>
            <a:r>
              <a:rPr lang="ko-KR" altLang="en-US" sz="2800" spc="-15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계약 해지 비율 </a:t>
            </a:r>
            <a:r>
              <a:rPr lang="en-US" altLang="ko-KR" sz="2800" spc="-15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+ </a:t>
            </a:r>
            <a:r>
              <a:rPr lang="ko-KR" altLang="en-US" sz="2800" spc="-150" dirty="0" err="1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보험담당자</a:t>
            </a:r>
            <a:r>
              <a:rPr lang="ko-KR" altLang="en-US" sz="28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 </a:t>
            </a:r>
            <a:r>
              <a:rPr lang="ko-KR" altLang="en-US" sz="2800" spc="-15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변경 횟수</a:t>
            </a:r>
            <a:endParaRPr lang="en-US" altLang="ko-KR" sz="2800" spc="-150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8719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8117036" y="513343"/>
            <a:ext cx="3656577" cy="3695738"/>
            <a:chOff x="8307536" y="513343"/>
            <a:chExt cx="3656577" cy="3695738"/>
          </a:xfrm>
        </p:grpSpPr>
        <p:sp>
          <p:nvSpPr>
            <p:cNvPr id="8" name="이등변 삼각형 7"/>
            <p:cNvSpPr/>
            <p:nvPr/>
          </p:nvSpPr>
          <p:spPr>
            <a:xfrm rot="5400000">
              <a:off x="10712131" y="832233"/>
              <a:ext cx="1344721" cy="1159242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스웨거 TTF" panose="020B0600000101010101" pitchFamily="50" charset="-127"/>
                <a:ea typeface="스웨거 TTF" panose="020B0600000101010101" pitchFamily="50" charset="-127"/>
              </a:endParaRPr>
            </a:p>
          </p:txBody>
        </p:sp>
        <p:sp>
          <p:nvSpPr>
            <p:cNvPr id="9" name="이등변 삼각형 8"/>
            <p:cNvSpPr/>
            <p:nvPr/>
          </p:nvSpPr>
          <p:spPr>
            <a:xfrm rot="16200000" flipH="1">
              <a:off x="9326503" y="606083"/>
              <a:ext cx="1344721" cy="1159242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스웨거 TTF" panose="020B0600000101010101" pitchFamily="50" charset="-127"/>
                <a:ea typeface="스웨거 TTF" panose="020B0600000101010101" pitchFamily="50" charset="-127"/>
              </a:endParaRPr>
            </a:p>
          </p:txBody>
        </p:sp>
        <p:sp>
          <p:nvSpPr>
            <p:cNvPr id="10" name="이등변 삼각형 9"/>
            <p:cNvSpPr/>
            <p:nvPr/>
          </p:nvSpPr>
          <p:spPr>
            <a:xfrm rot="5400000">
              <a:off x="9574196" y="1657339"/>
              <a:ext cx="1344721" cy="1159242"/>
            </a:xfrm>
            <a:prstGeom prst="triangle">
              <a:avLst/>
            </a:prstGeom>
            <a:solidFill>
              <a:schemeClr val="accent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스웨거 TTF" panose="020B0600000101010101" pitchFamily="50" charset="-127"/>
                <a:ea typeface="스웨거 TTF" panose="020B0600000101010101" pitchFamily="50" charset="-127"/>
              </a:endParaRPr>
            </a:p>
          </p:txBody>
        </p:sp>
        <p:sp>
          <p:nvSpPr>
            <p:cNvPr id="12" name="이등변 삼각형 11"/>
            <p:cNvSpPr/>
            <p:nvPr/>
          </p:nvSpPr>
          <p:spPr>
            <a:xfrm rot="16200000">
              <a:off x="9812602" y="2403102"/>
              <a:ext cx="1344720" cy="115924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스웨거 TTF" panose="020B0600000101010101" pitchFamily="50" charset="-127"/>
                <a:ea typeface="스웨거 TTF" panose="020B0600000101010101" pitchFamily="50" charset="-127"/>
              </a:endParaRPr>
            </a:p>
          </p:txBody>
        </p:sp>
        <p:sp>
          <p:nvSpPr>
            <p:cNvPr id="13" name="이등변 삼각형 12"/>
            <p:cNvSpPr/>
            <p:nvPr/>
          </p:nvSpPr>
          <p:spPr>
            <a:xfrm rot="5400000" flipH="1">
              <a:off x="9232981" y="2957100"/>
              <a:ext cx="1344720" cy="1159242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스웨거 TTF" panose="020B0600000101010101" pitchFamily="50" charset="-127"/>
                <a:ea typeface="스웨거 TTF" panose="020B0600000101010101" pitchFamily="50" charset="-127"/>
              </a:endParaRPr>
            </a:p>
          </p:txBody>
        </p:sp>
        <p:sp>
          <p:nvSpPr>
            <p:cNvPr id="14" name="이등변 삼각형 13"/>
            <p:cNvSpPr/>
            <p:nvPr/>
          </p:nvSpPr>
          <p:spPr>
            <a:xfrm rot="16200000">
              <a:off x="8214797" y="1555441"/>
              <a:ext cx="1344720" cy="1159242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스웨거 TTF" panose="020B0600000101010101" pitchFamily="50" charset="-127"/>
                <a:ea typeface="스웨거 TTF" panose="020B0600000101010101" pitchFamily="50" charset="-127"/>
              </a:endParaRP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527769" y="2211262"/>
            <a:ext cx="5187231" cy="2192271"/>
            <a:chOff x="527769" y="1728426"/>
            <a:chExt cx="5187231" cy="2192271"/>
          </a:xfrm>
        </p:grpSpPr>
        <p:sp>
          <p:nvSpPr>
            <p:cNvPr id="18" name="TextBox 17"/>
            <p:cNvSpPr txBox="1"/>
            <p:nvPr/>
          </p:nvSpPr>
          <p:spPr>
            <a:xfrm>
              <a:off x="558064" y="3058923"/>
              <a:ext cx="3911648" cy="8617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5000" spc="-150" dirty="0" smtClean="0">
                  <a:solidFill>
                    <a:schemeClr val="bg1">
                      <a:alpha val="70000"/>
                    </a:schemeClr>
                  </a:solidFill>
                  <a:latin typeface="스웨거 TTF" panose="020B0600000101010101" pitchFamily="50" charset="-127"/>
                  <a:ea typeface="스웨거 TTF" panose="020B0600000101010101" pitchFamily="50" charset="-127"/>
                </a:rPr>
                <a:t>분석 배경 및 자료 설명</a:t>
              </a:r>
              <a:endParaRPr lang="ko-KR" altLang="en-US" sz="5000" spc="-150" dirty="0">
                <a:solidFill>
                  <a:schemeClr val="bg1">
                    <a:alpha val="70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27769" y="1728426"/>
              <a:ext cx="2347502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0" b="1" spc="-150" dirty="0">
                  <a:solidFill>
                    <a:schemeClr val="accent2">
                      <a:lumMod val="60000"/>
                      <a:lumOff val="40000"/>
                      <a:alpha val="70000"/>
                    </a:schemeClr>
                  </a:solidFill>
                  <a:latin typeface="스웨거 TTF" panose="020B0600000101010101" pitchFamily="50" charset="-127"/>
                  <a:ea typeface="스웨거 TTF" panose="020B0600000101010101" pitchFamily="50" charset="-127"/>
                </a:rPr>
                <a:t>Part 1.</a:t>
              </a:r>
              <a:endParaRPr lang="ko-KR" altLang="en-US" sz="8000" b="1" spc="-150" dirty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endParaRPr>
            </a:p>
          </p:txBody>
        </p:sp>
        <p:cxnSp>
          <p:nvCxnSpPr>
            <p:cNvPr id="5" name="직선 연결선 4"/>
            <p:cNvCxnSpPr/>
            <p:nvPr/>
          </p:nvCxnSpPr>
          <p:spPr>
            <a:xfrm>
              <a:off x="635000" y="2946400"/>
              <a:ext cx="50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10295787" y="6505575"/>
            <a:ext cx="182614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Copyrightⓒ. Saebyeol Yu. All Rights Reserved.</a:t>
            </a:r>
            <a:endParaRPr lang="ko-KR" altLang="en-US" sz="800" dirty="0">
              <a:solidFill>
                <a:schemeClr val="bg1"/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9856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0" y="0"/>
            <a:ext cx="185820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000" u="sng" spc="-150" dirty="0" err="1" smtClean="0">
                <a:solidFill>
                  <a:schemeClr val="accent4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로지스틱</a:t>
            </a:r>
            <a:r>
              <a:rPr lang="ko-KR" altLang="en-US" sz="3000" u="sng" spc="-150" dirty="0" smtClean="0">
                <a:solidFill>
                  <a:schemeClr val="accent4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 회귀분석</a:t>
            </a:r>
            <a:endParaRPr lang="ko-KR" altLang="en-US" sz="3000" u="sng" spc="-150" dirty="0">
              <a:solidFill>
                <a:schemeClr val="accent4"/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05172" y="804241"/>
            <a:ext cx="652739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5000" spc="-150" dirty="0" smtClean="0">
                <a:solidFill>
                  <a:schemeClr val="accent4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• </a:t>
            </a:r>
            <a:r>
              <a:rPr lang="ko-KR" altLang="en-US" sz="5000" spc="-150" dirty="0" smtClean="0">
                <a:solidFill>
                  <a:schemeClr val="accent4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변수 선택</a:t>
            </a:r>
            <a:endParaRPr lang="ko-KR" altLang="en-US" sz="5000" spc="-150" dirty="0">
              <a:solidFill>
                <a:schemeClr val="accent4"/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92158" y="1916258"/>
            <a:ext cx="11498406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spc="-150" dirty="0" smtClean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•AIC</a:t>
            </a:r>
            <a:r>
              <a:rPr lang="ko-KR" altLang="en-US" sz="3000" spc="-150" dirty="0" smtClean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 기준에 의한 단계적 선택법</a:t>
            </a:r>
            <a:endParaRPr lang="en-US" altLang="ko-KR" sz="3000" spc="-150" dirty="0" smtClean="0">
              <a:solidFill>
                <a:schemeClr val="accent2"/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r>
              <a:rPr lang="en-US" altLang="ko-KR" sz="28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       M3 : </a:t>
            </a:r>
            <a:r>
              <a:rPr lang="ko-KR" altLang="en-US" sz="28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보험사기여부 </a:t>
            </a:r>
            <a:r>
              <a:rPr lang="en-US" altLang="ko-KR" sz="28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~ </a:t>
            </a:r>
            <a:r>
              <a:rPr lang="ko-KR" altLang="en-US" sz="28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입원 청구 횟수 </a:t>
            </a:r>
            <a:r>
              <a:rPr lang="en-US" altLang="ko-KR" sz="28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+ </a:t>
            </a:r>
            <a:r>
              <a:rPr lang="ko-KR" altLang="en-US" sz="28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진단서 상의 병원 종류</a:t>
            </a:r>
            <a:r>
              <a:rPr lang="en-US" altLang="ko-KR" sz="28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 + </a:t>
            </a:r>
            <a:r>
              <a:rPr lang="ko-KR" altLang="en-US" sz="28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사고 원인 </a:t>
            </a:r>
            <a:r>
              <a:rPr lang="en-US" altLang="ko-KR" sz="28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+ </a:t>
            </a:r>
            <a:r>
              <a:rPr lang="ko-KR" altLang="en-US" sz="28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계약 후 보험 청구까지의 최대 기간 </a:t>
            </a:r>
            <a:r>
              <a:rPr lang="en-US" altLang="ko-KR" sz="28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+ </a:t>
            </a:r>
          </a:p>
          <a:p>
            <a:r>
              <a:rPr lang="en-US" altLang="ko-KR" sz="28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                                         </a:t>
            </a:r>
            <a:r>
              <a:rPr lang="ko-KR" altLang="en-US" sz="28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결혼 유무 </a:t>
            </a:r>
            <a:r>
              <a:rPr lang="en-US" altLang="ko-KR" sz="28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+  </a:t>
            </a:r>
            <a:r>
              <a:rPr lang="ko-KR" altLang="en-US" sz="2800" spc="-150" dirty="0" err="1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보험담당자</a:t>
            </a:r>
            <a:r>
              <a:rPr lang="ko-KR" altLang="en-US" sz="28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 변경 횟수 </a:t>
            </a:r>
            <a:r>
              <a:rPr lang="en-US" altLang="ko-KR" sz="28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+ </a:t>
            </a:r>
            <a:r>
              <a:rPr lang="ko-KR" altLang="en-US" sz="28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계약 해지 비율 </a:t>
            </a:r>
            <a:r>
              <a:rPr lang="en-US" altLang="ko-KR" sz="28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+ </a:t>
            </a:r>
            <a:r>
              <a:rPr lang="ko-KR" altLang="en-US" sz="28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보험금 총 납입액</a:t>
            </a:r>
            <a:endParaRPr lang="en-US" altLang="ko-KR" sz="2800" spc="-150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05172" y="3738789"/>
            <a:ext cx="110697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spc="-150" dirty="0" smtClean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•BIC</a:t>
            </a:r>
            <a:r>
              <a:rPr lang="ko-KR" altLang="en-US" sz="3000" spc="-150" dirty="0" smtClean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 </a:t>
            </a:r>
            <a:r>
              <a:rPr lang="ko-KR" altLang="en-US" sz="3000" spc="-150" dirty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기준에 의한 단계적 선택법</a:t>
            </a:r>
            <a:endParaRPr lang="en-US" altLang="ko-KR" sz="3000" spc="-150" dirty="0">
              <a:solidFill>
                <a:schemeClr val="accent2"/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r>
              <a:rPr lang="en-US" altLang="ko-KR" sz="28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       M4 : </a:t>
            </a:r>
            <a:r>
              <a:rPr lang="ko-KR" altLang="en-US" sz="28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보험사기여부 </a:t>
            </a:r>
            <a:r>
              <a:rPr lang="en-US" altLang="ko-KR" sz="28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~ </a:t>
            </a:r>
            <a:r>
              <a:rPr lang="ko-KR" altLang="en-US" sz="2800" spc="-15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입원</a:t>
            </a:r>
            <a:r>
              <a:rPr lang="ko-KR" altLang="en-US" sz="28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 청구 횟수 </a:t>
            </a:r>
            <a:r>
              <a:rPr lang="en-US" altLang="ko-KR" sz="28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+ </a:t>
            </a:r>
            <a:r>
              <a:rPr lang="ko-KR" altLang="en-US" sz="2800" spc="-15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진단서 상의 병원 </a:t>
            </a:r>
            <a:r>
              <a:rPr lang="ko-KR" altLang="en-US" sz="28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종류 </a:t>
            </a:r>
            <a:r>
              <a:rPr lang="en-US" altLang="ko-KR" sz="28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+ </a:t>
            </a:r>
            <a:r>
              <a:rPr lang="ko-KR" altLang="en-US" sz="28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사고 원인 </a:t>
            </a:r>
            <a:r>
              <a:rPr lang="en-US" altLang="ko-KR" sz="28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+ </a:t>
            </a:r>
            <a:r>
              <a:rPr lang="ko-KR" altLang="en-US" sz="28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계약 후 보험 청구까지의 최대 기간</a:t>
            </a:r>
            <a:endParaRPr lang="en-US" altLang="ko-KR" sz="2800" spc="-150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64486" y="5540230"/>
            <a:ext cx="1086302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spc="-150" dirty="0" smtClean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4 </a:t>
            </a:r>
            <a:r>
              <a:rPr lang="ko-KR" altLang="en-US" sz="3000" spc="-150" dirty="0" smtClean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가지 모델 중 </a:t>
            </a:r>
            <a:r>
              <a:rPr lang="en-US" altLang="ko-KR" sz="3000" spc="-150" dirty="0" smtClean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AIC, BIC </a:t>
            </a:r>
            <a:r>
              <a:rPr lang="ko-KR" altLang="en-US" sz="3000" spc="-150" dirty="0" smtClean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등을 고려하여 하나의 잠정 모형으로 선택</a:t>
            </a:r>
            <a:endParaRPr lang="en-US" altLang="ko-KR" sz="2800" spc="-150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6447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1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0" y="0"/>
            <a:ext cx="185820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000" u="sng" spc="-150" dirty="0" err="1" smtClean="0">
                <a:solidFill>
                  <a:schemeClr val="accent4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로지스틱</a:t>
            </a:r>
            <a:r>
              <a:rPr lang="ko-KR" altLang="en-US" sz="3000" u="sng" spc="-150" dirty="0" smtClean="0">
                <a:solidFill>
                  <a:schemeClr val="accent4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 회귀분석</a:t>
            </a:r>
            <a:endParaRPr lang="ko-KR" altLang="en-US" sz="3000" u="sng" spc="-150" dirty="0">
              <a:solidFill>
                <a:schemeClr val="accent4"/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05172" y="804241"/>
            <a:ext cx="652739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5000" spc="-150" dirty="0" smtClean="0">
                <a:solidFill>
                  <a:schemeClr val="accent4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• </a:t>
            </a:r>
            <a:r>
              <a:rPr lang="ko-KR" altLang="en-US" sz="5000" spc="-150" dirty="0" smtClean="0">
                <a:solidFill>
                  <a:schemeClr val="accent4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잠정 모형 선택</a:t>
            </a:r>
            <a:endParaRPr lang="ko-KR" altLang="en-US" sz="5000" spc="-150" dirty="0">
              <a:solidFill>
                <a:schemeClr val="accent4"/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1111624"/>
              </p:ext>
            </p:extLst>
          </p:nvPr>
        </p:nvGraphicFramePr>
        <p:xfrm>
          <a:off x="417454" y="1916258"/>
          <a:ext cx="11357094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0190">
                  <a:extLst>
                    <a:ext uri="{9D8B030D-6E8A-4147-A177-3AD203B41FA5}">
                      <a16:colId xmlns:a16="http://schemas.microsoft.com/office/drawing/2014/main" val="3997058534"/>
                    </a:ext>
                  </a:extLst>
                </a:gridCol>
                <a:gridCol w="2201726">
                  <a:extLst>
                    <a:ext uri="{9D8B030D-6E8A-4147-A177-3AD203B41FA5}">
                      <a16:colId xmlns:a16="http://schemas.microsoft.com/office/drawing/2014/main" val="4289074766"/>
                    </a:ext>
                  </a:extLst>
                </a:gridCol>
                <a:gridCol w="2201726">
                  <a:extLst>
                    <a:ext uri="{9D8B030D-6E8A-4147-A177-3AD203B41FA5}">
                      <a16:colId xmlns:a16="http://schemas.microsoft.com/office/drawing/2014/main" val="2168396703"/>
                    </a:ext>
                  </a:extLst>
                </a:gridCol>
                <a:gridCol w="2201726">
                  <a:extLst>
                    <a:ext uri="{9D8B030D-6E8A-4147-A177-3AD203B41FA5}">
                      <a16:colId xmlns:a16="http://schemas.microsoft.com/office/drawing/2014/main" val="1626725908"/>
                    </a:ext>
                  </a:extLst>
                </a:gridCol>
                <a:gridCol w="2201726">
                  <a:extLst>
                    <a:ext uri="{9D8B030D-6E8A-4147-A177-3AD203B41FA5}">
                      <a16:colId xmlns:a16="http://schemas.microsoft.com/office/drawing/2014/main" val="911958203"/>
                    </a:ext>
                  </a:extLst>
                </a:gridCol>
              </a:tblGrid>
              <a:tr h="4602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3000" b="0" spc="-150" dirty="0" smtClean="0">
                        <a:solidFill>
                          <a:schemeClr val="bg1"/>
                        </a:solidFill>
                        <a:latin typeface="스웨거 TTF" panose="020B0600000101010101" pitchFamily="50" charset="-127"/>
                        <a:ea typeface="스웨거 TTF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0" dirty="0" smtClean="0">
                          <a:solidFill>
                            <a:schemeClr val="bg1"/>
                          </a:solidFill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M1</a:t>
                      </a:r>
                      <a:endParaRPr lang="ko-KR" altLang="en-US" sz="3000" b="0" dirty="0">
                        <a:solidFill>
                          <a:schemeClr val="bg1"/>
                        </a:solidFill>
                        <a:latin typeface="스웨거 TTF" panose="020B0600000101010101" pitchFamily="50" charset="-127"/>
                        <a:ea typeface="스웨거 TTF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0" dirty="0" smtClean="0">
                          <a:solidFill>
                            <a:schemeClr val="bg1"/>
                          </a:solidFill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M2</a:t>
                      </a:r>
                      <a:endParaRPr lang="ko-KR" altLang="en-US" sz="3000" b="0" dirty="0">
                        <a:solidFill>
                          <a:schemeClr val="bg1"/>
                        </a:solidFill>
                        <a:latin typeface="스웨거 TTF" panose="020B0600000101010101" pitchFamily="50" charset="-127"/>
                        <a:ea typeface="스웨거 TTF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000" b="0" dirty="0" smtClean="0">
                          <a:solidFill>
                            <a:schemeClr val="bg1"/>
                          </a:solidFill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M3</a:t>
                      </a:r>
                      <a:endParaRPr lang="ko-KR" altLang="en-US" sz="3000" b="0" spc="-150" dirty="0" smtClean="0">
                        <a:solidFill>
                          <a:schemeClr val="bg1"/>
                        </a:solidFill>
                        <a:latin typeface="스웨거 TTF" panose="020B0600000101010101" pitchFamily="50" charset="-127"/>
                        <a:ea typeface="스웨거 TTF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0" dirty="0" smtClean="0">
                          <a:solidFill>
                            <a:schemeClr val="bg1"/>
                          </a:solidFill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M4</a:t>
                      </a:r>
                      <a:endParaRPr lang="ko-KR" altLang="en-US" sz="3000" b="0" dirty="0">
                        <a:solidFill>
                          <a:schemeClr val="bg1"/>
                        </a:solidFill>
                        <a:latin typeface="스웨거 TTF" panose="020B0600000101010101" pitchFamily="50" charset="-127"/>
                        <a:ea typeface="스웨거 TTF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537497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3000" b="0" spc="-150" dirty="0" smtClean="0">
                          <a:solidFill>
                            <a:schemeClr val="tx1"/>
                          </a:solidFill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선택 기준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000" b="0" dirty="0" smtClean="0">
                          <a:solidFill>
                            <a:schemeClr val="tx1"/>
                          </a:solidFill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검정</a:t>
                      </a:r>
                      <a:r>
                        <a:rPr lang="en-US" altLang="ko-KR" sz="3000" b="0" dirty="0" smtClean="0">
                          <a:solidFill>
                            <a:schemeClr val="tx1"/>
                          </a:solidFill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(</a:t>
                      </a:r>
                      <a:r>
                        <a:rPr lang="ko-KR" altLang="en-US" sz="3000" b="0" dirty="0" smtClean="0">
                          <a:solidFill>
                            <a:schemeClr val="tx1"/>
                          </a:solidFill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전진</a:t>
                      </a:r>
                      <a:r>
                        <a:rPr lang="en-US" altLang="ko-KR" sz="3000" b="0" dirty="0" smtClean="0">
                          <a:solidFill>
                            <a:schemeClr val="tx1"/>
                          </a:solidFill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,</a:t>
                      </a:r>
                      <a:r>
                        <a:rPr lang="ko-KR" altLang="en-US" sz="3000" b="0" dirty="0" smtClean="0">
                          <a:solidFill>
                            <a:schemeClr val="tx1"/>
                          </a:solidFill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단계적</a:t>
                      </a:r>
                      <a:r>
                        <a:rPr lang="en-US" altLang="ko-KR" sz="3000" b="0" dirty="0" smtClean="0">
                          <a:solidFill>
                            <a:schemeClr val="tx1"/>
                          </a:solidFill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)</a:t>
                      </a:r>
                      <a:endParaRPr lang="ko-KR" altLang="en-US" sz="3000" b="0" dirty="0">
                        <a:solidFill>
                          <a:schemeClr val="tx1"/>
                        </a:solidFill>
                        <a:latin typeface="스웨거 TTF" panose="020B0600000101010101" pitchFamily="50" charset="-127"/>
                        <a:ea typeface="스웨거 TTF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3000" b="0" dirty="0" smtClean="0">
                          <a:solidFill>
                            <a:schemeClr val="tx1"/>
                          </a:solidFill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검정</a:t>
                      </a:r>
                      <a:r>
                        <a:rPr lang="en-US" altLang="ko-KR" sz="3000" b="0" dirty="0" smtClean="0">
                          <a:solidFill>
                            <a:schemeClr val="tx1"/>
                          </a:solidFill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(</a:t>
                      </a:r>
                      <a:r>
                        <a:rPr lang="ko-KR" altLang="en-US" sz="3000" b="0" dirty="0" smtClean="0">
                          <a:solidFill>
                            <a:schemeClr val="tx1"/>
                          </a:solidFill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후진</a:t>
                      </a:r>
                      <a:r>
                        <a:rPr lang="en-US" altLang="ko-KR" sz="3000" b="0" dirty="0" smtClean="0">
                          <a:solidFill>
                            <a:schemeClr val="tx1"/>
                          </a:solidFill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)</a:t>
                      </a:r>
                      <a:endParaRPr lang="ko-KR" altLang="en-US" sz="3000" b="0" dirty="0" smtClean="0">
                        <a:solidFill>
                          <a:schemeClr val="tx1"/>
                        </a:solidFill>
                        <a:latin typeface="스웨거 TTF" panose="020B0600000101010101" pitchFamily="50" charset="-127"/>
                        <a:ea typeface="스웨거 TTF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0" dirty="0" smtClean="0">
                          <a:solidFill>
                            <a:schemeClr val="tx1"/>
                          </a:solidFill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AIC </a:t>
                      </a:r>
                      <a:r>
                        <a:rPr lang="ko-KR" altLang="en-US" sz="3000" b="0" dirty="0" smtClean="0">
                          <a:solidFill>
                            <a:schemeClr val="tx1"/>
                          </a:solidFill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기준</a:t>
                      </a:r>
                      <a:endParaRPr lang="ko-KR" altLang="en-US" sz="3000" b="0" dirty="0">
                        <a:solidFill>
                          <a:schemeClr val="tx1"/>
                        </a:solidFill>
                        <a:latin typeface="스웨거 TTF" panose="020B0600000101010101" pitchFamily="50" charset="-127"/>
                        <a:ea typeface="스웨거 TTF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000" b="0" dirty="0" smtClean="0">
                          <a:solidFill>
                            <a:schemeClr val="tx1"/>
                          </a:solidFill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BIC </a:t>
                      </a:r>
                      <a:r>
                        <a:rPr lang="ko-KR" altLang="en-US" sz="3000" b="0" dirty="0" smtClean="0">
                          <a:solidFill>
                            <a:schemeClr val="tx1"/>
                          </a:solidFill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기준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64940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3000" b="0" spc="-150" dirty="0" smtClean="0">
                          <a:solidFill>
                            <a:schemeClr val="tx1"/>
                          </a:solidFill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모형에 포함된 변수 개수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0" dirty="0" smtClean="0">
                          <a:solidFill>
                            <a:schemeClr val="tx1"/>
                          </a:solidFill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5</a:t>
                      </a:r>
                      <a:r>
                        <a:rPr lang="ko-KR" altLang="en-US" sz="3000" b="0" dirty="0" smtClean="0">
                          <a:solidFill>
                            <a:schemeClr val="tx1"/>
                          </a:solidFill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개</a:t>
                      </a:r>
                      <a:endParaRPr lang="ko-KR" altLang="en-US" sz="3000" b="0" dirty="0">
                        <a:solidFill>
                          <a:schemeClr val="tx1"/>
                        </a:solidFill>
                        <a:latin typeface="스웨거 TTF" panose="020B0600000101010101" pitchFamily="50" charset="-127"/>
                        <a:ea typeface="스웨거 TTF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0" dirty="0" smtClean="0">
                          <a:solidFill>
                            <a:schemeClr val="tx1"/>
                          </a:solidFill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6</a:t>
                      </a:r>
                      <a:r>
                        <a:rPr lang="ko-KR" altLang="en-US" sz="3000" b="0" dirty="0" smtClean="0">
                          <a:solidFill>
                            <a:schemeClr val="tx1"/>
                          </a:solidFill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개</a:t>
                      </a:r>
                      <a:endParaRPr lang="ko-KR" altLang="en-US" sz="3000" b="0" dirty="0">
                        <a:solidFill>
                          <a:schemeClr val="tx1"/>
                        </a:solidFill>
                        <a:latin typeface="스웨거 TTF" panose="020B0600000101010101" pitchFamily="50" charset="-127"/>
                        <a:ea typeface="스웨거 TTF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0" dirty="0" smtClean="0">
                          <a:solidFill>
                            <a:schemeClr val="tx1"/>
                          </a:solidFill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8</a:t>
                      </a:r>
                      <a:r>
                        <a:rPr lang="ko-KR" altLang="en-US" sz="3000" b="0" dirty="0" smtClean="0">
                          <a:solidFill>
                            <a:schemeClr val="tx1"/>
                          </a:solidFill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개</a:t>
                      </a:r>
                      <a:endParaRPr lang="ko-KR" altLang="en-US" sz="3000" b="0" dirty="0">
                        <a:solidFill>
                          <a:schemeClr val="tx1"/>
                        </a:solidFill>
                        <a:latin typeface="스웨거 TTF" panose="020B0600000101010101" pitchFamily="50" charset="-127"/>
                        <a:ea typeface="스웨거 TTF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000" b="0" dirty="0" smtClean="0">
                          <a:solidFill>
                            <a:srgbClr val="FF0000"/>
                          </a:solidFill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4</a:t>
                      </a:r>
                      <a:r>
                        <a:rPr lang="ko-KR" altLang="en-US" sz="3000" b="0" dirty="0" smtClean="0">
                          <a:solidFill>
                            <a:srgbClr val="FF0000"/>
                          </a:solidFill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9962059"/>
                  </a:ext>
                </a:extLst>
              </a:tr>
              <a:tr h="4602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0" dirty="0" smtClean="0">
                          <a:solidFill>
                            <a:schemeClr val="tx1"/>
                          </a:solidFill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AIC</a:t>
                      </a:r>
                      <a:endParaRPr lang="ko-KR" altLang="en-US" sz="3000" b="0" dirty="0">
                        <a:solidFill>
                          <a:schemeClr val="tx1"/>
                        </a:solidFill>
                        <a:latin typeface="스웨거 TTF" panose="020B0600000101010101" pitchFamily="50" charset="-127"/>
                        <a:ea typeface="스웨거 TTF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0" dirty="0" smtClean="0">
                          <a:solidFill>
                            <a:schemeClr val="tx1"/>
                          </a:solidFill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595.9059</a:t>
                      </a:r>
                      <a:endParaRPr lang="ko-KR" altLang="en-US" sz="3000" b="0" dirty="0">
                        <a:solidFill>
                          <a:schemeClr val="tx1"/>
                        </a:solidFill>
                        <a:latin typeface="스웨거 TTF" panose="020B0600000101010101" pitchFamily="50" charset="-127"/>
                        <a:ea typeface="스웨거 TTF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0" dirty="0" smtClean="0">
                          <a:solidFill>
                            <a:schemeClr val="tx1"/>
                          </a:solidFill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568.8951</a:t>
                      </a:r>
                      <a:endParaRPr lang="ko-KR" altLang="en-US" sz="3000" b="0" dirty="0">
                        <a:solidFill>
                          <a:schemeClr val="tx1"/>
                        </a:solidFill>
                        <a:latin typeface="스웨거 TTF" panose="020B0600000101010101" pitchFamily="50" charset="-127"/>
                        <a:ea typeface="스웨거 TTF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0" dirty="0" smtClean="0">
                          <a:solidFill>
                            <a:srgbClr val="FF0000"/>
                          </a:solidFill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568.2238</a:t>
                      </a:r>
                      <a:endParaRPr lang="ko-KR" altLang="en-US" sz="3000" b="0" dirty="0">
                        <a:solidFill>
                          <a:srgbClr val="FF0000"/>
                        </a:solidFill>
                        <a:latin typeface="스웨거 TTF" panose="020B0600000101010101" pitchFamily="50" charset="-127"/>
                        <a:ea typeface="스웨거 TTF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0" dirty="0" smtClean="0">
                          <a:solidFill>
                            <a:schemeClr val="tx1"/>
                          </a:solidFill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572.1899</a:t>
                      </a:r>
                      <a:endParaRPr lang="ko-KR" altLang="en-US" sz="3000" b="0" dirty="0">
                        <a:solidFill>
                          <a:schemeClr val="tx1"/>
                        </a:solidFill>
                        <a:latin typeface="스웨거 TTF" panose="020B0600000101010101" pitchFamily="50" charset="-127"/>
                        <a:ea typeface="스웨거 TTF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31981651"/>
                  </a:ext>
                </a:extLst>
              </a:tr>
              <a:tr h="4602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0" dirty="0" smtClean="0">
                          <a:solidFill>
                            <a:schemeClr val="tx1"/>
                          </a:solidFill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BIC</a:t>
                      </a:r>
                      <a:endParaRPr lang="ko-KR" altLang="en-US" sz="3000" b="0" dirty="0">
                        <a:solidFill>
                          <a:schemeClr val="tx1"/>
                        </a:solidFill>
                        <a:latin typeface="스웨거 TTF" panose="020B0600000101010101" pitchFamily="50" charset="-127"/>
                        <a:ea typeface="스웨거 TTF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000" b="0" dirty="0" smtClean="0">
                          <a:solidFill>
                            <a:schemeClr val="tx1"/>
                          </a:solidFill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628.6982</a:t>
                      </a:r>
                      <a:endParaRPr lang="ko-KR" altLang="en-US" sz="3000" b="0" dirty="0" smtClean="0">
                        <a:solidFill>
                          <a:schemeClr val="tx1"/>
                        </a:solidFill>
                        <a:latin typeface="스웨거 TTF" panose="020B0600000101010101" pitchFamily="50" charset="-127"/>
                        <a:ea typeface="스웨거 TTF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000" b="0" dirty="0" smtClean="0">
                          <a:solidFill>
                            <a:schemeClr val="tx1"/>
                          </a:solidFill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611.0566</a:t>
                      </a:r>
                      <a:endParaRPr lang="ko-KR" altLang="en-US" sz="3000" b="0" dirty="0" smtClean="0">
                        <a:solidFill>
                          <a:schemeClr val="tx1"/>
                        </a:solidFill>
                        <a:latin typeface="스웨거 TTF" panose="020B0600000101010101" pitchFamily="50" charset="-127"/>
                        <a:ea typeface="스웨거 TTF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0" dirty="0" smtClean="0">
                          <a:solidFill>
                            <a:schemeClr val="tx1"/>
                          </a:solidFill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619.7545</a:t>
                      </a:r>
                      <a:endParaRPr lang="ko-KR" altLang="en-US" sz="3000" b="0" dirty="0">
                        <a:solidFill>
                          <a:schemeClr val="tx1"/>
                        </a:solidFill>
                        <a:latin typeface="스웨거 TTF" panose="020B0600000101010101" pitchFamily="50" charset="-127"/>
                        <a:ea typeface="스웨거 TTF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0" dirty="0" smtClean="0">
                          <a:solidFill>
                            <a:srgbClr val="FF0000"/>
                          </a:solidFill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604.9822</a:t>
                      </a:r>
                      <a:endParaRPr lang="ko-KR" altLang="en-US" sz="3000" b="0" dirty="0">
                        <a:solidFill>
                          <a:srgbClr val="FF0000"/>
                        </a:solidFill>
                        <a:latin typeface="스웨거 TTF" panose="020B0600000101010101" pitchFamily="50" charset="-127"/>
                        <a:ea typeface="스웨거 TTF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7379243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417454" y="4937416"/>
            <a:ext cx="1135709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•M1, M2, M3, M4 </a:t>
            </a:r>
            <a:r>
              <a:rPr lang="ko-KR" altLang="en-US" sz="30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모두 </a:t>
            </a:r>
            <a:r>
              <a:rPr lang="en-US" altLang="ko-KR" sz="3000" spc="-150" dirty="0" smtClean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AIC</a:t>
            </a:r>
            <a:r>
              <a:rPr lang="ko-KR" altLang="en-US" sz="3000" spc="-150" dirty="0" smtClean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와 </a:t>
            </a:r>
            <a:r>
              <a:rPr lang="en-US" altLang="ko-KR" sz="3000" spc="-150" dirty="0" smtClean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BIC</a:t>
            </a:r>
            <a:r>
              <a:rPr lang="ko-KR" altLang="en-US" sz="3000" spc="-150" dirty="0" smtClean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가 크게 차이 나지는 않았다</a:t>
            </a:r>
            <a:r>
              <a:rPr lang="en-US" altLang="ko-KR" sz="3000" spc="-150" dirty="0" smtClean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.</a:t>
            </a:r>
          </a:p>
          <a:p>
            <a:endParaRPr lang="en-US" altLang="ko-KR" sz="3000" spc="-150" dirty="0">
              <a:solidFill>
                <a:schemeClr val="accent2"/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r>
              <a:rPr lang="en-US" altLang="ko-KR" sz="28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•</a:t>
            </a:r>
            <a:r>
              <a:rPr lang="ko-KR" altLang="en-US" sz="28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따라서</a:t>
            </a:r>
            <a:r>
              <a:rPr lang="en-US" altLang="ko-KR" sz="2800" spc="-15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 </a:t>
            </a:r>
            <a:r>
              <a:rPr lang="en-US" altLang="ko-KR" sz="28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“</a:t>
            </a:r>
            <a:r>
              <a:rPr lang="ko-KR" altLang="en-US" sz="2800" spc="-150" dirty="0" err="1">
                <a:latin typeface="스웨거 TTF" panose="020B0600000101010101" pitchFamily="50" charset="-127"/>
                <a:ea typeface="스웨거 TTF" panose="020B0600000101010101" pitchFamily="50" charset="-127"/>
              </a:rPr>
              <a:t>모수</a:t>
            </a:r>
            <a:r>
              <a:rPr lang="ko-KR" altLang="en-US" sz="2800" spc="-15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 </a:t>
            </a:r>
            <a:r>
              <a:rPr lang="ko-KR" altLang="en-US" sz="28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절약의 </a:t>
            </a:r>
            <a:r>
              <a:rPr lang="ko-KR" altLang="en-US" sz="2800" spc="-15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원칙</a:t>
            </a:r>
            <a:r>
              <a:rPr lang="en-US" altLang="ko-KR" sz="28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” </a:t>
            </a:r>
            <a:r>
              <a:rPr lang="ko-KR" altLang="en-US" sz="28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의 원칙에 따라 </a:t>
            </a:r>
            <a:r>
              <a:rPr lang="en-US" altLang="ko-KR" sz="2800" spc="-150" dirty="0" smtClean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M4</a:t>
            </a:r>
            <a:r>
              <a:rPr lang="ko-KR" altLang="en-US" sz="2800" spc="-150" dirty="0" smtClean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를 잠정 모형</a:t>
            </a:r>
            <a:r>
              <a:rPr lang="ko-KR" altLang="en-US" sz="28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으로 선택한다</a:t>
            </a:r>
            <a:r>
              <a:rPr lang="en-US" altLang="ko-KR" sz="28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.</a:t>
            </a:r>
            <a:endParaRPr lang="en-US" altLang="ko-KR" sz="2400" spc="-150" dirty="0">
              <a:solidFill>
                <a:schemeClr val="accent2"/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9543011" y="1745673"/>
            <a:ext cx="2319251" cy="3100647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3154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0" y="0"/>
            <a:ext cx="185820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000" u="sng" spc="-150" dirty="0" err="1" smtClean="0">
                <a:solidFill>
                  <a:schemeClr val="accent4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로지스틱</a:t>
            </a:r>
            <a:r>
              <a:rPr lang="ko-KR" altLang="en-US" sz="3000" u="sng" spc="-150" dirty="0" smtClean="0">
                <a:solidFill>
                  <a:schemeClr val="accent4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 회귀분석</a:t>
            </a:r>
            <a:endParaRPr lang="ko-KR" altLang="en-US" sz="3000" u="sng" spc="-150" dirty="0">
              <a:solidFill>
                <a:schemeClr val="accent4"/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05172" y="804241"/>
            <a:ext cx="652739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5000" spc="-150" dirty="0" smtClean="0">
                <a:solidFill>
                  <a:schemeClr val="accent4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• </a:t>
            </a:r>
            <a:r>
              <a:rPr lang="ko-KR" altLang="en-US" sz="5000" spc="-150" dirty="0" smtClean="0">
                <a:solidFill>
                  <a:schemeClr val="accent4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잠정 모형 </a:t>
            </a:r>
            <a:r>
              <a:rPr lang="en-US" altLang="ko-KR" sz="5000" spc="-150" dirty="0" smtClean="0">
                <a:solidFill>
                  <a:schemeClr val="accent4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M4</a:t>
            </a:r>
            <a:r>
              <a:rPr lang="ko-KR" altLang="en-US" sz="5000" spc="-150" dirty="0" smtClean="0">
                <a:solidFill>
                  <a:schemeClr val="accent4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의 선형 관계 확인</a:t>
            </a:r>
            <a:endParaRPr lang="ko-KR" altLang="en-US" sz="5000" spc="-150" dirty="0">
              <a:solidFill>
                <a:schemeClr val="accent4"/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172" y="1888543"/>
            <a:ext cx="5306165" cy="484890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096001" y="2169277"/>
            <a:ext cx="60960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•</a:t>
            </a:r>
            <a:r>
              <a:rPr lang="ko-KR" altLang="en-US" sz="3000" spc="-150" dirty="0" smtClean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선형관계</a:t>
            </a:r>
            <a:r>
              <a:rPr lang="ko-KR" altLang="en-US" sz="30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에서는 특이한 점을 발견하기 어려움</a:t>
            </a:r>
            <a:endParaRPr lang="en-US" altLang="ko-KR" sz="3000" spc="-150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endParaRPr lang="en-US" altLang="ko-KR" sz="3000" spc="-150" dirty="0" smtClean="0">
              <a:solidFill>
                <a:schemeClr val="accent2"/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r>
              <a:rPr lang="en-US" altLang="ko-KR" sz="30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•2</a:t>
            </a:r>
            <a:r>
              <a:rPr lang="ko-KR" altLang="en-US" sz="30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개의 </a:t>
            </a:r>
            <a:r>
              <a:rPr lang="ko-KR" altLang="en-US" sz="3000" spc="-150" dirty="0" err="1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연속형</a:t>
            </a:r>
            <a:r>
              <a:rPr lang="ko-KR" altLang="en-US" sz="30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 변수에 대한 </a:t>
            </a:r>
            <a:r>
              <a:rPr lang="en-US" altLang="ko-KR" sz="30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2</a:t>
            </a:r>
            <a:r>
              <a:rPr lang="ko-KR" altLang="en-US" sz="3000" spc="-150" dirty="0" err="1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차항</a:t>
            </a:r>
            <a:r>
              <a:rPr lang="ko-KR" altLang="en-US" sz="30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 추가 여부 확인</a:t>
            </a:r>
            <a:endParaRPr lang="en-US" altLang="ko-KR" sz="3000" spc="-150" dirty="0" smtClean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endParaRPr lang="en-US" altLang="ko-KR" sz="3000" spc="-150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endParaRPr lang="en-US" altLang="ko-KR" sz="3000" spc="-150" dirty="0" smtClean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4951866"/>
              </p:ext>
            </p:extLst>
          </p:nvPr>
        </p:nvGraphicFramePr>
        <p:xfrm>
          <a:off x="6473029" y="3552009"/>
          <a:ext cx="545573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8578">
                  <a:extLst>
                    <a:ext uri="{9D8B030D-6E8A-4147-A177-3AD203B41FA5}">
                      <a16:colId xmlns:a16="http://schemas.microsoft.com/office/drawing/2014/main" val="843546317"/>
                    </a:ext>
                  </a:extLst>
                </a:gridCol>
                <a:gridCol w="1818578">
                  <a:extLst>
                    <a:ext uri="{9D8B030D-6E8A-4147-A177-3AD203B41FA5}">
                      <a16:colId xmlns:a16="http://schemas.microsoft.com/office/drawing/2014/main" val="4286631474"/>
                    </a:ext>
                  </a:extLst>
                </a:gridCol>
                <a:gridCol w="1818578">
                  <a:extLst>
                    <a:ext uri="{9D8B030D-6E8A-4147-A177-3AD203B41FA5}">
                      <a16:colId xmlns:a16="http://schemas.microsoft.com/office/drawing/2014/main" val="19285062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설명 변수</a:t>
                      </a:r>
                      <a:endParaRPr lang="ko-KR" altLang="en-US" b="0" dirty="0">
                        <a:latin typeface="스웨거 TTF" panose="020B0600000101010101" pitchFamily="50" charset="-127"/>
                        <a:ea typeface="스웨거 TTF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Test</a:t>
                      </a:r>
                      <a:r>
                        <a:rPr lang="en-US" altLang="ko-KR" b="0" baseline="0" dirty="0" smtClean="0"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 Stat</a:t>
                      </a:r>
                      <a:endParaRPr lang="ko-KR" altLang="en-US" b="0" dirty="0">
                        <a:latin typeface="스웨거 TTF" panose="020B0600000101010101" pitchFamily="50" charset="-127"/>
                        <a:ea typeface="스웨거 TTF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P-value</a:t>
                      </a:r>
                      <a:endParaRPr lang="ko-KR" altLang="en-US" b="0" dirty="0">
                        <a:latin typeface="스웨거 TTF" panose="020B0600000101010101" pitchFamily="50" charset="-127"/>
                        <a:ea typeface="스웨거 TTF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4901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spc="-150" dirty="0" smtClean="0"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입원 청구 횟수</a:t>
                      </a:r>
                      <a:endParaRPr lang="en-US" altLang="ko-KR" sz="1800" dirty="0" smtClean="0">
                        <a:latin typeface="스웨거 TTF" panose="020B0600000101010101" pitchFamily="50" charset="-127"/>
                        <a:ea typeface="스웨거 TTF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1.3945</a:t>
                      </a:r>
                      <a:endParaRPr lang="ko-KR" altLang="en-US" dirty="0">
                        <a:latin typeface="스웨거 TTF" panose="020B0600000101010101" pitchFamily="50" charset="-127"/>
                        <a:ea typeface="스웨거 TTF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0.2377</a:t>
                      </a:r>
                      <a:endParaRPr lang="ko-KR" altLang="en-US" dirty="0">
                        <a:latin typeface="스웨거 TTF" panose="020B0600000101010101" pitchFamily="50" charset="-127"/>
                        <a:ea typeface="스웨거 TTF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82688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spc="-150" dirty="0" smtClean="0"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계약 후 보험 청구 최장 기간</a:t>
                      </a:r>
                      <a:endParaRPr lang="en-US" altLang="ko-KR" sz="1800" dirty="0" smtClean="0">
                        <a:latin typeface="스웨거 TTF" panose="020B0600000101010101" pitchFamily="50" charset="-127"/>
                        <a:ea typeface="스웨거 TTF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0.2238</a:t>
                      </a:r>
                      <a:endParaRPr lang="ko-KR" altLang="en-US" dirty="0">
                        <a:latin typeface="스웨거 TTF" panose="020B0600000101010101" pitchFamily="50" charset="-127"/>
                        <a:ea typeface="스웨거 TTF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0.6361</a:t>
                      </a:r>
                      <a:endParaRPr lang="ko-KR" altLang="en-US" dirty="0">
                        <a:latin typeface="스웨거 TTF" panose="020B0600000101010101" pitchFamily="50" charset="-127"/>
                        <a:ea typeface="스웨거 TTF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2587764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344660" y="4791086"/>
            <a:ext cx="1248911" cy="4770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pc="-15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입원</a:t>
            </a:r>
            <a:r>
              <a:rPr lang="ko-KR" altLang="en-US" sz="25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 청구 횟수</a:t>
            </a:r>
            <a:endParaRPr lang="en-US" altLang="ko-KR" sz="2500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81136" y="6380946"/>
            <a:ext cx="1575957" cy="4770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Linear Predictor</a:t>
            </a:r>
            <a:endParaRPr lang="en-US" altLang="ko-KR" sz="2500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81135" y="3138773"/>
            <a:ext cx="1575957" cy="4770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병원 종류</a:t>
            </a:r>
            <a:endParaRPr lang="en-US" altLang="ko-KR" sz="2500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778246" y="3138773"/>
            <a:ext cx="1575957" cy="4770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사고 원인</a:t>
            </a:r>
            <a:endParaRPr lang="en-US" altLang="ko-KR" sz="2500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441986" y="4791086"/>
            <a:ext cx="2248479" cy="4770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계약 후 보험 청구 최장 기간</a:t>
            </a:r>
            <a:endParaRPr lang="en-US" altLang="ko-KR" sz="2500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779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0" y="0"/>
            <a:ext cx="185820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000" u="sng" spc="-150" dirty="0" err="1" smtClean="0">
                <a:solidFill>
                  <a:schemeClr val="accent4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로지스틱</a:t>
            </a:r>
            <a:r>
              <a:rPr lang="ko-KR" altLang="en-US" sz="3000" u="sng" spc="-150" dirty="0" smtClean="0">
                <a:solidFill>
                  <a:schemeClr val="accent4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 회귀분석</a:t>
            </a:r>
            <a:endParaRPr lang="ko-KR" altLang="en-US" sz="3000" u="sng" spc="-150" dirty="0">
              <a:solidFill>
                <a:schemeClr val="accent4"/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05172" y="804241"/>
            <a:ext cx="652739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5000" spc="-150" dirty="0" smtClean="0">
                <a:solidFill>
                  <a:schemeClr val="accent4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• </a:t>
            </a:r>
            <a:r>
              <a:rPr lang="ko-KR" altLang="en-US" sz="5000" spc="-150" dirty="0" smtClean="0">
                <a:solidFill>
                  <a:schemeClr val="accent4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잠정 모형 </a:t>
            </a:r>
            <a:r>
              <a:rPr lang="en-US" altLang="ko-KR" sz="5000" spc="-150" dirty="0" smtClean="0">
                <a:solidFill>
                  <a:schemeClr val="accent4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M4</a:t>
            </a:r>
            <a:r>
              <a:rPr lang="ko-KR" altLang="en-US" sz="5000" spc="-150" dirty="0" smtClean="0">
                <a:solidFill>
                  <a:schemeClr val="accent4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의 </a:t>
            </a:r>
            <a:r>
              <a:rPr lang="ko-KR" altLang="en-US" sz="5000" spc="-150" dirty="0" err="1" smtClean="0">
                <a:solidFill>
                  <a:schemeClr val="accent4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이상값</a:t>
            </a:r>
            <a:r>
              <a:rPr lang="ko-KR" altLang="en-US" sz="5000" spc="-150" dirty="0" smtClean="0">
                <a:solidFill>
                  <a:schemeClr val="accent4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 탐지</a:t>
            </a:r>
            <a:endParaRPr lang="ko-KR" altLang="en-US" sz="5000" spc="-150" dirty="0">
              <a:solidFill>
                <a:schemeClr val="accent4"/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172" y="1769320"/>
            <a:ext cx="5306165" cy="484890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811337" y="2442541"/>
            <a:ext cx="621333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•</a:t>
            </a:r>
            <a:r>
              <a:rPr lang="ko-KR" altLang="en-US" sz="3000" spc="-150" dirty="0" err="1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스튜던트화</a:t>
            </a:r>
            <a:r>
              <a:rPr lang="ko-KR" altLang="en-US" sz="30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 </a:t>
            </a:r>
            <a:r>
              <a:rPr lang="ko-KR" altLang="en-US" sz="3000" spc="-150" dirty="0" err="1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잔차에서</a:t>
            </a:r>
            <a:r>
              <a:rPr lang="ko-KR" altLang="en-US" sz="30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 </a:t>
            </a:r>
            <a:r>
              <a:rPr lang="en-US" altLang="ko-KR" sz="30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+3</a:t>
            </a:r>
            <a:r>
              <a:rPr lang="ko-KR" altLang="en-US" sz="30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과 </a:t>
            </a:r>
            <a:r>
              <a:rPr lang="en-US" altLang="ko-KR" sz="30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-3</a:t>
            </a:r>
            <a:r>
              <a:rPr lang="ko-KR" altLang="en-US" sz="30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을 벗어나는 </a:t>
            </a:r>
            <a:r>
              <a:rPr lang="ko-KR" altLang="en-US" sz="3000" spc="-150" dirty="0" err="1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관찰값</a:t>
            </a:r>
            <a:endParaRPr lang="en-US" altLang="ko-KR" sz="3000" spc="-150" dirty="0" smtClean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r>
              <a:rPr lang="en-US" altLang="ko-KR" sz="3000" spc="-150" dirty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 </a:t>
            </a:r>
            <a:r>
              <a:rPr lang="en-US" altLang="ko-KR" sz="3000" spc="-150" dirty="0" smtClean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       → 245</a:t>
            </a:r>
            <a:r>
              <a:rPr lang="ko-KR" altLang="en-US" sz="3000" spc="-150" dirty="0" smtClean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번</a:t>
            </a:r>
            <a:r>
              <a:rPr lang="en-US" altLang="ko-KR" sz="3000" spc="-150" dirty="0" smtClean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, 538</a:t>
            </a:r>
            <a:r>
              <a:rPr lang="ko-KR" altLang="en-US" sz="3000" spc="-150" dirty="0" smtClean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번</a:t>
            </a:r>
            <a:endParaRPr lang="en-US" altLang="ko-KR" sz="3000" spc="-150" dirty="0" smtClean="0">
              <a:solidFill>
                <a:schemeClr val="accent2"/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endParaRPr lang="en-US" altLang="ko-KR" sz="3000" spc="-150" dirty="0" smtClean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r>
              <a:rPr lang="en-US" altLang="ko-KR" sz="30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•</a:t>
            </a:r>
            <a:r>
              <a:rPr lang="en-US" altLang="ko-KR" sz="3000" spc="-15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Cook’ Distance</a:t>
            </a:r>
            <a:r>
              <a:rPr lang="ko-KR" altLang="en-US" sz="3000" spc="-15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에서 상대적으로 큰 원을 가진 </a:t>
            </a:r>
            <a:r>
              <a:rPr lang="ko-KR" altLang="en-US" sz="3000" spc="-150" dirty="0" err="1">
                <a:latin typeface="스웨거 TTF" panose="020B0600000101010101" pitchFamily="50" charset="-127"/>
                <a:ea typeface="스웨거 TTF" panose="020B0600000101010101" pitchFamily="50" charset="-127"/>
              </a:rPr>
              <a:t>관찰값</a:t>
            </a:r>
            <a:endParaRPr lang="en-US" altLang="ko-KR" sz="3000" spc="-150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r>
              <a:rPr lang="en-US" altLang="ko-KR" sz="3000" spc="-150" dirty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        → 245</a:t>
            </a:r>
            <a:r>
              <a:rPr lang="ko-KR" altLang="en-US" sz="3000" spc="-150" dirty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번</a:t>
            </a:r>
            <a:r>
              <a:rPr lang="en-US" altLang="ko-KR" sz="3000" spc="-150" dirty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, 538</a:t>
            </a:r>
            <a:r>
              <a:rPr lang="ko-KR" altLang="en-US" sz="3000" spc="-150" dirty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번</a:t>
            </a:r>
            <a:endParaRPr lang="en-US" altLang="ko-KR" sz="3000" spc="-150" dirty="0">
              <a:solidFill>
                <a:schemeClr val="accent2"/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endParaRPr lang="en-US" altLang="ko-KR" sz="3000" spc="-150" dirty="0">
              <a:solidFill>
                <a:schemeClr val="accent2"/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r>
              <a:rPr lang="en-US" altLang="ko-KR" sz="30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•Hat-Values </a:t>
            </a:r>
            <a:r>
              <a:rPr lang="ko-KR" altLang="en-US" sz="30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기준으로 벗어나는 </a:t>
            </a:r>
            <a:r>
              <a:rPr lang="ko-KR" altLang="en-US" sz="3000" spc="-150" dirty="0" err="1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관찰값</a:t>
            </a:r>
            <a:endParaRPr lang="en-US" altLang="ko-KR" sz="3000" spc="-150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r>
              <a:rPr lang="en-US" altLang="ko-KR" sz="3000" spc="-150" dirty="0" smtClean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        → </a:t>
            </a:r>
            <a:r>
              <a:rPr lang="ko-KR" altLang="en-US" sz="3000" spc="-150" dirty="0" smtClean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없음</a:t>
            </a:r>
            <a:endParaRPr lang="en-US" altLang="ko-KR" sz="3000" spc="-150" dirty="0" smtClean="0">
              <a:solidFill>
                <a:schemeClr val="accent2"/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endParaRPr lang="en-US" altLang="ko-KR" sz="3000" spc="-150" dirty="0">
              <a:solidFill>
                <a:schemeClr val="accent2"/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802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0" y="0"/>
            <a:ext cx="185820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000" u="sng" spc="-150" dirty="0" err="1" smtClean="0">
                <a:solidFill>
                  <a:schemeClr val="accent4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로지스틱</a:t>
            </a:r>
            <a:r>
              <a:rPr lang="ko-KR" altLang="en-US" sz="3000" u="sng" spc="-150" dirty="0" smtClean="0">
                <a:solidFill>
                  <a:schemeClr val="accent4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 회귀분석</a:t>
            </a:r>
            <a:endParaRPr lang="ko-KR" altLang="en-US" sz="3000" u="sng" spc="-150" dirty="0">
              <a:solidFill>
                <a:schemeClr val="accent4"/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05172" y="804241"/>
            <a:ext cx="652739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5000" spc="-150" dirty="0" smtClean="0">
                <a:solidFill>
                  <a:schemeClr val="accent4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• </a:t>
            </a:r>
            <a:r>
              <a:rPr lang="ko-KR" altLang="en-US" sz="5000" spc="-150" dirty="0" smtClean="0">
                <a:solidFill>
                  <a:schemeClr val="accent4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잠정 모형 </a:t>
            </a:r>
            <a:r>
              <a:rPr lang="en-US" altLang="ko-KR" sz="5000" spc="-150" dirty="0" smtClean="0">
                <a:solidFill>
                  <a:schemeClr val="accent4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M4</a:t>
            </a:r>
            <a:r>
              <a:rPr lang="ko-KR" altLang="en-US" sz="5000" spc="-150" dirty="0" smtClean="0">
                <a:solidFill>
                  <a:schemeClr val="accent4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의 </a:t>
            </a:r>
            <a:r>
              <a:rPr lang="ko-KR" altLang="en-US" sz="5000" spc="-150" dirty="0" err="1" smtClean="0">
                <a:solidFill>
                  <a:schemeClr val="accent4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이상값</a:t>
            </a:r>
            <a:r>
              <a:rPr lang="ko-KR" altLang="en-US" sz="5000" spc="-150" dirty="0" smtClean="0">
                <a:solidFill>
                  <a:schemeClr val="accent4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 확인</a:t>
            </a:r>
            <a:endParaRPr lang="ko-KR" altLang="en-US" sz="5000" spc="-150" dirty="0">
              <a:solidFill>
                <a:schemeClr val="accent4"/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172" y="2009098"/>
            <a:ext cx="5306165" cy="484890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386223" y="6304002"/>
            <a:ext cx="108265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종합병원</a:t>
            </a:r>
            <a:endParaRPr lang="en-US" altLang="ko-KR" sz="3000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808602" y="6304002"/>
            <a:ext cx="108265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기타</a:t>
            </a:r>
            <a:endParaRPr lang="en-US" altLang="ko-KR" sz="3000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309969" y="6304002"/>
            <a:ext cx="108265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한방병원</a:t>
            </a:r>
            <a:endParaRPr lang="en-US" altLang="ko-KR" sz="3000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386222" y="5578463"/>
            <a:ext cx="108265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2</a:t>
            </a:r>
            <a:endParaRPr lang="en-US" altLang="ko-KR" sz="3000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808602" y="3113700"/>
            <a:ext cx="108265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62</a:t>
            </a:r>
            <a:endParaRPr lang="en-US" altLang="ko-KR" sz="3000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309969" y="1732099"/>
            <a:ext cx="108265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96</a:t>
            </a:r>
            <a:endParaRPr lang="en-US" altLang="ko-KR" sz="3000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194689" y="2442541"/>
            <a:ext cx="592867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•</a:t>
            </a:r>
            <a:r>
              <a:rPr lang="ko-KR" altLang="en-US" sz="3000" spc="-150" dirty="0" err="1">
                <a:latin typeface="스웨거 TTF" panose="020B0600000101010101" pitchFamily="50" charset="-127"/>
                <a:ea typeface="스웨거 TTF" panose="020B0600000101010101" pitchFamily="50" charset="-127"/>
              </a:rPr>
              <a:t>이상값</a:t>
            </a:r>
            <a:r>
              <a:rPr lang="ko-KR" altLang="en-US" sz="3000" spc="-15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 후보인 </a:t>
            </a:r>
            <a:r>
              <a:rPr lang="en-US" altLang="ko-KR" sz="3000" spc="-150" dirty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245</a:t>
            </a:r>
            <a:r>
              <a:rPr lang="ko-KR" altLang="en-US" sz="3000" spc="-150" dirty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번</a:t>
            </a:r>
            <a:r>
              <a:rPr lang="en-US" altLang="ko-KR" sz="3000" spc="-150" dirty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, 538</a:t>
            </a:r>
            <a:r>
              <a:rPr lang="ko-KR" altLang="en-US" sz="3000" spc="-150" dirty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번</a:t>
            </a:r>
            <a:r>
              <a:rPr lang="ko-KR" altLang="en-US" sz="3000" spc="-15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이 </a:t>
            </a:r>
            <a:r>
              <a:rPr lang="ko-KR" altLang="en-US" sz="3000" spc="-150" dirty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종합병원</a:t>
            </a:r>
            <a:r>
              <a:rPr lang="ko-KR" altLang="en-US" sz="3000" spc="-15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에 해당</a:t>
            </a:r>
            <a:endParaRPr lang="en-US" altLang="ko-KR" sz="3000" spc="-150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endParaRPr lang="en-US" altLang="ko-KR" sz="3000" spc="-150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r>
              <a:rPr lang="en-US" altLang="ko-KR" sz="30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•</a:t>
            </a:r>
            <a:r>
              <a:rPr lang="ko-KR" altLang="en-US" sz="3000" spc="-150" dirty="0" err="1">
                <a:latin typeface="스웨거 TTF" panose="020B0600000101010101" pitchFamily="50" charset="-127"/>
                <a:ea typeface="스웨거 TTF" panose="020B0600000101010101" pitchFamily="50" charset="-127"/>
              </a:rPr>
              <a:t>보험사기의</a:t>
            </a:r>
            <a:r>
              <a:rPr lang="ko-KR" altLang="en-US" sz="3000" spc="-15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 경우 진단서를 발급받은 대부분의 병원이</a:t>
            </a:r>
            <a:endParaRPr lang="en-US" altLang="ko-KR" sz="3000" spc="-150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r>
              <a:rPr lang="en-US" altLang="ko-KR" sz="3000" spc="-15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      </a:t>
            </a:r>
            <a:r>
              <a:rPr lang="ko-KR" altLang="en-US" sz="3000" spc="-150" dirty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기타 혹은 </a:t>
            </a:r>
            <a:r>
              <a:rPr lang="ko-KR" altLang="en-US" sz="3000" spc="-150" dirty="0" smtClean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한방병원</a:t>
            </a:r>
            <a:r>
              <a:rPr lang="ko-KR" altLang="en-US" sz="30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이다</a:t>
            </a:r>
            <a:endParaRPr lang="en-US" altLang="ko-KR" sz="3000" spc="-150" dirty="0" smtClean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endParaRPr lang="en-US" altLang="ko-KR" sz="3000" spc="-150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r>
              <a:rPr lang="en-US" altLang="ko-KR" sz="30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•</a:t>
            </a:r>
            <a:r>
              <a:rPr lang="ko-KR" altLang="en-US" sz="3000" spc="-15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종합병원의 경우 </a:t>
            </a:r>
            <a:r>
              <a:rPr lang="ko-KR" altLang="en-US" sz="3000" spc="-150" dirty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단 </a:t>
            </a:r>
            <a:r>
              <a:rPr lang="en-US" altLang="ko-KR" sz="3000" spc="-150" dirty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2</a:t>
            </a:r>
            <a:r>
              <a:rPr lang="ko-KR" altLang="en-US" sz="3000" spc="-150" dirty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개의 케이스</a:t>
            </a:r>
            <a:r>
              <a:rPr lang="ko-KR" altLang="en-US" sz="3000" spc="-15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만 존재</a:t>
            </a:r>
            <a:endParaRPr lang="en-US" altLang="ko-KR" sz="3000" spc="-150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endParaRPr lang="en-US" altLang="ko-KR" sz="3000" spc="-150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76341" y="2090727"/>
            <a:ext cx="170241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보험사기 데이터</a:t>
            </a:r>
            <a:endParaRPr lang="en-US" altLang="ko-KR" sz="3000" spc="-150" dirty="0">
              <a:solidFill>
                <a:schemeClr val="accent2"/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34</a:t>
            </a:fld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6194689" y="5565338"/>
            <a:ext cx="592867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•</a:t>
            </a:r>
            <a:r>
              <a:rPr lang="ko-KR" altLang="en-US" sz="3000" spc="-15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모형에 미치는 영향력이 </a:t>
            </a:r>
            <a:r>
              <a:rPr lang="ko-KR" altLang="en-US" sz="30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크다고 생각하여 </a:t>
            </a:r>
            <a:r>
              <a:rPr lang="en-US" altLang="ko-KR" sz="30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2</a:t>
            </a:r>
            <a:r>
              <a:rPr lang="ko-KR" altLang="en-US" sz="30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개 </a:t>
            </a:r>
            <a:r>
              <a:rPr lang="ko-KR" altLang="en-US" sz="3000" spc="-150" dirty="0" err="1" smtClean="0">
                <a:solidFill>
                  <a:srgbClr val="00BFC4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이상값</a:t>
            </a:r>
            <a:r>
              <a:rPr lang="ko-KR" altLang="en-US" sz="3000" spc="-150" dirty="0" smtClean="0">
                <a:solidFill>
                  <a:srgbClr val="00BFC4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 제거</a:t>
            </a:r>
            <a:endParaRPr lang="en-US" altLang="ko-KR" sz="3000" spc="-150" dirty="0" smtClean="0">
              <a:solidFill>
                <a:srgbClr val="00BFC4"/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endParaRPr lang="en-US" altLang="ko-KR" sz="3000" spc="-150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06830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  <p:bldP spid="14" grpId="0"/>
      <p:bldP spid="15" grpId="0"/>
      <p:bldP spid="17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0" y="0"/>
            <a:ext cx="185820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000" u="sng" spc="-150" dirty="0" err="1" smtClean="0">
                <a:solidFill>
                  <a:schemeClr val="accent4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로지스틱</a:t>
            </a:r>
            <a:r>
              <a:rPr lang="ko-KR" altLang="en-US" sz="3000" u="sng" spc="-150" dirty="0" smtClean="0">
                <a:solidFill>
                  <a:schemeClr val="accent4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 회귀분석</a:t>
            </a:r>
            <a:endParaRPr lang="ko-KR" altLang="en-US" sz="3000" u="sng" spc="-150" dirty="0">
              <a:solidFill>
                <a:schemeClr val="accent4"/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05172" y="804241"/>
            <a:ext cx="652739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5000" spc="-150" dirty="0" smtClean="0">
                <a:solidFill>
                  <a:schemeClr val="accent4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• </a:t>
            </a:r>
            <a:r>
              <a:rPr lang="ko-KR" altLang="en-US" sz="5000" spc="-150" dirty="0" smtClean="0">
                <a:solidFill>
                  <a:schemeClr val="accent4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변수 선택</a:t>
            </a:r>
            <a:endParaRPr lang="ko-KR" altLang="en-US" sz="5000" spc="-150" dirty="0">
              <a:solidFill>
                <a:schemeClr val="accent4"/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5174" y="1916258"/>
            <a:ext cx="11686828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spc="-150" dirty="0" smtClean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•</a:t>
            </a:r>
            <a:r>
              <a:rPr lang="ko-KR" altLang="en-US" sz="3000" spc="-150" dirty="0" smtClean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검정에 의한 모형 선택 </a:t>
            </a:r>
            <a:r>
              <a:rPr lang="en-US" altLang="ko-KR" sz="3000" spc="-150" dirty="0" smtClean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(</a:t>
            </a:r>
            <a:r>
              <a:rPr lang="ko-KR" altLang="en-US" sz="3000" spc="-150" dirty="0" err="1" smtClean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전진선택법</a:t>
            </a:r>
            <a:r>
              <a:rPr lang="en-US" altLang="ko-KR" sz="3000" spc="-150" dirty="0" smtClean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)</a:t>
            </a:r>
          </a:p>
          <a:p>
            <a:r>
              <a:rPr lang="en-US" altLang="ko-KR" sz="2800" spc="-15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 </a:t>
            </a:r>
            <a:r>
              <a:rPr lang="en-US" altLang="ko-KR" sz="28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      M5 : </a:t>
            </a:r>
            <a:r>
              <a:rPr lang="ko-KR" altLang="en-US" sz="28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보험사기여부 </a:t>
            </a:r>
            <a:r>
              <a:rPr lang="en-US" altLang="ko-KR" sz="28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~ </a:t>
            </a:r>
            <a:r>
              <a:rPr lang="ko-KR" altLang="en-US" sz="2800" spc="-15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입원</a:t>
            </a:r>
            <a:r>
              <a:rPr lang="ko-KR" altLang="en-US" sz="28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 청구 횟수 </a:t>
            </a:r>
            <a:r>
              <a:rPr lang="en-US" altLang="ko-KR" sz="28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+ </a:t>
            </a:r>
            <a:r>
              <a:rPr lang="ko-KR" altLang="en-US" sz="28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사고 원인 </a:t>
            </a:r>
            <a:r>
              <a:rPr lang="en-US" altLang="ko-KR" sz="28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+ </a:t>
            </a:r>
            <a:r>
              <a:rPr lang="ko-KR" altLang="en-US" sz="28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계약 후 보험 청구까지의 최대 기간 </a:t>
            </a:r>
            <a:r>
              <a:rPr lang="en-US" altLang="ko-KR" sz="28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+ </a:t>
            </a:r>
            <a:r>
              <a:rPr lang="ko-KR" altLang="en-US" sz="28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계약 해지 비율 </a:t>
            </a:r>
            <a:r>
              <a:rPr lang="en-US" altLang="ko-KR" sz="28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+ </a:t>
            </a:r>
            <a:r>
              <a:rPr lang="ko-KR" altLang="en-US" sz="2800" spc="-150" dirty="0" err="1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보험담당자</a:t>
            </a:r>
            <a:r>
              <a:rPr lang="ko-KR" altLang="en-US" sz="28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 변경 횟수</a:t>
            </a:r>
            <a:endParaRPr lang="en-US" altLang="ko-KR" sz="2800" spc="-150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05172" y="3610980"/>
            <a:ext cx="11673813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spc="-150" dirty="0" smtClean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•</a:t>
            </a:r>
            <a:r>
              <a:rPr lang="ko-KR" altLang="en-US" sz="3000" spc="-150" dirty="0" smtClean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검정에 의한 모형 선택 </a:t>
            </a:r>
            <a:r>
              <a:rPr lang="en-US" altLang="ko-KR" sz="3000" spc="-150" dirty="0" smtClean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(</a:t>
            </a:r>
            <a:r>
              <a:rPr lang="ko-KR" altLang="en-US" sz="3000" spc="-150" dirty="0" err="1" smtClean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후진소거법</a:t>
            </a:r>
            <a:r>
              <a:rPr lang="en-US" altLang="ko-KR" sz="3000" spc="-150" dirty="0" smtClean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)</a:t>
            </a:r>
          </a:p>
          <a:p>
            <a:r>
              <a:rPr lang="en-US" altLang="ko-KR" sz="2800" spc="-15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 </a:t>
            </a:r>
            <a:r>
              <a:rPr lang="en-US" altLang="ko-KR" sz="28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     </a:t>
            </a:r>
            <a:r>
              <a:rPr lang="en-US" altLang="ko-KR" sz="2800" spc="-15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 </a:t>
            </a:r>
            <a:r>
              <a:rPr lang="en-US" altLang="ko-KR" sz="28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M6 </a:t>
            </a:r>
            <a:r>
              <a:rPr lang="en-US" altLang="ko-KR" sz="2800" spc="-15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: </a:t>
            </a:r>
            <a:r>
              <a:rPr lang="ko-KR" altLang="en-US" sz="28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보험사기여부 </a:t>
            </a:r>
            <a:r>
              <a:rPr lang="en-US" altLang="ko-KR" sz="28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~ </a:t>
            </a:r>
            <a:r>
              <a:rPr lang="ko-KR" altLang="en-US" sz="2800" spc="-15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입원</a:t>
            </a:r>
            <a:r>
              <a:rPr lang="ko-KR" altLang="en-US" sz="28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 청구 횟수 </a:t>
            </a:r>
            <a:r>
              <a:rPr lang="en-US" altLang="ko-KR" sz="28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+ </a:t>
            </a:r>
            <a:r>
              <a:rPr lang="ko-KR" altLang="en-US" sz="28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사고 원인 </a:t>
            </a:r>
            <a:r>
              <a:rPr lang="en-US" altLang="ko-KR" sz="28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+ </a:t>
            </a:r>
            <a:r>
              <a:rPr lang="ko-KR" altLang="en-US" sz="28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계약 후 보험 청구까지의 최대 기간 </a:t>
            </a:r>
            <a:r>
              <a:rPr lang="en-US" altLang="ko-KR" sz="28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+ </a:t>
            </a:r>
            <a:r>
              <a:rPr lang="ko-KR" altLang="en-US" sz="28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결혼 유무 </a:t>
            </a:r>
            <a:r>
              <a:rPr lang="en-US" altLang="ko-KR" sz="28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+ </a:t>
            </a:r>
          </a:p>
          <a:p>
            <a:r>
              <a:rPr lang="en-US" altLang="ko-KR" sz="2800" spc="-15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 </a:t>
            </a:r>
            <a:r>
              <a:rPr lang="en-US" altLang="ko-KR" sz="28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                                        </a:t>
            </a:r>
            <a:r>
              <a:rPr lang="ko-KR" altLang="en-US" sz="28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진단서 상의 병원 종류 </a:t>
            </a:r>
            <a:r>
              <a:rPr lang="en-US" altLang="ko-KR" sz="28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+  </a:t>
            </a:r>
            <a:r>
              <a:rPr lang="ko-KR" altLang="en-US" sz="2800" spc="-150" dirty="0" err="1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보험담당자</a:t>
            </a:r>
            <a:r>
              <a:rPr lang="ko-KR" altLang="en-US" sz="28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 변경 횟수</a:t>
            </a:r>
            <a:endParaRPr lang="en-US" altLang="ko-KR" sz="2800" spc="-150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05171" y="5371465"/>
            <a:ext cx="11673813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spc="-150" dirty="0" smtClean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•</a:t>
            </a:r>
            <a:r>
              <a:rPr lang="ko-KR" altLang="en-US" sz="3000" spc="-150" dirty="0" smtClean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검정에 의한 모형 선택 </a:t>
            </a:r>
            <a:r>
              <a:rPr lang="en-US" altLang="ko-KR" sz="3000" spc="-150" dirty="0" smtClean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(</a:t>
            </a:r>
            <a:r>
              <a:rPr lang="ko-KR" altLang="en-US" sz="3000" spc="-150" dirty="0" smtClean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단계적선택법</a:t>
            </a:r>
            <a:r>
              <a:rPr lang="en-US" altLang="ko-KR" sz="3000" spc="-150" dirty="0" smtClean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)</a:t>
            </a:r>
          </a:p>
          <a:p>
            <a:r>
              <a:rPr lang="en-US" altLang="ko-KR" sz="2800" spc="-15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 </a:t>
            </a:r>
            <a:r>
              <a:rPr lang="en-US" altLang="ko-KR" sz="28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      M5 </a:t>
            </a:r>
            <a:r>
              <a:rPr lang="en-US" altLang="ko-KR" sz="2800" spc="-15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: </a:t>
            </a:r>
            <a:r>
              <a:rPr lang="ko-KR" altLang="en-US" sz="2800" spc="-15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보험사기여부 </a:t>
            </a:r>
            <a:r>
              <a:rPr lang="en-US" altLang="ko-KR" sz="2800" spc="-15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~ </a:t>
            </a:r>
            <a:r>
              <a:rPr lang="ko-KR" altLang="en-US" sz="2800" spc="-15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입원</a:t>
            </a:r>
            <a:r>
              <a:rPr lang="ko-KR" altLang="en-US" sz="28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 </a:t>
            </a:r>
            <a:r>
              <a:rPr lang="ko-KR" altLang="en-US" sz="2800" spc="-15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청구 횟수 </a:t>
            </a:r>
            <a:r>
              <a:rPr lang="en-US" altLang="ko-KR" sz="2800" spc="-15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+ </a:t>
            </a:r>
            <a:r>
              <a:rPr lang="ko-KR" altLang="en-US" sz="2800" spc="-15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사고 원인 </a:t>
            </a:r>
            <a:r>
              <a:rPr lang="en-US" altLang="ko-KR" sz="2800" spc="-15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+ </a:t>
            </a:r>
            <a:r>
              <a:rPr lang="ko-KR" altLang="en-US" sz="2800" spc="-15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계약 후 보험 청구까지의 최대 기간 </a:t>
            </a:r>
            <a:r>
              <a:rPr lang="en-US" altLang="ko-KR" sz="2800" spc="-15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+ </a:t>
            </a:r>
            <a:r>
              <a:rPr lang="ko-KR" altLang="en-US" sz="2800" spc="-15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계약 해지 비율 </a:t>
            </a:r>
            <a:r>
              <a:rPr lang="en-US" altLang="ko-KR" sz="2800" spc="-15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+ </a:t>
            </a:r>
            <a:r>
              <a:rPr lang="ko-KR" altLang="en-US" sz="2800" spc="-150" dirty="0" err="1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보험담당자</a:t>
            </a:r>
            <a:r>
              <a:rPr lang="ko-KR" altLang="en-US" sz="28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 </a:t>
            </a:r>
            <a:r>
              <a:rPr lang="ko-KR" altLang="en-US" sz="2800" spc="-15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변경 횟수</a:t>
            </a:r>
            <a:endParaRPr lang="en-US" altLang="ko-KR" sz="2800" spc="-150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9188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12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0" y="0"/>
            <a:ext cx="185820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000" u="sng" spc="-150" dirty="0" err="1" smtClean="0">
                <a:solidFill>
                  <a:schemeClr val="accent4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로지스틱</a:t>
            </a:r>
            <a:r>
              <a:rPr lang="ko-KR" altLang="en-US" sz="3000" u="sng" spc="-150" dirty="0" smtClean="0">
                <a:solidFill>
                  <a:schemeClr val="accent4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 회귀분석</a:t>
            </a:r>
            <a:endParaRPr lang="ko-KR" altLang="en-US" sz="3000" u="sng" spc="-150" dirty="0">
              <a:solidFill>
                <a:schemeClr val="accent4"/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05172" y="804241"/>
            <a:ext cx="652739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5000" spc="-150" dirty="0" smtClean="0">
                <a:solidFill>
                  <a:schemeClr val="accent4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• </a:t>
            </a:r>
            <a:r>
              <a:rPr lang="ko-KR" altLang="en-US" sz="5000" spc="-150" dirty="0" smtClean="0">
                <a:solidFill>
                  <a:schemeClr val="accent4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변수 선택</a:t>
            </a:r>
            <a:endParaRPr lang="ko-KR" altLang="en-US" sz="5000" spc="-150" dirty="0">
              <a:solidFill>
                <a:schemeClr val="accent4"/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5172" y="1994516"/>
            <a:ext cx="11498406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spc="-150" dirty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•AIC</a:t>
            </a:r>
            <a:r>
              <a:rPr lang="ko-KR" altLang="en-US" sz="3000" spc="-150" dirty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 기준에 의한 단계적 선택법</a:t>
            </a:r>
            <a:endParaRPr lang="en-US" altLang="ko-KR" sz="3000" spc="-150" dirty="0">
              <a:solidFill>
                <a:schemeClr val="accent2"/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r>
              <a:rPr lang="en-US" altLang="ko-KR" sz="28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       M7 </a:t>
            </a:r>
            <a:r>
              <a:rPr lang="en-US" altLang="ko-KR" sz="2800" spc="-15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: </a:t>
            </a:r>
            <a:r>
              <a:rPr lang="ko-KR" altLang="en-US" sz="28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보험사기여부 </a:t>
            </a:r>
            <a:r>
              <a:rPr lang="en-US" altLang="ko-KR" sz="28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~ </a:t>
            </a:r>
            <a:r>
              <a:rPr lang="ko-KR" altLang="en-US" sz="2800" spc="-15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입원</a:t>
            </a:r>
            <a:r>
              <a:rPr lang="ko-KR" altLang="en-US" sz="28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 청구 횟수 </a:t>
            </a:r>
            <a:r>
              <a:rPr lang="en-US" altLang="ko-KR" sz="28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+ </a:t>
            </a:r>
            <a:r>
              <a:rPr lang="ko-KR" altLang="en-US" sz="28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진단서 상의 병원 종류</a:t>
            </a:r>
            <a:r>
              <a:rPr lang="en-US" altLang="ko-KR" sz="28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 + </a:t>
            </a:r>
            <a:r>
              <a:rPr lang="ko-KR" altLang="en-US" sz="28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사고 원인 </a:t>
            </a:r>
            <a:r>
              <a:rPr lang="en-US" altLang="ko-KR" sz="28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+ </a:t>
            </a:r>
            <a:r>
              <a:rPr lang="ko-KR" altLang="en-US" sz="28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계약 후 보험 청구까지의 최대 기간 </a:t>
            </a:r>
            <a:r>
              <a:rPr lang="en-US" altLang="ko-KR" sz="28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+ </a:t>
            </a:r>
          </a:p>
          <a:p>
            <a:r>
              <a:rPr lang="en-US" altLang="ko-KR" sz="2800" spc="-15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 </a:t>
            </a:r>
            <a:r>
              <a:rPr lang="en-US" altLang="ko-KR" sz="28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                                        </a:t>
            </a:r>
            <a:r>
              <a:rPr lang="ko-KR" altLang="en-US" sz="28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결혼 유무 </a:t>
            </a:r>
            <a:r>
              <a:rPr lang="en-US" altLang="ko-KR" sz="28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+  </a:t>
            </a:r>
            <a:r>
              <a:rPr lang="ko-KR" altLang="en-US" sz="2800" spc="-150" dirty="0" err="1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보험담당자</a:t>
            </a:r>
            <a:r>
              <a:rPr lang="ko-KR" altLang="en-US" sz="28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 변경 횟수 </a:t>
            </a:r>
            <a:r>
              <a:rPr lang="en-US" altLang="ko-KR" sz="28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+ </a:t>
            </a:r>
            <a:r>
              <a:rPr lang="ko-KR" altLang="en-US" sz="28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계약 해지 비율 </a:t>
            </a:r>
            <a:r>
              <a:rPr lang="en-US" altLang="ko-KR" sz="28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+ </a:t>
            </a:r>
            <a:r>
              <a:rPr lang="ko-KR" altLang="en-US" sz="2800" spc="-150" dirty="0" smtClean="0">
                <a:solidFill>
                  <a:srgbClr val="00BFC4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고객 추정 소득</a:t>
            </a:r>
            <a:endParaRPr lang="en-US" altLang="ko-KR" sz="2800" spc="-150" dirty="0">
              <a:solidFill>
                <a:srgbClr val="00BFC4"/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05172" y="4901338"/>
            <a:ext cx="110697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spc="-150" dirty="0" smtClean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•BIC</a:t>
            </a:r>
            <a:r>
              <a:rPr lang="ko-KR" altLang="en-US" sz="3000" spc="-150" dirty="0" smtClean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 </a:t>
            </a:r>
            <a:r>
              <a:rPr lang="ko-KR" altLang="en-US" sz="3000" spc="-150" dirty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기준에 의한 단계적 선택법</a:t>
            </a:r>
            <a:endParaRPr lang="en-US" altLang="ko-KR" sz="3000" spc="-150" dirty="0">
              <a:solidFill>
                <a:schemeClr val="accent2"/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r>
              <a:rPr lang="en-US" altLang="ko-KR" sz="28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       M8 : </a:t>
            </a:r>
            <a:r>
              <a:rPr lang="ko-KR" altLang="en-US" sz="28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보험사기여부 </a:t>
            </a:r>
            <a:r>
              <a:rPr lang="en-US" altLang="ko-KR" sz="28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~ </a:t>
            </a:r>
            <a:r>
              <a:rPr lang="ko-KR" altLang="en-US" sz="2800" spc="-15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입원</a:t>
            </a:r>
            <a:r>
              <a:rPr lang="ko-KR" altLang="en-US" sz="28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 청구 횟수 </a:t>
            </a:r>
            <a:r>
              <a:rPr lang="en-US" altLang="ko-KR" sz="28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+ </a:t>
            </a:r>
            <a:r>
              <a:rPr lang="ko-KR" altLang="en-US" sz="2800" spc="-15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진단서 상의 병원 </a:t>
            </a:r>
            <a:r>
              <a:rPr lang="ko-KR" altLang="en-US" sz="28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종류 </a:t>
            </a:r>
            <a:r>
              <a:rPr lang="en-US" altLang="ko-KR" sz="28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+ </a:t>
            </a:r>
            <a:r>
              <a:rPr lang="ko-KR" altLang="en-US" sz="28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사고 원인 </a:t>
            </a:r>
            <a:r>
              <a:rPr lang="en-US" altLang="ko-KR" sz="28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+ </a:t>
            </a:r>
            <a:r>
              <a:rPr lang="ko-KR" altLang="en-US" sz="28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계약 후 보험 청구까지의 최대 기간</a:t>
            </a:r>
            <a:endParaRPr lang="en-US" altLang="ko-KR" sz="2800" spc="-150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11899" y="5984914"/>
            <a:ext cx="1086302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spc="-150" dirty="0" smtClean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4 </a:t>
            </a:r>
            <a:r>
              <a:rPr lang="ko-KR" altLang="en-US" sz="3000" spc="-150" dirty="0" smtClean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가지 모델 중 </a:t>
            </a:r>
            <a:r>
              <a:rPr lang="en-US" altLang="ko-KR" sz="3000" spc="-150" dirty="0" smtClean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AIC, BIC </a:t>
            </a:r>
            <a:r>
              <a:rPr lang="ko-KR" altLang="en-US" sz="3000" spc="-150" dirty="0" smtClean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등을 고려하여 하나의 잠정 모형으로 선택</a:t>
            </a:r>
            <a:endParaRPr lang="en-US" altLang="ko-KR" sz="2800" spc="-150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36</a:t>
            </a:fld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05172" y="3386323"/>
            <a:ext cx="11498406" cy="1415772"/>
          </a:xfrm>
          <a:prstGeom prst="rect">
            <a:avLst/>
          </a:prstGeom>
          <a:noFill/>
          <a:ln>
            <a:solidFill>
              <a:srgbClr val="00BFC4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3000" spc="-150" dirty="0" smtClean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•AIC</a:t>
            </a:r>
            <a:r>
              <a:rPr lang="ko-KR" altLang="en-US" sz="3000" spc="-150" dirty="0" smtClean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 기준에 의한 단계적 선택법 </a:t>
            </a:r>
            <a:r>
              <a:rPr lang="en-US" altLang="ko-KR" sz="3000" spc="-150" dirty="0" smtClean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(</a:t>
            </a:r>
            <a:r>
              <a:rPr lang="ko-KR" altLang="en-US" sz="3000" spc="-150" dirty="0" err="1" smtClean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이상값</a:t>
            </a:r>
            <a:r>
              <a:rPr lang="ko-KR" altLang="en-US" sz="3000" spc="-150" dirty="0" smtClean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 제거 전</a:t>
            </a:r>
            <a:r>
              <a:rPr lang="en-US" altLang="ko-KR" sz="3000" spc="-150" dirty="0" smtClean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)</a:t>
            </a:r>
          </a:p>
          <a:p>
            <a:r>
              <a:rPr lang="en-US" altLang="ko-KR" sz="28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       M3 : </a:t>
            </a:r>
            <a:r>
              <a:rPr lang="ko-KR" altLang="en-US" sz="28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보험사기여부 </a:t>
            </a:r>
            <a:r>
              <a:rPr lang="en-US" altLang="ko-KR" sz="28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~ </a:t>
            </a:r>
            <a:r>
              <a:rPr lang="ko-KR" altLang="en-US" sz="28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입원 청구 횟수 </a:t>
            </a:r>
            <a:r>
              <a:rPr lang="en-US" altLang="ko-KR" sz="28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+ </a:t>
            </a:r>
            <a:r>
              <a:rPr lang="ko-KR" altLang="en-US" sz="28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진단서 상의 병원 종류</a:t>
            </a:r>
            <a:r>
              <a:rPr lang="en-US" altLang="ko-KR" sz="28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 + </a:t>
            </a:r>
            <a:r>
              <a:rPr lang="ko-KR" altLang="en-US" sz="28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사고 원인 </a:t>
            </a:r>
            <a:r>
              <a:rPr lang="en-US" altLang="ko-KR" sz="28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+ </a:t>
            </a:r>
            <a:r>
              <a:rPr lang="ko-KR" altLang="en-US" sz="28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계약 후 보험 청구까지의 최대 기간 </a:t>
            </a:r>
            <a:r>
              <a:rPr lang="en-US" altLang="ko-KR" sz="28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+ </a:t>
            </a:r>
          </a:p>
          <a:p>
            <a:r>
              <a:rPr lang="en-US" altLang="ko-KR" sz="28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                                         </a:t>
            </a:r>
            <a:r>
              <a:rPr lang="ko-KR" altLang="en-US" sz="28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결혼 유무 </a:t>
            </a:r>
            <a:r>
              <a:rPr lang="en-US" altLang="ko-KR" sz="28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+  </a:t>
            </a:r>
            <a:r>
              <a:rPr lang="ko-KR" altLang="en-US" sz="28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보험 담당자 변경 횟수 </a:t>
            </a:r>
            <a:r>
              <a:rPr lang="en-US" altLang="ko-KR" sz="28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+ </a:t>
            </a:r>
            <a:r>
              <a:rPr lang="ko-KR" altLang="en-US" sz="28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계약 해지 비율 </a:t>
            </a:r>
            <a:r>
              <a:rPr lang="en-US" altLang="ko-KR" sz="28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+ </a:t>
            </a:r>
            <a:r>
              <a:rPr lang="ko-KR" altLang="en-US" sz="2800" spc="-150" dirty="0" smtClean="0">
                <a:solidFill>
                  <a:srgbClr val="00BFC4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보험금 총 납입액</a:t>
            </a:r>
            <a:endParaRPr lang="en-US" altLang="ko-KR" sz="2800" spc="-150" dirty="0">
              <a:solidFill>
                <a:srgbClr val="00BFC4"/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09058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12" grpId="0"/>
      <p:bldP spid="10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0" y="0"/>
            <a:ext cx="185820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000" u="sng" spc="-150" dirty="0" err="1" smtClean="0">
                <a:solidFill>
                  <a:schemeClr val="accent4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로지스틱</a:t>
            </a:r>
            <a:r>
              <a:rPr lang="ko-KR" altLang="en-US" sz="3000" u="sng" spc="-150" dirty="0" smtClean="0">
                <a:solidFill>
                  <a:schemeClr val="accent4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 회귀분석</a:t>
            </a:r>
            <a:endParaRPr lang="ko-KR" altLang="en-US" sz="3000" u="sng" spc="-150" dirty="0">
              <a:solidFill>
                <a:schemeClr val="accent4"/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05172" y="804241"/>
            <a:ext cx="652739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5000" spc="-150" dirty="0" smtClean="0">
                <a:solidFill>
                  <a:schemeClr val="accent4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• </a:t>
            </a:r>
            <a:r>
              <a:rPr lang="ko-KR" altLang="en-US" sz="5000" spc="-150" dirty="0" smtClean="0">
                <a:solidFill>
                  <a:schemeClr val="accent4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잠정 모형 선택</a:t>
            </a:r>
            <a:endParaRPr lang="ko-KR" altLang="en-US" sz="5000" spc="-150" dirty="0">
              <a:solidFill>
                <a:schemeClr val="accent4"/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5965381"/>
              </p:ext>
            </p:extLst>
          </p:nvPr>
        </p:nvGraphicFramePr>
        <p:xfrm>
          <a:off x="417454" y="1916258"/>
          <a:ext cx="11357094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0190">
                  <a:extLst>
                    <a:ext uri="{9D8B030D-6E8A-4147-A177-3AD203B41FA5}">
                      <a16:colId xmlns:a16="http://schemas.microsoft.com/office/drawing/2014/main" val="3997058534"/>
                    </a:ext>
                  </a:extLst>
                </a:gridCol>
                <a:gridCol w="2201726">
                  <a:extLst>
                    <a:ext uri="{9D8B030D-6E8A-4147-A177-3AD203B41FA5}">
                      <a16:colId xmlns:a16="http://schemas.microsoft.com/office/drawing/2014/main" val="4289074766"/>
                    </a:ext>
                  </a:extLst>
                </a:gridCol>
                <a:gridCol w="2201726">
                  <a:extLst>
                    <a:ext uri="{9D8B030D-6E8A-4147-A177-3AD203B41FA5}">
                      <a16:colId xmlns:a16="http://schemas.microsoft.com/office/drawing/2014/main" val="2168396703"/>
                    </a:ext>
                  </a:extLst>
                </a:gridCol>
                <a:gridCol w="2201726">
                  <a:extLst>
                    <a:ext uri="{9D8B030D-6E8A-4147-A177-3AD203B41FA5}">
                      <a16:colId xmlns:a16="http://schemas.microsoft.com/office/drawing/2014/main" val="1626725908"/>
                    </a:ext>
                  </a:extLst>
                </a:gridCol>
                <a:gridCol w="2201726">
                  <a:extLst>
                    <a:ext uri="{9D8B030D-6E8A-4147-A177-3AD203B41FA5}">
                      <a16:colId xmlns:a16="http://schemas.microsoft.com/office/drawing/2014/main" val="911958203"/>
                    </a:ext>
                  </a:extLst>
                </a:gridCol>
              </a:tblGrid>
              <a:tr h="4602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3000" b="0" spc="-150" dirty="0" smtClean="0">
                        <a:solidFill>
                          <a:schemeClr val="bg1"/>
                        </a:solidFill>
                        <a:latin typeface="스웨거 TTF" panose="020B0600000101010101" pitchFamily="50" charset="-127"/>
                        <a:ea typeface="스웨거 TTF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0" dirty="0" smtClean="0">
                          <a:solidFill>
                            <a:schemeClr val="bg1"/>
                          </a:solidFill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M5</a:t>
                      </a:r>
                      <a:endParaRPr lang="ko-KR" altLang="en-US" sz="3000" b="0" dirty="0">
                        <a:solidFill>
                          <a:schemeClr val="bg1"/>
                        </a:solidFill>
                        <a:latin typeface="스웨거 TTF" panose="020B0600000101010101" pitchFamily="50" charset="-127"/>
                        <a:ea typeface="스웨거 TTF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0" dirty="0" smtClean="0">
                          <a:solidFill>
                            <a:schemeClr val="bg1"/>
                          </a:solidFill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M6</a:t>
                      </a:r>
                      <a:endParaRPr lang="ko-KR" altLang="en-US" sz="3000" b="0" dirty="0">
                        <a:solidFill>
                          <a:schemeClr val="bg1"/>
                        </a:solidFill>
                        <a:latin typeface="스웨거 TTF" panose="020B0600000101010101" pitchFamily="50" charset="-127"/>
                        <a:ea typeface="스웨거 TTF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000" b="0" dirty="0" smtClean="0">
                          <a:solidFill>
                            <a:schemeClr val="bg1"/>
                          </a:solidFill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M7</a:t>
                      </a:r>
                      <a:endParaRPr lang="ko-KR" altLang="en-US" sz="3000" b="0" spc="-150" dirty="0" smtClean="0">
                        <a:solidFill>
                          <a:schemeClr val="bg1"/>
                        </a:solidFill>
                        <a:latin typeface="스웨거 TTF" panose="020B0600000101010101" pitchFamily="50" charset="-127"/>
                        <a:ea typeface="스웨거 TTF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0" dirty="0" smtClean="0">
                          <a:solidFill>
                            <a:schemeClr val="bg1"/>
                          </a:solidFill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M8</a:t>
                      </a:r>
                      <a:endParaRPr lang="ko-KR" altLang="en-US" sz="3000" b="0" dirty="0">
                        <a:solidFill>
                          <a:schemeClr val="bg1"/>
                        </a:solidFill>
                        <a:latin typeface="스웨거 TTF" panose="020B0600000101010101" pitchFamily="50" charset="-127"/>
                        <a:ea typeface="스웨거 TTF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537497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3000" b="0" spc="-150" dirty="0" smtClean="0">
                          <a:solidFill>
                            <a:schemeClr val="tx1"/>
                          </a:solidFill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선택 기준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000" b="0" dirty="0" smtClean="0">
                          <a:solidFill>
                            <a:schemeClr val="tx1"/>
                          </a:solidFill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검정</a:t>
                      </a:r>
                      <a:r>
                        <a:rPr lang="en-US" altLang="ko-KR" sz="3000" b="0" dirty="0" smtClean="0">
                          <a:solidFill>
                            <a:schemeClr val="tx1"/>
                          </a:solidFill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(</a:t>
                      </a:r>
                      <a:r>
                        <a:rPr lang="ko-KR" altLang="en-US" sz="3000" b="0" dirty="0" smtClean="0">
                          <a:solidFill>
                            <a:schemeClr val="tx1"/>
                          </a:solidFill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전진</a:t>
                      </a:r>
                      <a:r>
                        <a:rPr lang="en-US" altLang="ko-KR" sz="3000" b="0" dirty="0" smtClean="0">
                          <a:solidFill>
                            <a:schemeClr val="tx1"/>
                          </a:solidFill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,</a:t>
                      </a:r>
                      <a:r>
                        <a:rPr lang="ko-KR" altLang="en-US" sz="3000" b="0" dirty="0" smtClean="0">
                          <a:solidFill>
                            <a:schemeClr val="tx1"/>
                          </a:solidFill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단계적</a:t>
                      </a:r>
                      <a:r>
                        <a:rPr lang="en-US" altLang="ko-KR" sz="3000" b="0" dirty="0" smtClean="0">
                          <a:solidFill>
                            <a:schemeClr val="tx1"/>
                          </a:solidFill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)</a:t>
                      </a:r>
                      <a:endParaRPr lang="ko-KR" altLang="en-US" sz="3000" b="0" dirty="0">
                        <a:solidFill>
                          <a:schemeClr val="tx1"/>
                        </a:solidFill>
                        <a:latin typeface="스웨거 TTF" panose="020B0600000101010101" pitchFamily="50" charset="-127"/>
                        <a:ea typeface="스웨거 TTF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3000" b="0" dirty="0" smtClean="0">
                          <a:solidFill>
                            <a:schemeClr val="tx1"/>
                          </a:solidFill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검정</a:t>
                      </a:r>
                      <a:r>
                        <a:rPr lang="en-US" altLang="ko-KR" sz="3000" b="0" dirty="0" smtClean="0">
                          <a:solidFill>
                            <a:schemeClr val="tx1"/>
                          </a:solidFill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(</a:t>
                      </a:r>
                      <a:r>
                        <a:rPr lang="ko-KR" altLang="en-US" sz="3000" b="0" dirty="0" smtClean="0">
                          <a:solidFill>
                            <a:schemeClr val="tx1"/>
                          </a:solidFill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후진</a:t>
                      </a:r>
                      <a:r>
                        <a:rPr lang="en-US" altLang="ko-KR" sz="3000" b="0" dirty="0" smtClean="0">
                          <a:solidFill>
                            <a:schemeClr val="tx1"/>
                          </a:solidFill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)</a:t>
                      </a:r>
                      <a:endParaRPr lang="ko-KR" altLang="en-US" sz="3000" b="0" dirty="0" smtClean="0">
                        <a:solidFill>
                          <a:schemeClr val="tx1"/>
                        </a:solidFill>
                        <a:latin typeface="스웨거 TTF" panose="020B0600000101010101" pitchFamily="50" charset="-127"/>
                        <a:ea typeface="스웨거 TTF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0" dirty="0" smtClean="0">
                          <a:solidFill>
                            <a:schemeClr val="tx1"/>
                          </a:solidFill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AIC </a:t>
                      </a:r>
                      <a:r>
                        <a:rPr lang="ko-KR" altLang="en-US" sz="3000" b="0" dirty="0" smtClean="0">
                          <a:solidFill>
                            <a:schemeClr val="tx1"/>
                          </a:solidFill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기준</a:t>
                      </a:r>
                      <a:endParaRPr lang="ko-KR" altLang="en-US" sz="3000" b="0" dirty="0">
                        <a:solidFill>
                          <a:schemeClr val="tx1"/>
                        </a:solidFill>
                        <a:latin typeface="스웨거 TTF" panose="020B0600000101010101" pitchFamily="50" charset="-127"/>
                        <a:ea typeface="스웨거 TTF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000" b="0" dirty="0" smtClean="0">
                          <a:solidFill>
                            <a:schemeClr val="tx1"/>
                          </a:solidFill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BIC </a:t>
                      </a:r>
                      <a:r>
                        <a:rPr lang="ko-KR" altLang="en-US" sz="3000" b="0" dirty="0" smtClean="0">
                          <a:solidFill>
                            <a:schemeClr val="tx1"/>
                          </a:solidFill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기준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64940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3000" b="0" spc="-150" dirty="0" smtClean="0">
                          <a:solidFill>
                            <a:schemeClr val="tx1"/>
                          </a:solidFill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모형에 포함된 변수 개수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0" dirty="0" smtClean="0">
                          <a:solidFill>
                            <a:schemeClr val="tx1"/>
                          </a:solidFill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5</a:t>
                      </a:r>
                      <a:r>
                        <a:rPr lang="ko-KR" altLang="en-US" sz="3000" b="0" dirty="0" smtClean="0">
                          <a:solidFill>
                            <a:schemeClr val="tx1"/>
                          </a:solidFill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개</a:t>
                      </a:r>
                      <a:endParaRPr lang="ko-KR" altLang="en-US" sz="3000" b="0" dirty="0">
                        <a:solidFill>
                          <a:schemeClr val="tx1"/>
                        </a:solidFill>
                        <a:latin typeface="스웨거 TTF" panose="020B0600000101010101" pitchFamily="50" charset="-127"/>
                        <a:ea typeface="스웨거 TTF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0" dirty="0" smtClean="0">
                          <a:solidFill>
                            <a:schemeClr val="tx1"/>
                          </a:solidFill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6</a:t>
                      </a:r>
                      <a:r>
                        <a:rPr lang="ko-KR" altLang="en-US" sz="3000" b="0" dirty="0" smtClean="0">
                          <a:solidFill>
                            <a:schemeClr val="tx1"/>
                          </a:solidFill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개</a:t>
                      </a:r>
                      <a:endParaRPr lang="ko-KR" altLang="en-US" sz="3000" b="0" dirty="0">
                        <a:solidFill>
                          <a:schemeClr val="tx1"/>
                        </a:solidFill>
                        <a:latin typeface="스웨거 TTF" panose="020B0600000101010101" pitchFamily="50" charset="-127"/>
                        <a:ea typeface="스웨거 TTF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0" dirty="0" smtClean="0">
                          <a:solidFill>
                            <a:schemeClr val="tx1"/>
                          </a:solidFill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8</a:t>
                      </a:r>
                      <a:r>
                        <a:rPr lang="ko-KR" altLang="en-US" sz="3000" b="0" dirty="0" smtClean="0">
                          <a:solidFill>
                            <a:schemeClr val="tx1"/>
                          </a:solidFill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개</a:t>
                      </a:r>
                      <a:endParaRPr lang="ko-KR" altLang="en-US" sz="3000" b="0" dirty="0">
                        <a:solidFill>
                          <a:schemeClr val="tx1"/>
                        </a:solidFill>
                        <a:latin typeface="스웨거 TTF" panose="020B0600000101010101" pitchFamily="50" charset="-127"/>
                        <a:ea typeface="스웨거 TTF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000" b="0" dirty="0" smtClean="0">
                          <a:solidFill>
                            <a:srgbClr val="FF0000"/>
                          </a:solidFill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4</a:t>
                      </a:r>
                      <a:r>
                        <a:rPr lang="ko-KR" altLang="en-US" sz="3000" b="0" dirty="0" smtClean="0">
                          <a:solidFill>
                            <a:srgbClr val="FF0000"/>
                          </a:solidFill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9962059"/>
                  </a:ext>
                </a:extLst>
              </a:tr>
              <a:tr h="4602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0" dirty="0" smtClean="0">
                          <a:solidFill>
                            <a:schemeClr val="tx1"/>
                          </a:solidFill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AIC</a:t>
                      </a:r>
                      <a:endParaRPr lang="ko-KR" altLang="en-US" sz="3000" b="0" dirty="0">
                        <a:solidFill>
                          <a:schemeClr val="tx1"/>
                        </a:solidFill>
                        <a:latin typeface="스웨거 TTF" panose="020B0600000101010101" pitchFamily="50" charset="-127"/>
                        <a:ea typeface="스웨거 TTF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0" dirty="0" smtClean="0">
                          <a:solidFill>
                            <a:schemeClr val="tx1"/>
                          </a:solidFill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586.1883</a:t>
                      </a:r>
                      <a:endParaRPr lang="ko-KR" altLang="en-US" sz="3000" b="0" dirty="0">
                        <a:solidFill>
                          <a:schemeClr val="tx1"/>
                        </a:solidFill>
                        <a:latin typeface="스웨거 TTF" panose="020B0600000101010101" pitchFamily="50" charset="-127"/>
                        <a:ea typeface="스웨거 TTF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0" dirty="0" smtClean="0">
                          <a:solidFill>
                            <a:schemeClr val="tx1"/>
                          </a:solidFill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548.9123</a:t>
                      </a:r>
                      <a:endParaRPr lang="ko-KR" altLang="en-US" sz="3000" b="0" dirty="0">
                        <a:solidFill>
                          <a:schemeClr val="tx1"/>
                        </a:solidFill>
                        <a:latin typeface="스웨거 TTF" panose="020B0600000101010101" pitchFamily="50" charset="-127"/>
                        <a:ea typeface="스웨거 TTF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0" dirty="0" smtClean="0">
                          <a:solidFill>
                            <a:srgbClr val="FF0000"/>
                          </a:solidFill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548.4762</a:t>
                      </a:r>
                      <a:endParaRPr lang="ko-KR" altLang="en-US" sz="3000" b="0" dirty="0">
                        <a:solidFill>
                          <a:srgbClr val="FF0000"/>
                        </a:solidFill>
                        <a:latin typeface="스웨거 TTF" panose="020B0600000101010101" pitchFamily="50" charset="-127"/>
                        <a:ea typeface="스웨거 TTF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0" dirty="0" smtClean="0">
                          <a:solidFill>
                            <a:schemeClr val="tx1"/>
                          </a:solidFill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551.6391</a:t>
                      </a:r>
                      <a:endParaRPr lang="ko-KR" altLang="en-US" sz="3000" b="0" dirty="0">
                        <a:solidFill>
                          <a:schemeClr val="tx1"/>
                        </a:solidFill>
                        <a:latin typeface="스웨거 TTF" panose="020B0600000101010101" pitchFamily="50" charset="-127"/>
                        <a:ea typeface="스웨거 TTF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31981651"/>
                  </a:ext>
                </a:extLst>
              </a:tr>
              <a:tr h="4602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0" dirty="0" smtClean="0">
                          <a:solidFill>
                            <a:schemeClr val="tx1"/>
                          </a:solidFill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BIC</a:t>
                      </a:r>
                      <a:endParaRPr lang="ko-KR" altLang="en-US" sz="3000" b="0" dirty="0">
                        <a:solidFill>
                          <a:schemeClr val="tx1"/>
                        </a:solidFill>
                        <a:latin typeface="스웨거 TTF" panose="020B0600000101010101" pitchFamily="50" charset="-127"/>
                        <a:ea typeface="스웨거 TTF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000" b="0" dirty="0" smtClean="0">
                          <a:solidFill>
                            <a:schemeClr val="tx1"/>
                          </a:solidFill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618.963</a:t>
                      </a:r>
                      <a:endParaRPr lang="ko-KR" altLang="en-US" sz="3000" b="0" dirty="0" smtClean="0">
                        <a:solidFill>
                          <a:schemeClr val="tx1"/>
                        </a:solidFill>
                        <a:latin typeface="스웨거 TTF" panose="020B0600000101010101" pitchFamily="50" charset="-127"/>
                        <a:ea typeface="스웨거 TTF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000" b="0" dirty="0" smtClean="0">
                          <a:solidFill>
                            <a:schemeClr val="tx1"/>
                          </a:solidFill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591.0513</a:t>
                      </a:r>
                      <a:endParaRPr lang="ko-KR" altLang="en-US" sz="3000" b="0" dirty="0" smtClean="0">
                        <a:solidFill>
                          <a:schemeClr val="tx1"/>
                        </a:solidFill>
                        <a:latin typeface="스웨거 TTF" panose="020B0600000101010101" pitchFamily="50" charset="-127"/>
                        <a:ea typeface="스웨거 TTF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0" dirty="0" smtClean="0">
                          <a:solidFill>
                            <a:schemeClr val="tx1"/>
                          </a:solidFill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599.9794</a:t>
                      </a:r>
                      <a:endParaRPr lang="ko-KR" altLang="en-US" sz="3000" b="0" dirty="0">
                        <a:solidFill>
                          <a:schemeClr val="tx1"/>
                        </a:solidFill>
                        <a:latin typeface="스웨거 TTF" panose="020B0600000101010101" pitchFamily="50" charset="-127"/>
                        <a:ea typeface="스웨거 TTF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0" dirty="0" smtClean="0">
                          <a:solidFill>
                            <a:srgbClr val="FF0000"/>
                          </a:solidFill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584.4139</a:t>
                      </a:r>
                      <a:endParaRPr lang="ko-KR" altLang="en-US" sz="3000" b="0" dirty="0">
                        <a:solidFill>
                          <a:srgbClr val="FF0000"/>
                        </a:solidFill>
                        <a:latin typeface="스웨거 TTF" panose="020B0600000101010101" pitchFamily="50" charset="-127"/>
                        <a:ea typeface="스웨거 TTF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7379243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505172" y="4937416"/>
            <a:ext cx="1135709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•M6, M7, M8</a:t>
            </a:r>
            <a:r>
              <a:rPr lang="ko-KR" altLang="en-US" sz="30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의 경우 </a:t>
            </a:r>
            <a:r>
              <a:rPr lang="en-US" altLang="ko-KR" sz="3000" spc="-150" dirty="0" smtClean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AIC</a:t>
            </a:r>
            <a:r>
              <a:rPr lang="ko-KR" altLang="en-US" sz="3000" spc="-150" dirty="0" smtClean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와 </a:t>
            </a:r>
            <a:r>
              <a:rPr lang="en-US" altLang="ko-KR" sz="3000" spc="-150" dirty="0" smtClean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BIC</a:t>
            </a:r>
            <a:r>
              <a:rPr lang="ko-KR" altLang="en-US" sz="3000" spc="-150" dirty="0" smtClean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가 크게 차이 나지는 않았다</a:t>
            </a:r>
            <a:r>
              <a:rPr lang="en-US" altLang="ko-KR" sz="3000" spc="-150" dirty="0" smtClean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.</a:t>
            </a:r>
          </a:p>
          <a:p>
            <a:endParaRPr lang="en-US" altLang="ko-KR" sz="3000" spc="-150" dirty="0">
              <a:solidFill>
                <a:schemeClr val="accent2"/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r>
              <a:rPr lang="en-US" altLang="ko-KR" sz="28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•</a:t>
            </a:r>
            <a:r>
              <a:rPr lang="ko-KR" altLang="en-US" sz="28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따라서</a:t>
            </a:r>
            <a:r>
              <a:rPr lang="en-US" altLang="ko-KR" sz="2800" spc="-15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 </a:t>
            </a:r>
            <a:r>
              <a:rPr lang="en-US" altLang="ko-KR" sz="28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“</a:t>
            </a:r>
            <a:r>
              <a:rPr lang="ko-KR" altLang="en-US" sz="2800" spc="-150" dirty="0" err="1">
                <a:latin typeface="스웨거 TTF" panose="020B0600000101010101" pitchFamily="50" charset="-127"/>
                <a:ea typeface="스웨거 TTF" panose="020B0600000101010101" pitchFamily="50" charset="-127"/>
              </a:rPr>
              <a:t>모수</a:t>
            </a:r>
            <a:r>
              <a:rPr lang="ko-KR" altLang="en-US" sz="2800" spc="-15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 </a:t>
            </a:r>
            <a:r>
              <a:rPr lang="ko-KR" altLang="en-US" sz="28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절약의 </a:t>
            </a:r>
            <a:r>
              <a:rPr lang="ko-KR" altLang="en-US" sz="2800" spc="-15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원칙</a:t>
            </a:r>
            <a:r>
              <a:rPr lang="en-US" altLang="ko-KR" sz="28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” </a:t>
            </a:r>
            <a:r>
              <a:rPr lang="ko-KR" altLang="en-US" sz="28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의 원칙에 따라 </a:t>
            </a:r>
            <a:r>
              <a:rPr lang="en-US" altLang="ko-KR" sz="2800" spc="-150" dirty="0" smtClean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M8</a:t>
            </a:r>
            <a:r>
              <a:rPr lang="ko-KR" altLang="en-US" sz="2800" spc="-150" dirty="0" smtClean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를 잠정 모형</a:t>
            </a:r>
            <a:r>
              <a:rPr lang="ko-KR" altLang="en-US" sz="28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으로 선택한다</a:t>
            </a:r>
            <a:r>
              <a:rPr lang="en-US" altLang="ko-KR" sz="28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.</a:t>
            </a:r>
            <a:endParaRPr lang="en-US" altLang="ko-KR" sz="2400" spc="-150" dirty="0">
              <a:solidFill>
                <a:schemeClr val="accent2"/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9574310" y="1666015"/>
            <a:ext cx="2200238" cy="3271401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1061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0" y="0"/>
            <a:ext cx="185820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000" u="sng" spc="-150" dirty="0" err="1" smtClean="0">
                <a:solidFill>
                  <a:schemeClr val="accent4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로지스틱</a:t>
            </a:r>
            <a:r>
              <a:rPr lang="ko-KR" altLang="en-US" sz="3000" u="sng" spc="-150" dirty="0" smtClean="0">
                <a:solidFill>
                  <a:schemeClr val="accent4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 회귀분석</a:t>
            </a:r>
            <a:endParaRPr lang="ko-KR" altLang="en-US" sz="3000" u="sng" spc="-150" dirty="0">
              <a:solidFill>
                <a:schemeClr val="accent4"/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05172" y="804241"/>
            <a:ext cx="652739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5000" spc="-150" dirty="0" smtClean="0">
                <a:solidFill>
                  <a:schemeClr val="accent4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• </a:t>
            </a:r>
            <a:r>
              <a:rPr lang="ko-KR" altLang="en-US" sz="5000" spc="-150" dirty="0" err="1" smtClean="0">
                <a:solidFill>
                  <a:schemeClr val="accent4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이상값</a:t>
            </a:r>
            <a:r>
              <a:rPr lang="ko-KR" altLang="en-US" sz="5000" spc="-150" dirty="0" smtClean="0">
                <a:solidFill>
                  <a:schemeClr val="accent4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 제거 후</a:t>
            </a:r>
            <a:r>
              <a:rPr lang="en-US" altLang="ko-KR" sz="5000" spc="-150" dirty="0">
                <a:solidFill>
                  <a:schemeClr val="accent4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 </a:t>
            </a:r>
            <a:r>
              <a:rPr lang="en-US" altLang="ko-KR" sz="5000" spc="-150" dirty="0" smtClean="0">
                <a:solidFill>
                  <a:schemeClr val="accent4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AIC</a:t>
            </a:r>
            <a:r>
              <a:rPr lang="ko-KR" altLang="en-US" sz="5000" spc="-150" dirty="0" smtClean="0">
                <a:solidFill>
                  <a:schemeClr val="accent4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와 </a:t>
            </a:r>
            <a:r>
              <a:rPr lang="en-US" altLang="ko-KR" sz="5000" spc="-150" dirty="0" smtClean="0">
                <a:solidFill>
                  <a:schemeClr val="accent4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BIC</a:t>
            </a:r>
            <a:r>
              <a:rPr lang="ko-KR" altLang="en-US" sz="5000" spc="-150" dirty="0" smtClean="0">
                <a:solidFill>
                  <a:schemeClr val="accent4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의 변화</a:t>
            </a:r>
            <a:endParaRPr lang="ko-KR" altLang="en-US" sz="5000" spc="-150" dirty="0">
              <a:solidFill>
                <a:schemeClr val="accent4"/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4532578"/>
              </p:ext>
            </p:extLst>
          </p:nvPr>
        </p:nvGraphicFramePr>
        <p:xfrm>
          <a:off x="417453" y="4147701"/>
          <a:ext cx="11357094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0190">
                  <a:extLst>
                    <a:ext uri="{9D8B030D-6E8A-4147-A177-3AD203B41FA5}">
                      <a16:colId xmlns:a16="http://schemas.microsoft.com/office/drawing/2014/main" val="3997058534"/>
                    </a:ext>
                  </a:extLst>
                </a:gridCol>
                <a:gridCol w="2201726">
                  <a:extLst>
                    <a:ext uri="{9D8B030D-6E8A-4147-A177-3AD203B41FA5}">
                      <a16:colId xmlns:a16="http://schemas.microsoft.com/office/drawing/2014/main" val="4289074766"/>
                    </a:ext>
                  </a:extLst>
                </a:gridCol>
                <a:gridCol w="2201726">
                  <a:extLst>
                    <a:ext uri="{9D8B030D-6E8A-4147-A177-3AD203B41FA5}">
                      <a16:colId xmlns:a16="http://schemas.microsoft.com/office/drawing/2014/main" val="2168396703"/>
                    </a:ext>
                  </a:extLst>
                </a:gridCol>
                <a:gridCol w="2201726">
                  <a:extLst>
                    <a:ext uri="{9D8B030D-6E8A-4147-A177-3AD203B41FA5}">
                      <a16:colId xmlns:a16="http://schemas.microsoft.com/office/drawing/2014/main" val="1626725908"/>
                    </a:ext>
                  </a:extLst>
                </a:gridCol>
                <a:gridCol w="2201726">
                  <a:extLst>
                    <a:ext uri="{9D8B030D-6E8A-4147-A177-3AD203B41FA5}">
                      <a16:colId xmlns:a16="http://schemas.microsoft.com/office/drawing/2014/main" val="911958203"/>
                    </a:ext>
                  </a:extLst>
                </a:gridCol>
              </a:tblGrid>
              <a:tr h="17151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000" b="0" spc="-150" dirty="0" smtClean="0">
                        <a:solidFill>
                          <a:schemeClr val="bg1"/>
                        </a:solidFill>
                        <a:latin typeface="스웨거 TTF" panose="020B0600000101010101" pitchFamily="50" charset="-127"/>
                        <a:ea typeface="스웨거 TTF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 smtClean="0">
                          <a:solidFill>
                            <a:schemeClr val="bg1"/>
                          </a:solidFill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M5</a:t>
                      </a:r>
                      <a:endParaRPr lang="ko-KR" altLang="en-US" sz="2000" b="0" dirty="0">
                        <a:solidFill>
                          <a:schemeClr val="bg1"/>
                        </a:solidFill>
                        <a:latin typeface="스웨거 TTF" panose="020B0600000101010101" pitchFamily="50" charset="-127"/>
                        <a:ea typeface="스웨거 TTF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 smtClean="0">
                          <a:solidFill>
                            <a:schemeClr val="bg1"/>
                          </a:solidFill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M6</a:t>
                      </a:r>
                      <a:endParaRPr lang="ko-KR" altLang="en-US" sz="2000" b="0" dirty="0">
                        <a:solidFill>
                          <a:schemeClr val="bg1"/>
                        </a:solidFill>
                        <a:latin typeface="스웨거 TTF" panose="020B0600000101010101" pitchFamily="50" charset="-127"/>
                        <a:ea typeface="스웨거 TTF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0" dirty="0" smtClean="0">
                          <a:solidFill>
                            <a:schemeClr val="bg1"/>
                          </a:solidFill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M7</a:t>
                      </a:r>
                      <a:endParaRPr lang="ko-KR" altLang="en-US" sz="2000" b="0" spc="-150" dirty="0" smtClean="0">
                        <a:solidFill>
                          <a:schemeClr val="bg1"/>
                        </a:solidFill>
                        <a:latin typeface="스웨거 TTF" panose="020B0600000101010101" pitchFamily="50" charset="-127"/>
                        <a:ea typeface="스웨거 TTF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 smtClean="0">
                          <a:solidFill>
                            <a:schemeClr val="bg1"/>
                          </a:solidFill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M8</a:t>
                      </a:r>
                      <a:endParaRPr lang="ko-KR" altLang="en-US" sz="2000" b="0" dirty="0">
                        <a:solidFill>
                          <a:schemeClr val="bg1"/>
                        </a:solidFill>
                        <a:latin typeface="스웨거 TTF" panose="020B0600000101010101" pitchFamily="50" charset="-127"/>
                        <a:ea typeface="스웨거 TTF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5374973"/>
                  </a:ext>
                </a:extLst>
              </a:tr>
              <a:tr h="17151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b="0" spc="-150" dirty="0" smtClean="0">
                          <a:solidFill>
                            <a:schemeClr val="tx1"/>
                          </a:solidFill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선택 기준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 smtClean="0">
                          <a:solidFill>
                            <a:schemeClr val="tx1"/>
                          </a:solidFill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검정</a:t>
                      </a:r>
                      <a:r>
                        <a:rPr lang="en-US" altLang="ko-KR" sz="2000" b="0" dirty="0" smtClean="0">
                          <a:solidFill>
                            <a:schemeClr val="tx1"/>
                          </a:solidFill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(</a:t>
                      </a:r>
                      <a:r>
                        <a:rPr lang="ko-KR" altLang="en-US" sz="2000" b="0" dirty="0" smtClean="0">
                          <a:solidFill>
                            <a:schemeClr val="tx1"/>
                          </a:solidFill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전진</a:t>
                      </a:r>
                      <a:r>
                        <a:rPr lang="en-US" altLang="ko-KR" sz="2000" b="0" dirty="0" smtClean="0">
                          <a:solidFill>
                            <a:schemeClr val="tx1"/>
                          </a:solidFill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,</a:t>
                      </a:r>
                      <a:r>
                        <a:rPr lang="ko-KR" altLang="en-US" sz="2000" b="0" dirty="0" smtClean="0">
                          <a:solidFill>
                            <a:schemeClr val="tx1"/>
                          </a:solidFill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단계적</a:t>
                      </a:r>
                      <a:r>
                        <a:rPr lang="en-US" altLang="ko-KR" sz="2000" b="0" dirty="0" smtClean="0">
                          <a:solidFill>
                            <a:schemeClr val="tx1"/>
                          </a:solidFill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)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스웨거 TTF" panose="020B0600000101010101" pitchFamily="50" charset="-127"/>
                        <a:ea typeface="스웨거 TTF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b="0" dirty="0" smtClean="0">
                          <a:solidFill>
                            <a:schemeClr val="tx1"/>
                          </a:solidFill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검정</a:t>
                      </a:r>
                      <a:r>
                        <a:rPr lang="en-US" altLang="ko-KR" sz="2000" b="0" dirty="0" smtClean="0">
                          <a:solidFill>
                            <a:schemeClr val="tx1"/>
                          </a:solidFill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(</a:t>
                      </a:r>
                      <a:r>
                        <a:rPr lang="ko-KR" altLang="en-US" sz="2000" b="0" dirty="0" smtClean="0">
                          <a:solidFill>
                            <a:schemeClr val="tx1"/>
                          </a:solidFill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후진</a:t>
                      </a:r>
                      <a:r>
                        <a:rPr lang="en-US" altLang="ko-KR" sz="2000" b="0" dirty="0" smtClean="0">
                          <a:solidFill>
                            <a:schemeClr val="tx1"/>
                          </a:solidFill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)</a:t>
                      </a:r>
                      <a:endParaRPr lang="ko-KR" altLang="en-US" sz="2000" b="0" dirty="0" smtClean="0">
                        <a:solidFill>
                          <a:schemeClr val="tx1"/>
                        </a:solidFill>
                        <a:latin typeface="스웨거 TTF" panose="020B0600000101010101" pitchFamily="50" charset="-127"/>
                        <a:ea typeface="스웨거 TTF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 err="1" smtClean="0">
                          <a:solidFill>
                            <a:schemeClr val="tx1"/>
                          </a:solidFill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StepAIC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스웨거 TTF" panose="020B0600000101010101" pitchFamily="50" charset="-127"/>
                        <a:ea typeface="스웨거 TTF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0" dirty="0" err="1" smtClean="0">
                          <a:solidFill>
                            <a:schemeClr val="tx1"/>
                          </a:solidFill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StepBIC</a:t>
                      </a:r>
                      <a:endParaRPr lang="ko-KR" altLang="en-US" sz="2000" b="0" dirty="0" smtClean="0">
                        <a:solidFill>
                          <a:schemeClr val="tx1"/>
                        </a:solidFill>
                        <a:latin typeface="스웨거 TTF" panose="020B0600000101010101" pitchFamily="50" charset="-127"/>
                        <a:ea typeface="스웨거 TTF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649406"/>
                  </a:ext>
                </a:extLst>
              </a:tr>
              <a:tr h="17151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b="0" spc="-150" dirty="0" smtClean="0">
                          <a:solidFill>
                            <a:schemeClr val="tx1"/>
                          </a:solidFill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모형에 포함된 변수 개수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 smtClean="0">
                          <a:solidFill>
                            <a:schemeClr val="tx1"/>
                          </a:solidFill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5</a:t>
                      </a:r>
                      <a:r>
                        <a:rPr lang="ko-KR" altLang="en-US" sz="2000" b="0" dirty="0" smtClean="0">
                          <a:solidFill>
                            <a:schemeClr val="tx1"/>
                          </a:solidFill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개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스웨거 TTF" panose="020B0600000101010101" pitchFamily="50" charset="-127"/>
                        <a:ea typeface="스웨거 TTF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 smtClean="0">
                          <a:solidFill>
                            <a:schemeClr val="tx1"/>
                          </a:solidFill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6</a:t>
                      </a:r>
                      <a:r>
                        <a:rPr lang="ko-KR" altLang="en-US" sz="2000" b="0" dirty="0" smtClean="0">
                          <a:solidFill>
                            <a:schemeClr val="tx1"/>
                          </a:solidFill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개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스웨거 TTF" panose="020B0600000101010101" pitchFamily="50" charset="-127"/>
                        <a:ea typeface="스웨거 TTF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 smtClean="0">
                          <a:solidFill>
                            <a:schemeClr val="tx1"/>
                          </a:solidFill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8</a:t>
                      </a:r>
                      <a:r>
                        <a:rPr lang="ko-KR" altLang="en-US" sz="2000" b="0" dirty="0" smtClean="0">
                          <a:solidFill>
                            <a:schemeClr val="tx1"/>
                          </a:solidFill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개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스웨거 TTF" panose="020B0600000101010101" pitchFamily="50" charset="-127"/>
                        <a:ea typeface="스웨거 TTF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0" dirty="0" smtClean="0">
                          <a:solidFill>
                            <a:srgbClr val="FF0000"/>
                          </a:solidFill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4</a:t>
                      </a:r>
                      <a:r>
                        <a:rPr lang="ko-KR" altLang="en-US" sz="2000" b="0" dirty="0" smtClean="0">
                          <a:solidFill>
                            <a:srgbClr val="FF0000"/>
                          </a:solidFill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9962059"/>
                  </a:ext>
                </a:extLst>
              </a:tr>
              <a:tr h="1715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 smtClean="0">
                          <a:solidFill>
                            <a:schemeClr val="tx1"/>
                          </a:solidFill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AIC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스웨거 TTF" panose="020B0600000101010101" pitchFamily="50" charset="-127"/>
                        <a:ea typeface="스웨거 TTF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 smtClean="0">
                          <a:solidFill>
                            <a:schemeClr val="tx1"/>
                          </a:solidFill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586.1883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스웨거 TTF" panose="020B0600000101010101" pitchFamily="50" charset="-127"/>
                        <a:ea typeface="스웨거 TTF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 smtClean="0">
                          <a:solidFill>
                            <a:schemeClr val="tx1"/>
                          </a:solidFill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548.9123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스웨거 TTF" panose="020B0600000101010101" pitchFamily="50" charset="-127"/>
                        <a:ea typeface="스웨거 TTF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 smtClean="0">
                          <a:solidFill>
                            <a:srgbClr val="FF0000"/>
                          </a:solidFill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548.4762</a:t>
                      </a:r>
                      <a:endParaRPr lang="ko-KR" altLang="en-US" sz="2000" b="0" dirty="0">
                        <a:solidFill>
                          <a:srgbClr val="FF0000"/>
                        </a:solidFill>
                        <a:latin typeface="스웨거 TTF" panose="020B0600000101010101" pitchFamily="50" charset="-127"/>
                        <a:ea typeface="스웨거 TTF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 smtClean="0">
                          <a:solidFill>
                            <a:schemeClr val="tx1"/>
                          </a:solidFill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551.6391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스웨거 TTF" panose="020B0600000101010101" pitchFamily="50" charset="-127"/>
                        <a:ea typeface="스웨거 TTF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31981651"/>
                  </a:ext>
                </a:extLst>
              </a:tr>
              <a:tr h="1715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 smtClean="0">
                          <a:solidFill>
                            <a:schemeClr val="tx1"/>
                          </a:solidFill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BIC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스웨거 TTF" panose="020B0600000101010101" pitchFamily="50" charset="-127"/>
                        <a:ea typeface="스웨거 TTF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0" dirty="0" smtClean="0">
                          <a:solidFill>
                            <a:schemeClr val="tx1"/>
                          </a:solidFill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618.963</a:t>
                      </a:r>
                      <a:endParaRPr lang="ko-KR" altLang="en-US" sz="2000" b="0" dirty="0" smtClean="0">
                        <a:solidFill>
                          <a:schemeClr val="tx1"/>
                        </a:solidFill>
                        <a:latin typeface="스웨거 TTF" panose="020B0600000101010101" pitchFamily="50" charset="-127"/>
                        <a:ea typeface="스웨거 TTF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0" dirty="0" smtClean="0">
                          <a:solidFill>
                            <a:schemeClr val="tx1"/>
                          </a:solidFill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591.0513</a:t>
                      </a:r>
                      <a:endParaRPr lang="ko-KR" altLang="en-US" sz="2000" b="0" dirty="0" smtClean="0">
                        <a:solidFill>
                          <a:schemeClr val="tx1"/>
                        </a:solidFill>
                        <a:latin typeface="스웨거 TTF" panose="020B0600000101010101" pitchFamily="50" charset="-127"/>
                        <a:ea typeface="스웨거 TTF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 smtClean="0">
                          <a:solidFill>
                            <a:schemeClr val="tx1"/>
                          </a:solidFill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599.9794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스웨거 TTF" panose="020B0600000101010101" pitchFamily="50" charset="-127"/>
                        <a:ea typeface="스웨거 TTF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 smtClean="0">
                          <a:solidFill>
                            <a:srgbClr val="FF0000"/>
                          </a:solidFill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584.4139</a:t>
                      </a:r>
                      <a:endParaRPr lang="ko-KR" altLang="en-US" sz="2000" b="0" dirty="0">
                        <a:solidFill>
                          <a:srgbClr val="FF0000"/>
                        </a:solidFill>
                        <a:latin typeface="스웨거 TTF" panose="020B0600000101010101" pitchFamily="50" charset="-127"/>
                        <a:ea typeface="스웨거 TTF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7379243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9675820"/>
              </p:ext>
            </p:extLst>
          </p:nvPr>
        </p:nvGraphicFramePr>
        <p:xfrm>
          <a:off x="417454" y="1916258"/>
          <a:ext cx="11357094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0190">
                  <a:extLst>
                    <a:ext uri="{9D8B030D-6E8A-4147-A177-3AD203B41FA5}">
                      <a16:colId xmlns:a16="http://schemas.microsoft.com/office/drawing/2014/main" val="3997058534"/>
                    </a:ext>
                  </a:extLst>
                </a:gridCol>
                <a:gridCol w="2201726">
                  <a:extLst>
                    <a:ext uri="{9D8B030D-6E8A-4147-A177-3AD203B41FA5}">
                      <a16:colId xmlns:a16="http://schemas.microsoft.com/office/drawing/2014/main" val="4289074766"/>
                    </a:ext>
                  </a:extLst>
                </a:gridCol>
                <a:gridCol w="2201726">
                  <a:extLst>
                    <a:ext uri="{9D8B030D-6E8A-4147-A177-3AD203B41FA5}">
                      <a16:colId xmlns:a16="http://schemas.microsoft.com/office/drawing/2014/main" val="2168396703"/>
                    </a:ext>
                  </a:extLst>
                </a:gridCol>
                <a:gridCol w="2201726">
                  <a:extLst>
                    <a:ext uri="{9D8B030D-6E8A-4147-A177-3AD203B41FA5}">
                      <a16:colId xmlns:a16="http://schemas.microsoft.com/office/drawing/2014/main" val="1626725908"/>
                    </a:ext>
                  </a:extLst>
                </a:gridCol>
                <a:gridCol w="2201726">
                  <a:extLst>
                    <a:ext uri="{9D8B030D-6E8A-4147-A177-3AD203B41FA5}">
                      <a16:colId xmlns:a16="http://schemas.microsoft.com/office/drawing/2014/main" val="911958203"/>
                    </a:ext>
                  </a:extLst>
                </a:gridCol>
              </a:tblGrid>
              <a:tr h="3281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000" b="0" spc="-150" dirty="0" smtClean="0">
                        <a:solidFill>
                          <a:schemeClr val="bg1"/>
                        </a:solidFill>
                        <a:latin typeface="스웨거 TTF" panose="020B0600000101010101" pitchFamily="50" charset="-127"/>
                        <a:ea typeface="스웨거 TTF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 smtClean="0">
                          <a:solidFill>
                            <a:schemeClr val="bg1"/>
                          </a:solidFill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M1</a:t>
                      </a:r>
                      <a:endParaRPr lang="ko-KR" altLang="en-US" sz="2000" b="0" dirty="0">
                        <a:solidFill>
                          <a:schemeClr val="bg1"/>
                        </a:solidFill>
                        <a:latin typeface="스웨거 TTF" panose="020B0600000101010101" pitchFamily="50" charset="-127"/>
                        <a:ea typeface="스웨거 TTF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 smtClean="0">
                          <a:solidFill>
                            <a:schemeClr val="bg1"/>
                          </a:solidFill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M2</a:t>
                      </a:r>
                      <a:endParaRPr lang="ko-KR" altLang="en-US" sz="2000" b="0" dirty="0">
                        <a:solidFill>
                          <a:schemeClr val="bg1"/>
                        </a:solidFill>
                        <a:latin typeface="스웨거 TTF" panose="020B0600000101010101" pitchFamily="50" charset="-127"/>
                        <a:ea typeface="스웨거 TTF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0" dirty="0" smtClean="0">
                          <a:solidFill>
                            <a:schemeClr val="bg1"/>
                          </a:solidFill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M3</a:t>
                      </a:r>
                      <a:endParaRPr lang="ko-KR" altLang="en-US" sz="2000" b="0" spc="-150" dirty="0" smtClean="0">
                        <a:solidFill>
                          <a:schemeClr val="bg1"/>
                        </a:solidFill>
                        <a:latin typeface="스웨거 TTF" panose="020B0600000101010101" pitchFamily="50" charset="-127"/>
                        <a:ea typeface="스웨거 TTF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 smtClean="0">
                          <a:solidFill>
                            <a:schemeClr val="bg1"/>
                          </a:solidFill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M4</a:t>
                      </a:r>
                      <a:endParaRPr lang="ko-KR" altLang="en-US" sz="2000" b="0" dirty="0">
                        <a:solidFill>
                          <a:schemeClr val="bg1"/>
                        </a:solidFill>
                        <a:latin typeface="스웨거 TTF" panose="020B0600000101010101" pitchFamily="50" charset="-127"/>
                        <a:ea typeface="스웨거 TTF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5374973"/>
                  </a:ext>
                </a:extLst>
              </a:tr>
              <a:tr h="2824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b="0" spc="-150" dirty="0" smtClean="0">
                          <a:solidFill>
                            <a:schemeClr val="tx1"/>
                          </a:solidFill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선택 기준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 smtClean="0">
                          <a:solidFill>
                            <a:schemeClr val="tx1"/>
                          </a:solidFill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검정</a:t>
                      </a:r>
                      <a:r>
                        <a:rPr lang="en-US" altLang="ko-KR" sz="2000" b="0" dirty="0" smtClean="0">
                          <a:solidFill>
                            <a:schemeClr val="tx1"/>
                          </a:solidFill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(</a:t>
                      </a:r>
                      <a:r>
                        <a:rPr lang="ko-KR" altLang="en-US" sz="2000" b="0" dirty="0" smtClean="0">
                          <a:solidFill>
                            <a:schemeClr val="tx1"/>
                          </a:solidFill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전진</a:t>
                      </a:r>
                      <a:r>
                        <a:rPr lang="en-US" altLang="ko-KR" sz="2000" b="0" dirty="0" smtClean="0">
                          <a:solidFill>
                            <a:schemeClr val="tx1"/>
                          </a:solidFill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,</a:t>
                      </a:r>
                      <a:r>
                        <a:rPr lang="ko-KR" altLang="en-US" sz="2000" b="0" dirty="0" smtClean="0">
                          <a:solidFill>
                            <a:schemeClr val="tx1"/>
                          </a:solidFill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단계적</a:t>
                      </a:r>
                      <a:r>
                        <a:rPr lang="en-US" altLang="ko-KR" sz="2000" b="0" dirty="0" smtClean="0">
                          <a:solidFill>
                            <a:schemeClr val="tx1"/>
                          </a:solidFill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)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스웨거 TTF" panose="020B0600000101010101" pitchFamily="50" charset="-127"/>
                        <a:ea typeface="스웨거 TTF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b="0" dirty="0" smtClean="0">
                          <a:solidFill>
                            <a:schemeClr val="tx1"/>
                          </a:solidFill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검정</a:t>
                      </a:r>
                      <a:r>
                        <a:rPr lang="en-US" altLang="ko-KR" sz="2000" b="0" dirty="0" smtClean="0">
                          <a:solidFill>
                            <a:schemeClr val="tx1"/>
                          </a:solidFill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(</a:t>
                      </a:r>
                      <a:r>
                        <a:rPr lang="ko-KR" altLang="en-US" sz="2000" b="0" dirty="0" smtClean="0">
                          <a:solidFill>
                            <a:schemeClr val="tx1"/>
                          </a:solidFill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후진</a:t>
                      </a:r>
                      <a:r>
                        <a:rPr lang="en-US" altLang="ko-KR" sz="2000" b="0" dirty="0" smtClean="0">
                          <a:solidFill>
                            <a:schemeClr val="tx1"/>
                          </a:solidFill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)</a:t>
                      </a:r>
                      <a:endParaRPr lang="ko-KR" altLang="en-US" sz="2000" b="0" dirty="0" smtClean="0">
                        <a:solidFill>
                          <a:schemeClr val="tx1"/>
                        </a:solidFill>
                        <a:latin typeface="스웨거 TTF" panose="020B0600000101010101" pitchFamily="50" charset="-127"/>
                        <a:ea typeface="스웨거 TTF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 err="1" smtClean="0">
                          <a:solidFill>
                            <a:schemeClr val="tx1"/>
                          </a:solidFill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StepAIC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스웨거 TTF" panose="020B0600000101010101" pitchFamily="50" charset="-127"/>
                        <a:ea typeface="스웨거 TTF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0" dirty="0" err="1" smtClean="0">
                          <a:solidFill>
                            <a:schemeClr val="tx1"/>
                          </a:solidFill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StepBIC</a:t>
                      </a:r>
                      <a:endParaRPr lang="ko-KR" altLang="en-US" sz="2000" b="0" dirty="0" smtClean="0">
                        <a:solidFill>
                          <a:schemeClr val="tx1"/>
                        </a:solidFill>
                        <a:latin typeface="스웨거 TTF" panose="020B0600000101010101" pitchFamily="50" charset="-127"/>
                        <a:ea typeface="스웨거 TTF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649406"/>
                  </a:ext>
                </a:extLst>
              </a:tr>
              <a:tr h="2824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b="0" spc="-150" dirty="0" smtClean="0">
                          <a:solidFill>
                            <a:schemeClr val="tx1"/>
                          </a:solidFill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모형에 포함된 변수 개수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 smtClean="0">
                          <a:solidFill>
                            <a:schemeClr val="tx1"/>
                          </a:solidFill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5</a:t>
                      </a:r>
                      <a:r>
                        <a:rPr lang="ko-KR" altLang="en-US" sz="2000" b="0" dirty="0" smtClean="0">
                          <a:solidFill>
                            <a:schemeClr val="tx1"/>
                          </a:solidFill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개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스웨거 TTF" panose="020B0600000101010101" pitchFamily="50" charset="-127"/>
                        <a:ea typeface="스웨거 TTF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 smtClean="0">
                          <a:solidFill>
                            <a:schemeClr val="tx1"/>
                          </a:solidFill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6</a:t>
                      </a:r>
                      <a:r>
                        <a:rPr lang="ko-KR" altLang="en-US" sz="2000" b="0" dirty="0" smtClean="0">
                          <a:solidFill>
                            <a:schemeClr val="tx1"/>
                          </a:solidFill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개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스웨거 TTF" panose="020B0600000101010101" pitchFamily="50" charset="-127"/>
                        <a:ea typeface="스웨거 TTF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 smtClean="0">
                          <a:solidFill>
                            <a:schemeClr val="tx1"/>
                          </a:solidFill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8</a:t>
                      </a:r>
                      <a:r>
                        <a:rPr lang="ko-KR" altLang="en-US" sz="2000" b="0" dirty="0" smtClean="0">
                          <a:solidFill>
                            <a:schemeClr val="tx1"/>
                          </a:solidFill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개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스웨거 TTF" panose="020B0600000101010101" pitchFamily="50" charset="-127"/>
                        <a:ea typeface="스웨거 TTF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0" dirty="0" smtClean="0">
                          <a:solidFill>
                            <a:srgbClr val="FF0000"/>
                          </a:solidFill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4</a:t>
                      </a:r>
                      <a:r>
                        <a:rPr lang="ko-KR" altLang="en-US" sz="2000" b="0" dirty="0" smtClean="0">
                          <a:solidFill>
                            <a:srgbClr val="FF0000"/>
                          </a:solidFill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9962059"/>
                  </a:ext>
                </a:extLst>
              </a:tr>
              <a:tr h="3281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 smtClean="0">
                          <a:solidFill>
                            <a:schemeClr val="tx1"/>
                          </a:solidFill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AIC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스웨거 TTF" panose="020B0600000101010101" pitchFamily="50" charset="-127"/>
                        <a:ea typeface="스웨거 TTF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 smtClean="0">
                          <a:solidFill>
                            <a:schemeClr val="tx1"/>
                          </a:solidFill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595.9059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스웨거 TTF" panose="020B0600000101010101" pitchFamily="50" charset="-127"/>
                        <a:ea typeface="스웨거 TTF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 smtClean="0">
                          <a:solidFill>
                            <a:schemeClr val="tx1"/>
                          </a:solidFill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568.8951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스웨거 TTF" panose="020B0600000101010101" pitchFamily="50" charset="-127"/>
                        <a:ea typeface="스웨거 TTF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 smtClean="0">
                          <a:solidFill>
                            <a:srgbClr val="FF0000"/>
                          </a:solidFill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568.2238</a:t>
                      </a:r>
                      <a:endParaRPr lang="ko-KR" altLang="en-US" sz="2000" b="0" dirty="0">
                        <a:solidFill>
                          <a:srgbClr val="FF0000"/>
                        </a:solidFill>
                        <a:latin typeface="스웨거 TTF" panose="020B0600000101010101" pitchFamily="50" charset="-127"/>
                        <a:ea typeface="스웨거 TTF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 smtClean="0">
                          <a:solidFill>
                            <a:schemeClr val="tx1"/>
                          </a:solidFill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572.1899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스웨거 TTF" panose="020B0600000101010101" pitchFamily="50" charset="-127"/>
                        <a:ea typeface="스웨거 TTF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31981651"/>
                  </a:ext>
                </a:extLst>
              </a:tr>
              <a:tr h="3281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 smtClean="0">
                          <a:solidFill>
                            <a:schemeClr val="tx1"/>
                          </a:solidFill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BIC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스웨거 TTF" panose="020B0600000101010101" pitchFamily="50" charset="-127"/>
                        <a:ea typeface="스웨거 TTF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0" dirty="0" smtClean="0">
                          <a:solidFill>
                            <a:schemeClr val="tx1"/>
                          </a:solidFill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628.6982</a:t>
                      </a:r>
                      <a:endParaRPr lang="ko-KR" altLang="en-US" sz="2000" b="0" dirty="0" smtClean="0">
                        <a:solidFill>
                          <a:schemeClr val="tx1"/>
                        </a:solidFill>
                        <a:latin typeface="스웨거 TTF" panose="020B0600000101010101" pitchFamily="50" charset="-127"/>
                        <a:ea typeface="스웨거 TTF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0" dirty="0" smtClean="0">
                          <a:solidFill>
                            <a:schemeClr val="tx1"/>
                          </a:solidFill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611.0566</a:t>
                      </a:r>
                      <a:endParaRPr lang="ko-KR" altLang="en-US" sz="2000" b="0" dirty="0" smtClean="0">
                        <a:solidFill>
                          <a:schemeClr val="tx1"/>
                        </a:solidFill>
                        <a:latin typeface="스웨거 TTF" panose="020B0600000101010101" pitchFamily="50" charset="-127"/>
                        <a:ea typeface="스웨거 TTF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 smtClean="0">
                          <a:solidFill>
                            <a:schemeClr val="tx1"/>
                          </a:solidFill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619.7545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스웨거 TTF" panose="020B0600000101010101" pitchFamily="50" charset="-127"/>
                        <a:ea typeface="스웨거 TTF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 smtClean="0">
                          <a:solidFill>
                            <a:srgbClr val="FF0000"/>
                          </a:solidFill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604.9822</a:t>
                      </a:r>
                      <a:endParaRPr lang="ko-KR" altLang="en-US" sz="2000" b="0" dirty="0">
                        <a:solidFill>
                          <a:srgbClr val="FF0000"/>
                        </a:solidFill>
                        <a:latin typeface="스웨거 TTF" panose="020B0600000101010101" pitchFamily="50" charset="-127"/>
                        <a:ea typeface="스웨거 TTF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7379243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17453" y="6225888"/>
            <a:ext cx="1135709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•</a:t>
            </a:r>
            <a:r>
              <a:rPr lang="ko-KR" altLang="en-US" sz="30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포함된 변수가 달라진 </a:t>
            </a:r>
            <a:r>
              <a:rPr lang="en-US" altLang="ko-KR" sz="30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M3 </a:t>
            </a:r>
            <a:r>
              <a:rPr lang="ko-KR" altLang="en-US" sz="30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와 </a:t>
            </a:r>
            <a:r>
              <a:rPr lang="en-US" altLang="ko-KR" sz="30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M7</a:t>
            </a:r>
            <a:r>
              <a:rPr lang="ko-KR" altLang="en-US" sz="30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을 제외하고 </a:t>
            </a:r>
            <a:r>
              <a:rPr lang="ko-KR" altLang="en-US" sz="3000" spc="-150" dirty="0" smtClean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모두 </a:t>
            </a:r>
            <a:r>
              <a:rPr lang="en-US" altLang="ko-KR" sz="3000" spc="-150" dirty="0" smtClean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AIC </a:t>
            </a:r>
            <a:r>
              <a:rPr lang="ko-KR" altLang="en-US" sz="3000" spc="-150" dirty="0" smtClean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와 </a:t>
            </a:r>
            <a:r>
              <a:rPr lang="en-US" altLang="ko-KR" sz="3000" spc="-150" dirty="0" smtClean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BIC </a:t>
            </a:r>
            <a:r>
              <a:rPr lang="ko-KR" altLang="en-US" sz="3000" spc="-150" dirty="0" smtClean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값이 하락</a:t>
            </a:r>
            <a:r>
              <a:rPr lang="ko-KR" altLang="en-US" sz="30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하였다</a:t>
            </a:r>
            <a:r>
              <a:rPr lang="en-US" altLang="ko-KR" sz="30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.</a:t>
            </a:r>
            <a:endParaRPr lang="en-US" altLang="ko-KR" sz="3000" spc="-150" dirty="0" smtClean="0">
              <a:solidFill>
                <a:schemeClr val="accent2"/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9574309" y="4091047"/>
            <a:ext cx="2200238" cy="2134841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9102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0" y="0"/>
            <a:ext cx="185820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000" u="sng" spc="-150" dirty="0" err="1" smtClean="0">
                <a:solidFill>
                  <a:schemeClr val="accent4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로지스틱</a:t>
            </a:r>
            <a:r>
              <a:rPr lang="ko-KR" altLang="en-US" sz="3000" u="sng" spc="-150" dirty="0" smtClean="0">
                <a:solidFill>
                  <a:schemeClr val="accent4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 회귀분석</a:t>
            </a:r>
            <a:endParaRPr lang="ko-KR" altLang="en-US" sz="3000" u="sng" spc="-150" dirty="0">
              <a:solidFill>
                <a:schemeClr val="accent4"/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05172" y="804241"/>
            <a:ext cx="652739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5000" spc="-150" dirty="0" smtClean="0">
                <a:solidFill>
                  <a:schemeClr val="accent4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• </a:t>
            </a:r>
            <a:r>
              <a:rPr lang="ko-KR" altLang="en-US" sz="5000" spc="-150" dirty="0" smtClean="0">
                <a:solidFill>
                  <a:schemeClr val="accent4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잠정 모형 </a:t>
            </a:r>
            <a:r>
              <a:rPr lang="en-US" altLang="ko-KR" sz="5000" spc="-150" dirty="0" smtClean="0">
                <a:solidFill>
                  <a:schemeClr val="accent4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M8</a:t>
            </a:r>
            <a:r>
              <a:rPr lang="ko-KR" altLang="en-US" sz="5000" spc="-150" dirty="0" smtClean="0">
                <a:solidFill>
                  <a:schemeClr val="accent4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의 선형 관계 확인</a:t>
            </a:r>
            <a:endParaRPr lang="ko-KR" altLang="en-US" sz="5000" spc="-150" dirty="0">
              <a:solidFill>
                <a:schemeClr val="accent4"/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172" y="1888543"/>
            <a:ext cx="5306165" cy="484890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096001" y="2169277"/>
            <a:ext cx="60960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•</a:t>
            </a:r>
            <a:r>
              <a:rPr lang="ko-KR" altLang="en-US" sz="3000" spc="-150" dirty="0" smtClean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선형관계</a:t>
            </a:r>
            <a:r>
              <a:rPr lang="ko-KR" altLang="en-US" sz="30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에서는 특이한 점을 발견하기 어려움</a:t>
            </a:r>
            <a:endParaRPr lang="en-US" altLang="ko-KR" sz="3000" spc="-150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endParaRPr lang="en-US" altLang="ko-KR" sz="3000" spc="-150" dirty="0" smtClean="0">
              <a:solidFill>
                <a:schemeClr val="accent2"/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r>
              <a:rPr lang="en-US" altLang="ko-KR" sz="30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•2</a:t>
            </a:r>
            <a:r>
              <a:rPr lang="ko-KR" altLang="en-US" sz="30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개의 </a:t>
            </a:r>
            <a:r>
              <a:rPr lang="ko-KR" altLang="en-US" sz="3000" spc="-150" dirty="0" err="1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연속형</a:t>
            </a:r>
            <a:r>
              <a:rPr lang="ko-KR" altLang="en-US" sz="30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 변수에 대한 </a:t>
            </a:r>
            <a:r>
              <a:rPr lang="en-US" altLang="ko-KR" sz="30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2</a:t>
            </a:r>
            <a:r>
              <a:rPr lang="ko-KR" altLang="en-US" sz="3000" spc="-150" dirty="0" err="1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차항</a:t>
            </a:r>
            <a:r>
              <a:rPr lang="ko-KR" altLang="en-US" sz="30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 추가 여부 확인</a:t>
            </a:r>
            <a:endParaRPr lang="en-US" altLang="ko-KR" sz="3000" spc="-150" dirty="0" smtClean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endParaRPr lang="en-US" altLang="ko-KR" sz="3000" spc="-150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endParaRPr lang="en-US" altLang="ko-KR" sz="3000" spc="-150" dirty="0" smtClean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endParaRPr lang="en-US" altLang="ko-KR" sz="3000" spc="-150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endParaRPr lang="en-US" altLang="ko-KR" sz="3000" spc="-150" dirty="0" smtClean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4923021"/>
              </p:ext>
            </p:extLst>
          </p:nvPr>
        </p:nvGraphicFramePr>
        <p:xfrm>
          <a:off x="6473029" y="3552009"/>
          <a:ext cx="545573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8578">
                  <a:extLst>
                    <a:ext uri="{9D8B030D-6E8A-4147-A177-3AD203B41FA5}">
                      <a16:colId xmlns:a16="http://schemas.microsoft.com/office/drawing/2014/main" val="843546317"/>
                    </a:ext>
                  </a:extLst>
                </a:gridCol>
                <a:gridCol w="1818578">
                  <a:extLst>
                    <a:ext uri="{9D8B030D-6E8A-4147-A177-3AD203B41FA5}">
                      <a16:colId xmlns:a16="http://schemas.microsoft.com/office/drawing/2014/main" val="4286631474"/>
                    </a:ext>
                  </a:extLst>
                </a:gridCol>
                <a:gridCol w="1818578">
                  <a:extLst>
                    <a:ext uri="{9D8B030D-6E8A-4147-A177-3AD203B41FA5}">
                      <a16:colId xmlns:a16="http://schemas.microsoft.com/office/drawing/2014/main" val="19285062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설명 변수</a:t>
                      </a:r>
                      <a:endParaRPr lang="ko-KR" altLang="en-US" b="0" dirty="0">
                        <a:latin typeface="스웨거 TTF" panose="020B0600000101010101" pitchFamily="50" charset="-127"/>
                        <a:ea typeface="스웨거 TTF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Test</a:t>
                      </a:r>
                      <a:r>
                        <a:rPr lang="en-US" altLang="ko-KR" b="0" baseline="0" dirty="0" smtClean="0"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 Stat</a:t>
                      </a:r>
                      <a:endParaRPr lang="ko-KR" altLang="en-US" b="0" dirty="0">
                        <a:latin typeface="스웨거 TTF" panose="020B0600000101010101" pitchFamily="50" charset="-127"/>
                        <a:ea typeface="스웨거 TTF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P-value</a:t>
                      </a:r>
                      <a:endParaRPr lang="ko-KR" altLang="en-US" b="0" dirty="0">
                        <a:latin typeface="스웨거 TTF" panose="020B0600000101010101" pitchFamily="50" charset="-127"/>
                        <a:ea typeface="스웨거 TTF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4901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spc="-150" dirty="0" smtClean="0"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입원 청구 횟수</a:t>
                      </a:r>
                      <a:endParaRPr lang="en-US" altLang="ko-KR" sz="1800" dirty="0" smtClean="0">
                        <a:latin typeface="스웨거 TTF" panose="020B0600000101010101" pitchFamily="50" charset="-127"/>
                        <a:ea typeface="스웨거 TTF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1.4427</a:t>
                      </a:r>
                      <a:endParaRPr lang="ko-KR" altLang="en-US" dirty="0">
                        <a:latin typeface="스웨거 TTF" panose="020B0600000101010101" pitchFamily="50" charset="-127"/>
                        <a:ea typeface="스웨거 TTF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0.2297</a:t>
                      </a:r>
                      <a:endParaRPr lang="ko-KR" altLang="en-US" dirty="0">
                        <a:latin typeface="스웨거 TTF" panose="020B0600000101010101" pitchFamily="50" charset="-127"/>
                        <a:ea typeface="스웨거 TTF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82688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spc="-150" dirty="0" smtClean="0"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계약 후 보험 청구 최장 기간</a:t>
                      </a:r>
                      <a:endParaRPr lang="en-US" altLang="ko-KR" sz="1800" dirty="0" smtClean="0">
                        <a:latin typeface="스웨거 TTF" panose="020B0600000101010101" pitchFamily="50" charset="-127"/>
                        <a:ea typeface="스웨거 TTF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0.2227</a:t>
                      </a:r>
                      <a:endParaRPr lang="ko-KR" altLang="en-US" dirty="0">
                        <a:latin typeface="스웨거 TTF" panose="020B0600000101010101" pitchFamily="50" charset="-127"/>
                        <a:ea typeface="스웨거 TTF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0.6370</a:t>
                      </a:r>
                      <a:endParaRPr lang="ko-KR" altLang="en-US" dirty="0">
                        <a:latin typeface="스웨거 TTF" panose="020B0600000101010101" pitchFamily="50" charset="-127"/>
                        <a:ea typeface="스웨거 TTF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2587764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344660" y="4791086"/>
            <a:ext cx="1248911" cy="4770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pc="-15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입원</a:t>
            </a:r>
            <a:r>
              <a:rPr lang="ko-KR" altLang="en-US" sz="25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 청구 횟수</a:t>
            </a:r>
            <a:endParaRPr lang="en-US" altLang="ko-KR" sz="2500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81136" y="6380946"/>
            <a:ext cx="1575957" cy="4770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Linear Predictor</a:t>
            </a:r>
            <a:endParaRPr lang="en-US" altLang="ko-KR" sz="2500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81135" y="3138773"/>
            <a:ext cx="1575957" cy="4770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병원 종류</a:t>
            </a:r>
            <a:endParaRPr lang="en-US" altLang="ko-KR" sz="2500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778246" y="3138773"/>
            <a:ext cx="1575957" cy="4770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사고 원인</a:t>
            </a:r>
            <a:endParaRPr lang="en-US" altLang="ko-KR" sz="2500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441986" y="4791086"/>
            <a:ext cx="2248479" cy="4770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계약 후 보험 청구 최장 기간</a:t>
            </a:r>
            <a:endParaRPr lang="en-US" altLang="ko-KR" sz="2500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161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27715"/>
            <a:ext cx="231666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000" u="sng" spc="-150" dirty="0" smtClean="0">
                <a:solidFill>
                  <a:schemeClr val="accent4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분석 배경 및 자료 설명</a:t>
            </a:r>
            <a:endParaRPr lang="ko-KR" altLang="en-US" sz="3000" u="sng" spc="-150" dirty="0">
              <a:solidFill>
                <a:schemeClr val="accent4"/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8303" y="804241"/>
            <a:ext cx="223811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5000" spc="-150" dirty="0" smtClean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• </a:t>
            </a:r>
            <a:r>
              <a:rPr lang="ko-KR" altLang="en-US" sz="5000" spc="-150" dirty="0" smtClean="0">
                <a:solidFill>
                  <a:schemeClr val="accent4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분석 배경</a:t>
            </a:r>
            <a:endParaRPr lang="ko-KR" altLang="en-US" sz="5000" spc="-150" dirty="0">
              <a:solidFill>
                <a:schemeClr val="accent4"/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994" y="2314030"/>
            <a:ext cx="4991070" cy="332405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3" name="TextBox 12"/>
          <p:cNvSpPr txBox="1"/>
          <p:nvPr/>
        </p:nvSpPr>
        <p:spPr>
          <a:xfrm>
            <a:off x="468303" y="5903711"/>
            <a:ext cx="5000087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35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• </a:t>
            </a:r>
            <a:r>
              <a:rPr lang="ko-KR" altLang="en-US" sz="35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어느 </a:t>
            </a:r>
            <a:r>
              <a:rPr lang="ko-KR" altLang="en-US" sz="3500" spc="-150" dirty="0" smtClean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보험회사</a:t>
            </a:r>
            <a:r>
              <a:rPr lang="ko-KR" altLang="en-US" sz="35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에 취직한 신입사원 </a:t>
            </a:r>
            <a:r>
              <a:rPr lang="en-US" altLang="ko-KR" sz="35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4</a:t>
            </a:r>
            <a:r>
              <a:rPr lang="ko-KR" altLang="en-US" sz="35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명</a:t>
            </a:r>
            <a:endParaRPr lang="ko-KR" altLang="en-US" sz="3500" spc="-150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205788" y="2085838"/>
            <a:ext cx="3433953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35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• </a:t>
            </a:r>
            <a:r>
              <a:rPr lang="ko-KR" altLang="en-US" sz="3500" spc="-150" dirty="0" smtClean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데이터 분석 </a:t>
            </a:r>
            <a:r>
              <a:rPr lang="ko-KR" altLang="en-US" sz="35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팀에 발령</a:t>
            </a:r>
            <a:r>
              <a:rPr lang="en-US" altLang="ko-KR" sz="35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!!!</a:t>
            </a:r>
            <a:endParaRPr lang="ko-KR" altLang="en-US" sz="3500" spc="-150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205788" y="4063335"/>
            <a:ext cx="575622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35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•</a:t>
            </a:r>
            <a:r>
              <a:rPr lang="ko-KR" altLang="en-US" sz="35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최근 </a:t>
            </a:r>
            <a:r>
              <a:rPr lang="ko-KR" altLang="en-US" sz="3500" spc="-150" dirty="0" smtClean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보험사기</a:t>
            </a:r>
            <a:r>
              <a:rPr lang="ko-KR" altLang="en-US" sz="35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를 통해 보험금을</a:t>
            </a:r>
            <a:endParaRPr lang="en-US" altLang="ko-KR" sz="3500" spc="-150" dirty="0" smtClean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pPr algn="just"/>
            <a:r>
              <a:rPr lang="ko-KR" altLang="en-US" sz="35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     수령하는 경우가 늘어나고 있음</a:t>
            </a:r>
            <a:r>
              <a:rPr lang="en-US" altLang="ko-KR" sz="35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. </a:t>
            </a:r>
            <a:endParaRPr lang="ko-KR" altLang="en-US" sz="3500" spc="-150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205788" y="3077039"/>
            <a:ext cx="3190297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35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• </a:t>
            </a:r>
            <a:r>
              <a:rPr lang="ko-KR" altLang="en-US" sz="35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첫 분석 업무가 주어짐</a:t>
            </a:r>
            <a:r>
              <a:rPr lang="en-US" altLang="ko-KR" sz="35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!!</a:t>
            </a:r>
            <a:endParaRPr lang="ko-KR" altLang="en-US" sz="3500" spc="-150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205788" y="5588240"/>
            <a:ext cx="5756227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35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•</a:t>
            </a:r>
            <a:r>
              <a:rPr lang="ko-KR" altLang="en-US" sz="3500" spc="-150" dirty="0" smtClean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보험 사기인지 아닌지 예측</a:t>
            </a:r>
            <a:r>
              <a:rPr lang="ko-KR" altLang="en-US" sz="35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하는 알고리즘 개발</a:t>
            </a:r>
            <a:endParaRPr lang="en-US" altLang="ko-KR" sz="3500" spc="-150" dirty="0" smtClean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8494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6" grpId="0"/>
      <p:bldP spid="17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0" y="0"/>
            <a:ext cx="185820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000" u="sng" spc="-150" dirty="0" err="1" smtClean="0">
                <a:solidFill>
                  <a:schemeClr val="accent4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로지스틱</a:t>
            </a:r>
            <a:r>
              <a:rPr lang="ko-KR" altLang="en-US" sz="3000" u="sng" spc="-150" dirty="0" smtClean="0">
                <a:solidFill>
                  <a:schemeClr val="accent4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 회귀분석</a:t>
            </a:r>
            <a:endParaRPr lang="ko-KR" altLang="en-US" sz="3000" u="sng" spc="-150" dirty="0">
              <a:solidFill>
                <a:schemeClr val="accent4"/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05172" y="804241"/>
            <a:ext cx="652739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5000" spc="-150" dirty="0" smtClean="0">
                <a:solidFill>
                  <a:schemeClr val="accent4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• </a:t>
            </a:r>
            <a:r>
              <a:rPr lang="ko-KR" altLang="en-US" sz="5000" spc="-150" dirty="0" smtClean="0">
                <a:solidFill>
                  <a:schemeClr val="accent4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잠정 모형 </a:t>
            </a:r>
            <a:r>
              <a:rPr lang="en-US" altLang="ko-KR" sz="5000" spc="-150" dirty="0" smtClean="0">
                <a:solidFill>
                  <a:schemeClr val="accent4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M8</a:t>
            </a:r>
            <a:r>
              <a:rPr lang="ko-KR" altLang="en-US" sz="5000" spc="-150" dirty="0" smtClean="0">
                <a:solidFill>
                  <a:schemeClr val="accent4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의 </a:t>
            </a:r>
            <a:r>
              <a:rPr lang="ko-KR" altLang="en-US" sz="5000" spc="-150" dirty="0" err="1" smtClean="0">
                <a:solidFill>
                  <a:schemeClr val="accent4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이상값</a:t>
            </a:r>
            <a:r>
              <a:rPr lang="ko-KR" altLang="en-US" sz="5000" spc="-150" dirty="0" smtClean="0">
                <a:solidFill>
                  <a:schemeClr val="accent4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 탐지</a:t>
            </a:r>
            <a:endParaRPr lang="ko-KR" altLang="en-US" sz="5000" spc="-150" dirty="0">
              <a:solidFill>
                <a:schemeClr val="accent4"/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172" y="1769320"/>
            <a:ext cx="5306165" cy="484890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811337" y="2442541"/>
            <a:ext cx="621333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•</a:t>
            </a:r>
            <a:r>
              <a:rPr lang="ko-KR" altLang="en-US" sz="3000" spc="-150" dirty="0" err="1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스튜던트화</a:t>
            </a:r>
            <a:r>
              <a:rPr lang="ko-KR" altLang="en-US" sz="30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 </a:t>
            </a:r>
            <a:r>
              <a:rPr lang="ko-KR" altLang="en-US" sz="3000" spc="-150" dirty="0" err="1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잔차에서</a:t>
            </a:r>
            <a:r>
              <a:rPr lang="ko-KR" altLang="en-US" sz="30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 </a:t>
            </a:r>
            <a:r>
              <a:rPr lang="en-US" altLang="ko-KR" sz="30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+3</a:t>
            </a:r>
            <a:r>
              <a:rPr lang="ko-KR" altLang="en-US" sz="30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과 </a:t>
            </a:r>
            <a:r>
              <a:rPr lang="en-US" altLang="ko-KR" sz="30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-3</a:t>
            </a:r>
            <a:r>
              <a:rPr lang="ko-KR" altLang="en-US" sz="30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을 벗어나는 </a:t>
            </a:r>
            <a:r>
              <a:rPr lang="ko-KR" altLang="en-US" sz="3000" spc="-150" dirty="0" err="1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관찰값</a:t>
            </a:r>
            <a:endParaRPr lang="en-US" altLang="ko-KR" sz="3000" spc="-150" dirty="0" smtClean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r>
              <a:rPr lang="en-US" altLang="ko-KR" sz="3000" spc="-150" dirty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 </a:t>
            </a:r>
            <a:r>
              <a:rPr lang="en-US" altLang="ko-KR" sz="3000" spc="-150" dirty="0" smtClean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       → </a:t>
            </a:r>
            <a:r>
              <a:rPr lang="ko-KR" altLang="en-US" sz="3000" spc="-150" dirty="0" smtClean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없음</a:t>
            </a:r>
            <a:endParaRPr lang="en-US" altLang="ko-KR" sz="1500" spc="-150" dirty="0">
              <a:solidFill>
                <a:schemeClr val="accent2"/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r>
              <a:rPr lang="en-US" altLang="ko-KR" sz="30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•Hat-Values </a:t>
            </a:r>
            <a:r>
              <a:rPr lang="ko-KR" altLang="en-US" sz="30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기준으로 벗어나는 </a:t>
            </a:r>
            <a:r>
              <a:rPr lang="ko-KR" altLang="en-US" sz="3000" spc="-150" dirty="0" err="1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관찰값</a:t>
            </a:r>
            <a:endParaRPr lang="en-US" altLang="ko-KR" sz="3000" spc="-150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r>
              <a:rPr lang="en-US" altLang="ko-KR" sz="3000" spc="-150" dirty="0" smtClean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        → </a:t>
            </a:r>
            <a:r>
              <a:rPr lang="ko-KR" altLang="en-US" sz="3000" spc="-150" dirty="0" smtClean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없음</a:t>
            </a:r>
            <a:endParaRPr lang="en-US" altLang="ko-KR" sz="1500" spc="-150" dirty="0">
              <a:solidFill>
                <a:schemeClr val="accent2"/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r>
              <a:rPr lang="en-US" altLang="ko-KR" sz="30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•Cook’ Distance</a:t>
            </a:r>
            <a:r>
              <a:rPr lang="ko-KR" altLang="en-US" sz="30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에서 상대적으로 큰 원을 가진 </a:t>
            </a:r>
            <a:r>
              <a:rPr lang="ko-KR" altLang="en-US" sz="3000" spc="-150" dirty="0" err="1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관찰값</a:t>
            </a:r>
            <a:endParaRPr lang="en-US" altLang="ko-KR" sz="3000" spc="-150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r>
              <a:rPr lang="en-US" altLang="ko-KR" sz="3000" spc="-150" dirty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        → </a:t>
            </a:r>
            <a:r>
              <a:rPr lang="en-US" altLang="ko-KR" sz="3000" spc="-150" dirty="0" smtClean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499</a:t>
            </a:r>
            <a:r>
              <a:rPr lang="ko-KR" altLang="en-US" sz="3000" spc="-150" dirty="0" smtClean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번</a:t>
            </a:r>
            <a:r>
              <a:rPr lang="en-US" altLang="ko-KR" sz="3000" spc="-150" dirty="0" smtClean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, 4</a:t>
            </a:r>
            <a:r>
              <a:rPr lang="ko-KR" altLang="en-US" sz="3000" spc="-150" dirty="0" smtClean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번</a:t>
            </a:r>
            <a:endParaRPr lang="en-US" altLang="ko-KR" sz="3000" spc="-150" dirty="0" smtClean="0">
              <a:solidFill>
                <a:schemeClr val="accent2"/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endParaRPr lang="en-US" altLang="ko-KR" sz="3000" spc="-150" dirty="0">
              <a:solidFill>
                <a:schemeClr val="accent2"/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r>
              <a:rPr lang="en-US" altLang="ko-KR" sz="30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•</a:t>
            </a:r>
            <a:r>
              <a:rPr lang="ko-KR" altLang="en-US" sz="30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심각한 </a:t>
            </a:r>
            <a:r>
              <a:rPr lang="ko-KR" altLang="en-US" sz="3000" spc="-150" dirty="0" err="1" smtClean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이상값은</a:t>
            </a:r>
            <a:r>
              <a:rPr lang="ko-KR" altLang="en-US" sz="3000" spc="-150" dirty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 </a:t>
            </a:r>
            <a:r>
              <a:rPr lang="ko-KR" altLang="en-US" sz="3000" spc="-150" dirty="0" smtClean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없음</a:t>
            </a:r>
            <a:r>
              <a:rPr lang="en-US" altLang="ko-KR" sz="30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8008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0" y="0"/>
            <a:ext cx="185820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000" u="sng" spc="-150" dirty="0" err="1" smtClean="0">
                <a:solidFill>
                  <a:schemeClr val="accent4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로지스틱</a:t>
            </a:r>
            <a:r>
              <a:rPr lang="ko-KR" altLang="en-US" sz="3000" u="sng" spc="-150" dirty="0" smtClean="0">
                <a:solidFill>
                  <a:schemeClr val="accent4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 회귀분석</a:t>
            </a:r>
            <a:endParaRPr lang="ko-KR" altLang="en-US" sz="3000" u="sng" spc="-150" dirty="0">
              <a:solidFill>
                <a:schemeClr val="accent4"/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05172" y="816941"/>
            <a:ext cx="652739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5000" spc="-150" dirty="0" smtClean="0">
                <a:solidFill>
                  <a:schemeClr val="accent4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• </a:t>
            </a:r>
            <a:r>
              <a:rPr lang="ko-KR" altLang="en-US" sz="5000" spc="-150" dirty="0" smtClean="0">
                <a:solidFill>
                  <a:schemeClr val="accent4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다중공선성의 문제</a:t>
            </a:r>
            <a:endParaRPr lang="ko-KR" altLang="en-US" sz="5000" spc="-150" dirty="0">
              <a:solidFill>
                <a:schemeClr val="accent4"/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5172" y="2023052"/>
            <a:ext cx="11332152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spc="-15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•</a:t>
            </a:r>
            <a:r>
              <a:rPr lang="ko-KR" altLang="en-US" sz="3000" spc="-150" dirty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설명 변수들 사이에 강한 선형 관계</a:t>
            </a:r>
            <a:r>
              <a:rPr lang="ko-KR" altLang="en-US" sz="3000" spc="-15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가 존재하는 것이 다중공선성의 문제</a:t>
            </a:r>
            <a:endParaRPr lang="en-US" altLang="ko-KR" sz="3000" spc="-150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endParaRPr lang="en-US" altLang="ko-KR" sz="3000" spc="-150" dirty="0" smtClean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r>
              <a:rPr lang="en-US" altLang="ko-KR" sz="30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•</a:t>
            </a:r>
            <a:r>
              <a:rPr lang="ko-KR" altLang="en-US" sz="30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다중공선성은 회귀 모형의 가정과 직접적인 연관이 있는 것은 아니지만</a:t>
            </a:r>
            <a:r>
              <a:rPr lang="en-US" altLang="ko-KR" sz="30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,</a:t>
            </a:r>
          </a:p>
          <a:p>
            <a:r>
              <a:rPr lang="en-US" altLang="ko-KR" sz="30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      </a:t>
            </a:r>
            <a:r>
              <a:rPr lang="ko-KR" altLang="en-US" sz="30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 </a:t>
            </a:r>
            <a:r>
              <a:rPr lang="ko-KR" altLang="en-US" sz="3000" spc="-150" dirty="0" smtClean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회귀 모형의 추정 결과를 해석하는 과정에 큰 영향</a:t>
            </a:r>
            <a:r>
              <a:rPr lang="ko-KR" altLang="en-US" sz="30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을 미칠 수 있는 문제가 된다</a:t>
            </a:r>
            <a:r>
              <a:rPr lang="en-US" altLang="ko-KR" sz="30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.</a:t>
            </a:r>
          </a:p>
          <a:p>
            <a:endParaRPr lang="en-US" altLang="ko-KR" sz="3000" b="1" spc="-150" dirty="0" smtClean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r>
              <a:rPr lang="en-US" altLang="ko-KR" sz="30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•</a:t>
            </a:r>
            <a:r>
              <a:rPr lang="ko-KR" altLang="en-US" sz="30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모형에 포함된 변수 </a:t>
            </a:r>
            <a:r>
              <a:rPr lang="en-US" altLang="ko-KR" sz="30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4</a:t>
            </a:r>
            <a:r>
              <a:rPr lang="ko-KR" altLang="en-US" sz="30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개 모두 </a:t>
            </a:r>
            <a:r>
              <a:rPr lang="en-US" altLang="ko-KR" sz="3000" spc="-150" dirty="0" smtClean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VIF </a:t>
            </a:r>
            <a:r>
              <a:rPr lang="ko-KR" altLang="en-US" sz="3000" spc="-150" dirty="0" smtClean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값이 약 </a:t>
            </a:r>
            <a:r>
              <a:rPr lang="en-US" altLang="ko-KR" sz="3000" spc="-150" dirty="0" smtClean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1</a:t>
            </a:r>
            <a:r>
              <a:rPr lang="ko-KR" altLang="en-US" sz="30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이므로 </a:t>
            </a:r>
            <a:endParaRPr lang="en-US" altLang="ko-KR" sz="3000" spc="-150" dirty="0" smtClean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r>
              <a:rPr lang="ko-KR" altLang="en-US" sz="3000" spc="-150" dirty="0" smtClean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      </a:t>
            </a:r>
            <a:r>
              <a:rPr lang="en-US" altLang="ko-KR" sz="3000" spc="-150" dirty="0" smtClean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4</a:t>
            </a:r>
            <a:r>
              <a:rPr lang="ko-KR" altLang="en-US" sz="3000" spc="-150" dirty="0" smtClean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개의 설명변수 사이에 다중공선성의 문제는 없는 것으로 보임</a:t>
            </a:r>
            <a:r>
              <a:rPr lang="en-US" altLang="ko-KR" sz="3000" spc="-150" dirty="0" smtClean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.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3598318"/>
              </p:ext>
            </p:extLst>
          </p:nvPr>
        </p:nvGraphicFramePr>
        <p:xfrm>
          <a:off x="8162329" y="4197486"/>
          <a:ext cx="3852820" cy="22991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6410">
                  <a:extLst>
                    <a:ext uri="{9D8B030D-6E8A-4147-A177-3AD203B41FA5}">
                      <a16:colId xmlns:a16="http://schemas.microsoft.com/office/drawing/2014/main" val="451014560"/>
                    </a:ext>
                  </a:extLst>
                </a:gridCol>
                <a:gridCol w="1926410">
                  <a:extLst>
                    <a:ext uri="{9D8B030D-6E8A-4147-A177-3AD203B41FA5}">
                      <a16:colId xmlns:a16="http://schemas.microsoft.com/office/drawing/2014/main" val="715056398"/>
                    </a:ext>
                  </a:extLst>
                </a:gridCol>
              </a:tblGrid>
              <a:tr h="4598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설명 변수</a:t>
                      </a:r>
                      <a:endParaRPr lang="ko-KR" altLang="en-US" b="0" dirty="0">
                        <a:latin typeface="스웨거 TTF" panose="020B0600000101010101" pitchFamily="50" charset="-127"/>
                        <a:ea typeface="스웨거 TTF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VIF</a:t>
                      </a:r>
                      <a:endParaRPr lang="ko-KR" altLang="en-US" b="0" dirty="0">
                        <a:latin typeface="스웨거 TTF" panose="020B0600000101010101" pitchFamily="50" charset="-127"/>
                        <a:ea typeface="스웨거 TTF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4966755"/>
                  </a:ext>
                </a:extLst>
              </a:tr>
              <a:tr h="4598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진단서 상의 병원 종류</a:t>
                      </a:r>
                      <a:endParaRPr lang="ko-KR" altLang="en-US" dirty="0">
                        <a:latin typeface="스웨거 TTF" panose="020B0600000101010101" pitchFamily="50" charset="-127"/>
                        <a:ea typeface="스웨거 TTF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1.019776</a:t>
                      </a:r>
                      <a:endParaRPr lang="ko-KR" altLang="en-US" dirty="0">
                        <a:latin typeface="스웨거 TTF" panose="020B0600000101010101" pitchFamily="50" charset="-127"/>
                        <a:ea typeface="스웨거 TTF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7826106"/>
                  </a:ext>
                </a:extLst>
              </a:tr>
              <a:tr h="4598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사고 원인</a:t>
                      </a:r>
                      <a:endParaRPr lang="ko-KR" altLang="en-US" dirty="0">
                        <a:latin typeface="스웨거 TTF" panose="020B0600000101010101" pitchFamily="50" charset="-127"/>
                        <a:ea typeface="스웨거 TTF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1.034339</a:t>
                      </a:r>
                      <a:endParaRPr lang="ko-KR" altLang="en-US" dirty="0">
                        <a:latin typeface="스웨거 TTF" panose="020B0600000101010101" pitchFamily="50" charset="-127"/>
                        <a:ea typeface="스웨거 TTF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69653866"/>
                  </a:ext>
                </a:extLst>
              </a:tr>
              <a:tr h="4598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입원 청구 횟수</a:t>
                      </a:r>
                      <a:endParaRPr lang="ko-KR" altLang="en-US" dirty="0">
                        <a:latin typeface="스웨거 TTF" panose="020B0600000101010101" pitchFamily="50" charset="-127"/>
                        <a:ea typeface="스웨거 TTF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1.144405</a:t>
                      </a:r>
                      <a:endParaRPr lang="ko-KR" altLang="en-US" dirty="0">
                        <a:latin typeface="스웨거 TTF" panose="020B0600000101010101" pitchFamily="50" charset="-127"/>
                        <a:ea typeface="스웨거 TTF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4696921"/>
                  </a:ext>
                </a:extLst>
              </a:tr>
              <a:tr h="4598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계약 후 보험 청구 최대 기간</a:t>
                      </a:r>
                      <a:endParaRPr lang="ko-KR" altLang="en-US" dirty="0">
                        <a:latin typeface="스웨거 TTF" panose="020B0600000101010101" pitchFamily="50" charset="-127"/>
                        <a:ea typeface="스웨거 TTF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1.068714</a:t>
                      </a:r>
                      <a:endParaRPr lang="ko-KR" altLang="en-US" dirty="0">
                        <a:latin typeface="스웨거 TTF" panose="020B0600000101010101" pitchFamily="50" charset="-127"/>
                        <a:ea typeface="스웨거 TTF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3547631"/>
                  </a:ext>
                </a:extLst>
              </a:tr>
            </a:tbl>
          </a:graphicData>
        </a:graphic>
      </p:graphicFrame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9531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0" y="0"/>
            <a:ext cx="185820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000" u="sng" spc="-150" dirty="0" err="1" smtClean="0">
                <a:solidFill>
                  <a:schemeClr val="accent4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로지스틱</a:t>
            </a:r>
            <a:r>
              <a:rPr lang="ko-KR" altLang="en-US" sz="3000" u="sng" spc="-150" dirty="0" smtClean="0">
                <a:solidFill>
                  <a:schemeClr val="accent4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 회귀분석</a:t>
            </a:r>
            <a:endParaRPr lang="ko-KR" altLang="en-US" sz="3000" u="sng" spc="-150" dirty="0">
              <a:solidFill>
                <a:schemeClr val="accent4"/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05172" y="804241"/>
            <a:ext cx="652739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5000" spc="-150" dirty="0" smtClean="0">
                <a:solidFill>
                  <a:schemeClr val="accent4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• </a:t>
            </a:r>
            <a:r>
              <a:rPr lang="ko-KR" altLang="en-US" sz="5000" spc="-150" dirty="0" smtClean="0">
                <a:solidFill>
                  <a:schemeClr val="accent4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최종 모형</a:t>
            </a:r>
            <a:endParaRPr lang="ko-KR" altLang="en-US" sz="5000" spc="-150" dirty="0">
              <a:solidFill>
                <a:schemeClr val="accent4"/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505172" y="2903291"/>
                <a:ext cx="11525596" cy="137281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ko-KR" sz="3000" spc="-150" dirty="0" smtClean="0">
                    <a:latin typeface="스웨거 TTF" panose="020B0600000101010101" pitchFamily="50" charset="-127"/>
                    <a:ea typeface="스웨거 TTF" panose="020B0600000101010101" pitchFamily="50" charset="-127"/>
                  </a:rPr>
                  <a:t>Log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3000" i="1" spc="-150" smtClean="0">
                            <a:latin typeface="Cambria Math" panose="02040503050406030204" pitchFamily="18" charset="0"/>
                            <a:ea typeface="스웨거 TTF" panose="020B0600000101010101" pitchFamily="50" charset="-127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ko-KR" altLang="en-US" sz="3000" spc="-150" dirty="0" smtClean="0">
                            <a:solidFill>
                              <a:schemeClr val="accent2"/>
                            </a:solidFill>
                            <a:latin typeface="스웨거 TTF" panose="020B0600000101010101" pitchFamily="50" charset="-127"/>
                            <a:ea typeface="스웨거 TTF" panose="020B0600000101010101" pitchFamily="50" charset="-127"/>
                          </a:rPr>
                          <m:t>보험사기일 확률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altLang="ko-KR" sz="3000" spc="-150" dirty="0">
                            <a:latin typeface="스웨거 TTF" panose="020B0600000101010101" pitchFamily="50" charset="-127"/>
                            <a:ea typeface="스웨거 TTF" panose="020B0600000101010101" pitchFamily="50" charset="-127"/>
                          </a:rPr>
                          <m:t>1 </m:t>
                        </m:r>
                        <m:r>
                          <m:rPr>
                            <m:nor/>
                          </m:rPr>
                          <a:rPr lang="en-US" altLang="ko-KR" sz="3000" b="0" i="0" spc="-150" dirty="0" smtClean="0">
                            <a:latin typeface="스웨거 TTF" panose="020B0600000101010101" pitchFamily="50" charset="-127"/>
                            <a:ea typeface="스웨거 TTF" panose="020B0600000101010101" pitchFamily="50" charset="-127"/>
                          </a:rPr>
                          <m:t>− </m:t>
                        </m:r>
                        <m:r>
                          <m:rPr>
                            <m:nor/>
                          </m:rPr>
                          <a:rPr lang="ko-KR" altLang="en-US" sz="3000" spc="-150" dirty="0" smtClean="0">
                            <a:solidFill>
                              <a:schemeClr val="accent2"/>
                            </a:solidFill>
                            <a:latin typeface="스웨거 TTF" panose="020B0600000101010101" pitchFamily="50" charset="-127"/>
                            <a:ea typeface="스웨거 TTF" panose="020B0600000101010101" pitchFamily="50" charset="-127"/>
                          </a:rPr>
                          <m:t>보험사기일 확률</m:t>
                        </m:r>
                      </m:den>
                    </m:f>
                  </m:oMath>
                </a14:m>
                <a:r>
                  <a:rPr lang="en-US" altLang="ko-KR" sz="3000" spc="-150" dirty="0" smtClean="0">
                    <a:latin typeface="스웨거 TTF" panose="020B0600000101010101" pitchFamily="50" charset="-127"/>
                    <a:ea typeface="스웨거 TTF" panose="020B0600000101010101" pitchFamily="50" charset="-127"/>
                  </a:rPr>
                  <a:t>  = -17.55 + 16.31 </a:t>
                </a:r>
                <a:r>
                  <a:rPr lang="ko-KR" altLang="en-US" sz="3000" spc="-150" dirty="0" smtClean="0">
                    <a:solidFill>
                      <a:schemeClr val="accent2"/>
                    </a:solidFill>
                    <a:latin typeface="스웨거 TTF" panose="020B0600000101010101" pitchFamily="50" charset="-127"/>
                    <a:ea typeface="스웨거 TTF" panose="020B0600000101010101" pitchFamily="50" charset="-127"/>
                  </a:rPr>
                  <a:t>병원 종류</a:t>
                </a:r>
                <a:r>
                  <a:rPr lang="en-US" altLang="ko-KR" sz="3000" spc="-150" dirty="0" smtClean="0">
                    <a:solidFill>
                      <a:schemeClr val="accent2"/>
                    </a:solidFill>
                    <a:latin typeface="스웨거 TTF" panose="020B0600000101010101" pitchFamily="50" charset="-127"/>
                    <a:ea typeface="스웨거 TTF" panose="020B0600000101010101" pitchFamily="50" charset="-127"/>
                  </a:rPr>
                  <a:t>_</a:t>
                </a:r>
                <a:r>
                  <a:rPr lang="ko-KR" altLang="en-US" sz="3000" spc="-150" dirty="0" smtClean="0">
                    <a:solidFill>
                      <a:schemeClr val="accent2"/>
                    </a:solidFill>
                    <a:latin typeface="스웨거 TTF" panose="020B0600000101010101" pitchFamily="50" charset="-127"/>
                    <a:ea typeface="스웨거 TTF" panose="020B0600000101010101" pitchFamily="50" charset="-127"/>
                  </a:rPr>
                  <a:t>기타 </a:t>
                </a:r>
                <a:r>
                  <a:rPr lang="en-US" altLang="ko-KR" sz="3000" spc="-150" dirty="0" smtClean="0">
                    <a:latin typeface="스웨거 TTF" panose="020B0600000101010101" pitchFamily="50" charset="-127"/>
                    <a:ea typeface="스웨거 TTF" panose="020B0600000101010101" pitchFamily="50" charset="-127"/>
                  </a:rPr>
                  <a:t>+ 17.2 </a:t>
                </a:r>
                <a:r>
                  <a:rPr lang="ko-KR" altLang="en-US" sz="3000" spc="-150" dirty="0" smtClean="0">
                    <a:solidFill>
                      <a:schemeClr val="accent2"/>
                    </a:solidFill>
                    <a:latin typeface="스웨거 TTF" panose="020B0600000101010101" pitchFamily="50" charset="-127"/>
                    <a:ea typeface="스웨거 TTF" panose="020B0600000101010101" pitchFamily="50" charset="-127"/>
                  </a:rPr>
                  <a:t>병원 종류</a:t>
                </a:r>
                <a:r>
                  <a:rPr lang="en-US" altLang="ko-KR" sz="3000" spc="-150" dirty="0" smtClean="0">
                    <a:solidFill>
                      <a:schemeClr val="accent2"/>
                    </a:solidFill>
                    <a:latin typeface="스웨거 TTF" panose="020B0600000101010101" pitchFamily="50" charset="-127"/>
                    <a:ea typeface="스웨거 TTF" panose="020B0600000101010101" pitchFamily="50" charset="-127"/>
                  </a:rPr>
                  <a:t>_</a:t>
                </a:r>
                <a:r>
                  <a:rPr lang="ko-KR" altLang="en-US" sz="3000" spc="-150" dirty="0" smtClean="0">
                    <a:solidFill>
                      <a:schemeClr val="accent2"/>
                    </a:solidFill>
                    <a:latin typeface="스웨거 TTF" panose="020B0600000101010101" pitchFamily="50" charset="-127"/>
                    <a:ea typeface="스웨거 TTF" panose="020B0600000101010101" pitchFamily="50" charset="-127"/>
                  </a:rPr>
                  <a:t>한방병원 </a:t>
                </a:r>
                <a:r>
                  <a:rPr lang="en-US" altLang="ko-KR" sz="3000" spc="-150" dirty="0" smtClean="0">
                    <a:latin typeface="스웨거 TTF" panose="020B0600000101010101" pitchFamily="50" charset="-127"/>
                    <a:ea typeface="스웨거 TTF" panose="020B0600000101010101" pitchFamily="50" charset="-127"/>
                  </a:rPr>
                  <a:t>-0.71 </a:t>
                </a:r>
                <a:r>
                  <a:rPr lang="ko-KR" altLang="en-US" sz="3000" spc="-150" dirty="0" smtClean="0">
                    <a:solidFill>
                      <a:schemeClr val="accent2"/>
                    </a:solidFill>
                    <a:latin typeface="스웨거 TTF" panose="020B0600000101010101" pitchFamily="50" charset="-127"/>
                    <a:ea typeface="스웨거 TTF" panose="020B0600000101010101" pitchFamily="50" charset="-127"/>
                  </a:rPr>
                  <a:t>사고원인</a:t>
                </a:r>
                <a:r>
                  <a:rPr lang="en-US" altLang="ko-KR" sz="3000" spc="-150" dirty="0" smtClean="0">
                    <a:solidFill>
                      <a:schemeClr val="accent2"/>
                    </a:solidFill>
                    <a:latin typeface="스웨거 TTF" panose="020B0600000101010101" pitchFamily="50" charset="-127"/>
                    <a:ea typeface="스웨거 TTF" panose="020B0600000101010101" pitchFamily="50" charset="-127"/>
                  </a:rPr>
                  <a:t>_</a:t>
                </a:r>
                <a:r>
                  <a:rPr lang="ko-KR" altLang="en-US" sz="3000" spc="-150" dirty="0" err="1" smtClean="0">
                    <a:solidFill>
                      <a:schemeClr val="accent2"/>
                    </a:solidFill>
                    <a:latin typeface="스웨거 TTF" panose="020B0600000101010101" pitchFamily="50" charset="-127"/>
                    <a:ea typeface="스웨거 TTF" panose="020B0600000101010101" pitchFamily="50" charset="-127"/>
                  </a:rPr>
                  <a:t>비슷</a:t>
                </a:r>
                <a:endParaRPr lang="en-US" altLang="ko-KR" sz="3000" spc="-150" dirty="0" smtClean="0">
                  <a:solidFill>
                    <a:schemeClr val="accent2"/>
                  </a:solidFill>
                  <a:latin typeface="스웨거 TTF" panose="020B0600000101010101" pitchFamily="50" charset="-127"/>
                  <a:ea typeface="스웨거 TTF" panose="020B0600000101010101" pitchFamily="50" charset="-127"/>
                </a:endParaRPr>
              </a:p>
              <a:p>
                <a:r>
                  <a:rPr lang="en-US" altLang="ko-KR" sz="3000" spc="-150" dirty="0">
                    <a:latin typeface="스웨거 TTF" panose="020B0600000101010101" pitchFamily="50" charset="-127"/>
                    <a:ea typeface="스웨거 TTF" panose="020B0600000101010101" pitchFamily="50" charset="-127"/>
                  </a:rPr>
                  <a:t> </a:t>
                </a:r>
                <a:r>
                  <a:rPr lang="en-US" altLang="ko-KR" sz="3000" spc="-150" dirty="0" smtClean="0">
                    <a:latin typeface="스웨거 TTF" panose="020B0600000101010101" pitchFamily="50" charset="-127"/>
                    <a:ea typeface="스웨거 TTF" panose="020B0600000101010101" pitchFamily="50" charset="-127"/>
                  </a:rPr>
                  <a:t>                                             - 1.14 </a:t>
                </a:r>
                <a:r>
                  <a:rPr lang="ko-KR" altLang="en-US" sz="3000" spc="-150" dirty="0" smtClean="0">
                    <a:solidFill>
                      <a:schemeClr val="accent2"/>
                    </a:solidFill>
                    <a:latin typeface="스웨거 TTF" panose="020B0600000101010101" pitchFamily="50" charset="-127"/>
                    <a:ea typeface="스웨거 TTF" panose="020B0600000101010101" pitchFamily="50" charset="-127"/>
                  </a:rPr>
                  <a:t>사고원인</a:t>
                </a:r>
                <a:r>
                  <a:rPr lang="en-US" altLang="ko-KR" sz="3000" spc="-150" dirty="0" smtClean="0">
                    <a:solidFill>
                      <a:schemeClr val="accent2"/>
                    </a:solidFill>
                    <a:latin typeface="스웨거 TTF" panose="020B0600000101010101" pitchFamily="50" charset="-127"/>
                    <a:ea typeface="스웨거 TTF" panose="020B0600000101010101" pitchFamily="50" charset="-127"/>
                  </a:rPr>
                  <a:t>_</a:t>
                </a:r>
                <a:r>
                  <a:rPr lang="ko-KR" altLang="en-US" sz="3000" spc="-150" dirty="0" smtClean="0">
                    <a:solidFill>
                      <a:schemeClr val="accent2"/>
                    </a:solidFill>
                    <a:latin typeface="스웨거 TTF" panose="020B0600000101010101" pitchFamily="50" charset="-127"/>
                    <a:ea typeface="스웨거 TTF" panose="020B0600000101010101" pitchFamily="50" charset="-127"/>
                  </a:rPr>
                  <a:t>낮음 </a:t>
                </a:r>
                <a:r>
                  <a:rPr lang="en-US" altLang="ko-KR" sz="3000" spc="-150" dirty="0" smtClean="0">
                    <a:latin typeface="스웨거 TTF" panose="020B0600000101010101" pitchFamily="50" charset="-127"/>
                    <a:ea typeface="스웨거 TTF" panose="020B0600000101010101" pitchFamily="50" charset="-127"/>
                  </a:rPr>
                  <a:t>+ 0.18 </a:t>
                </a:r>
                <a:r>
                  <a:rPr lang="ko-KR" altLang="en-US" sz="3000" spc="-150" dirty="0" smtClean="0">
                    <a:solidFill>
                      <a:schemeClr val="accent2"/>
                    </a:solidFill>
                    <a:latin typeface="스웨거 TTF" panose="020B0600000101010101" pitchFamily="50" charset="-127"/>
                    <a:ea typeface="스웨거 TTF" panose="020B0600000101010101" pitchFamily="50" charset="-127"/>
                  </a:rPr>
                  <a:t>입원 청구 횟수</a:t>
                </a:r>
                <a:r>
                  <a:rPr lang="en-US" altLang="ko-KR" sz="3000" spc="-150" dirty="0" smtClean="0">
                    <a:latin typeface="스웨거 TTF" panose="020B0600000101010101" pitchFamily="50" charset="-127"/>
                    <a:ea typeface="스웨거 TTF" panose="020B0600000101010101" pitchFamily="50" charset="-127"/>
                  </a:rPr>
                  <a:t> – 0.0002 </a:t>
                </a:r>
                <a:r>
                  <a:rPr lang="ko-KR" altLang="en-US" sz="3000" spc="-150" dirty="0" smtClean="0">
                    <a:solidFill>
                      <a:schemeClr val="accent2"/>
                    </a:solidFill>
                    <a:latin typeface="스웨거 TTF" panose="020B0600000101010101" pitchFamily="50" charset="-127"/>
                    <a:ea typeface="스웨거 TTF" panose="020B0600000101010101" pitchFamily="50" charset="-127"/>
                  </a:rPr>
                  <a:t>계약 후</a:t>
                </a:r>
                <a:r>
                  <a:rPr lang="ko-KR" altLang="en-US" sz="3000" spc="-150" dirty="0" smtClean="0">
                    <a:latin typeface="스웨거 TTF" panose="020B0600000101010101" pitchFamily="50" charset="-127"/>
                    <a:ea typeface="스웨거 TTF" panose="020B0600000101010101" pitchFamily="50" charset="-127"/>
                  </a:rPr>
                  <a:t> </a:t>
                </a:r>
                <a:r>
                  <a:rPr lang="ko-KR" altLang="en-US" sz="3000" spc="-150" dirty="0" smtClean="0">
                    <a:solidFill>
                      <a:schemeClr val="accent2"/>
                    </a:solidFill>
                    <a:latin typeface="스웨거 TTF" panose="020B0600000101010101" pitchFamily="50" charset="-127"/>
                    <a:ea typeface="스웨거 TTF" panose="020B0600000101010101" pitchFamily="50" charset="-127"/>
                  </a:rPr>
                  <a:t>보험 청구 최대 기간</a:t>
                </a:r>
                <a:endParaRPr lang="en-US" altLang="ko-KR" sz="3000" spc="-150" dirty="0" smtClean="0">
                  <a:solidFill>
                    <a:schemeClr val="accent2"/>
                  </a:solidFill>
                  <a:latin typeface="스웨거 TTF" panose="020B0600000101010101" pitchFamily="50" charset="-127"/>
                  <a:ea typeface="스웨거 TTF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172" y="2903291"/>
                <a:ext cx="11525596" cy="1372812"/>
              </a:xfrm>
              <a:prstGeom prst="rect">
                <a:avLst/>
              </a:prstGeom>
              <a:blipFill>
                <a:blip r:embed="rId2"/>
                <a:stretch>
                  <a:fillRect l="-1269" b="-1377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590551" y="5073850"/>
                <a:ext cx="11525596" cy="84446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500" i="1" spc="-150" smtClean="0">
                            <a:latin typeface="Cambria Math" panose="02040503050406030204" pitchFamily="18" charset="0"/>
                            <a:ea typeface="스웨거 TTF" panose="020B0600000101010101" pitchFamily="50" charset="-127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ko-KR" altLang="en-US" sz="2500" spc="-150" dirty="0" smtClean="0">
                            <a:solidFill>
                              <a:schemeClr val="accent2"/>
                            </a:solidFill>
                            <a:latin typeface="스웨거 TTF" panose="020B0600000101010101" pitchFamily="50" charset="-127"/>
                            <a:ea typeface="스웨거 TTF" panose="020B0600000101010101" pitchFamily="50" charset="-127"/>
                          </a:rPr>
                          <m:t>보험사기일 확률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altLang="ko-KR" sz="2500" spc="-150" dirty="0">
                            <a:latin typeface="스웨거 TTF" panose="020B0600000101010101" pitchFamily="50" charset="-127"/>
                            <a:ea typeface="스웨거 TTF" panose="020B0600000101010101" pitchFamily="50" charset="-127"/>
                          </a:rPr>
                          <m:t>1 </m:t>
                        </m:r>
                        <m:r>
                          <m:rPr>
                            <m:nor/>
                          </m:rPr>
                          <a:rPr lang="en-US" altLang="ko-KR" sz="2500" b="0" i="0" spc="-150" dirty="0" smtClean="0">
                            <a:latin typeface="스웨거 TTF" panose="020B0600000101010101" pitchFamily="50" charset="-127"/>
                            <a:ea typeface="스웨거 TTF" panose="020B0600000101010101" pitchFamily="50" charset="-127"/>
                          </a:rPr>
                          <m:t>− </m:t>
                        </m:r>
                        <m:r>
                          <m:rPr>
                            <m:nor/>
                          </m:rPr>
                          <a:rPr lang="ko-KR" altLang="en-US" sz="2500" spc="-150" dirty="0" smtClean="0">
                            <a:solidFill>
                              <a:schemeClr val="accent2"/>
                            </a:solidFill>
                            <a:latin typeface="스웨거 TTF" panose="020B0600000101010101" pitchFamily="50" charset="-127"/>
                            <a:ea typeface="스웨거 TTF" panose="020B0600000101010101" pitchFamily="50" charset="-127"/>
                          </a:rPr>
                          <m:t>보험사기일 확률</m:t>
                        </m:r>
                      </m:den>
                    </m:f>
                  </m:oMath>
                </a14:m>
                <a:r>
                  <a:rPr lang="en-US" altLang="ko-KR" sz="2500" spc="-150" dirty="0" smtClean="0">
                    <a:latin typeface="스웨거 TTF" panose="020B0600000101010101" pitchFamily="50" charset="-127"/>
                    <a:ea typeface="스웨거 TTF" panose="020B0600000101010101" pitchFamily="50" charset="-127"/>
                  </a:rPr>
                  <a:t> 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500" i="1" spc="-150" dirty="0" smtClean="0">
                            <a:latin typeface="Cambria Math" panose="02040503050406030204" pitchFamily="18" charset="0"/>
                            <a:ea typeface="스웨거 TTF" panose="020B0600000101010101" pitchFamily="50" charset="-127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ko-KR" sz="2500" spc="-150" dirty="0">
                            <a:latin typeface="스웨거 TTF" panose="020B0600000101010101" pitchFamily="50" charset="-127"/>
                            <a:ea typeface="스웨거 TTF" panose="020B0600000101010101" pitchFamily="50" charset="-127"/>
                          </a:rPr>
                          <m:t>e</m:t>
                        </m:r>
                      </m:e>
                      <m:sup>
                        <m:eqArr>
                          <m:eqArrPr>
                            <m:ctrlPr>
                              <a:rPr lang="en-US" altLang="ko-KR" sz="2500" i="1" spc="-150" dirty="0">
                                <a:latin typeface="Cambria Math" panose="02040503050406030204" pitchFamily="18" charset="0"/>
                                <a:ea typeface="스웨거 TTF" panose="020B0600000101010101" pitchFamily="50" charset="-127"/>
                              </a:rPr>
                            </m:ctrlPr>
                          </m:eqArrPr>
                          <m:e>
                            <m:r>
                              <m:rPr>
                                <m:nor/>
                              </m:rPr>
                              <a:rPr lang="en-US" altLang="ko-KR" sz="2500" b="0" i="0" spc="-150" dirty="0" smtClean="0">
                                <a:latin typeface="스웨거 TTF" panose="020B0600000101010101" pitchFamily="50" charset="-127"/>
                                <a:ea typeface="스웨거 TTF" panose="020B0600000101010101" pitchFamily="50" charset="-127"/>
                              </a:rPr>
                              <m:t>−</m:t>
                            </m:r>
                            <m:r>
                              <m:rPr>
                                <m:nor/>
                              </m:rPr>
                              <a:rPr lang="en-US" altLang="ko-KR" sz="2500" spc="-150" dirty="0">
                                <a:latin typeface="스웨거 TTF" panose="020B0600000101010101" pitchFamily="50" charset="-127"/>
                                <a:ea typeface="스웨거 TTF" panose="020B0600000101010101" pitchFamily="50" charset="-127"/>
                              </a:rPr>
                              <m:t>1</m:t>
                            </m:r>
                            <m:r>
                              <m:rPr>
                                <m:nor/>
                              </m:rPr>
                              <a:rPr lang="en-US" altLang="ko-KR" sz="2500" b="0" i="0" spc="-150" dirty="0" smtClean="0">
                                <a:latin typeface="스웨거 TTF" panose="020B0600000101010101" pitchFamily="50" charset="-127"/>
                                <a:ea typeface="스웨거 TTF" panose="020B0600000101010101" pitchFamily="50" charset="-127"/>
                              </a:rPr>
                              <m:t>7</m:t>
                            </m:r>
                            <m:r>
                              <m:rPr>
                                <m:nor/>
                              </m:rPr>
                              <a:rPr lang="en-US" altLang="ko-KR" sz="2500" spc="-150" dirty="0">
                                <a:latin typeface="스웨거 TTF" panose="020B0600000101010101" pitchFamily="50" charset="-127"/>
                                <a:ea typeface="스웨거 TTF" panose="020B0600000101010101" pitchFamily="50" charset="-127"/>
                              </a:rPr>
                              <m:t>.</m:t>
                            </m:r>
                            <m:r>
                              <m:rPr>
                                <m:nor/>
                              </m:rPr>
                              <a:rPr lang="en-US" altLang="ko-KR" sz="2500" b="0" i="0" spc="-150" dirty="0" smtClean="0">
                                <a:latin typeface="스웨거 TTF" panose="020B0600000101010101" pitchFamily="50" charset="-127"/>
                                <a:ea typeface="스웨거 TTF" panose="020B0600000101010101" pitchFamily="50" charset="-127"/>
                              </a:rPr>
                              <m:t>5</m:t>
                            </m:r>
                            <m:r>
                              <m:rPr>
                                <m:nor/>
                              </m:rPr>
                              <a:rPr lang="en-US" altLang="ko-KR" sz="2500" spc="-150" dirty="0">
                                <a:latin typeface="스웨거 TTF" panose="020B0600000101010101" pitchFamily="50" charset="-127"/>
                                <a:ea typeface="스웨거 TTF" panose="020B0600000101010101" pitchFamily="50" charset="-127"/>
                              </a:rPr>
                              <m:t>5 + 16.31 </m:t>
                            </m:r>
                            <m:r>
                              <m:rPr>
                                <m:nor/>
                              </m:rPr>
                              <a:rPr lang="ko-KR" altLang="en-US" sz="2500" spc="-150" dirty="0">
                                <a:solidFill>
                                  <a:schemeClr val="accent2"/>
                                </a:solidFill>
                                <a:latin typeface="스웨거 TTF" panose="020B0600000101010101" pitchFamily="50" charset="-127"/>
                                <a:ea typeface="스웨거 TTF" panose="020B0600000101010101" pitchFamily="50" charset="-127"/>
                              </a:rPr>
                              <m:t>병원</m:t>
                            </m:r>
                            <m:r>
                              <m:rPr>
                                <m:nor/>
                              </m:rPr>
                              <a:rPr lang="en-US" altLang="ko-KR" sz="2500" b="0" i="0" spc="-150" dirty="0" smtClean="0">
                                <a:solidFill>
                                  <a:schemeClr val="accent2"/>
                                </a:solidFill>
                                <a:latin typeface="스웨거 TTF" panose="020B0600000101010101" pitchFamily="50" charset="-127"/>
                                <a:ea typeface="스웨거 TTF" panose="020B0600000101010101" pitchFamily="50" charset="-127"/>
                              </a:rPr>
                              <m:t> </m:t>
                            </m:r>
                            <m:r>
                              <a:rPr lang="ko-KR" altLang="en-US" sz="2500" i="1" spc="-150" dirty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스웨거 TTF" panose="020B0600000101010101" pitchFamily="50" charset="-127"/>
                              </a:rPr>
                              <m:t>종류</m:t>
                            </m:r>
                            <m:r>
                              <m:rPr>
                                <m:nor/>
                              </m:rPr>
                              <a:rPr lang="en-US" altLang="ko-KR" sz="2500" spc="-150" dirty="0">
                                <a:solidFill>
                                  <a:schemeClr val="accent2"/>
                                </a:solidFill>
                                <a:latin typeface="스웨거 TTF" panose="020B0600000101010101" pitchFamily="50" charset="-127"/>
                                <a:ea typeface="스웨거 TTF" panose="020B0600000101010101" pitchFamily="50" charset="-127"/>
                              </a:rPr>
                              <m:t>_</m:t>
                            </m:r>
                            <m:r>
                              <m:rPr>
                                <m:nor/>
                              </m:rPr>
                              <a:rPr lang="ko-KR" altLang="en-US" sz="2500" spc="-150" dirty="0">
                                <a:solidFill>
                                  <a:schemeClr val="accent2"/>
                                </a:solidFill>
                                <a:latin typeface="스웨거 TTF" panose="020B0600000101010101" pitchFamily="50" charset="-127"/>
                                <a:ea typeface="스웨거 TTF" panose="020B0600000101010101" pitchFamily="50" charset="-127"/>
                              </a:rPr>
                              <m:t>기타 </m:t>
                            </m:r>
                            <m:r>
                              <m:rPr>
                                <m:nor/>
                              </m:rPr>
                              <a:rPr lang="en-US" altLang="ko-KR" sz="2500" spc="-150" dirty="0">
                                <a:latin typeface="스웨거 TTF" panose="020B0600000101010101" pitchFamily="50" charset="-127"/>
                                <a:ea typeface="스웨거 TTF" panose="020B0600000101010101" pitchFamily="50" charset="-127"/>
                              </a:rPr>
                              <m:t>+ 17.2 </m:t>
                            </m:r>
                            <m:r>
                              <m:rPr>
                                <m:nor/>
                              </m:rPr>
                              <a:rPr lang="ko-KR" altLang="en-US" sz="2500" spc="-150" dirty="0">
                                <a:solidFill>
                                  <a:schemeClr val="accent2"/>
                                </a:solidFill>
                                <a:latin typeface="스웨거 TTF" panose="020B0600000101010101" pitchFamily="50" charset="-127"/>
                                <a:ea typeface="스웨거 TTF" panose="020B0600000101010101" pitchFamily="50" charset="-127"/>
                              </a:rPr>
                              <m:t>병원</m:t>
                            </m:r>
                            <m:r>
                              <a:rPr lang="en-US" altLang="ko-KR" sz="2500" b="0" i="1" spc="-150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스웨거 TTF" panose="020B0600000101010101" pitchFamily="50" charset="-127"/>
                              </a:rPr>
                              <m:t> </m:t>
                            </m:r>
                            <m:r>
                              <a:rPr lang="ko-KR" altLang="en-US" sz="2500" i="1" spc="-150" dirty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스웨거 TTF" panose="020B0600000101010101" pitchFamily="50" charset="-127"/>
                              </a:rPr>
                              <m:t>종류</m:t>
                            </m:r>
                            <m:r>
                              <m:rPr>
                                <m:nor/>
                              </m:rPr>
                              <a:rPr lang="en-US" altLang="ko-KR" sz="2500" spc="-150" dirty="0">
                                <a:solidFill>
                                  <a:schemeClr val="accent2"/>
                                </a:solidFill>
                                <a:latin typeface="스웨거 TTF" panose="020B0600000101010101" pitchFamily="50" charset="-127"/>
                                <a:ea typeface="스웨거 TTF" panose="020B0600000101010101" pitchFamily="50" charset="-127"/>
                              </a:rPr>
                              <m:t>_</m:t>
                            </m:r>
                            <m:r>
                              <m:rPr>
                                <m:nor/>
                              </m:rPr>
                              <a:rPr lang="ko-KR" altLang="en-US" sz="2500" spc="-150" dirty="0">
                                <a:solidFill>
                                  <a:schemeClr val="accent2"/>
                                </a:solidFill>
                                <a:latin typeface="스웨거 TTF" panose="020B0600000101010101" pitchFamily="50" charset="-127"/>
                                <a:ea typeface="스웨거 TTF" panose="020B0600000101010101" pitchFamily="50" charset="-127"/>
                              </a:rPr>
                              <m:t>한방병원 </m:t>
                            </m:r>
                            <m:r>
                              <m:rPr>
                                <m:nor/>
                              </m:rPr>
                              <a:rPr lang="en-US" altLang="ko-KR" sz="2500" b="0" i="0" spc="-150" dirty="0" smtClean="0">
                                <a:solidFill>
                                  <a:schemeClr val="tx1"/>
                                </a:solidFill>
                                <a:latin typeface="스웨거 TTF" panose="020B0600000101010101" pitchFamily="50" charset="-127"/>
                                <a:ea typeface="스웨거 TTF" panose="020B0600000101010101" pitchFamily="50" charset="-127"/>
                              </a:rPr>
                              <m:t>−</m:t>
                            </m:r>
                            <m:r>
                              <m:rPr>
                                <m:nor/>
                              </m:rPr>
                              <a:rPr lang="en-US" altLang="ko-KR" sz="2500" b="0" i="0" spc="-150" dirty="0" smtClean="0">
                                <a:latin typeface="스웨거 TTF" panose="020B0600000101010101" pitchFamily="50" charset="-127"/>
                                <a:ea typeface="스웨거 TTF" panose="020B0600000101010101" pitchFamily="50" charset="-127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altLang="ko-KR" sz="2500" spc="-150" dirty="0">
                                <a:latin typeface="스웨거 TTF" panose="020B0600000101010101" pitchFamily="50" charset="-127"/>
                                <a:ea typeface="스웨거 TTF" panose="020B0600000101010101" pitchFamily="50" charset="-127"/>
                              </a:rPr>
                              <m:t>0.71 </m:t>
                            </m:r>
                            <m:r>
                              <m:rPr>
                                <m:nor/>
                              </m:rPr>
                              <a:rPr lang="ko-KR" altLang="en-US" sz="2500" spc="-150" dirty="0">
                                <a:solidFill>
                                  <a:schemeClr val="accent2"/>
                                </a:solidFill>
                                <a:latin typeface="스웨거 TTF" panose="020B0600000101010101" pitchFamily="50" charset="-127"/>
                                <a:ea typeface="스웨거 TTF" panose="020B0600000101010101" pitchFamily="50" charset="-127"/>
                              </a:rPr>
                              <m:t>사고원인</m:t>
                            </m:r>
                            <m:r>
                              <m:rPr>
                                <m:nor/>
                              </m:rPr>
                              <a:rPr lang="en-US" altLang="ko-KR" sz="2500" spc="-150" dirty="0">
                                <a:solidFill>
                                  <a:schemeClr val="accent2"/>
                                </a:solidFill>
                                <a:latin typeface="스웨거 TTF" panose="020B0600000101010101" pitchFamily="50" charset="-127"/>
                                <a:ea typeface="스웨거 TTF" panose="020B0600000101010101" pitchFamily="50" charset="-127"/>
                              </a:rPr>
                              <m:t>_</m:t>
                            </m:r>
                            <m:r>
                              <m:rPr>
                                <m:nor/>
                              </m:rPr>
                              <a:rPr lang="ko-KR" altLang="en-US" sz="2500" spc="-150" dirty="0">
                                <a:solidFill>
                                  <a:schemeClr val="accent2"/>
                                </a:solidFill>
                                <a:latin typeface="스웨거 TTF" panose="020B0600000101010101" pitchFamily="50" charset="-127"/>
                                <a:ea typeface="스웨거 TTF" panose="020B0600000101010101" pitchFamily="50" charset="-127"/>
                              </a:rPr>
                              <m:t>비슷</m:t>
                            </m:r>
                            <m:r>
                              <m:rPr>
                                <m:nor/>
                              </m:rPr>
                              <a:rPr lang="en-US" altLang="ko-KR" sz="2500" spc="-150" dirty="0">
                                <a:solidFill>
                                  <a:schemeClr val="accent2"/>
                                </a:solidFill>
                                <a:latin typeface="스웨거 TTF" panose="020B0600000101010101" pitchFamily="50" charset="-127"/>
                                <a:ea typeface="스웨거 TTF" panose="020B0600000101010101" pitchFamily="50" charset="-127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altLang="ko-KR" sz="2500" spc="-150" dirty="0">
                                <a:latin typeface="스웨거 TTF" panose="020B0600000101010101" pitchFamily="50" charset="-127"/>
                                <a:ea typeface="스웨거 TTF" panose="020B0600000101010101" pitchFamily="50" charset="-127"/>
                              </a:rPr>
                              <m:t>                                           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en-US" altLang="ko-KR" sz="2500" b="0" i="0" spc="-150" dirty="0" smtClean="0">
                                <a:latin typeface="Cambria Math" panose="02040503050406030204" pitchFamily="18" charset="0"/>
                                <a:ea typeface="스웨거 TTF" panose="020B0600000101010101" pitchFamily="50" charset="-127"/>
                              </a:rPr>
                              <m:t>− </m:t>
                            </m:r>
                            <m:r>
                              <m:rPr>
                                <m:nor/>
                              </m:rPr>
                              <a:rPr lang="en-US" altLang="ko-KR" sz="2500" spc="-150" dirty="0">
                                <a:latin typeface="스웨거 TTF" panose="020B0600000101010101" pitchFamily="50" charset="-127"/>
                                <a:ea typeface="스웨거 TTF" panose="020B0600000101010101" pitchFamily="50" charset="-127"/>
                              </a:rPr>
                              <m:t> 1.14 </m:t>
                            </m:r>
                            <m:r>
                              <m:rPr>
                                <m:nor/>
                              </m:rPr>
                              <a:rPr lang="ko-KR" altLang="en-US" sz="2500" spc="-150" dirty="0">
                                <a:solidFill>
                                  <a:schemeClr val="accent2"/>
                                </a:solidFill>
                                <a:latin typeface="스웨거 TTF" panose="020B0600000101010101" pitchFamily="50" charset="-127"/>
                                <a:ea typeface="스웨거 TTF" panose="020B0600000101010101" pitchFamily="50" charset="-127"/>
                              </a:rPr>
                              <m:t>사고원인</m:t>
                            </m:r>
                            <m:r>
                              <m:rPr>
                                <m:nor/>
                              </m:rPr>
                              <a:rPr lang="en-US" altLang="ko-KR" sz="2500" spc="-150" dirty="0">
                                <a:solidFill>
                                  <a:schemeClr val="accent2"/>
                                </a:solidFill>
                                <a:latin typeface="스웨거 TTF" panose="020B0600000101010101" pitchFamily="50" charset="-127"/>
                                <a:ea typeface="스웨거 TTF" panose="020B0600000101010101" pitchFamily="50" charset="-127"/>
                              </a:rPr>
                              <m:t>_</m:t>
                            </m:r>
                            <m:r>
                              <m:rPr>
                                <m:nor/>
                              </m:rPr>
                              <a:rPr lang="ko-KR" altLang="en-US" sz="2500" spc="-150" dirty="0">
                                <a:solidFill>
                                  <a:schemeClr val="accent2"/>
                                </a:solidFill>
                                <a:latin typeface="스웨거 TTF" panose="020B0600000101010101" pitchFamily="50" charset="-127"/>
                                <a:ea typeface="스웨거 TTF" panose="020B0600000101010101" pitchFamily="50" charset="-127"/>
                              </a:rPr>
                              <m:t>낮음 </m:t>
                            </m:r>
                            <m:r>
                              <m:rPr>
                                <m:nor/>
                              </m:rPr>
                              <a:rPr lang="en-US" altLang="ko-KR" sz="2500" spc="-150" dirty="0">
                                <a:latin typeface="스웨거 TTF" panose="020B0600000101010101" pitchFamily="50" charset="-127"/>
                                <a:ea typeface="스웨거 TTF" panose="020B0600000101010101" pitchFamily="50" charset="-127"/>
                              </a:rPr>
                              <m:t>+ 0.18 </m:t>
                            </m:r>
                            <m:r>
                              <m:rPr>
                                <m:nor/>
                              </m:rPr>
                              <a:rPr lang="ko-KR" altLang="en-US" sz="2500" spc="-150" dirty="0">
                                <a:solidFill>
                                  <a:schemeClr val="accent2"/>
                                </a:solidFill>
                                <a:latin typeface="스웨거 TTF" panose="020B0600000101010101" pitchFamily="50" charset="-127"/>
                                <a:ea typeface="스웨거 TTF" panose="020B0600000101010101" pitchFamily="50" charset="-127"/>
                              </a:rPr>
                              <m:t>입원 청구 횟수</m:t>
                            </m:r>
                            <m:r>
                              <m:rPr>
                                <m:nor/>
                              </m:rPr>
                              <a:rPr lang="en-US" altLang="ko-KR" sz="2500" spc="-150" dirty="0">
                                <a:latin typeface="스웨거 TTF" panose="020B0600000101010101" pitchFamily="50" charset="-127"/>
                                <a:ea typeface="스웨거 TTF" panose="020B0600000101010101" pitchFamily="50" charset="-127"/>
                              </a:rPr>
                              <m:t> –</m:t>
                            </m:r>
                            <m:r>
                              <m:rPr>
                                <m:nor/>
                              </m:rPr>
                              <a:rPr lang="en-US" altLang="ko-KR" sz="2500" spc="-150" dirty="0" smtClean="0">
                                <a:latin typeface="스웨거 TTF" panose="020B0600000101010101" pitchFamily="50" charset="-127"/>
                                <a:ea typeface="스웨거 TTF" panose="020B0600000101010101" pitchFamily="50" charset="-127"/>
                              </a:rPr>
                              <m:t> 0.0002 </m:t>
                            </m:r>
                            <m:r>
                              <m:rPr>
                                <m:nor/>
                              </m:rPr>
                              <a:rPr lang="ko-KR" altLang="en-US" sz="2500" spc="-150" dirty="0">
                                <a:solidFill>
                                  <a:schemeClr val="accent2"/>
                                </a:solidFill>
                                <a:latin typeface="스웨거 TTF" panose="020B0600000101010101" pitchFamily="50" charset="-127"/>
                                <a:ea typeface="스웨거 TTF" panose="020B0600000101010101" pitchFamily="50" charset="-127"/>
                              </a:rPr>
                              <m:t>계약 후</m:t>
                            </m:r>
                            <m:r>
                              <m:rPr>
                                <m:nor/>
                              </m:rPr>
                              <a:rPr lang="ko-KR" altLang="en-US" sz="2500" spc="-150" dirty="0">
                                <a:latin typeface="스웨거 TTF" panose="020B0600000101010101" pitchFamily="50" charset="-127"/>
                                <a:ea typeface="스웨거 TTF" panose="020B0600000101010101" pitchFamily="50" charset="-127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ko-KR" altLang="en-US" sz="2500" spc="-150" dirty="0">
                                <a:solidFill>
                                  <a:schemeClr val="accent2"/>
                                </a:solidFill>
                                <a:latin typeface="스웨거 TTF" panose="020B0600000101010101" pitchFamily="50" charset="-127"/>
                                <a:ea typeface="스웨거 TTF" panose="020B0600000101010101" pitchFamily="50" charset="-127"/>
                              </a:rPr>
                              <m:t>보험 청구 최대 기간</m:t>
                            </m:r>
                            <m:r>
                              <m:rPr>
                                <m:nor/>
                              </m:rPr>
                              <a:rPr lang="en-US" altLang="ko-KR" sz="2500" spc="-150" dirty="0">
                                <a:solidFill>
                                  <a:schemeClr val="accent2"/>
                                </a:solidFill>
                                <a:latin typeface="스웨거 TTF" panose="020B0600000101010101" pitchFamily="50" charset="-127"/>
                                <a:ea typeface="스웨거 TTF" panose="020B0600000101010101" pitchFamily="50" charset="-127"/>
                              </a:rPr>
                              <m:t> </m:t>
                            </m:r>
                          </m:e>
                        </m:eqArr>
                      </m:sup>
                    </m:sSup>
                  </m:oMath>
                </a14:m>
                <a:endParaRPr lang="en-US" altLang="ko-KR" sz="2500" spc="-150" dirty="0" smtClean="0">
                  <a:solidFill>
                    <a:schemeClr val="accent2"/>
                  </a:solidFill>
                  <a:latin typeface="스웨거 TTF" panose="020B0600000101010101" pitchFamily="50" charset="-127"/>
                  <a:ea typeface="스웨거 TTF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551" y="5073850"/>
                <a:ext cx="11525596" cy="844462"/>
              </a:xfrm>
              <a:prstGeom prst="rect">
                <a:avLst/>
              </a:prstGeom>
              <a:blipFill>
                <a:blip r:embed="rId3"/>
                <a:stretch>
                  <a:fillRect t="-719" b="-50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7849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0" y="0"/>
            <a:ext cx="185820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000" u="sng" spc="-150" dirty="0" err="1" smtClean="0">
                <a:solidFill>
                  <a:schemeClr val="accent4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로지스틱</a:t>
            </a:r>
            <a:r>
              <a:rPr lang="ko-KR" altLang="en-US" sz="3000" u="sng" spc="-150" dirty="0" smtClean="0">
                <a:solidFill>
                  <a:schemeClr val="accent4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 회귀분석</a:t>
            </a:r>
            <a:endParaRPr lang="ko-KR" altLang="en-US" sz="3000" u="sng" spc="-150" dirty="0">
              <a:solidFill>
                <a:schemeClr val="accent4"/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05172" y="804241"/>
            <a:ext cx="652739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5000" spc="-150" dirty="0" smtClean="0">
                <a:solidFill>
                  <a:schemeClr val="accent4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• Odds Ratio</a:t>
            </a:r>
            <a:r>
              <a:rPr lang="ko-KR" altLang="en-US" sz="5000" spc="-150" dirty="0" smtClean="0">
                <a:solidFill>
                  <a:schemeClr val="accent4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에 의한 효과 분석</a:t>
            </a:r>
            <a:endParaRPr lang="ko-KR" altLang="en-US" sz="5000" spc="-150" dirty="0">
              <a:solidFill>
                <a:schemeClr val="accent4"/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0395375"/>
              </p:ext>
            </p:extLst>
          </p:nvPr>
        </p:nvGraphicFramePr>
        <p:xfrm>
          <a:off x="513052" y="2295868"/>
          <a:ext cx="11165896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5128">
                  <a:extLst>
                    <a:ext uri="{9D8B030D-6E8A-4147-A177-3AD203B41FA5}">
                      <a16:colId xmlns:a16="http://schemas.microsoft.com/office/drawing/2014/main" val="1249966798"/>
                    </a:ext>
                  </a:extLst>
                </a:gridCol>
                <a:gridCol w="1595128">
                  <a:extLst>
                    <a:ext uri="{9D8B030D-6E8A-4147-A177-3AD203B41FA5}">
                      <a16:colId xmlns:a16="http://schemas.microsoft.com/office/drawing/2014/main" val="3511685495"/>
                    </a:ext>
                  </a:extLst>
                </a:gridCol>
                <a:gridCol w="1595128">
                  <a:extLst>
                    <a:ext uri="{9D8B030D-6E8A-4147-A177-3AD203B41FA5}">
                      <a16:colId xmlns:a16="http://schemas.microsoft.com/office/drawing/2014/main" val="3543546427"/>
                    </a:ext>
                  </a:extLst>
                </a:gridCol>
                <a:gridCol w="1595128">
                  <a:extLst>
                    <a:ext uri="{9D8B030D-6E8A-4147-A177-3AD203B41FA5}">
                      <a16:colId xmlns:a16="http://schemas.microsoft.com/office/drawing/2014/main" val="23836770"/>
                    </a:ext>
                  </a:extLst>
                </a:gridCol>
                <a:gridCol w="1595128">
                  <a:extLst>
                    <a:ext uri="{9D8B030D-6E8A-4147-A177-3AD203B41FA5}">
                      <a16:colId xmlns:a16="http://schemas.microsoft.com/office/drawing/2014/main" val="4440043"/>
                    </a:ext>
                  </a:extLst>
                </a:gridCol>
                <a:gridCol w="1595128">
                  <a:extLst>
                    <a:ext uri="{9D8B030D-6E8A-4147-A177-3AD203B41FA5}">
                      <a16:colId xmlns:a16="http://schemas.microsoft.com/office/drawing/2014/main" val="3047629103"/>
                    </a:ext>
                  </a:extLst>
                </a:gridCol>
                <a:gridCol w="1595128">
                  <a:extLst>
                    <a:ext uri="{9D8B030D-6E8A-4147-A177-3AD203B41FA5}">
                      <a16:colId xmlns:a16="http://schemas.microsoft.com/office/drawing/2014/main" val="28435565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 smtClean="0"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절편</a:t>
                      </a:r>
                      <a:endParaRPr lang="ko-KR" altLang="en-US" sz="2000" b="0" dirty="0">
                        <a:latin typeface="스웨거 TTF" panose="020B0600000101010101" pitchFamily="50" charset="-127"/>
                        <a:ea typeface="스웨거 TTF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 smtClean="0"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병원 종류</a:t>
                      </a:r>
                      <a:r>
                        <a:rPr lang="en-US" altLang="ko-KR" sz="2000" b="0" dirty="0" smtClean="0"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_</a:t>
                      </a:r>
                      <a:r>
                        <a:rPr lang="ko-KR" altLang="en-US" sz="2000" b="0" dirty="0" smtClean="0"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기타</a:t>
                      </a:r>
                      <a:endParaRPr lang="ko-KR" altLang="en-US" sz="2000" b="0" dirty="0">
                        <a:latin typeface="스웨거 TTF" panose="020B0600000101010101" pitchFamily="50" charset="-127"/>
                        <a:ea typeface="스웨거 TTF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 smtClean="0"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병원 종류</a:t>
                      </a:r>
                      <a:r>
                        <a:rPr lang="en-US" altLang="ko-KR" sz="2000" b="0" dirty="0" smtClean="0"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_</a:t>
                      </a:r>
                      <a:r>
                        <a:rPr lang="ko-KR" altLang="en-US" sz="2000" b="0" dirty="0" smtClean="0"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한방병원</a:t>
                      </a:r>
                      <a:endParaRPr lang="ko-KR" altLang="en-US" sz="2000" b="0" dirty="0">
                        <a:latin typeface="스웨거 TTF" panose="020B0600000101010101" pitchFamily="50" charset="-127"/>
                        <a:ea typeface="스웨거 TTF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 smtClean="0"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사고원인</a:t>
                      </a:r>
                      <a:r>
                        <a:rPr lang="en-US" altLang="ko-KR" sz="2000" b="0" dirty="0" smtClean="0"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_</a:t>
                      </a:r>
                      <a:r>
                        <a:rPr lang="ko-KR" altLang="en-US" sz="2000" b="0" dirty="0" err="1" smtClean="0"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비슷</a:t>
                      </a:r>
                      <a:endParaRPr lang="ko-KR" altLang="en-US" sz="2000" b="0" dirty="0">
                        <a:latin typeface="스웨거 TTF" panose="020B0600000101010101" pitchFamily="50" charset="-127"/>
                        <a:ea typeface="스웨거 TTF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 smtClean="0"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사고원인</a:t>
                      </a:r>
                      <a:r>
                        <a:rPr lang="en-US" altLang="ko-KR" sz="2000" b="0" dirty="0" smtClean="0"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_</a:t>
                      </a:r>
                      <a:r>
                        <a:rPr lang="ko-KR" altLang="en-US" sz="2000" b="0" dirty="0" smtClean="0"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낮음</a:t>
                      </a:r>
                      <a:endParaRPr lang="ko-KR" altLang="en-US" sz="2000" b="0" dirty="0">
                        <a:latin typeface="스웨거 TTF" panose="020B0600000101010101" pitchFamily="50" charset="-127"/>
                        <a:ea typeface="스웨거 TTF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 smtClean="0"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입원 청구 횟수</a:t>
                      </a:r>
                      <a:endParaRPr lang="ko-KR" altLang="en-US" sz="2000" b="0" dirty="0">
                        <a:latin typeface="스웨거 TTF" panose="020B0600000101010101" pitchFamily="50" charset="-127"/>
                        <a:ea typeface="스웨거 TTF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 smtClean="0"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계약 후 최대 기간</a:t>
                      </a:r>
                      <a:endParaRPr lang="ko-KR" altLang="en-US" sz="2000" b="0" dirty="0">
                        <a:latin typeface="스웨거 TTF" panose="020B0600000101010101" pitchFamily="50" charset="-127"/>
                        <a:ea typeface="스웨거 TTF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31651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 smtClean="0"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-17.55</a:t>
                      </a:r>
                      <a:endParaRPr lang="ko-KR" altLang="en-US" sz="2000" b="0" dirty="0">
                        <a:latin typeface="스웨거 TTF" panose="020B0600000101010101" pitchFamily="50" charset="-127"/>
                        <a:ea typeface="스웨거 TTF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 smtClean="0"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16.31</a:t>
                      </a:r>
                      <a:endParaRPr lang="ko-KR" altLang="en-US" sz="2000" b="0" dirty="0">
                        <a:latin typeface="스웨거 TTF" panose="020B0600000101010101" pitchFamily="50" charset="-127"/>
                        <a:ea typeface="스웨거 TTF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 smtClean="0"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17.2</a:t>
                      </a:r>
                      <a:endParaRPr lang="ko-KR" altLang="en-US" sz="2000" b="0" dirty="0">
                        <a:latin typeface="스웨거 TTF" panose="020B0600000101010101" pitchFamily="50" charset="-127"/>
                        <a:ea typeface="스웨거 TTF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 smtClean="0"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-0.71</a:t>
                      </a:r>
                      <a:endParaRPr lang="ko-KR" altLang="en-US" sz="2000" b="0" dirty="0">
                        <a:latin typeface="스웨거 TTF" panose="020B0600000101010101" pitchFamily="50" charset="-127"/>
                        <a:ea typeface="스웨거 TTF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 smtClean="0"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-1.14</a:t>
                      </a:r>
                      <a:endParaRPr lang="ko-KR" altLang="en-US" sz="2000" b="0" dirty="0">
                        <a:latin typeface="스웨거 TTF" panose="020B0600000101010101" pitchFamily="50" charset="-127"/>
                        <a:ea typeface="스웨거 TTF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 smtClean="0"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0.18</a:t>
                      </a:r>
                      <a:endParaRPr lang="ko-KR" altLang="en-US" sz="2000" b="0" dirty="0">
                        <a:latin typeface="스웨거 TTF" panose="020B0600000101010101" pitchFamily="50" charset="-127"/>
                        <a:ea typeface="스웨거 TTF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 smtClean="0"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-0.0002</a:t>
                      </a:r>
                      <a:endParaRPr lang="ko-KR" altLang="en-US" sz="2000" b="0" dirty="0">
                        <a:latin typeface="스웨거 TTF" panose="020B0600000101010101" pitchFamily="50" charset="-127"/>
                        <a:ea typeface="스웨거 TTF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6656380"/>
                  </a:ext>
                </a:extLst>
              </a:tr>
            </a:tbl>
          </a:graphicData>
        </a:graphic>
      </p:graphicFrame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5519944"/>
              </p:ext>
            </p:extLst>
          </p:nvPr>
        </p:nvGraphicFramePr>
        <p:xfrm>
          <a:off x="513052" y="4028548"/>
          <a:ext cx="11165896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5128">
                  <a:extLst>
                    <a:ext uri="{9D8B030D-6E8A-4147-A177-3AD203B41FA5}">
                      <a16:colId xmlns:a16="http://schemas.microsoft.com/office/drawing/2014/main" val="1249966798"/>
                    </a:ext>
                  </a:extLst>
                </a:gridCol>
                <a:gridCol w="1595128">
                  <a:extLst>
                    <a:ext uri="{9D8B030D-6E8A-4147-A177-3AD203B41FA5}">
                      <a16:colId xmlns:a16="http://schemas.microsoft.com/office/drawing/2014/main" val="3511685495"/>
                    </a:ext>
                  </a:extLst>
                </a:gridCol>
                <a:gridCol w="1595128">
                  <a:extLst>
                    <a:ext uri="{9D8B030D-6E8A-4147-A177-3AD203B41FA5}">
                      <a16:colId xmlns:a16="http://schemas.microsoft.com/office/drawing/2014/main" val="3543546427"/>
                    </a:ext>
                  </a:extLst>
                </a:gridCol>
                <a:gridCol w="1595128">
                  <a:extLst>
                    <a:ext uri="{9D8B030D-6E8A-4147-A177-3AD203B41FA5}">
                      <a16:colId xmlns:a16="http://schemas.microsoft.com/office/drawing/2014/main" val="23836770"/>
                    </a:ext>
                  </a:extLst>
                </a:gridCol>
                <a:gridCol w="1595128">
                  <a:extLst>
                    <a:ext uri="{9D8B030D-6E8A-4147-A177-3AD203B41FA5}">
                      <a16:colId xmlns:a16="http://schemas.microsoft.com/office/drawing/2014/main" val="4440043"/>
                    </a:ext>
                  </a:extLst>
                </a:gridCol>
                <a:gridCol w="1595128">
                  <a:extLst>
                    <a:ext uri="{9D8B030D-6E8A-4147-A177-3AD203B41FA5}">
                      <a16:colId xmlns:a16="http://schemas.microsoft.com/office/drawing/2014/main" val="3047629103"/>
                    </a:ext>
                  </a:extLst>
                </a:gridCol>
                <a:gridCol w="1595128">
                  <a:extLst>
                    <a:ext uri="{9D8B030D-6E8A-4147-A177-3AD203B41FA5}">
                      <a16:colId xmlns:a16="http://schemas.microsoft.com/office/drawing/2014/main" val="28435565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 smtClean="0"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절편</a:t>
                      </a:r>
                      <a:endParaRPr lang="ko-KR" altLang="en-US" sz="2000" b="0" dirty="0">
                        <a:latin typeface="스웨거 TTF" panose="020B0600000101010101" pitchFamily="50" charset="-127"/>
                        <a:ea typeface="스웨거 TTF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 smtClean="0"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병원 종류</a:t>
                      </a:r>
                      <a:r>
                        <a:rPr lang="en-US" altLang="ko-KR" sz="2000" b="0" dirty="0" smtClean="0"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_</a:t>
                      </a:r>
                      <a:r>
                        <a:rPr lang="ko-KR" altLang="en-US" sz="2000" b="0" dirty="0" smtClean="0"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기타</a:t>
                      </a:r>
                      <a:endParaRPr lang="ko-KR" altLang="en-US" sz="2000" b="0" dirty="0">
                        <a:latin typeface="스웨거 TTF" panose="020B0600000101010101" pitchFamily="50" charset="-127"/>
                        <a:ea typeface="스웨거 TTF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 smtClean="0"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병원 종류</a:t>
                      </a:r>
                      <a:r>
                        <a:rPr lang="en-US" altLang="ko-KR" sz="2000" b="0" dirty="0" smtClean="0"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_</a:t>
                      </a:r>
                      <a:r>
                        <a:rPr lang="ko-KR" altLang="en-US" sz="2000" b="0" dirty="0" smtClean="0"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한방병원</a:t>
                      </a:r>
                      <a:endParaRPr lang="ko-KR" altLang="en-US" sz="2000" b="0" dirty="0">
                        <a:latin typeface="스웨거 TTF" panose="020B0600000101010101" pitchFamily="50" charset="-127"/>
                        <a:ea typeface="스웨거 TTF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 smtClean="0"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사고원인</a:t>
                      </a:r>
                      <a:r>
                        <a:rPr lang="en-US" altLang="ko-KR" sz="2000" b="0" dirty="0" smtClean="0"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_</a:t>
                      </a:r>
                      <a:r>
                        <a:rPr lang="ko-KR" altLang="en-US" sz="2000" b="0" dirty="0" err="1" smtClean="0"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비슷</a:t>
                      </a:r>
                      <a:endParaRPr lang="ko-KR" altLang="en-US" sz="2000" b="0" dirty="0">
                        <a:latin typeface="스웨거 TTF" panose="020B0600000101010101" pitchFamily="50" charset="-127"/>
                        <a:ea typeface="스웨거 TTF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 smtClean="0"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사고원인</a:t>
                      </a:r>
                      <a:r>
                        <a:rPr lang="en-US" altLang="ko-KR" sz="2000" b="0" dirty="0" smtClean="0"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_</a:t>
                      </a:r>
                      <a:r>
                        <a:rPr lang="ko-KR" altLang="en-US" sz="2000" b="0" dirty="0" smtClean="0"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낮음</a:t>
                      </a:r>
                      <a:endParaRPr lang="ko-KR" altLang="en-US" sz="2000" b="0" dirty="0">
                        <a:latin typeface="스웨거 TTF" panose="020B0600000101010101" pitchFamily="50" charset="-127"/>
                        <a:ea typeface="스웨거 TTF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 smtClean="0"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입원 청구 횟수</a:t>
                      </a:r>
                      <a:endParaRPr lang="ko-KR" altLang="en-US" sz="2000" b="0" dirty="0">
                        <a:latin typeface="스웨거 TTF" panose="020B0600000101010101" pitchFamily="50" charset="-127"/>
                        <a:ea typeface="스웨거 TTF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 smtClean="0"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계약 후 최대 기간</a:t>
                      </a:r>
                      <a:endParaRPr lang="ko-KR" altLang="en-US" sz="2000" b="0" dirty="0">
                        <a:latin typeface="스웨거 TTF" panose="020B0600000101010101" pitchFamily="50" charset="-127"/>
                        <a:ea typeface="스웨거 TTF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31651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 smtClean="0"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0.000000002</a:t>
                      </a:r>
                      <a:endParaRPr lang="ko-KR" altLang="en-US" sz="2000" b="0" dirty="0">
                        <a:latin typeface="스웨거 TTF" panose="020B0600000101010101" pitchFamily="50" charset="-127"/>
                        <a:ea typeface="스웨거 TTF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effectLst/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12,169,940</a:t>
                      </a:r>
                      <a:endParaRPr lang="ko-KR" altLang="en-US" sz="2000" b="0" dirty="0">
                        <a:latin typeface="스웨거 TTF" panose="020B0600000101010101" pitchFamily="50" charset="-127"/>
                        <a:ea typeface="스웨거 TTF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effectLst/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29,596,120</a:t>
                      </a:r>
                      <a:endParaRPr lang="ko-KR" altLang="en-US" sz="2000" b="0" dirty="0">
                        <a:latin typeface="스웨거 TTF" panose="020B0600000101010101" pitchFamily="50" charset="-127"/>
                        <a:ea typeface="스웨거 TTF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effectLst/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0.4922364</a:t>
                      </a:r>
                      <a:endParaRPr lang="ko-KR" altLang="en-US" sz="2000" b="0" dirty="0">
                        <a:latin typeface="스웨거 TTF" panose="020B0600000101010101" pitchFamily="50" charset="-127"/>
                        <a:ea typeface="스웨거 TTF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effectLst/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0.3186669</a:t>
                      </a:r>
                      <a:endParaRPr lang="ko-KR" altLang="en-US" sz="2000" b="0" dirty="0">
                        <a:latin typeface="스웨거 TTF" panose="020B0600000101010101" pitchFamily="50" charset="-127"/>
                        <a:ea typeface="스웨거 TTF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effectLst/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1.196933</a:t>
                      </a:r>
                      <a:endParaRPr lang="ko-KR" altLang="en-US" sz="2000" b="0" dirty="0">
                        <a:latin typeface="스웨거 TTF" panose="020B0600000101010101" pitchFamily="50" charset="-127"/>
                        <a:ea typeface="스웨거 TTF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effectLst/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0.9997941</a:t>
                      </a:r>
                      <a:endParaRPr lang="ko-KR" altLang="en-US" sz="2000" b="0" dirty="0">
                        <a:latin typeface="스웨거 TTF" panose="020B0600000101010101" pitchFamily="50" charset="-127"/>
                        <a:ea typeface="스웨거 TTF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6656380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505172" y="1768625"/>
            <a:ext cx="340640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•</a:t>
            </a:r>
            <a:r>
              <a:rPr lang="ko-KR" altLang="en-US" sz="3000" spc="-150" dirty="0" err="1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로지스틱</a:t>
            </a:r>
            <a:r>
              <a:rPr lang="ko-KR" altLang="en-US" sz="30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 회귀 모형 및 회귀 계수</a:t>
            </a:r>
            <a:endParaRPr lang="en-US" altLang="ko-KR" sz="2400" spc="-150" dirty="0">
              <a:solidFill>
                <a:schemeClr val="accent2"/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13052" y="3513067"/>
            <a:ext cx="429213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•</a:t>
            </a:r>
            <a:r>
              <a:rPr lang="ko-KR" altLang="en-US" sz="30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지수변환으로 </a:t>
            </a:r>
            <a:r>
              <a:rPr lang="en-US" altLang="ko-KR" sz="30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Odds</a:t>
            </a:r>
            <a:r>
              <a:rPr lang="ko-KR" altLang="en-US" sz="30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에 대한 모형으로 변환</a:t>
            </a:r>
            <a:endParaRPr lang="en-US" altLang="ko-KR" sz="2400" spc="-150" dirty="0">
              <a:solidFill>
                <a:schemeClr val="accent2"/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13051" y="5168037"/>
            <a:ext cx="770823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•</a:t>
            </a:r>
            <a:r>
              <a:rPr lang="ko-KR" altLang="en-US" sz="30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대략적인 해석</a:t>
            </a:r>
            <a:endParaRPr lang="en-US" altLang="ko-KR" sz="3000" spc="-150" dirty="0" smtClean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r>
              <a:rPr lang="en-US" altLang="ko-KR" sz="2500" spc="-150" dirty="0" smtClean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        </a:t>
            </a:r>
            <a:r>
              <a:rPr lang="ko-KR" altLang="ko-KR" sz="2500" spc="-150" dirty="0" smtClean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→</a:t>
            </a:r>
            <a:r>
              <a:rPr lang="en-US" altLang="ko-KR" sz="2500" spc="-150" dirty="0" smtClean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 </a:t>
            </a:r>
            <a:r>
              <a:rPr lang="ko-KR" altLang="en-US" sz="2500" spc="-150" dirty="0" smtClean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다른 설명변수의 수준은 고정</a:t>
            </a:r>
            <a:endParaRPr lang="en-US" altLang="ko-KR" sz="2500" spc="-150" dirty="0" smtClean="0">
              <a:solidFill>
                <a:schemeClr val="accent2"/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r>
              <a:rPr lang="en-US" altLang="ko-KR" sz="2500" spc="-150" dirty="0" smtClean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        </a:t>
            </a:r>
            <a:r>
              <a:rPr lang="ko-KR" altLang="ko-KR" sz="2500" spc="-150" dirty="0" smtClean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→</a:t>
            </a:r>
            <a:r>
              <a:rPr lang="en-US" altLang="ko-KR" sz="2500" spc="-150" dirty="0" smtClean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 1</a:t>
            </a:r>
            <a:r>
              <a:rPr lang="ko-KR" altLang="en-US" sz="2500" spc="-150" dirty="0" smtClean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보다 크면 보험 사기일 </a:t>
            </a:r>
            <a:r>
              <a:rPr lang="en-US" altLang="ko-KR" sz="2500" spc="-150" dirty="0" smtClean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Odds Ratio</a:t>
            </a:r>
            <a:r>
              <a:rPr lang="ko-KR" altLang="en-US" sz="2500" spc="-150" dirty="0" smtClean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 증가</a:t>
            </a:r>
            <a:r>
              <a:rPr lang="en-US" altLang="ko-KR" sz="2500" spc="-150" dirty="0" smtClean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,     1</a:t>
            </a:r>
            <a:r>
              <a:rPr lang="ko-KR" altLang="en-US" sz="2500" spc="-150" dirty="0" smtClean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보다 작으면 </a:t>
            </a:r>
            <a:r>
              <a:rPr lang="ko-KR" altLang="en-US" sz="2500" spc="-150" dirty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보험 사기일 </a:t>
            </a:r>
            <a:r>
              <a:rPr lang="en-US" altLang="ko-KR" sz="2500" spc="-150" dirty="0" smtClean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Odds Ratio</a:t>
            </a:r>
            <a:r>
              <a:rPr lang="ko-KR" altLang="en-US" sz="2500" spc="-150" dirty="0" smtClean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 감소</a:t>
            </a:r>
            <a:r>
              <a:rPr lang="en-US" altLang="ko-KR" sz="2500" spc="-150" dirty="0" smtClean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 </a:t>
            </a:r>
            <a:endParaRPr lang="en-US" altLang="ko-KR" sz="2500" spc="-150" dirty="0">
              <a:solidFill>
                <a:schemeClr val="accent2"/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9248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0" y="0"/>
            <a:ext cx="185820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000" u="sng" spc="-150" dirty="0" err="1" smtClean="0">
                <a:solidFill>
                  <a:schemeClr val="accent4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로지스틱</a:t>
            </a:r>
            <a:r>
              <a:rPr lang="ko-KR" altLang="en-US" sz="3000" u="sng" spc="-150" dirty="0" smtClean="0">
                <a:solidFill>
                  <a:schemeClr val="accent4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 회귀분석</a:t>
            </a:r>
            <a:endParaRPr lang="ko-KR" altLang="en-US" sz="3000" u="sng" spc="-150" dirty="0">
              <a:solidFill>
                <a:schemeClr val="accent4"/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05172" y="804241"/>
            <a:ext cx="652739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5000" spc="-150" dirty="0" smtClean="0">
                <a:solidFill>
                  <a:schemeClr val="accent4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• Odds Ratio</a:t>
            </a:r>
            <a:r>
              <a:rPr lang="ko-KR" altLang="en-US" sz="5000" spc="-150" dirty="0" smtClean="0">
                <a:solidFill>
                  <a:schemeClr val="accent4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에 의한 효과 분석</a:t>
            </a:r>
            <a:endParaRPr lang="ko-KR" altLang="en-US" sz="5000" spc="-150" dirty="0">
              <a:solidFill>
                <a:schemeClr val="accent4"/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505171" y="2042945"/>
                <a:ext cx="10642195" cy="19697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3000" spc="-150" dirty="0" smtClean="0">
                    <a:latin typeface="스웨거 TTF" panose="020B0600000101010101" pitchFamily="50" charset="-127"/>
                    <a:ea typeface="스웨거 TTF" panose="020B0600000101010101" pitchFamily="50" charset="-127"/>
                  </a:rPr>
                  <a:t>•</a:t>
                </a:r>
                <a:r>
                  <a:rPr lang="ko-KR" altLang="en-US" sz="3000" spc="-150" dirty="0" smtClean="0">
                    <a:latin typeface="스웨거 TTF" panose="020B0600000101010101" pitchFamily="50" charset="-127"/>
                    <a:ea typeface="스웨거 TTF" panose="020B0600000101010101" pitchFamily="50" charset="-127"/>
                  </a:rPr>
                  <a:t>병원 종류이</a:t>
                </a:r>
                <a:r>
                  <a:rPr lang="en-US" altLang="ko-KR" sz="3000" spc="-150" dirty="0" smtClean="0">
                    <a:latin typeface="스웨거 TTF" panose="020B0600000101010101" pitchFamily="50" charset="-127"/>
                    <a:ea typeface="스웨거 TTF" panose="020B0600000101010101" pitchFamily="50" charset="-127"/>
                  </a:rPr>
                  <a:t> “</a:t>
                </a:r>
                <a:r>
                  <a:rPr lang="ko-KR" altLang="en-US" sz="3000" spc="-150" dirty="0" smtClean="0">
                    <a:solidFill>
                      <a:schemeClr val="accent2"/>
                    </a:solidFill>
                    <a:latin typeface="스웨거 TTF" panose="020B0600000101010101" pitchFamily="50" charset="-127"/>
                    <a:ea typeface="스웨거 TTF" panose="020B0600000101010101" pitchFamily="50" charset="-127"/>
                  </a:rPr>
                  <a:t>기타</a:t>
                </a:r>
                <a:r>
                  <a:rPr lang="en-US" altLang="ko-KR" sz="3000" spc="-150" dirty="0" smtClean="0">
                    <a:latin typeface="스웨거 TTF" panose="020B0600000101010101" pitchFamily="50" charset="-127"/>
                    <a:ea typeface="스웨거 TTF" panose="020B0600000101010101" pitchFamily="50" charset="-127"/>
                  </a:rPr>
                  <a:t>” </a:t>
                </a:r>
                <a:r>
                  <a:rPr lang="ko-KR" altLang="en-US" sz="3000" spc="-150" dirty="0" smtClean="0">
                    <a:latin typeface="스웨거 TTF" panose="020B0600000101010101" pitchFamily="50" charset="-127"/>
                    <a:ea typeface="스웨거 TTF" panose="020B0600000101010101" pitchFamily="50" charset="-127"/>
                  </a:rPr>
                  <a:t>인 경우에는 병원 종류가 </a:t>
                </a:r>
                <a:r>
                  <a:rPr lang="en-US" altLang="ko-KR" sz="3000" spc="-150" dirty="0" smtClean="0">
                    <a:latin typeface="스웨거 TTF" panose="020B0600000101010101" pitchFamily="50" charset="-127"/>
                    <a:ea typeface="스웨거 TTF" panose="020B0600000101010101" pitchFamily="50" charset="-127"/>
                  </a:rPr>
                  <a:t>“</a:t>
                </a:r>
                <a:r>
                  <a:rPr lang="ko-KR" altLang="en-US" sz="3000" spc="-150" dirty="0" smtClean="0">
                    <a:solidFill>
                      <a:schemeClr val="accent2"/>
                    </a:solidFill>
                    <a:latin typeface="스웨거 TTF" panose="020B0600000101010101" pitchFamily="50" charset="-127"/>
                    <a:ea typeface="스웨거 TTF" panose="020B0600000101010101" pitchFamily="50" charset="-127"/>
                  </a:rPr>
                  <a:t>종합병원</a:t>
                </a:r>
                <a:r>
                  <a:rPr lang="en-US" altLang="ko-KR" sz="3000" spc="-150" dirty="0" smtClean="0">
                    <a:latin typeface="스웨거 TTF" panose="020B0600000101010101" pitchFamily="50" charset="-127"/>
                    <a:ea typeface="스웨거 TTF" panose="020B0600000101010101" pitchFamily="50" charset="-127"/>
                  </a:rPr>
                  <a:t>”</a:t>
                </a:r>
                <a:r>
                  <a:rPr lang="ko-KR" altLang="en-US" sz="3000" spc="-150" dirty="0" smtClean="0">
                    <a:latin typeface="스웨거 TTF" panose="020B0600000101010101" pitchFamily="50" charset="-127"/>
                    <a:ea typeface="스웨거 TTF" panose="020B0600000101010101" pitchFamily="50" charset="-127"/>
                  </a:rPr>
                  <a:t>일 경우에 </a:t>
                </a:r>
                <a:r>
                  <a:rPr lang="ko-KR" altLang="en-US" sz="3000" spc="-150" dirty="0">
                    <a:latin typeface="스웨거 TTF" panose="020B0600000101010101" pitchFamily="50" charset="-127"/>
                    <a:ea typeface="스웨거 TTF" panose="020B0600000101010101" pitchFamily="50" charset="-127"/>
                  </a:rPr>
                  <a:t>비해 </a:t>
                </a:r>
                <a:r>
                  <a:rPr lang="ko-KR" altLang="en-US" sz="3000" spc="-150" dirty="0" err="1">
                    <a:latin typeface="스웨거 TTF" panose="020B0600000101010101" pitchFamily="50" charset="-127"/>
                    <a:ea typeface="스웨거 TTF" panose="020B0600000101010101" pitchFamily="50" charset="-127"/>
                  </a:rPr>
                  <a:t>보험사기의</a:t>
                </a:r>
                <a:r>
                  <a:rPr lang="en-US" altLang="ko-KR" sz="3000" spc="-150" dirty="0">
                    <a:latin typeface="스웨거 TTF" panose="020B0600000101010101" pitchFamily="50" charset="-127"/>
                    <a:ea typeface="스웨거 TTF" panose="020B0600000101010101" pitchFamily="50" charset="-127"/>
                  </a:rPr>
                  <a:t> Odds ratio</a:t>
                </a:r>
                <a:r>
                  <a:rPr lang="ko-KR" altLang="en-US" sz="3000" spc="-150" dirty="0">
                    <a:latin typeface="스웨거 TTF" panose="020B0600000101010101" pitchFamily="50" charset="-127"/>
                    <a:ea typeface="스웨거 TTF" panose="020B0600000101010101" pitchFamily="50" charset="-127"/>
                  </a:rPr>
                  <a:t>는</a:t>
                </a:r>
                <a:r>
                  <a:rPr lang="en-US" altLang="ko-KR" sz="3000" spc="-150" dirty="0">
                    <a:latin typeface="스웨거 TTF" panose="020B0600000101010101" pitchFamily="50" charset="-127"/>
                    <a:ea typeface="스웨거 TTF" panose="020B0600000101010101" pitchFamily="50" charset="-127"/>
                  </a:rPr>
                  <a:t>..?</a:t>
                </a:r>
                <a:endParaRPr lang="en-US" altLang="ko-KR" sz="3000" spc="-150" dirty="0" smtClean="0">
                  <a:latin typeface="스웨거 TTF" panose="020B0600000101010101" pitchFamily="50" charset="-127"/>
                  <a:ea typeface="스웨거 TTF" panose="020B0600000101010101" pitchFamily="50" charset="-127"/>
                </a:endParaRPr>
              </a:p>
              <a:p>
                <a:endParaRPr lang="en-US" altLang="ko-KR" sz="1500" spc="-150" dirty="0" smtClean="0">
                  <a:latin typeface="스웨거 TTF" panose="020B0600000101010101" pitchFamily="50" charset="-127"/>
                  <a:ea typeface="스웨거 TTF" panose="020B0600000101010101" pitchFamily="50" charset="-127"/>
                </a:endParaRPr>
              </a:p>
              <a:p>
                <a:r>
                  <a:rPr lang="en-US" altLang="ko-KR" sz="3000" spc="-150" dirty="0">
                    <a:latin typeface="스웨거 TTF" panose="020B0600000101010101" pitchFamily="50" charset="-127"/>
                    <a:ea typeface="스웨거 TTF" panose="020B0600000101010101" pitchFamily="50" charset="-127"/>
                  </a:rPr>
                  <a:t> </a:t>
                </a:r>
                <a:r>
                  <a:rPr lang="en-US" altLang="ko-KR" sz="3000" spc="-150" dirty="0" smtClean="0">
                    <a:latin typeface="스웨거 TTF" panose="020B0600000101010101" pitchFamily="50" charset="-127"/>
                    <a:ea typeface="스웨거 TTF" panose="020B0600000101010101" pitchFamily="50" charset="-127"/>
                  </a:rPr>
                  <a:t>     </a:t>
                </a:r>
                <a:r>
                  <a:rPr lang="ko-KR" altLang="en-US" sz="3000" spc="-150" dirty="0" smtClean="0">
                    <a:latin typeface="스웨거 TTF" panose="020B0600000101010101" pitchFamily="50" charset="-127"/>
                    <a:ea typeface="스웨거 TTF" panose="020B0600000101010101" pitchFamily="50" charset="-127"/>
                  </a:rPr>
                  <a:t> → </a:t>
                </a:r>
                <a:r>
                  <a:rPr lang="en-US" altLang="ko-KR" sz="3000" spc="-150" dirty="0" err="1" smtClean="0">
                    <a:latin typeface="스웨거 TTF" panose="020B0600000101010101" pitchFamily="50" charset="-127"/>
                    <a:ea typeface="스웨거 TTF" panose="020B0600000101010101" pitchFamily="50" charset="-127"/>
                  </a:rPr>
                  <a:t>exp</a:t>
                </a:r>
                <a:r>
                  <a:rPr lang="en-US" altLang="ko-KR" sz="3000" spc="-150" dirty="0" smtClean="0">
                    <a:latin typeface="스웨거 TTF" panose="020B0600000101010101" pitchFamily="50" charset="-127"/>
                    <a:ea typeface="스웨거 TTF" panose="020B0600000101010101" pitchFamily="50" charset="-127"/>
                  </a:rPr>
                  <a:t>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sz="3000" i="1" spc="-150" smtClean="0">
                            <a:latin typeface="Cambria Math" panose="02040503050406030204" pitchFamily="18" charset="0"/>
                            <a:ea typeface="스웨거 TTF" panose="020B0600000101010101" pitchFamily="50" charset="-127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sz="3000" i="1" spc="-150">
                                <a:latin typeface="Cambria Math" panose="02040503050406030204" pitchFamily="18" charset="0"/>
                                <a:ea typeface="스웨거 TTF" panose="020B0600000101010101" pitchFamily="50" charset="-127"/>
                              </a:rPr>
                            </m:ctrlPr>
                          </m:sSubPr>
                          <m:e>
                            <m:r>
                              <a:rPr lang="ko-KR" altLang="en-US" sz="3000" b="0" i="1" spc="-150" smtClean="0">
                                <a:latin typeface="Cambria Math" panose="02040503050406030204" pitchFamily="18" charset="0"/>
                                <a:ea typeface="스웨거 TTF" panose="020B0600000101010101" pitchFamily="50" charset="-127"/>
                              </a:rPr>
                              <m:t>𝛽</m:t>
                            </m:r>
                          </m:e>
                          <m:sub>
                            <m:r>
                              <a:rPr lang="en-US" altLang="ko-KR" sz="3000" b="0" i="1" spc="-150" smtClean="0">
                                <a:latin typeface="Cambria Math" panose="02040503050406030204" pitchFamily="18" charset="0"/>
                                <a:ea typeface="스웨거 TTF" panose="020B0600000101010101" pitchFamily="50" charset="-127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altLang="ko-KR" sz="3000" spc="-150" dirty="0" smtClean="0">
                    <a:latin typeface="스웨거 TTF" panose="020B0600000101010101" pitchFamily="50" charset="-127"/>
                    <a:ea typeface="스웨거 TTF" panose="020B0600000101010101" pitchFamily="50" charset="-127"/>
                  </a:rPr>
                  <a:t>) = </a:t>
                </a:r>
                <a:r>
                  <a:rPr lang="en-US" altLang="ko-KR" sz="3000" dirty="0" err="1" smtClean="0">
                    <a:latin typeface="스웨거 TTF" panose="020B0600000101010101" pitchFamily="50" charset="-127"/>
                    <a:ea typeface="스웨거 TTF" panose="020B0600000101010101" pitchFamily="50" charset="-127"/>
                  </a:rPr>
                  <a:t>exp</a:t>
                </a:r>
                <a:r>
                  <a:rPr lang="en-US" altLang="ko-KR" sz="3000" dirty="0" smtClean="0">
                    <a:latin typeface="스웨거 TTF" panose="020B0600000101010101" pitchFamily="50" charset="-127"/>
                    <a:ea typeface="스웨거 TTF" panose="020B0600000101010101" pitchFamily="50" charset="-127"/>
                  </a:rPr>
                  <a:t>(16.31) = </a:t>
                </a:r>
                <a:r>
                  <a:rPr lang="en-US" altLang="ko-KR" sz="3200" dirty="0" smtClean="0">
                    <a:solidFill>
                      <a:schemeClr val="accent2"/>
                    </a:solidFill>
                    <a:latin typeface="스웨거 TTF" panose="020B0600000101010101" pitchFamily="50" charset="-127"/>
                    <a:ea typeface="스웨거 TTF" panose="020B0600000101010101" pitchFamily="50" charset="-127"/>
                  </a:rPr>
                  <a:t>12,169,940</a:t>
                </a:r>
                <a:r>
                  <a:rPr lang="ko-KR" altLang="en-US" sz="3200" dirty="0" smtClean="0">
                    <a:solidFill>
                      <a:schemeClr val="accent2"/>
                    </a:solidFill>
                    <a:latin typeface="스웨거 TTF" panose="020B0600000101010101" pitchFamily="50" charset="-127"/>
                    <a:ea typeface="스웨거 TTF" panose="020B0600000101010101" pitchFamily="50" charset="-127"/>
                  </a:rPr>
                  <a:t> </a:t>
                </a:r>
                <a:r>
                  <a:rPr lang="ko-KR" altLang="en-US" sz="3000" spc="-150" dirty="0" smtClean="0">
                    <a:solidFill>
                      <a:schemeClr val="accent2"/>
                    </a:solidFill>
                    <a:latin typeface="스웨거 TTF" panose="020B0600000101010101" pitchFamily="50" charset="-127"/>
                    <a:ea typeface="스웨거 TTF" panose="020B0600000101010101" pitchFamily="50" charset="-127"/>
                  </a:rPr>
                  <a:t>배  증가</a:t>
                </a:r>
                <a:endParaRPr lang="en-US" altLang="ko-KR" sz="3000" spc="-150" dirty="0" smtClean="0">
                  <a:solidFill>
                    <a:schemeClr val="accent2"/>
                  </a:solidFill>
                  <a:latin typeface="스웨거 TTF" panose="020B0600000101010101" pitchFamily="50" charset="-127"/>
                  <a:ea typeface="스웨거 TTF" panose="020B0600000101010101" pitchFamily="50" charset="-127"/>
                </a:endParaRPr>
              </a:p>
              <a:p>
                <a:endParaRPr lang="en-US" altLang="ko-KR" sz="1500" spc="-150" dirty="0" smtClean="0">
                  <a:solidFill>
                    <a:schemeClr val="accent2"/>
                  </a:solidFill>
                  <a:latin typeface="스웨거 TTF" panose="020B0600000101010101" pitchFamily="50" charset="-127"/>
                  <a:ea typeface="스웨거 TTF" panose="020B0600000101010101" pitchFamily="50" charset="-127"/>
                </a:endParaRPr>
              </a:p>
              <a:p>
                <a:r>
                  <a:rPr lang="ko-KR" altLang="en-US" sz="3000" spc="-150" dirty="0">
                    <a:latin typeface="스웨거 TTF" panose="020B0600000101010101" pitchFamily="50" charset="-127"/>
                    <a:ea typeface="스웨거 TTF" panose="020B0600000101010101" pitchFamily="50" charset="-127"/>
                  </a:rPr>
                  <a:t> </a:t>
                </a:r>
                <a:r>
                  <a:rPr lang="ko-KR" altLang="en-US" sz="3000" spc="-150" dirty="0" smtClean="0">
                    <a:latin typeface="스웨거 TTF" panose="020B0600000101010101" pitchFamily="50" charset="-127"/>
                    <a:ea typeface="스웨거 TTF" panose="020B0600000101010101" pitchFamily="50" charset="-127"/>
                  </a:rPr>
                  <a:t>      → </a:t>
                </a:r>
                <a:r>
                  <a:rPr lang="en-US" altLang="ko-KR" sz="3000" spc="-150" dirty="0" smtClean="0">
                    <a:latin typeface="스웨거 TTF" panose="020B0600000101010101" pitchFamily="50" charset="-127"/>
                    <a:ea typeface="스웨거 TTF" panose="020B0600000101010101" pitchFamily="50" charset="-127"/>
                  </a:rPr>
                  <a:t>100 * (12,169,940 - 1) = </a:t>
                </a:r>
                <a:r>
                  <a:rPr lang="en-US" altLang="ko-KR" sz="3000" spc="-150" dirty="0" smtClean="0">
                    <a:solidFill>
                      <a:schemeClr val="accent2"/>
                    </a:solidFill>
                    <a:latin typeface="스웨거 TTF" panose="020B0600000101010101" pitchFamily="50" charset="-127"/>
                    <a:ea typeface="스웨거 TTF" panose="020B0600000101010101" pitchFamily="50" charset="-127"/>
                  </a:rPr>
                  <a:t>1,216,993,900 % </a:t>
                </a:r>
                <a:r>
                  <a:rPr lang="ko-KR" altLang="en-US" sz="3000" spc="-150" dirty="0" smtClean="0">
                    <a:solidFill>
                      <a:schemeClr val="accent2"/>
                    </a:solidFill>
                    <a:latin typeface="스웨거 TTF" panose="020B0600000101010101" pitchFamily="50" charset="-127"/>
                    <a:ea typeface="스웨거 TTF" panose="020B0600000101010101" pitchFamily="50" charset="-127"/>
                  </a:rPr>
                  <a:t>증가</a:t>
                </a:r>
                <a:endParaRPr lang="ko-KR" altLang="en-US" sz="3000" dirty="0">
                  <a:solidFill>
                    <a:schemeClr val="accent2"/>
                  </a:solidFill>
                  <a:latin typeface="스웨거 TTF" panose="020B0600000101010101" pitchFamily="50" charset="-127"/>
                  <a:ea typeface="스웨거 TTF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171" y="2042945"/>
                <a:ext cx="10642195" cy="1969770"/>
              </a:xfrm>
              <a:prstGeom prst="rect">
                <a:avLst/>
              </a:prstGeom>
              <a:blipFill>
                <a:blip r:embed="rId2"/>
                <a:stretch>
                  <a:fillRect l="-1375" t="-3715" b="-897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05172" y="4389645"/>
                <a:ext cx="11199148" cy="19697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3000" spc="-150" dirty="0" smtClean="0">
                    <a:latin typeface="스웨거 TTF" panose="020B0600000101010101" pitchFamily="50" charset="-127"/>
                    <a:ea typeface="스웨거 TTF" panose="020B0600000101010101" pitchFamily="50" charset="-127"/>
                  </a:rPr>
                  <a:t>•</a:t>
                </a:r>
                <a:r>
                  <a:rPr lang="ko-KR" altLang="en-US" sz="3000" spc="-150" dirty="0" smtClean="0">
                    <a:latin typeface="스웨거 TTF" panose="020B0600000101010101" pitchFamily="50" charset="-127"/>
                    <a:ea typeface="스웨거 TTF" panose="020B0600000101010101" pitchFamily="50" charset="-127"/>
                  </a:rPr>
                  <a:t>병원 종류가</a:t>
                </a:r>
                <a:r>
                  <a:rPr lang="en-US" altLang="ko-KR" sz="3000" spc="-150" dirty="0" smtClean="0">
                    <a:latin typeface="스웨거 TTF" panose="020B0600000101010101" pitchFamily="50" charset="-127"/>
                    <a:ea typeface="스웨거 TTF" panose="020B0600000101010101" pitchFamily="50" charset="-127"/>
                  </a:rPr>
                  <a:t> “</a:t>
                </a:r>
                <a:r>
                  <a:rPr lang="ko-KR" altLang="en-US" sz="3000" spc="-150" dirty="0" smtClean="0">
                    <a:solidFill>
                      <a:schemeClr val="accent2"/>
                    </a:solidFill>
                    <a:latin typeface="스웨거 TTF" panose="020B0600000101010101" pitchFamily="50" charset="-127"/>
                    <a:ea typeface="스웨거 TTF" panose="020B0600000101010101" pitchFamily="50" charset="-127"/>
                  </a:rPr>
                  <a:t>한방병원</a:t>
                </a:r>
                <a:r>
                  <a:rPr lang="en-US" altLang="ko-KR" sz="3000" spc="-150" dirty="0" smtClean="0">
                    <a:latin typeface="스웨거 TTF" panose="020B0600000101010101" pitchFamily="50" charset="-127"/>
                    <a:ea typeface="스웨거 TTF" panose="020B0600000101010101" pitchFamily="50" charset="-127"/>
                  </a:rPr>
                  <a:t>” </a:t>
                </a:r>
                <a:r>
                  <a:rPr lang="ko-KR" altLang="en-US" sz="3000" spc="-150" dirty="0" smtClean="0">
                    <a:latin typeface="스웨거 TTF" panose="020B0600000101010101" pitchFamily="50" charset="-127"/>
                    <a:ea typeface="스웨거 TTF" panose="020B0600000101010101" pitchFamily="50" charset="-127"/>
                  </a:rPr>
                  <a:t>인 경우에는 병원 종류가 </a:t>
                </a:r>
                <a:r>
                  <a:rPr lang="en-US" altLang="ko-KR" sz="3000" spc="-150" dirty="0" smtClean="0">
                    <a:latin typeface="스웨거 TTF" panose="020B0600000101010101" pitchFamily="50" charset="-127"/>
                    <a:ea typeface="스웨거 TTF" panose="020B0600000101010101" pitchFamily="50" charset="-127"/>
                  </a:rPr>
                  <a:t>“</a:t>
                </a:r>
                <a:r>
                  <a:rPr lang="ko-KR" altLang="en-US" sz="3000" spc="-150" dirty="0" smtClean="0">
                    <a:solidFill>
                      <a:schemeClr val="accent2"/>
                    </a:solidFill>
                    <a:latin typeface="스웨거 TTF" panose="020B0600000101010101" pitchFamily="50" charset="-127"/>
                    <a:ea typeface="스웨거 TTF" panose="020B0600000101010101" pitchFamily="50" charset="-127"/>
                  </a:rPr>
                  <a:t>종합병원</a:t>
                </a:r>
                <a:r>
                  <a:rPr lang="en-US" altLang="ko-KR" sz="3000" spc="-150" dirty="0" smtClean="0">
                    <a:latin typeface="스웨거 TTF" panose="020B0600000101010101" pitchFamily="50" charset="-127"/>
                    <a:ea typeface="스웨거 TTF" panose="020B0600000101010101" pitchFamily="50" charset="-127"/>
                  </a:rPr>
                  <a:t>”</a:t>
                </a:r>
                <a:r>
                  <a:rPr lang="ko-KR" altLang="en-US" sz="3000" spc="-150" dirty="0" smtClean="0">
                    <a:latin typeface="스웨거 TTF" panose="020B0600000101010101" pitchFamily="50" charset="-127"/>
                    <a:ea typeface="스웨거 TTF" panose="020B0600000101010101" pitchFamily="50" charset="-127"/>
                  </a:rPr>
                  <a:t>일 경우에 </a:t>
                </a:r>
                <a:r>
                  <a:rPr lang="ko-KR" altLang="en-US" sz="3000" spc="-150" dirty="0">
                    <a:latin typeface="스웨거 TTF" panose="020B0600000101010101" pitchFamily="50" charset="-127"/>
                    <a:ea typeface="스웨거 TTF" panose="020B0600000101010101" pitchFamily="50" charset="-127"/>
                  </a:rPr>
                  <a:t>비해 </a:t>
                </a:r>
                <a:r>
                  <a:rPr lang="ko-KR" altLang="en-US" sz="3000" spc="-150" dirty="0" err="1">
                    <a:latin typeface="스웨거 TTF" panose="020B0600000101010101" pitchFamily="50" charset="-127"/>
                    <a:ea typeface="스웨거 TTF" panose="020B0600000101010101" pitchFamily="50" charset="-127"/>
                  </a:rPr>
                  <a:t>보험사기의</a:t>
                </a:r>
                <a:r>
                  <a:rPr lang="en-US" altLang="ko-KR" sz="3000" spc="-150" dirty="0">
                    <a:latin typeface="스웨거 TTF" panose="020B0600000101010101" pitchFamily="50" charset="-127"/>
                    <a:ea typeface="스웨거 TTF" panose="020B0600000101010101" pitchFamily="50" charset="-127"/>
                  </a:rPr>
                  <a:t> Odds ratio</a:t>
                </a:r>
                <a:r>
                  <a:rPr lang="ko-KR" altLang="en-US" sz="3000" spc="-150" dirty="0">
                    <a:latin typeface="스웨거 TTF" panose="020B0600000101010101" pitchFamily="50" charset="-127"/>
                    <a:ea typeface="스웨거 TTF" panose="020B0600000101010101" pitchFamily="50" charset="-127"/>
                  </a:rPr>
                  <a:t>는</a:t>
                </a:r>
                <a:r>
                  <a:rPr lang="en-US" altLang="ko-KR" sz="3000" spc="-150" dirty="0">
                    <a:latin typeface="스웨거 TTF" panose="020B0600000101010101" pitchFamily="50" charset="-127"/>
                    <a:ea typeface="스웨거 TTF" panose="020B0600000101010101" pitchFamily="50" charset="-127"/>
                  </a:rPr>
                  <a:t>..?</a:t>
                </a:r>
                <a:endParaRPr lang="en-US" altLang="ko-KR" sz="3000" spc="-150" dirty="0" smtClean="0">
                  <a:latin typeface="스웨거 TTF" panose="020B0600000101010101" pitchFamily="50" charset="-127"/>
                  <a:ea typeface="스웨거 TTF" panose="020B0600000101010101" pitchFamily="50" charset="-127"/>
                </a:endParaRPr>
              </a:p>
              <a:p>
                <a:endParaRPr lang="en-US" altLang="ko-KR" sz="1500" spc="-150" dirty="0" smtClean="0">
                  <a:latin typeface="스웨거 TTF" panose="020B0600000101010101" pitchFamily="50" charset="-127"/>
                  <a:ea typeface="스웨거 TTF" panose="020B0600000101010101" pitchFamily="50" charset="-127"/>
                </a:endParaRPr>
              </a:p>
              <a:p>
                <a:r>
                  <a:rPr lang="en-US" altLang="ko-KR" sz="3000" spc="-150" dirty="0">
                    <a:latin typeface="스웨거 TTF" panose="020B0600000101010101" pitchFamily="50" charset="-127"/>
                    <a:ea typeface="스웨거 TTF" panose="020B0600000101010101" pitchFamily="50" charset="-127"/>
                  </a:rPr>
                  <a:t> </a:t>
                </a:r>
                <a:r>
                  <a:rPr lang="en-US" altLang="ko-KR" sz="3000" spc="-150" dirty="0" smtClean="0">
                    <a:latin typeface="스웨거 TTF" panose="020B0600000101010101" pitchFamily="50" charset="-127"/>
                    <a:ea typeface="스웨거 TTF" panose="020B0600000101010101" pitchFamily="50" charset="-127"/>
                  </a:rPr>
                  <a:t>     </a:t>
                </a:r>
                <a:r>
                  <a:rPr lang="ko-KR" altLang="en-US" sz="3000" spc="-150" dirty="0" smtClean="0">
                    <a:latin typeface="스웨거 TTF" panose="020B0600000101010101" pitchFamily="50" charset="-127"/>
                    <a:ea typeface="스웨거 TTF" panose="020B0600000101010101" pitchFamily="50" charset="-127"/>
                  </a:rPr>
                  <a:t> → </a:t>
                </a:r>
                <a:r>
                  <a:rPr lang="en-US" altLang="ko-KR" sz="3000" spc="-150" dirty="0" err="1" smtClean="0">
                    <a:latin typeface="스웨거 TTF" panose="020B0600000101010101" pitchFamily="50" charset="-127"/>
                    <a:ea typeface="스웨거 TTF" panose="020B0600000101010101" pitchFamily="50" charset="-127"/>
                  </a:rPr>
                  <a:t>exp</a:t>
                </a:r>
                <a:r>
                  <a:rPr lang="en-US" altLang="ko-KR" sz="3000" spc="-150" dirty="0" smtClean="0">
                    <a:latin typeface="스웨거 TTF" panose="020B0600000101010101" pitchFamily="50" charset="-127"/>
                    <a:ea typeface="스웨거 TTF" panose="020B0600000101010101" pitchFamily="50" charset="-127"/>
                  </a:rPr>
                  <a:t>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sz="3000" i="1" spc="-150" smtClean="0">
                            <a:latin typeface="Cambria Math" panose="02040503050406030204" pitchFamily="18" charset="0"/>
                            <a:ea typeface="스웨거 TTF" panose="020B0600000101010101" pitchFamily="50" charset="-127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sz="3000" i="1" spc="-150">
                                <a:latin typeface="Cambria Math" panose="02040503050406030204" pitchFamily="18" charset="0"/>
                                <a:ea typeface="스웨거 TTF" panose="020B0600000101010101" pitchFamily="50" charset="-127"/>
                              </a:rPr>
                            </m:ctrlPr>
                          </m:sSubPr>
                          <m:e>
                            <m:r>
                              <a:rPr lang="ko-KR" altLang="en-US" sz="3000" b="0" i="1" spc="-150" smtClean="0">
                                <a:latin typeface="Cambria Math" panose="02040503050406030204" pitchFamily="18" charset="0"/>
                                <a:ea typeface="스웨거 TTF" panose="020B0600000101010101" pitchFamily="50" charset="-127"/>
                              </a:rPr>
                              <m:t>𝛽</m:t>
                            </m:r>
                          </m:e>
                          <m:sub>
                            <m:r>
                              <a:rPr lang="en-US" altLang="ko-KR" sz="3000" b="0" i="1" spc="-150" smtClean="0">
                                <a:latin typeface="Cambria Math" panose="02040503050406030204" pitchFamily="18" charset="0"/>
                                <a:ea typeface="스웨거 TTF" panose="020B0600000101010101" pitchFamily="50" charset="-127"/>
                              </a:rPr>
                              <m:t>2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altLang="ko-KR" sz="3000" spc="-150" dirty="0" smtClean="0">
                    <a:latin typeface="스웨거 TTF" panose="020B0600000101010101" pitchFamily="50" charset="-127"/>
                    <a:ea typeface="스웨거 TTF" panose="020B0600000101010101" pitchFamily="50" charset="-127"/>
                  </a:rPr>
                  <a:t>) = </a:t>
                </a:r>
                <a:r>
                  <a:rPr lang="en-US" altLang="ko-KR" sz="3000" dirty="0" err="1" smtClean="0">
                    <a:latin typeface="스웨거 TTF" panose="020B0600000101010101" pitchFamily="50" charset="-127"/>
                    <a:ea typeface="스웨거 TTF" panose="020B0600000101010101" pitchFamily="50" charset="-127"/>
                  </a:rPr>
                  <a:t>exp</a:t>
                </a:r>
                <a:r>
                  <a:rPr lang="en-US" altLang="ko-KR" sz="3000" dirty="0" smtClean="0">
                    <a:latin typeface="스웨거 TTF" panose="020B0600000101010101" pitchFamily="50" charset="-127"/>
                    <a:ea typeface="스웨거 TTF" panose="020B0600000101010101" pitchFamily="50" charset="-127"/>
                  </a:rPr>
                  <a:t>(17.2) = </a:t>
                </a:r>
                <a:r>
                  <a:rPr lang="en-US" altLang="ko-KR" sz="3200" dirty="0" smtClean="0">
                    <a:solidFill>
                      <a:schemeClr val="accent2"/>
                    </a:solidFill>
                    <a:latin typeface="스웨거 TTF" panose="020B0600000101010101" pitchFamily="50" charset="-127"/>
                    <a:ea typeface="스웨거 TTF" panose="020B0600000101010101" pitchFamily="50" charset="-127"/>
                  </a:rPr>
                  <a:t>29,596,120</a:t>
                </a:r>
                <a:r>
                  <a:rPr lang="ko-KR" altLang="en-US" sz="3200" dirty="0" smtClean="0">
                    <a:solidFill>
                      <a:schemeClr val="accent2"/>
                    </a:solidFill>
                    <a:latin typeface="스웨거 TTF" panose="020B0600000101010101" pitchFamily="50" charset="-127"/>
                    <a:ea typeface="스웨거 TTF" panose="020B0600000101010101" pitchFamily="50" charset="-127"/>
                  </a:rPr>
                  <a:t> </a:t>
                </a:r>
                <a:r>
                  <a:rPr lang="ko-KR" altLang="en-US" sz="3000" spc="-150" dirty="0" smtClean="0">
                    <a:solidFill>
                      <a:schemeClr val="accent2"/>
                    </a:solidFill>
                    <a:latin typeface="스웨거 TTF" panose="020B0600000101010101" pitchFamily="50" charset="-127"/>
                    <a:ea typeface="스웨거 TTF" panose="020B0600000101010101" pitchFamily="50" charset="-127"/>
                  </a:rPr>
                  <a:t>배  증가</a:t>
                </a:r>
                <a:endParaRPr lang="en-US" altLang="ko-KR" sz="3000" spc="-150" dirty="0" smtClean="0">
                  <a:solidFill>
                    <a:schemeClr val="accent2"/>
                  </a:solidFill>
                  <a:latin typeface="스웨거 TTF" panose="020B0600000101010101" pitchFamily="50" charset="-127"/>
                  <a:ea typeface="스웨거 TTF" panose="020B0600000101010101" pitchFamily="50" charset="-127"/>
                </a:endParaRPr>
              </a:p>
              <a:p>
                <a:endParaRPr lang="en-US" altLang="ko-KR" sz="1500" spc="-150" dirty="0" smtClean="0">
                  <a:solidFill>
                    <a:schemeClr val="accent2"/>
                  </a:solidFill>
                  <a:latin typeface="스웨거 TTF" panose="020B0600000101010101" pitchFamily="50" charset="-127"/>
                  <a:ea typeface="스웨거 TTF" panose="020B0600000101010101" pitchFamily="50" charset="-127"/>
                </a:endParaRPr>
              </a:p>
              <a:p>
                <a:r>
                  <a:rPr lang="ko-KR" altLang="en-US" sz="3000" spc="-150" dirty="0">
                    <a:latin typeface="스웨거 TTF" panose="020B0600000101010101" pitchFamily="50" charset="-127"/>
                    <a:ea typeface="스웨거 TTF" panose="020B0600000101010101" pitchFamily="50" charset="-127"/>
                  </a:rPr>
                  <a:t> </a:t>
                </a:r>
                <a:r>
                  <a:rPr lang="ko-KR" altLang="en-US" sz="3000" spc="-150" dirty="0" smtClean="0">
                    <a:latin typeface="스웨거 TTF" panose="020B0600000101010101" pitchFamily="50" charset="-127"/>
                    <a:ea typeface="스웨거 TTF" panose="020B0600000101010101" pitchFamily="50" charset="-127"/>
                  </a:rPr>
                  <a:t>      → </a:t>
                </a:r>
                <a:r>
                  <a:rPr lang="en-US" altLang="ko-KR" sz="3000" spc="-150" dirty="0" smtClean="0">
                    <a:latin typeface="스웨거 TTF" panose="020B0600000101010101" pitchFamily="50" charset="-127"/>
                    <a:ea typeface="스웨거 TTF" panose="020B0600000101010101" pitchFamily="50" charset="-127"/>
                  </a:rPr>
                  <a:t>100 * (29,596,120 - 1) = </a:t>
                </a:r>
                <a:r>
                  <a:rPr lang="en-US" altLang="ko-KR" sz="3000" spc="-150" dirty="0" smtClean="0">
                    <a:solidFill>
                      <a:schemeClr val="accent2"/>
                    </a:solidFill>
                    <a:latin typeface="스웨거 TTF" panose="020B0600000101010101" pitchFamily="50" charset="-127"/>
                    <a:ea typeface="스웨거 TTF" panose="020B0600000101010101" pitchFamily="50" charset="-127"/>
                  </a:rPr>
                  <a:t>2,959,611,900 % </a:t>
                </a:r>
                <a:r>
                  <a:rPr lang="ko-KR" altLang="en-US" sz="3000" spc="-150" dirty="0" smtClean="0">
                    <a:solidFill>
                      <a:schemeClr val="accent2"/>
                    </a:solidFill>
                    <a:latin typeface="스웨거 TTF" panose="020B0600000101010101" pitchFamily="50" charset="-127"/>
                    <a:ea typeface="스웨거 TTF" panose="020B0600000101010101" pitchFamily="50" charset="-127"/>
                  </a:rPr>
                  <a:t>증가</a:t>
                </a:r>
                <a:endParaRPr lang="ko-KR" altLang="en-US" sz="3000" dirty="0">
                  <a:solidFill>
                    <a:schemeClr val="accent2"/>
                  </a:solidFill>
                  <a:latin typeface="스웨거 TTF" panose="020B0600000101010101" pitchFamily="50" charset="-127"/>
                  <a:ea typeface="스웨거 TTF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172" y="4389645"/>
                <a:ext cx="11199148" cy="1969770"/>
              </a:xfrm>
              <a:prstGeom prst="rect">
                <a:avLst/>
              </a:prstGeom>
              <a:blipFill>
                <a:blip r:embed="rId3"/>
                <a:stretch>
                  <a:fillRect l="-1306" t="-3715" b="-897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0105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1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0" y="0"/>
            <a:ext cx="185820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000" u="sng" spc="-150" dirty="0" err="1" smtClean="0">
                <a:solidFill>
                  <a:schemeClr val="accent4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로지스틱</a:t>
            </a:r>
            <a:r>
              <a:rPr lang="ko-KR" altLang="en-US" sz="3000" u="sng" spc="-150" dirty="0" smtClean="0">
                <a:solidFill>
                  <a:schemeClr val="accent4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 회귀분석</a:t>
            </a:r>
            <a:endParaRPr lang="ko-KR" altLang="en-US" sz="3000" u="sng" spc="-150" dirty="0">
              <a:solidFill>
                <a:schemeClr val="accent4"/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05172" y="804241"/>
            <a:ext cx="652739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5000" spc="-150" dirty="0" smtClean="0">
                <a:solidFill>
                  <a:schemeClr val="accent4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• Odds Ratio</a:t>
            </a:r>
            <a:r>
              <a:rPr lang="ko-KR" altLang="en-US" sz="5000" spc="-150" dirty="0" smtClean="0">
                <a:solidFill>
                  <a:schemeClr val="accent4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에 의한 효과 분석</a:t>
            </a:r>
            <a:endParaRPr lang="ko-KR" altLang="en-US" sz="5000" spc="-150" dirty="0">
              <a:solidFill>
                <a:schemeClr val="accent4"/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505171" y="2042945"/>
                <a:ext cx="9403600" cy="17389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3000" spc="-150" dirty="0" smtClean="0">
                    <a:latin typeface="스웨거 TTF" panose="020B0600000101010101" pitchFamily="50" charset="-127"/>
                    <a:ea typeface="스웨거 TTF" panose="020B0600000101010101" pitchFamily="50" charset="-127"/>
                  </a:rPr>
                  <a:t>•</a:t>
                </a:r>
                <a:r>
                  <a:rPr lang="ko-KR" altLang="en-US" sz="3000" spc="-150" dirty="0" smtClean="0">
                    <a:latin typeface="스웨거 TTF" panose="020B0600000101010101" pitchFamily="50" charset="-127"/>
                    <a:ea typeface="스웨거 TTF" panose="020B0600000101010101" pitchFamily="50" charset="-127"/>
                  </a:rPr>
                  <a:t>사고 원인이</a:t>
                </a:r>
                <a:r>
                  <a:rPr lang="en-US" altLang="ko-KR" sz="3000" spc="-150" dirty="0" smtClean="0">
                    <a:latin typeface="스웨거 TTF" panose="020B0600000101010101" pitchFamily="50" charset="-127"/>
                    <a:ea typeface="스웨거 TTF" panose="020B0600000101010101" pitchFamily="50" charset="-127"/>
                  </a:rPr>
                  <a:t> “</a:t>
                </a:r>
                <a:r>
                  <a:rPr lang="ko-KR" altLang="en-US" sz="3000" spc="-150" dirty="0" smtClean="0">
                    <a:solidFill>
                      <a:schemeClr val="accent2"/>
                    </a:solidFill>
                    <a:latin typeface="스웨거 TTF" panose="020B0600000101010101" pitchFamily="50" charset="-127"/>
                    <a:ea typeface="스웨거 TTF" panose="020B0600000101010101" pitchFamily="50" charset="-127"/>
                  </a:rPr>
                  <a:t>보통</a:t>
                </a:r>
                <a:r>
                  <a:rPr lang="en-US" altLang="ko-KR" sz="3000" spc="-150" dirty="0" smtClean="0">
                    <a:latin typeface="스웨거 TTF" panose="020B0600000101010101" pitchFamily="50" charset="-127"/>
                    <a:ea typeface="스웨거 TTF" panose="020B0600000101010101" pitchFamily="50" charset="-127"/>
                  </a:rPr>
                  <a:t>” </a:t>
                </a:r>
                <a:r>
                  <a:rPr lang="ko-KR" altLang="en-US" sz="3000" spc="-150" dirty="0" smtClean="0">
                    <a:latin typeface="스웨거 TTF" panose="020B0600000101010101" pitchFamily="50" charset="-127"/>
                    <a:ea typeface="스웨거 TTF" panose="020B0600000101010101" pitchFamily="50" charset="-127"/>
                  </a:rPr>
                  <a:t>인 경우에는 사고 원인이 </a:t>
                </a:r>
                <a:r>
                  <a:rPr lang="en-US" altLang="ko-KR" sz="3000" spc="-150" dirty="0" smtClean="0">
                    <a:latin typeface="스웨거 TTF" panose="020B0600000101010101" pitchFamily="50" charset="-127"/>
                    <a:ea typeface="스웨거 TTF" panose="020B0600000101010101" pitchFamily="50" charset="-127"/>
                  </a:rPr>
                  <a:t>“</a:t>
                </a:r>
                <a:r>
                  <a:rPr lang="ko-KR" altLang="en-US" sz="3000" spc="-150" dirty="0" smtClean="0">
                    <a:solidFill>
                      <a:schemeClr val="accent2"/>
                    </a:solidFill>
                    <a:latin typeface="스웨거 TTF" panose="020B0600000101010101" pitchFamily="50" charset="-127"/>
                    <a:ea typeface="스웨거 TTF" panose="020B0600000101010101" pitchFamily="50" charset="-127"/>
                  </a:rPr>
                  <a:t>높음</a:t>
                </a:r>
                <a:r>
                  <a:rPr lang="en-US" altLang="ko-KR" sz="3000" spc="-150" dirty="0" smtClean="0">
                    <a:latin typeface="스웨거 TTF" panose="020B0600000101010101" pitchFamily="50" charset="-127"/>
                    <a:ea typeface="스웨거 TTF" panose="020B0600000101010101" pitchFamily="50" charset="-127"/>
                  </a:rPr>
                  <a:t>”</a:t>
                </a:r>
                <a:r>
                  <a:rPr lang="ko-KR" altLang="en-US" sz="3000" spc="-150" dirty="0" smtClean="0">
                    <a:latin typeface="스웨거 TTF" panose="020B0600000101010101" pitchFamily="50" charset="-127"/>
                    <a:ea typeface="스웨거 TTF" panose="020B0600000101010101" pitchFamily="50" charset="-127"/>
                  </a:rPr>
                  <a:t>일 경우에 비해 </a:t>
                </a:r>
                <a:r>
                  <a:rPr lang="ko-KR" altLang="en-US" sz="3000" spc="-150" dirty="0" err="1" smtClean="0">
                    <a:latin typeface="스웨거 TTF" panose="020B0600000101010101" pitchFamily="50" charset="-127"/>
                    <a:ea typeface="스웨거 TTF" panose="020B0600000101010101" pitchFamily="50" charset="-127"/>
                  </a:rPr>
                  <a:t>보험사기의</a:t>
                </a:r>
                <a:r>
                  <a:rPr lang="ko-KR" altLang="en-US" sz="3000" spc="-150" dirty="0" smtClean="0">
                    <a:latin typeface="스웨거 TTF" panose="020B0600000101010101" pitchFamily="50" charset="-127"/>
                    <a:ea typeface="스웨거 TTF" panose="020B0600000101010101" pitchFamily="50" charset="-127"/>
                  </a:rPr>
                  <a:t> </a:t>
                </a:r>
                <a:r>
                  <a:rPr lang="en-US" altLang="ko-KR" sz="3000" spc="-150" dirty="0" smtClean="0">
                    <a:latin typeface="스웨거 TTF" panose="020B0600000101010101" pitchFamily="50" charset="-127"/>
                    <a:ea typeface="스웨거 TTF" panose="020B0600000101010101" pitchFamily="50" charset="-127"/>
                  </a:rPr>
                  <a:t>Odds ratio</a:t>
                </a:r>
                <a:r>
                  <a:rPr lang="ko-KR" altLang="en-US" sz="3000" spc="-150" dirty="0" smtClean="0">
                    <a:latin typeface="스웨거 TTF" panose="020B0600000101010101" pitchFamily="50" charset="-127"/>
                    <a:ea typeface="스웨거 TTF" panose="020B0600000101010101" pitchFamily="50" charset="-127"/>
                  </a:rPr>
                  <a:t>는</a:t>
                </a:r>
                <a:r>
                  <a:rPr lang="en-US" altLang="ko-KR" sz="3000" spc="-150" dirty="0" smtClean="0">
                    <a:latin typeface="스웨거 TTF" panose="020B0600000101010101" pitchFamily="50" charset="-127"/>
                    <a:ea typeface="스웨거 TTF" panose="020B0600000101010101" pitchFamily="50" charset="-127"/>
                  </a:rPr>
                  <a:t>..?</a:t>
                </a:r>
                <a:endParaRPr lang="en-US" altLang="ko-KR" sz="1500" spc="-150" dirty="0" smtClean="0">
                  <a:latin typeface="스웨거 TTF" panose="020B0600000101010101" pitchFamily="50" charset="-127"/>
                  <a:ea typeface="스웨거 TTF" panose="020B0600000101010101" pitchFamily="50" charset="-127"/>
                </a:endParaRPr>
              </a:p>
              <a:p>
                <a:r>
                  <a:rPr lang="en-US" altLang="ko-KR" sz="3000" spc="-150" dirty="0">
                    <a:latin typeface="스웨거 TTF" panose="020B0600000101010101" pitchFamily="50" charset="-127"/>
                    <a:ea typeface="스웨거 TTF" panose="020B0600000101010101" pitchFamily="50" charset="-127"/>
                  </a:rPr>
                  <a:t> </a:t>
                </a:r>
                <a:r>
                  <a:rPr lang="en-US" altLang="ko-KR" sz="3000" spc="-150" dirty="0" smtClean="0">
                    <a:latin typeface="스웨거 TTF" panose="020B0600000101010101" pitchFamily="50" charset="-127"/>
                    <a:ea typeface="스웨거 TTF" panose="020B0600000101010101" pitchFamily="50" charset="-127"/>
                  </a:rPr>
                  <a:t>     </a:t>
                </a:r>
                <a:r>
                  <a:rPr lang="ko-KR" altLang="en-US" sz="3000" spc="-150" dirty="0" smtClean="0">
                    <a:latin typeface="스웨거 TTF" panose="020B0600000101010101" pitchFamily="50" charset="-127"/>
                    <a:ea typeface="스웨거 TTF" panose="020B0600000101010101" pitchFamily="50" charset="-127"/>
                  </a:rPr>
                  <a:t> → </a:t>
                </a:r>
                <a:r>
                  <a:rPr lang="en-US" altLang="ko-KR" sz="3000" spc="-150" dirty="0" err="1" smtClean="0">
                    <a:latin typeface="스웨거 TTF" panose="020B0600000101010101" pitchFamily="50" charset="-127"/>
                    <a:ea typeface="스웨거 TTF" panose="020B0600000101010101" pitchFamily="50" charset="-127"/>
                  </a:rPr>
                  <a:t>exp</a:t>
                </a:r>
                <a:r>
                  <a:rPr lang="en-US" altLang="ko-KR" sz="3000" spc="-150" dirty="0" smtClean="0">
                    <a:latin typeface="스웨거 TTF" panose="020B0600000101010101" pitchFamily="50" charset="-127"/>
                    <a:ea typeface="스웨거 TTF" panose="020B0600000101010101" pitchFamily="50" charset="-127"/>
                  </a:rPr>
                  <a:t>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sz="3000" i="1" spc="-150" smtClean="0">
                            <a:latin typeface="Cambria Math" panose="02040503050406030204" pitchFamily="18" charset="0"/>
                            <a:ea typeface="스웨거 TTF" panose="020B0600000101010101" pitchFamily="50" charset="-127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sz="3000" i="1" spc="-150">
                                <a:latin typeface="Cambria Math" panose="02040503050406030204" pitchFamily="18" charset="0"/>
                                <a:ea typeface="스웨거 TTF" panose="020B0600000101010101" pitchFamily="50" charset="-127"/>
                              </a:rPr>
                            </m:ctrlPr>
                          </m:sSubPr>
                          <m:e>
                            <m:r>
                              <a:rPr lang="ko-KR" altLang="en-US" sz="3000" b="0" i="1" spc="-150" smtClean="0">
                                <a:latin typeface="Cambria Math" panose="02040503050406030204" pitchFamily="18" charset="0"/>
                                <a:ea typeface="스웨거 TTF" panose="020B0600000101010101" pitchFamily="50" charset="-127"/>
                              </a:rPr>
                              <m:t>𝛽</m:t>
                            </m:r>
                          </m:e>
                          <m:sub>
                            <m:r>
                              <a:rPr lang="en-US" altLang="ko-KR" sz="3000" b="0" i="1" spc="-150" smtClean="0">
                                <a:latin typeface="Cambria Math" panose="02040503050406030204" pitchFamily="18" charset="0"/>
                                <a:ea typeface="스웨거 TTF" panose="020B0600000101010101" pitchFamily="50" charset="-127"/>
                              </a:rPr>
                              <m:t>3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altLang="ko-KR" sz="3000" spc="-150" dirty="0" smtClean="0">
                    <a:latin typeface="스웨거 TTF" panose="020B0600000101010101" pitchFamily="50" charset="-127"/>
                    <a:ea typeface="스웨거 TTF" panose="020B0600000101010101" pitchFamily="50" charset="-127"/>
                  </a:rPr>
                  <a:t>) = </a:t>
                </a:r>
                <a:r>
                  <a:rPr lang="en-US" altLang="ko-KR" sz="3000" dirty="0" err="1" smtClean="0">
                    <a:latin typeface="스웨거 TTF" panose="020B0600000101010101" pitchFamily="50" charset="-127"/>
                    <a:ea typeface="스웨거 TTF" panose="020B0600000101010101" pitchFamily="50" charset="-127"/>
                  </a:rPr>
                  <a:t>exp</a:t>
                </a:r>
                <a:r>
                  <a:rPr lang="en-US" altLang="ko-KR" sz="3000" dirty="0" smtClean="0">
                    <a:latin typeface="스웨거 TTF" panose="020B0600000101010101" pitchFamily="50" charset="-127"/>
                    <a:ea typeface="스웨거 TTF" panose="020B0600000101010101" pitchFamily="50" charset="-127"/>
                  </a:rPr>
                  <a:t>(-0.71) = </a:t>
                </a:r>
                <a:r>
                  <a:rPr lang="en-US" altLang="ko-KR" sz="3200" dirty="0" smtClean="0">
                    <a:solidFill>
                      <a:schemeClr val="accent2"/>
                    </a:solidFill>
                    <a:latin typeface="스웨거 TTF" panose="020B0600000101010101" pitchFamily="50" charset="-127"/>
                    <a:ea typeface="스웨거 TTF" panose="020B0600000101010101" pitchFamily="50" charset="-127"/>
                  </a:rPr>
                  <a:t>0.49</a:t>
                </a:r>
                <a:r>
                  <a:rPr lang="ko-KR" altLang="en-US" sz="3200" dirty="0" smtClean="0">
                    <a:solidFill>
                      <a:schemeClr val="accent2"/>
                    </a:solidFill>
                    <a:latin typeface="스웨거 TTF" panose="020B0600000101010101" pitchFamily="50" charset="-127"/>
                    <a:ea typeface="스웨거 TTF" panose="020B0600000101010101" pitchFamily="50" charset="-127"/>
                  </a:rPr>
                  <a:t> </a:t>
                </a:r>
                <a:r>
                  <a:rPr lang="ko-KR" altLang="en-US" sz="3000" spc="-150" dirty="0" smtClean="0">
                    <a:solidFill>
                      <a:schemeClr val="accent2"/>
                    </a:solidFill>
                    <a:latin typeface="스웨거 TTF" panose="020B0600000101010101" pitchFamily="50" charset="-127"/>
                    <a:ea typeface="스웨거 TTF" panose="020B0600000101010101" pitchFamily="50" charset="-127"/>
                  </a:rPr>
                  <a:t>배  감소</a:t>
                </a:r>
                <a:endParaRPr lang="en-US" altLang="ko-KR" sz="3000" spc="-150" dirty="0" smtClean="0">
                  <a:solidFill>
                    <a:schemeClr val="accent2"/>
                  </a:solidFill>
                  <a:latin typeface="스웨거 TTF" panose="020B0600000101010101" pitchFamily="50" charset="-127"/>
                  <a:ea typeface="스웨거 TTF" panose="020B0600000101010101" pitchFamily="50" charset="-127"/>
                </a:endParaRPr>
              </a:p>
              <a:p>
                <a:endParaRPr lang="en-US" altLang="ko-KR" sz="1500" spc="-150" dirty="0" smtClean="0">
                  <a:solidFill>
                    <a:schemeClr val="accent2"/>
                  </a:solidFill>
                  <a:latin typeface="스웨거 TTF" panose="020B0600000101010101" pitchFamily="50" charset="-127"/>
                  <a:ea typeface="스웨거 TTF" panose="020B0600000101010101" pitchFamily="50" charset="-127"/>
                </a:endParaRPr>
              </a:p>
              <a:p>
                <a:r>
                  <a:rPr lang="ko-KR" altLang="en-US" sz="3000" spc="-150" dirty="0">
                    <a:latin typeface="스웨거 TTF" panose="020B0600000101010101" pitchFamily="50" charset="-127"/>
                    <a:ea typeface="스웨거 TTF" panose="020B0600000101010101" pitchFamily="50" charset="-127"/>
                  </a:rPr>
                  <a:t> </a:t>
                </a:r>
                <a:r>
                  <a:rPr lang="ko-KR" altLang="en-US" sz="3000" spc="-150" dirty="0" smtClean="0">
                    <a:latin typeface="스웨거 TTF" panose="020B0600000101010101" pitchFamily="50" charset="-127"/>
                    <a:ea typeface="스웨거 TTF" panose="020B0600000101010101" pitchFamily="50" charset="-127"/>
                  </a:rPr>
                  <a:t>      → </a:t>
                </a:r>
                <a:r>
                  <a:rPr lang="en-US" altLang="ko-KR" sz="3000" spc="-150" dirty="0" smtClean="0">
                    <a:latin typeface="스웨거 TTF" panose="020B0600000101010101" pitchFamily="50" charset="-127"/>
                    <a:ea typeface="스웨거 TTF" panose="020B0600000101010101" pitchFamily="50" charset="-127"/>
                  </a:rPr>
                  <a:t>100 * (0.49 - 1) = </a:t>
                </a:r>
                <a:r>
                  <a:rPr lang="en-US" altLang="ko-KR" sz="3000" spc="-150" dirty="0" smtClean="0">
                    <a:solidFill>
                      <a:schemeClr val="accent2"/>
                    </a:solidFill>
                    <a:latin typeface="스웨거 TTF" panose="020B0600000101010101" pitchFamily="50" charset="-127"/>
                    <a:ea typeface="스웨거 TTF" panose="020B0600000101010101" pitchFamily="50" charset="-127"/>
                  </a:rPr>
                  <a:t>51 % </a:t>
                </a:r>
                <a:r>
                  <a:rPr lang="ko-KR" altLang="en-US" sz="3000" spc="-150" dirty="0" smtClean="0">
                    <a:solidFill>
                      <a:schemeClr val="accent2"/>
                    </a:solidFill>
                    <a:latin typeface="스웨거 TTF" panose="020B0600000101010101" pitchFamily="50" charset="-127"/>
                    <a:ea typeface="스웨거 TTF" panose="020B0600000101010101" pitchFamily="50" charset="-127"/>
                  </a:rPr>
                  <a:t>감소</a:t>
                </a:r>
                <a:endParaRPr lang="ko-KR" altLang="en-US" sz="3000" dirty="0">
                  <a:solidFill>
                    <a:schemeClr val="accent2"/>
                  </a:solidFill>
                  <a:latin typeface="스웨거 TTF" panose="020B0600000101010101" pitchFamily="50" charset="-127"/>
                  <a:ea typeface="스웨거 TTF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171" y="2042945"/>
                <a:ext cx="9403600" cy="1738938"/>
              </a:xfrm>
              <a:prstGeom prst="rect">
                <a:avLst/>
              </a:prstGeom>
              <a:blipFill>
                <a:blip r:embed="rId2"/>
                <a:stretch>
                  <a:fillRect l="-1556" t="-4211" r="-1232" b="-105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05171" y="4389645"/>
                <a:ext cx="10683759" cy="19697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3000" spc="-150" dirty="0" smtClean="0">
                    <a:latin typeface="스웨거 TTF" panose="020B0600000101010101" pitchFamily="50" charset="-127"/>
                    <a:ea typeface="스웨거 TTF" panose="020B0600000101010101" pitchFamily="50" charset="-127"/>
                  </a:rPr>
                  <a:t>•</a:t>
                </a:r>
                <a:r>
                  <a:rPr lang="ko-KR" altLang="en-US" sz="3000" spc="-150" dirty="0" smtClean="0">
                    <a:latin typeface="스웨거 TTF" panose="020B0600000101010101" pitchFamily="50" charset="-127"/>
                    <a:ea typeface="스웨거 TTF" panose="020B0600000101010101" pitchFamily="50" charset="-127"/>
                  </a:rPr>
                  <a:t>사고 원인이</a:t>
                </a:r>
                <a:r>
                  <a:rPr lang="en-US" altLang="ko-KR" sz="3000" spc="-150" dirty="0" smtClean="0">
                    <a:latin typeface="스웨거 TTF" panose="020B0600000101010101" pitchFamily="50" charset="-127"/>
                    <a:ea typeface="스웨거 TTF" panose="020B0600000101010101" pitchFamily="50" charset="-127"/>
                  </a:rPr>
                  <a:t> “</a:t>
                </a:r>
                <a:r>
                  <a:rPr lang="ko-KR" altLang="en-US" sz="3000" spc="-150" dirty="0" smtClean="0">
                    <a:solidFill>
                      <a:schemeClr val="accent2"/>
                    </a:solidFill>
                    <a:latin typeface="스웨거 TTF" panose="020B0600000101010101" pitchFamily="50" charset="-127"/>
                    <a:ea typeface="스웨거 TTF" panose="020B0600000101010101" pitchFamily="50" charset="-127"/>
                  </a:rPr>
                  <a:t>낮음</a:t>
                </a:r>
                <a:r>
                  <a:rPr lang="en-US" altLang="ko-KR" sz="3000" spc="-150" dirty="0" smtClean="0">
                    <a:latin typeface="스웨거 TTF" panose="020B0600000101010101" pitchFamily="50" charset="-127"/>
                    <a:ea typeface="스웨거 TTF" panose="020B0600000101010101" pitchFamily="50" charset="-127"/>
                  </a:rPr>
                  <a:t>” </a:t>
                </a:r>
                <a:r>
                  <a:rPr lang="ko-KR" altLang="en-US" sz="3000" spc="-150" dirty="0" smtClean="0">
                    <a:latin typeface="스웨거 TTF" panose="020B0600000101010101" pitchFamily="50" charset="-127"/>
                    <a:ea typeface="스웨거 TTF" panose="020B0600000101010101" pitchFamily="50" charset="-127"/>
                  </a:rPr>
                  <a:t>인 경우에는 사고 원인이</a:t>
                </a:r>
                <a:r>
                  <a:rPr lang="en-US" altLang="ko-KR" sz="3000" spc="-150" dirty="0" smtClean="0">
                    <a:latin typeface="스웨거 TTF" panose="020B0600000101010101" pitchFamily="50" charset="-127"/>
                    <a:ea typeface="스웨거 TTF" panose="020B0600000101010101" pitchFamily="50" charset="-127"/>
                  </a:rPr>
                  <a:t>“</a:t>
                </a:r>
                <a:r>
                  <a:rPr lang="ko-KR" altLang="en-US" sz="3000" spc="-150" dirty="0" smtClean="0">
                    <a:solidFill>
                      <a:schemeClr val="accent2"/>
                    </a:solidFill>
                    <a:latin typeface="스웨거 TTF" panose="020B0600000101010101" pitchFamily="50" charset="-127"/>
                    <a:ea typeface="스웨거 TTF" panose="020B0600000101010101" pitchFamily="50" charset="-127"/>
                  </a:rPr>
                  <a:t>높음</a:t>
                </a:r>
                <a:r>
                  <a:rPr lang="en-US" altLang="ko-KR" sz="3000" spc="-150" dirty="0" smtClean="0">
                    <a:latin typeface="스웨거 TTF" panose="020B0600000101010101" pitchFamily="50" charset="-127"/>
                    <a:ea typeface="스웨거 TTF" panose="020B0600000101010101" pitchFamily="50" charset="-127"/>
                  </a:rPr>
                  <a:t>”</a:t>
                </a:r>
                <a:r>
                  <a:rPr lang="ko-KR" altLang="en-US" sz="3000" spc="-150" dirty="0" smtClean="0">
                    <a:latin typeface="스웨거 TTF" panose="020B0600000101010101" pitchFamily="50" charset="-127"/>
                    <a:ea typeface="스웨거 TTF" panose="020B0600000101010101" pitchFamily="50" charset="-127"/>
                  </a:rPr>
                  <a:t>일 경우에 비해 </a:t>
                </a:r>
                <a:r>
                  <a:rPr lang="ko-KR" altLang="en-US" sz="3000" spc="-150" dirty="0" err="1">
                    <a:latin typeface="스웨거 TTF" panose="020B0600000101010101" pitchFamily="50" charset="-127"/>
                    <a:ea typeface="스웨거 TTF" panose="020B0600000101010101" pitchFamily="50" charset="-127"/>
                  </a:rPr>
                  <a:t>보험사기의</a:t>
                </a:r>
                <a:r>
                  <a:rPr lang="ko-KR" altLang="en-US" sz="3000" spc="-150" dirty="0">
                    <a:latin typeface="스웨거 TTF" panose="020B0600000101010101" pitchFamily="50" charset="-127"/>
                    <a:ea typeface="스웨거 TTF" panose="020B0600000101010101" pitchFamily="50" charset="-127"/>
                  </a:rPr>
                  <a:t> </a:t>
                </a:r>
                <a:r>
                  <a:rPr lang="en-US" altLang="ko-KR" sz="3000" spc="-150" dirty="0">
                    <a:latin typeface="스웨거 TTF" panose="020B0600000101010101" pitchFamily="50" charset="-127"/>
                    <a:ea typeface="스웨거 TTF" panose="020B0600000101010101" pitchFamily="50" charset="-127"/>
                  </a:rPr>
                  <a:t>Odds ratio</a:t>
                </a:r>
                <a:r>
                  <a:rPr lang="ko-KR" altLang="en-US" sz="3000" spc="-150" dirty="0" smtClean="0">
                    <a:latin typeface="스웨거 TTF" panose="020B0600000101010101" pitchFamily="50" charset="-127"/>
                    <a:ea typeface="스웨거 TTF" panose="020B0600000101010101" pitchFamily="50" charset="-127"/>
                  </a:rPr>
                  <a:t>는</a:t>
                </a:r>
                <a:r>
                  <a:rPr lang="en-US" altLang="ko-KR" sz="3000" spc="-150" dirty="0" smtClean="0">
                    <a:latin typeface="스웨거 TTF" panose="020B0600000101010101" pitchFamily="50" charset="-127"/>
                    <a:ea typeface="스웨거 TTF" panose="020B0600000101010101" pitchFamily="50" charset="-127"/>
                  </a:rPr>
                  <a:t>..?</a:t>
                </a:r>
                <a:endParaRPr lang="en-US" altLang="ko-KR" sz="3000" spc="-150" dirty="0">
                  <a:latin typeface="스웨거 TTF" panose="020B0600000101010101" pitchFamily="50" charset="-127"/>
                  <a:ea typeface="스웨거 TTF" panose="020B0600000101010101" pitchFamily="50" charset="-127"/>
                </a:endParaRPr>
              </a:p>
              <a:p>
                <a:endParaRPr lang="en-US" altLang="ko-KR" sz="1500" spc="-150" dirty="0" smtClean="0">
                  <a:latin typeface="스웨거 TTF" panose="020B0600000101010101" pitchFamily="50" charset="-127"/>
                  <a:ea typeface="스웨거 TTF" panose="020B0600000101010101" pitchFamily="50" charset="-127"/>
                </a:endParaRPr>
              </a:p>
              <a:p>
                <a:r>
                  <a:rPr lang="en-US" altLang="ko-KR" sz="3000" spc="-150" dirty="0">
                    <a:latin typeface="스웨거 TTF" panose="020B0600000101010101" pitchFamily="50" charset="-127"/>
                    <a:ea typeface="스웨거 TTF" panose="020B0600000101010101" pitchFamily="50" charset="-127"/>
                  </a:rPr>
                  <a:t> </a:t>
                </a:r>
                <a:r>
                  <a:rPr lang="en-US" altLang="ko-KR" sz="3000" spc="-150" dirty="0" smtClean="0">
                    <a:latin typeface="스웨거 TTF" panose="020B0600000101010101" pitchFamily="50" charset="-127"/>
                    <a:ea typeface="스웨거 TTF" panose="020B0600000101010101" pitchFamily="50" charset="-127"/>
                  </a:rPr>
                  <a:t>     </a:t>
                </a:r>
                <a:r>
                  <a:rPr lang="ko-KR" altLang="en-US" sz="3000" spc="-150" dirty="0" smtClean="0">
                    <a:latin typeface="스웨거 TTF" panose="020B0600000101010101" pitchFamily="50" charset="-127"/>
                    <a:ea typeface="스웨거 TTF" panose="020B0600000101010101" pitchFamily="50" charset="-127"/>
                  </a:rPr>
                  <a:t> → </a:t>
                </a:r>
                <a:r>
                  <a:rPr lang="en-US" altLang="ko-KR" sz="3000" spc="-150" dirty="0" err="1" smtClean="0">
                    <a:latin typeface="스웨거 TTF" panose="020B0600000101010101" pitchFamily="50" charset="-127"/>
                    <a:ea typeface="스웨거 TTF" panose="020B0600000101010101" pitchFamily="50" charset="-127"/>
                  </a:rPr>
                  <a:t>exp</a:t>
                </a:r>
                <a:r>
                  <a:rPr lang="en-US" altLang="ko-KR" sz="3000" spc="-150" dirty="0" smtClean="0">
                    <a:latin typeface="스웨거 TTF" panose="020B0600000101010101" pitchFamily="50" charset="-127"/>
                    <a:ea typeface="스웨거 TTF" panose="020B0600000101010101" pitchFamily="50" charset="-127"/>
                  </a:rPr>
                  <a:t>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sz="3000" i="1" spc="-150" smtClean="0">
                            <a:latin typeface="Cambria Math" panose="02040503050406030204" pitchFamily="18" charset="0"/>
                            <a:ea typeface="스웨거 TTF" panose="020B0600000101010101" pitchFamily="50" charset="-127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sz="3000" i="1" spc="-150">
                                <a:latin typeface="Cambria Math" panose="02040503050406030204" pitchFamily="18" charset="0"/>
                                <a:ea typeface="스웨거 TTF" panose="020B0600000101010101" pitchFamily="50" charset="-127"/>
                              </a:rPr>
                            </m:ctrlPr>
                          </m:sSubPr>
                          <m:e>
                            <m:r>
                              <a:rPr lang="ko-KR" altLang="en-US" sz="3000" b="0" i="1" spc="-150" smtClean="0">
                                <a:latin typeface="Cambria Math" panose="02040503050406030204" pitchFamily="18" charset="0"/>
                                <a:ea typeface="스웨거 TTF" panose="020B0600000101010101" pitchFamily="50" charset="-127"/>
                              </a:rPr>
                              <m:t>𝛽</m:t>
                            </m:r>
                          </m:e>
                          <m:sub>
                            <m:r>
                              <a:rPr lang="en-US" altLang="ko-KR" sz="3000" b="0" i="1" spc="-150" smtClean="0">
                                <a:latin typeface="Cambria Math" panose="02040503050406030204" pitchFamily="18" charset="0"/>
                                <a:ea typeface="스웨거 TTF" panose="020B0600000101010101" pitchFamily="50" charset="-127"/>
                              </a:rPr>
                              <m:t>4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altLang="ko-KR" sz="3000" spc="-150" dirty="0" smtClean="0">
                    <a:latin typeface="스웨거 TTF" panose="020B0600000101010101" pitchFamily="50" charset="-127"/>
                    <a:ea typeface="스웨거 TTF" panose="020B0600000101010101" pitchFamily="50" charset="-127"/>
                  </a:rPr>
                  <a:t>) = </a:t>
                </a:r>
                <a:r>
                  <a:rPr lang="en-US" altLang="ko-KR" sz="3000" dirty="0" err="1" smtClean="0">
                    <a:latin typeface="스웨거 TTF" panose="020B0600000101010101" pitchFamily="50" charset="-127"/>
                    <a:ea typeface="스웨거 TTF" panose="020B0600000101010101" pitchFamily="50" charset="-127"/>
                  </a:rPr>
                  <a:t>exp</a:t>
                </a:r>
                <a:r>
                  <a:rPr lang="en-US" altLang="ko-KR" sz="3000" dirty="0" smtClean="0">
                    <a:latin typeface="스웨거 TTF" panose="020B0600000101010101" pitchFamily="50" charset="-127"/>
                    <a:ea typeface="스웨거 TTF" panose="020B0600000101010101" pitchFamily="50" charset="-127"/>
                  </a:rPr>
                  <a:t>(-1.14) = </a:t>
                </a:r>
                <a:r>
                  <a:rPr lang="en-US" altLang="ko-KR" sz="3200" dirty="0" smtClean="0">
                    <a:solidFill>
                      <a:schemeClr val="accent2"/>
                    </a:solidFill>
                    <a:latin typeface="스웨거 TTF" panose="020B0600000101010101" pitchFamily="50" charset="-127"/>
                    <a:ea typeface="스웨거 TTF" panose="020B0600000101010101" pitchFamily="50" charset="-127"/>
                  </a:rPr>
                  <a:t>0.32</a:t>
                </a:r>
                <a:r>
                  <a:rPr lang="ko-KR" altLang="en-US" sz="3200" dirty="0" smtClean="0">
                    <a:solidFill>
                      <a:schemeClr val="accent2"/>
                    </a:solidFill>
                    <a:latin typeface="스웨거 TTF" panose="020B0600000101010101" pitchFamily="50" charset="-127"/>
                    <a:ea typeface="스웨거 TTF" panose="020B0600000101010101" pitchFamily="50" charset="-127"/>
                  </a:rPr>
                  <a:t> </a:t>
                </a:r>
                <a:r>
                  <a:rPr lang="ko-KR" altLang="en-US" sz="3000" spc="-150" dirty="0" smtClean="0">
                    <a:solidFill>
                      <a:schemeClr val="accent2"/>
                    </a:solidFill>
                    <a:latin typeface="스웨거 TTF" panose="020B0600000101010101" pitchFamily="50" charset="-127"/>
                    <a:ea typeface="스웨거 TTF" panose="020B0600000101010101" pitchFamily="50" charset="-127"/>
                  </a:rPr>
                  <a:t>배  감소</a:t>
                </a:r>
                <a:endParaRPr lang="en-US" altLang="ko-KR" sz="3000" spc="-150" dirty="0" smtClean="0">
                  <a:solidFill>
                    <a:schemeClr val="accent2"/>
                  </a:solidFill>
                  <a:latin typeface="스웨거 TTF" panose="020B0600000101010101" pitchFamily="50" charset="-127"/>
                  <a:ea typeface="스웨거 TTF" panose="020B0600000101010101" pitchFamily="50" charset="-127"/>
                </a:endParaRPr>
              </a:p>
              <a:p>
                <a:endParaRPr lang="en-US" altLang="ko-KR" sz="1500" spc="-150" dirty="0" smtClean="0">
                  <a:solidFill>
                    <a:schemeClr val="accent2"/>
                  </a:solidFill>
                  <a:latin typeface="스웨거 TTF" panose="020B0600000101010101" pitchFamily="50" charset="-127"/>
                  <a:ea typeface="스웨거 TTF" panose="020B0600000101010101" pitchFamily="50" charset="-127"/>
                </a:endParaRPr>
              </a:p>
              <a:p>
                <a:r>
                  <a:rPr lang="ko-KR" altLang="en-US" sz="3000" spc="-150" dirty="0">
                    <a:latin typeface="스웨거 TTF" panose="020B0600000101010101" pitchFamily="50" charset="-127"/>
                    <a:ea typeface="스웨거 TTF" panose="020B0600000101010101" pitchFamily="50" charset="-127"/>
                  </a:rPr>
                  <a:t> </a:t>
                </a:r>
                <a:r>
                  <a:rPr lang="ko-KR" altLang="en-US" sz="3000" spc="-150" dirty="0" smtClean="0">
                    <a:latin typeface="스웨거 TTF" panose="020B0600000101010101" pitchFamily="50" charset="-127"/>
                    <a:ea typeface="스웨거 TTF" panose="020B0600000101010101" pitchFamily="50" charset="-127"/>
                  </a:rPr>
                  <a:t>      → </a:t>
                </a:r>
                <a:r>
                  <a:rPr lang="en-US" altLang="ko-KR" sz="3000" spc="-150" dirty="0" smtClean="0">
                    <a:latin typeface="스웨거 TTF" panose="020B0600000101010101" pitchFamily="50" charset="-127"/>
                    <a:ea typeface="스웨거 TTF" panose="020B0600000101010101" pitchFamily="50" charset="-127"/>
                  </a:rPr>
                  <a:t>100 * (0.32 - 1) = </a:t>
                </a:r>
                <a:r>
                  <a:rPr lang="en-US" altLang="ko-KR" sz="3000" spc="-150" dirty="0" smtClean="0">
                    <a:solidFill>
                      <a:schemeClr val="accent2"/>
                    </a:solidFill>
                    <a:latin typeface="스웨거 TTF" panose="020B0600000101010101" pitchFamily="50" charset="-127"/>
                    <a:ea typeface="스웨거 TTF" panose="020B0600000101010101" pitchFamily="50" charset="-127"/>
                  </a:rPr>
                  <a:t>68 % </a:t>
                </a:r>
                <a:r>
                  <a:rPr lang="ko-KR" altLang="en-US" sz="3000" spc="-150" dirty="0" smtClean="0">
                    <a:solidFill>
                      <a:schemeClr val="accent2"/>
                    </a:solidFill>
                    <a:latin typeface="스웨거 TTF" panose="020B0600000101010101" pitchFamily="50" charset="-127"/>
                    <a:ea typeface="스웨거 TTF" panose="020B0600000101010101" pitchFamily="50" charset="-127"/>
                  </a:rPr>
                  <a:t>감소</a:t>
                </a:r>
                <a:endParaRPr lang="ko-KR" altLang="en-US" sz="3000" dirty="0">
                  <a:solidFill>
                    <a:schemeClr val="accent2"/>
                  </a:solidFill>
                  <a:latin typeface="스웨거 TTF" panose="020B0600000101010101" pitchFamily="50" charset="-127"/>
                  <a:ea typeface="스웨거 TTF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171" y="4389645"/>
                <a:ext cx="10683759" cy="1969770"/>
              </a:xfrm>
              <a:prstGeom prst="rect">
                <a:avLst/>
              </a:prstGeom>
              <a:blipFill>
                <a:blip r:embed="rId3"/>
                <a:stretch>
                  <a:fillRect l="-1370" t="-3715" b="-897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모서리가 둥근 직사각형 11"/>
          <p:cNvSpPr/>
          <p:nvPr/>
        </p:nvSpPr>
        <p:spPr>
          <a:xfrm>
            <a:off x="7537912" y="5046716"/>
            <a:ext cx="4449041" cy="1672109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 smtClean="0">
                <a:solidFill>
                  <a:schemeClr val="tx1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보험 사기인 경우 사고 원인이 어느 정도 정해져 있다</a:t>
            </a:r>
            <a:r>
              <a:rPr lang="en-US" altLang="ko-KR" sz="4000" dirty="0" smtClean="0">
                <a:solidFill>
                  <a:schemeClr val="tx1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.</a:t>
            </a:r>
            <a:endParaRPr lang="ko-KR" altLang="en-US" sz="4000" dirty="0">
              <a:solidFill>
                <a:schemeClr val="tx1"/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518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1" grpId="0"/>
      <p:bldP spid="12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0" y="0"/>
            <a:ext cx="185820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000" u="sng" spc="-150" dirty="0" err="1" smtClean="0">
                <a:solidFill>
                  <a:schemeClr val="accent4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로지스틱</a:t>
            </a:r>
            <a:r>
              <a:rPr lang="ko-KR" altLang="en-US" sz="3000" u="sng" spc="-150" dirty="0" smtClean="0">
                <a:solidFill>
                  <a:schemeClr val="accent4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 회귀분석</a:t>
            </a:r>
            <a:endParaRPr lang="ko-KR" altLang="en-US" sz="3000" u="sng" spc="-150" dirty="0">
              <a:solidFill>
                <a:schemeClr val="accent4"/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05172" y="804241"/>
            <a:ext cx="652739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5000" spc="-150" dirty="0" smtClean="0">
                <a:solidFill>
                  <a:schemeClr val="accent4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• Odds Ratio</a:t>
            </a:r>
            <a:r>
              <a:rPr lang="ko-KR" altLang="en-US" sz="5000" spc="-150" dirty="0" smtClean="0">
                <a:solidFill>
                  <a:schemeClr val="accent4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에 의한 효과 분석</a:t>
            </a:r>
            <a:endParaRPr lang="ko-KR" altLang="en-US" sz="5000" spc="-150" dirty="0">
              <a:solidFill>
                <a:schemeClr val="accent4"/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505172" y="2042945"/>
                <a:ext cx="7632988" cy="17389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3000" spc="-150" dirty="0" smtClean="0">
                    <a:latin typeface="스웨거 TTF" panose="020B0600000101010101" pitchFamily="50" charset="-127"/>
                    <a:ea typeface="스웨거 TTF" panose="020B0600000101010101" pitchFamily="50" charset="-127"/>
                  </a:rPr>
                  <a:t>•</a:t>
                </a:r>
                <a:r>
                  <a:rPr lang="ko-KR" altLang="en-US" sz="3000" spc="-150" dirty="0" smtClean="0">
                    <a:latin typeface="스웨거 TTF" panose="020B0600000101010101" pitchFamily="50" charset="-127"/>
                    <a:ea typeface="스웨거 TTF" panose="020B0600000101010101" pitchFamily="50" charset="-127"/>
                  </a:rPr>
                  <a:t>입원 청구 횟수가 </a:t>
                </a:r>
                <a:r>
                  <a:rPr lang="en-US" altLang="ko-KR" sz="3000" spc="-150" dirty="0" smtClean="0">
                    <a:solidFill>
                      <a:schemeClr val="accent2"/>
                    </a:solidFill>
                    <a:latin typeface="스웨거 TTF" panose="020B0600000101010101" pitchFamily="50" charset="-127"/>
                    <a:ea typeface="스웨거 TTF" panose="020B0600000101010101" pitchFamily="50" charset="-127"/>
                  </a:rPr>
                  <a:t>1</a:t>
                </a:r>
                <a:r>
                  <a:rPr lang="ko-KR" altLang="en-US" sz="3000" spc="-150" dirty="0" smtClean="0">
                    <a:solidFill>
                      <a:schemeClr val="accent2"/>
                    </a:solidFill>
                    <a:latin typeface="스웨거 TTF" panose="020B0600000101010101" pitchFamily="50" charset="-127"/>
                    <a:ea typeface="스웨거 TTF" panose="020B0600000101010101" pitchFamily="50" charset="-127"/>
                  </a:rPr>
                  <a:t>건</a:t>
                </a:r>
                <a:r>
                  <a:rPr lang="ko-KR" altLang="en-US" sz="3000" spc="-150" dirty="0" smtClean="0">
                    <a:latin typeface="스웨거 TTF" panose="020B0600000101010101" pitchFamily="50" charset="-127"/>
                    <a:ea typeface="스웨거 TTF" panose="020B0600000101010101" pitchFamily="50" charset="-127"/>
                  </a:rPr>
                  <a:t> 늘어난다면</a:t>
                </a:r>
                <a:r>
                  <a:rPr lang="en-US" altLang="ko-KR" sz="3000" spc="-150" dirty="0">
                    <a:latin typeface="스웨거 TTF" panose="020B0600000101010101" pitchFamily="50" charset="-127"/>
                    <a:ea typeface="스웨거 TTF" panose="020B0600000101010101" pitchFamily="50" charset="-127"/>
                  </a:rPr>
                  <a:t> </a:t>
                </a:r>
                <a:r>
                  <a:rPr lang="ko-KR" altLang="en-US" sz="3000" spc="-150" dirty="0" err="1" smtClean="0">
                    <a:latin typeface="스웨거 TTF" panose="020B0600000101010101" pitchFamily="50" charset="-127"/>
                    <a:ea typeface="스웨거 TTF" panose="020B0600000101010101" pitchFamily="50" charset="-127"/>
                  </a:rPr>
                  <a:t>보험사기의</a:t>
                </a:r>
                <a:r>
                  <a:rPr lang="en-US" altLang="ko-KR" sz="3000" spc="-150" dirty="0" smtClean="0">
                    <a:latin typeface="스웨거 TTF" panose="020B0600000101010101" pitchFamily="50" charset="-127"/>
                    <a:ea typeface="스웨거 TTF" panose="020B0600000101010101" pitchFamily="50" charset="-127"/>
                  </a:rPr>
                  <a:t> Odds ratio</a:t>
                </a:r>
                <a:r>
                  <a:rPr lang="ko-KR" altLang="en-US" sz="3000" spc="-150" dirty="0" smtClean="0">
                    <a:latin typeface="스웨거 TTF" panose="020B0600000101010101" pitchFamily="50" charset="-127"/>
                    <a:ea typeface="스웨거 TTF" panose="020B0600000101010101" pitchFamily="50" charset="-127"/>
                  </a:rPr>
                  <a:t>는</a:t>
                </a:r>
                <a:r>
                  <a:rPr lang="en-US" altLang="ko-KR" sz="3000" spc="-150" dirty="0" smtClean="0">
                    <a:latin typeface="스웨거 TTF" panose="020B0600000101010101" pitchFamily="50" charset="-127"/>
                    <a:ea typeface="스웨거 TTF" panose="020B0600000101010101" pitchFamily="50" charset="-127"/>
                  </a:rPr>
                  <a:t>..?</a:t>
                </a:r>
                <a:endParaRPr lang="en-US" altLang="ko-KR" sz="1500" spc="-150" dirty="0" smtClean="0">
                  <a:latin typeface="스웨거 TTF" panose="020B0600000101010101" pitchFamily="50" charset="-127"/>
                  <a:ea typeface="스웨거 TTF" panose="020B0600000101010101" pitchFamily="50" charset="-127"/>
                </a:endParaRPr>
              </a:p>
              <a:p>
                <a:r>
                  <a:rPr lang="en-US" altLang="ko-KR" sz="3000" spc="-150" dirty="0">
                    <a:latin typeface="스웨거 TTF" panose="020B0600000101010101" pitchFamily="50" charset="-127"/>
                    <a:ea typeface="스웨거 TTF" panose="020B0600000101010101" pitchFamily="50" charset="-127"/>
                  </a:rPr>
                  <a:t> </a:t>
                </a:r>
                <a:r>
                  <a:rPr lang="en-US" altLang="ko-KR" sz="3000" spc="-150" dirty="0" smtClean="0">
                    <a:latin typeface="스웨거 TTF" panose="020B0600000101010101" pitchFamily="50" charset="-127"/>
                    <a:ea typeface="스웨거 TTF" panose="020B0600000101010101" pitchFamily="50" charset="-127"/>
                  </a:rPr>
                  <a:t>     </a:t>
                </a:r>
                <a:r>
                  <a:rPr lang="ko-KR" altLang="en-US" sz="3000" spc="-150" dirty="0" smtClean="0">
                    <a:latin typeface="스웨거 TTF" panose="020B0600000101010101" pitchFamily="50" charset="-127"/>
                    <a:ea typeface="스웨거 TTF" panose="020B0600000101010101" pitchFamily="50" charset="-127"/>
                  </a:rPr>
                  <a:t> → </a:t>
                </a:r>
                <a:r>
                  <a:rPr lang="en-US" altLang="ko-KR" sz="3000" spc="-150" dirty="0" err="1" smtClean="0">
                    <a:latin typeface="스웨거 TTF" panose="020B0600000101010101" pitchFamily="50" charset="-127"/>
                    <a:ea typeface="스웨거 TTF" panose="020B0600000101010101" pitchFamily="50" charset="-127"/>
                  </a:rPr>
                  <a:t>exp</a:t>
                </a:r>
                <a:r>
                  <a:rPr lang="en-US" altLang="ko-KR" sz="3000" spc="-150" dirty="0" smtClean="0">
                    <a:latin typeface="스웨거 TTF" panose="020B0600000101010101" pitchFamily="50" charset="-127"/>
                    <a:ea typeface="스웨거 TTF" panose="020B0600000101010101" pitchFamily="50" charset="-127"/>
                  </a:rPr>
                  <a:t>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sz="3000" i="1" spc="-150" smtClean="0">
                            <a:latin typeface="Cambria Math" panose="02040503050406030204" pitchFamily="18" charset="0"/>
                            <a:ea typeface="스웨거 TTF" panose="020B0600000101010101" pitchFamily="50" charset="-127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sz="3000" i="1" spc="-150">
                                <a:latin typeface="Cambria Math" panose="02040503050406030204" pitchFamily="18" charset="0"/>
                                <a:ea typeface="스웨거 TTF" panose="020B0600000101010101" pitchFamily="50" charset="-127"/>
                              </a:rPr>
                            </m:ctrlPr>
                          </m:sSubPr>
                          <m:e>
                            <m:r>
                              <a:rPr lang="ko-KR" altLang="en-US" sz="3000" b="0" i="1" spc="-150" smtClean="0">
                                <a:latin typeface="Cambria Math" panose="02040503050406030204" pitchFamily="18" charset="0"/>
                                <a:ea typeface="스웨거 TTF" panose="020B0600000101010101" pitchFamily="50" charset="-127"/>
                              </a:rPr>
                              <m:t>𝛽</m:t>
                            </m:r>
                          </m:e>
                          <m:sub>
                            <m:r>
                              <a:rPr lang="en-US" altLang="ko-KR" sz="3000" b="0" i="1" spc="-150" smtClean="0">
                                <a:latin typeface="Cambria Math" panose="02040503050406030204" pitchFamily="18" charset="0"/>
                                <a:ea typeface="스웨거 TTF" panose="020B0600000101010101" pitchFamily="50" charset="-127"/>
                              </a:rPr>
                              <m:t>5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altLang="ko-KR" sz="3000" spc="-150" dirty="0" smtClean="0">
                    <a:latin typeface="스웨거 TTF" panose="020B0600000101010101" pitchFamily="50" charset="-127"/>
                    <a:ea typeface="스웨거 TTF" panose="020B0600000101010101" pitchFamily="50" charset="-127"/>
                  </a:rPr>
                  <a:t>) = </a:t>
                </a:r>
                <a:r>
                  <a:rPr lang="en-US" altLang="ko-KR" sz="3000" dirty="0" err="1" smtClean="0">
                    <a:latin typeface="스웨거 TTF" panose="020B0600000101010101" pitchFamily="50" charset="-127"/>
                    <a:ea typeface="스웨거 TTF" panose="020B0600000101010101" pitchFamily="50" charset="-127"/>
                  </a:rPr>
                  <a:t>exp</a:t>
                </a:r>
                <a:r>
                  <a:rPr lang="en-US" altLang="ko-KR" sz="3000" dirty="0" smtClean="0">
                    <a:latin typeface="스웨거 TTF" panose="020B0600000101010101" pitchFamily="50" charset="-127"/>
                    <a:ea typeface="스웨거 TTF" panose="020B0600000101010101" pitchFamily="50" charset="-127"/>
                  </a:rPr>
                  <a:t>(0.17) = </a:t>
                </a:r>
                <a:r>
                  <a:rPr lang="en-US" altLang="ko-KR" sz="3200" dirty="0" smtClean="0">
                    <a:solidFill>
                      <a:schemeClr val="accent2"/>
                    </a:solidFill>
                    <a:latin typeface="스웨거 TTF" panose="020B0600000101010101" pitchFamily="50" charset="-127"/>
                    <a:ea typeface="스웨거 TTF" panose="020B0600000101010101" pitchFamily="50" charset="-127"/>
                  </a:rPr>
                  <a:t>1.19</a:t>
                </a:r>
                <a:r>
                  <a:rPr lang="ko-KR" altLang="en-US" sz="3200" dirty="0" smtClean="0">
                    <a:solidFill>
                      <a:schemeClr val="accent2"/>
                    </a:solidFill>
                    <a:latin typeface="스웨거 TTF" panose="020B0600000101010101" pitchFamily="50" charset="-127"/>
                    <a:ea typeface="스웨거 TTF" panose="020B0600000101010101" pitchFamily="50" charset="-127"/>
                  </a:rPr>
                  <a:t> </a:t>
                </a:r>
                <a:r>
                  <a:rPr lang="ko-KR" altLang="en-US" sz="3000" spc="-150" dirty="0" smtClean="0">
                    <a:solidFill>
                      <a:schemeClr val="accent2"/>
                    </a:solidFill>
                    <a:latin typeface="스웨거 TTF" panose="020B0600000101010101" pitchFamily="50" charset="-127"/>
                    <a:ea typeface="스웨거 TTF" panose="020B0600000101010101" pitchFamily="50" charset="-127"/>
                  </a:rPr>
                  <a:t>배  증가</a:t>
                </a:r>
                <a:endParaRPr lang="en-US" altLang="ko-KR" sz="3000" spc="-150" dirty="0" smtClean="0">
                  <a:solidFill>
                    <a:schemeClr val="accent2"/>
                  </a:solidFill>
                  <a:latin typeface="스웨거 TTF" panose="020B0600000101010101" pitchFamily="50" charset="-127"/>
                  <a:ea typeface="스웨거 TTF" panose="020B0600000101010101" pitchFamily="50" charset="-127"/>
                </a:endParaRPr>
              </a:p>
              <a:p>
                <a:endParaRPr lang="en-US" altLang="ko-KR" sz="1500" spc="-150" dirty="0" smtClean="0">
                  <a:solidFill>
                    <a:schemeClr val="accent2"/>
                  </a:solidFill>
                  <a:latin typeface="스웨거 TTF" panose="020B0600000101010101" pitchFamily="50" charset="-127"/>
                  <a:ea typeface="스웨거 TTF" panose="020B0600000101010101" pitchFamily="50" charset="-127"/>
                </a:endParaRPr>
              </a:p>
              <a:p>
                <a:r>
                  <a:rPr lang="ko-KR" altLang="en-US" sz="3000" spc="-150" dirty="0">
                    <a:latin typeface="스웨거 TTF" panose="020B0600000101010101" pitchFamily="50" charset="-127"/>
                    <a:ea typeface="스웨거 TTF" panose="020B0600000101010101" pitchFamily="50" charset="-127"/>
                  </a:rPr>
                  <a:t> </a:t>
                </a:r>
                <a:r>
                  <a:rPr lang="ko-KR" altLang="en-US" sz="3000" spc="-150" dirty="0" smtClean="0">
                    <a:latin typeface="스웨거 TTF" panose="020B0600000101010101" pitchFamily="50" charset="-127"/>
                    <a:ea typeface="스웨거 TTF" panose="020B0600000101010101" pitchFamily="50" charset="-127"/>
                  </a:rPr>
                  <a:t>      → </a:t>
                </a:r>
                <a:r>
                  <a:rPr lang="en-US" altLang="ko-KR" sz="3000" spc="-150" dirty="0" smtClean="0">
                    <a:latin typeface="스웨거 TTF" panose="020B0600000101010101" pitchFamily="50" charset="-127"/>
                    <a:ea typeface="스웨거 TTF" panose="020B0600000101010101" pitchFamily="50" charset="-127"/>
                  </a:rPr>
                  <a:t>100 * (1.19 - 1) = </a:t>
                </a:r>
                <a:r>
                  <a:rPr lang="en-US" altLang="ko-KR" sz="3000" spc="-150" dirty="0" smtClean="0">
                    <a:solidFill>
                      <a:schemeClr val="accent2"/>
                    </a:solidFill>
                    <a:latin typeface="스웨거 TTF" panose="020B0600000101010101" pitchFamily="50" charset="-127"/>
                    <a:ea typeface="스웨거 TTF" panose="020B0600000101010101" pitchFamily="50" charset="-127"/>
                  </a:rPr>
                  <a:t>19 % </a:t>
                </a:r>
                <a:r>
                  <a:rPr lang="ko-KR" altLang="en-US" sz="3000" spc="-150" dirty="0" smtClean="0">
                    <a:solidFill>
                      <a:schemeClr val="accent2"/>
                    </a:solidFill>
                    <a:latin typeface="스웨거 TTF" panose="020B0600000101010101" pitchFamily="50" charset="-127"/>
                    <a:ea typeface="스웨거 TTF" panose="020B0600000101010101" pitchFamily="50" charset="-127"/>
                  </a:rPr>
                  <a:t>증가</a:t>
                </a:r>
                <a:endParaRPr lang="ko-KR" altLang="en-US" sz="3000" dirty="0">
                  <a:solidFill>
                    <a:schemeClr val="accent2"/>
                  </a:solidFill>
                  <a:latin typeface="스웨거 TTF" panose="020B0600000101010101" pitchFamily="50" charset="-127"/>
                  <a:ea typeface="스웨거 TTF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172" y="2042945"/>
                <a:ext cx="7632988" cy="1738938"/>
              </a:xfrm>
              <a:prstGeom prst="rect">
                <a:avLst/>
              </a:prstGeom>
              <a:blipFill>
                <a:blip r:embed="rId2"/>
                <a:stretch>
                  <a:fillRect l="-1917" t="-4211" b="-105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05172" y="4389645"/>
                <a:ext cx="7632988" cy="19697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3000" spc="-150" dirty="0" smtClean="0">
                    <a:latin typeface="스웨거 TTF" panose="020B0600000101010101" pitchFamily="50" charset="-127"/>
                    <a:ea typeface="스웨거 TTF" panose="020B0600000101010101" pitchFamily="50" charset="-127"/>
                  </a:rPr>
                  <a:t>•</a:t>
                </a:r>
                <a:r>
                  <a:rPr lang="ko-KR" altLang="en-US" sz="3000" spc="-150" dirty="0">
                    <a:latin typeface="스웨거 TTF" panose="020B0600000101010101" pitchFamily="50" charset="-127"/>
                    <a:ea typeface="스웨거 TTF" panose="020B0600000101010101" pitchFamily="50" charset="-127"/>
                  </a:rPr>
                  <a:t>입원 청구 횟수가 </a:t>
                </a:r>
                <a:r>
                  <a:rPr lang="en-US" altLang="ko-KR" sz="3000" spc="-150" dirty="0" smtClean="0">
                    <a:solidFill>
                      <a:schemeClr val="accent2"/>
                    </a:solidFill>
                    <a:latin typeface="스웨거 TTF" panose="020B0600000101010101" pitchFamily="50" charset="-127"/>
                    <a:ea typeface="스웨거 TTF" panose="020B0600000101010101" pitchFamily="50" charset="-127"/>
                  </a:rPr>
                  <a:t>10</a:t>
                </a:r>
                <a:r>
                  <a:rPr lang="ko-KR" altLang="en-US" sz="3000" spc="-150" dirty="0" smtClean="0">
                    <a:solidFill>
                      <a:schemeClr val="accent2"/>
                    </a:solidFill>
                    <a:latin typeface="스웨거 TTF" panose="020B0600000101010101" pitchFamily="50" charset="-127"/>
                    <a:ea typeface="스웨거 TTF" panose="020B0600000101010101" pitchFamily="50" charset="-127"/>
                  </a:rPr>
                  <a:t>건</a:t>
                </a:r>
                <a:r>
                  <a:rPr lang="ko-KR" altLang="en-US" sz="3000" spc="-150" dirty="0" smtClean="0">
                    <a:latin typeface="스웨거 TTF" panose="020B0600000101010101" pitchFamily="50" charset="-127"/>
                    <a:ea typeface="스웨거 TTF" panose="020B0600000101010101" pitchFamily="50" charset="-127"/>
                  </a:rPr>
                  <a:t> </a:t>
                </a:r>
                <a:r>
                  <a:rPr lang="ko-KR" altLang="en-US" sz="3000" spc="-150" dirty="0">
                    <a:latin typeface="스웨거 TTF" panose="020B0600000101010101" pitchFamily="50" charset="-127"/>
                    <a:ea typeface="스웨거 TTF" panose="020B0600000101010101" pitchFamily="50" charset="-127"/>
                  </a:rPr>
                  <a:t>늘어난다면</a:t>
                </a:r>
                <a:r>
                  <a:rPr lang="en-US" altLang="ko-KR" sz="3000" spc="-150" dirty="0">
                    <a:latin typeface="스웨거 TTF" panose="020B0600000101010101" pitchFamily="50" charset="-127"/>
                    <a:ea typeface="스웨거 TTF" panose="020B0600000101010101" pitchFamily="50" charset="-127"/>
                  </a:rPr>
                  <a:t> </a:t>
                </a:r>
                <a:r>
                  <a:rPr lang="ko-KR" altLang="en-US" sz="3000" spc="-150" dirty="0" err="1">
                    <a:latin typeface="스웨거 TTF" panose="020B0600000101010101" pitchFamily="50" charset="-127"/>
                    <a:ea typeface="스웨거 TTF" panose="020B0600000101010101" pitchFamily="50" charset="-127"/>
                  </a:rPr>
                  <a:t>보험사기의</a:t>
                </a:r>
                <a:r>
                  <a:rPr lang="en-US" altLang="ko-KR" sz="3000" spc="-150" dirty="0">
                    <a:latin typeface="스웨거 TTF" panose="020B0600000101010101" pitchFamily="50" charset="-127"/>
                    <a:ea typeface="스웨거 TTF" panose="020B0600000101010101" pitchFamily="50" charset="-127"/>
                  </a:rPr>
                  <a:t> Odds </a:t>
                </a:r>
                <a:r>
                  <a:rPr lang="en-US" altLang="ko-KR" sz="3000" spc="-150" dirty="0" smtClean="0">
                    <a:latin typeface="스웨거 TTF" panose="020B0600000101010101" pitchFamily="50" charset="-127"/>
                    <a:ea typeface="스웨거 TTF" panose="020B0600000101010101" pitchFamily="50" charset="-127"/>
                  </a:rPr>
                  <a:t>ratio</a:t>
                </a:r>
                <a:r>
                  <a:rPr lang="ko-KR" altLang="en-US" sz="3000" spc="-150" dirty="0" smtClean="0">
                    <a:latin typeface="스웨거 TTF" panose="020B0600000101010101" pitchFamily="50" charset="-127"/>
                    <a:ea typeface="스웨거 TTF" panose="020B0600000101010101" pitchFamily="50" charset="-127"/>
                  </a:rPr>
                  <a:t>는</a:t>
                </a:r>
                <a:r>
                  <a:rPr lang="en-US" altLang="ko-KR" sz="3000" spc="-150" dirty="0">
                    <a:latin typeface="스웨거 TTF" panose="020B0600000101010101" pitchFamily="50" charset="-127"/>
                    <a:ea typeface="스웨거 TTF" panose="020B0600000101010101" pitchFamily="50" charset="-127"/>
                  </a:rPr>
                  <a:t>..?</a:t>
                </a:r>
                <a:endParaRPr lang="en-US" altLang="ko-KR" sz="1500" spc="-150" dirty="0">
                  <a:latin typeface="스웨거 TTF" panose="020B0600000101010101" pitchFamily="50" charset="-127"/>
                  <a:ea typeface="스웨거 TTF" panose="020B0600000101010101" pitchFamily="50" charset="-127"/>
                </a:endParaRPr>
              </a:p>
              <a:p>
                <a:endParaRPr lang="en-US" altLang="ko-KR" sz="1500" spc="-150" dirty="0" smtClean="0">
                  <a:latin typeface="스웨거 TTF" panose="020B0600000101010101" pitchFamily="50" charset="-127"/>
                  <a:ea typeface="스웨거 TTF" panose="020B0600000101010101" pitchFamily="50" charset="-127"/>
                </a:endParaRPr>
              </a:p>
              <a:p>
                <a:r>
                  <a:rPr lang="en-US" altLang="ko-KR" sz="3000" spc="-150" dirty="0">
                    <a:latin typeface="스웨거 TTF" panose="020B0600000101010101" pitchFamily="50" charset="-127"/>
                    <a:ea typeface="스웨거 TTF" panose="020B0600000101010101" pitchFamily="50" charset="-127"/>
                  </a:rPr>
                  <a:t> </a:t>
                </a:r>
                <a:r>
                  <a:rPr lang="en-US" altLang="ko-KR" sz="3000" spc="-150" dirty="0" smtClean="0">
                    <a:latin typeface="스웨거 TTF" panose="020B0600000101010101" pitchFamily="50" charset="-127"/>
                    <a:ea typeface="스웨거 TTF" panose="020B0600000101010101" pitchFamily="50" charset="-127"/>
                  </a:rPr>
                  <a:t>     </a:t>
                </a:r>
                <a:r>
                  <a:rPr lang="ko-KR" altLang="en-US" sz="3000" spc="-150" dirty="0" smtClean="0">
                    <a:latin typeface="스웨거 TTF" panose="020B0600000101010101" pitchFamily="50" charset="-127"/>
                    <a:ea typeface="스웨거 TTF" panose="020B0600000101010101" pitchFamily="50" charset="-127"/>
                  </a:rPr>
                  <a:t> → </a:t>
                </a:r>
                <a:r>
                  <a:rPr lang="en-US" altLang="ko-KR" sz="3000" spc="-150" dirty="0" err="1" smtClean="0">
                    <a:latin typeface="스웨거 TTF" panose="020B0600000101010101" pitchFamily="50" charset="-127"/>
                    <a:ea typeface="스웨거 TTF" panose="020B0600000101010101" pitchFamily="50" charset="-127"/>
                  </a:rPr>
                  <a:t>exp</a:t>
                </a:r>
                <a:r>
                  <a:rPr lang="en-US" altLang="ko-KR" sz="3000" spc="-150" dirty="0" smtClean="0">
                    <a:latin typeface="스웨거 TTF" panose="020B0600000101010101" pitchFamily="50" charset="-127"/>
                    <a:ea typeface="스웨거 TTF" panose="020B0600000101010101" pitchFamily="50" charset="-127"/>
                  </a:rPr>
                  <a:t>(10*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sz="3000" i="1" spc="-150" smtClean="0">
                            <a:latin typeface="Cambria Math" panose="02040503050406030204" pitchFamily="18" charset="0"/>
                            <a:ea typeface="스웨거 TTF" panose="020B0600000101010101" pitchFamily="50" charset="-127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sz="3000" i="1" spc="-150">
                                <a:latin typeface="Cambria Math" panose="02040503050406030204" pitchFamily="18" charset="0"/>
                                <a:ea typeface="스웨거 TTF" panose="020B0600000101010101" pitchFamily="50" charset="-127"/>
                              </a:rPr>
                            </m:ctrlPr>
                          </m:sSubPr>
                          <m:e>
                            <m:r>
                              <a:rPr lang="ko-KR" altLang="en-US" sz="3000" b="0" i="1" spc="-150" smtClean="0">
                                <a:latin typeface="Cambria Math" panose="02040503050406030204" pitchFamily="18" charset="0"/>
                                <a:ea typeface="스웨거 TTF" panose="020B0600000101010101" pitchFamily="50" charset="-127"/>
                              </a:rPr>
                              <m:t>𝛽</m:t>
                            </m:r>
                          </m:e>
                          <m:sub>
                            <m:r>
                              <a:rPr lang="en-US" altLang="ko-KR" sz="3000" b="0" i="1" spc="-150" smtClean="0">
                                <a:latin typeface="Cambria Math" panose="02040503050406030204" pitchFamily="18" charset="0"/>
                                <a:ea typeface="스웨거 TTF" panose="020B0600000101010101" pitchFamily="50" charset="-127"/>
                              </a:rPr>
                              <m:t>5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altLang="ko-KR" sz="3000" spc="-150" dirty="0" smtClean="0">
                    <a:latin typeface="스웨거 TTF" panose="020B0600000101010101" pitchFamily="50" charset="-127"/>
                    <a:ea typeface="스웨거 TTF" panose="020B0600000101010101" pitchFamily="50" charset="-127"/>
                  </a:rPr>
                  <a:t>) = </a:t>
                </a:r>
                <a:r>
                  <a:rPr lang="en-US" altLang="ko-KR" sz="3000" dirty="0" err="1" smtClean="0">
                    <a:latin typeface="스웨거 TTF" panose="020B0600000101010101" pitchFamily="50" charset="-127"/>
                    <a:ea typeface="스웨거 TTF" panose="020B0600000101010101" pitchFamily="50" charset="-127"/>
                  </a:rPr>
                  <a:t>exp</a:t>
                </a:r>
                <a:r>
                  <a:rPr lang="en-US" altLang="ko-KR" sz="3000" dirty="0" smtClean="0">
                    <a:latin typeface="스웨거 TTF" panose="020B0600000101010101" pitchFamily="50" charset="-127"/>
                    <a:ea typeface="스웨거 TTF" panose="020B0600000101010101" pitchFamily="50" charset="-127"/>
                  </a:rPr>
                  <a:t>(1.7) = </a:t>
                </a:r>
                <a:r>
                  <a:rPr lang="en-US" altLang="ko-KR" sz="3200" dirty="0" smtClean="0">
                    <a:solidFill>
                      <a:schemeClr val="accent2"/>
                    </a:solidFill>
                    <a:latin typeface="스웨거 TTF" panose="020B0600000101010101" pitchFamily="50" charset="-127"/>
                    <a:ea typeface="스웨거 TTF" panose="020B0600000101010101" pitchFamily="50" charset="-127"/>
                  </a:rPr>
                  <a:t>5.47</a:t>
                </a:r>
                <a:r>
                  <a:rPr lang="ko-KR" altLang="en-US" sz="3200" dirty="0" smtClean="0">
                    <a:solidFill>
                      <a:schemeClr val="accent2"/>
                    </a:solidFill>
                    <a:latin typeface="스웨거 TTF" panose="020B0600000101010101" pitchFamily="50" charset="-127"/>
                    <a:ea typeface="스웨거 TTF" panose="020B0600000101010101" pitchFamily="50" charset="-127"/>
                  </a:rPr>
                  <a:t> </a:t>
                </a:r>
                <a:r>
                  <a:rPr lang="ko-KR" altLang="en-US" sz="3000" spc="-150" dirty="0" smtClean="0">
                    <a:solidFill>
                      <a:schemeClr val="accent2"/>
                    </a:solidFill>
                    <a:latin typeface="스웨거 TTF" panose="020B0600000101010101" pitchFamily="50" charset="-127"/>
                    <a:ea typeface="스웨거 TTF" panose="020B0600000101010101" pitchFamily="50" charset="-127"/>
                  </a:rPr>
                  <a:t>배  증가</a:t>
                </a:r>
                <a:endParaRPr lang="en-US" altLang="ko-KR" sz="3000" spc="-150" dirty="0" smtClean="0">
                  <a:solidFill>
                    <a:schemeClr val="accent2"/>
                  </a:solidFill>
                  <a:latin typeface="스웨거 TTF" panose="020B0600000101010101" pitchFamily="50" charset="-127"/>
                  <a:ea typeface="스웨거 TTF" panose="020B0600000101010101" pitchFamily="50" charset="-127"/>
                </a:endParaRPr>
              </a:p>
              <a:p>
                <a:endParaRPr lang="en-US" altLang="ko-KR" sz="1500" spc="-150" dirty="0" smtClean="0">
                  <a:solidFill>
                    <a:schemeClr val="accent2"/>
                  </a:solidFill>
                  <a:latin typeface="스웨거 TTF" panose="020B0600000101010101" pitchFamily="50" charset="-127"/>
                  <a:ea typeface="스웨거 TTF" panose="020B0600000101010101" pitchFamily="50" charset="-127"/>
                </a:endParaRPr>
              </a:p>
              <a:p>
                <a:r>
                  <a:rPr lang="ko-KR" altLang="en-US" sz="3000" spc="-150" dirty="0">
                    <a:latin typeface="스웨거 TTF" panose="020B0600000101010101" pitchFamily="50" charset="-127"/>
                    <a:ea typeface="스웨거 TTF" panose="020B0600000101010101" pitchFamily="50" charset="-127"/>
                  </a:rPr>
                  <a:t> </a:t>
                </a:r>
                <a:r>
                  <a:rPr lang="ko-KR" altLang="en-US" sz="3000" spc="-150" dirty="0" smtClean="0">
                    <a:latin typeface="스웨거 TTF" panose="020B0600000101010101" pitchFamily="50" charset="-127"/>
                    <a:ea typeface="스웨거 TTF" panose="020B0600000101010101" pitchFamily="50" charset="-127"/>
                  </a:rPr>
                  <a:t>      → </a:t>
                </a:r>
                <a:r>
                  <a:rPr lang="en-US" altLang="ko-KR" sz="3000" spc="-150" dirty="0" smtClean="0">
                    <a:latin typeface="스웨거 TTF" panose="020B0600000101010101" pitchFamily="50" charset="-127"/>
                    <a:ea typeface="스웨거 TTF" panose="020B0600000101010101" pitchFamily="50" charset="-127"/>
                  </a:rPr>
                  <a:t>100 * (5.47 - 1) = </a:t>
                </a:r>
                <a:r>
                  <a:rPr lang="en-US" altLang="ko-KR" sz="3000" spc="-150" dirty="0" smtClean="0">
                    <a:solidFill>
                      <a:schemeClr val="accent2"/>
                    </a:solidFill>
                    <a:latin typeface="스웨거 TTF" panose="020B0600000101010101" pitchFamily="50" charset="-127"/>
                    <a:ea typeface="스웨거 TTF" panose="020B0600000101010101" pitchFamily="50" charset="-127"/>
                  </a:rPr>
                  <a:t>447 % </a:t>
                </a:r>
                <a:r>
                  <a:rPr lang="ko-KR" altLang="en-US" sz="3000" spc="-150" dirty="0" smtClean="0">
                    <a:solidFill>
                      <a:schemeClr val="accent2"/>
                    </a:solidFill>
                    <a:latin typeface="스웨거 TTF" panose="020B0600000101010101" pitchFamily="50" charset="-127"/>
                    <a:ea typeface="스웨거 TTF" panose="020B0600000101010101" pitchFamily="50" charset="-127"/>
                  </a:rPr>
                  <a:t>증가</a:t>
                </a:r>
                <a:endParaRPr lang="ko-KR" altLang="en-US" sz="3000" dirty="0">
                  <a:solidFill>
                    <a:schemeClr val="accent2"/>
                  </a:solidFill>
                  <a:latin typeface="스웨거 TTF" panose="020B0600000101010101" pitchFamily="50" charset="-127"/>
                  <a:ea typeface="스웨거 TTF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172" y="4389645"/>
                <a:ext cx="7632988" cy="1969770"/>
              </a:xfrm>
              <a:prstGeom prst="rect">
                <a:avLst/>
              </a:prstGeom>
              <a:blipFill>
                <a:blip r:embed="rId3"/>
                <a:stretch>
                  <a:fillRect l="-1917" t="-3715" b="-897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모서리가 둥근 직사각형 11"/>
          <p:cNvSpPr/>
          <p:nvPr/>
        </p:nvSpPr>
        <p:spPr>
          <a:xfrm>
            <a:off x="7629866" y="5029612"/>
            <a:ext cx="4449041" cy="1672109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 smtClean="0">
                <a:solidFill>
                  <a:schemeClr val="tx1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입원 청구 횟수가 늘어날수록</a:t>
            </a:r>
            <a:endParaRPr lang="en-US" altLang="ko-KR" sz="4000" dirty="0" smtClean="0">
              <a:solidFill>
                <a:schemeClr val="tx1"/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pPr algn="ctr"/>
            <a:r>
              <a:rPr lang="ko-KR" altLang="en-US" sz="4000" dirty="0" smtClean="0">
                <a:solidFill>
                  <a:schemeClr val="tx1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보험 사기일 확률도 높아진다</a:t>
            </a:r>
            <a:r>
              <a:rPr lang="en-US" altLang="ko-KR" sz="4000" dirty="0" smtClean="0">
                <a:solidFill>
                  <a:schemeClr val="tx1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.</a:t>
            </a:r>
            <a:endParaRPr lang="ko-KR" altLang="en-US" sz="4000" dirty="0">
              <a:solidFill>
                <a:schemeClr val="tx1"/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2900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0" y="0"/>
            <a:ext cx="185820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000" u="sng" spc="-150" dirty="0" err="1" smtClean="0">
                <a:solidFill>
                  <a:schemeClr val="accent4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로지스틱</a:t>
            </a:r>
            <a:r>
              <a:rPr lang="ko-KR" altLang="en-US" sz="3000" u="sng" spc="-150" dirty="0" smtClean="0">
                <a:solidFill>
                  <a:schemeClr val="accent4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 회귀분석</a:t>
            </a:r>
            <a:endParaRPr lang="ko-KR" altLang="en-US" sz="3000" u="sng" spc="-150" dirty="0">
              <a:solidFill>
                <a:schemeClr val="accent4"/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05172" y="804241"/>
            <a:ext cx="652739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5000" spc="-150" dirty="0" smtClean="0">
                <a:solidFill>
                  <a:schemeClr val="accent4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• Odds Ratio</a:t>
            </a:r>
            <a:r>
              <a:rPr lang="ko-KR" altLang="en-US" sz="5000" spc="-150" dirty="0" smtClean="0">
                <a:solidFill>
                  <a:schemeClr val="accent4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에 의한 효과 분석</a:t>
            </a:r>
            <a:endParaRPr lang="ko-KR" altLang="en-US" sz="5000" spc="-150" dirty="0">
              <a:solidFill>
                <a:schemeClr val="accent4"/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505172" y="2042945"/>
                <a:ext cx="9486726" cy="17389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3000" spc="-150" dirty="0" smtClean="0">
                    <a:latin typeface="스웨거 TTF" panose="020B0600000101010101" pitchFamily="50" charset="-127"/>
                    <a:ea typeface="스웨거 TTF" panose="020B0600000101010101" pitchFamily="50" charset="-127"/>
                  </a:rPr>
                  <a:t>•</a:t>
                </a:r>
                <a:r>
                  <a:rPr lang="ko-KR" altLang="en-US" sz="3000" spc="-150" dirty="0" smtClean="0">
                    <a:latin typeface="스웨거 TTF" panose="020B0600000101010101" pitchFamily="50" charset="-127"/>
                    <a:ea typeface="스웨거 TTF" panose="020B0600000101010101" pitchFamily="50" charset="-127"/>
                  </a:rPr>
                  <a:t>계약 후 보험 청구하기까지의 최대 기간이 </a:t>
                </a:r>
                <a:r>
                  <a:rPr lang="en-US" altLang="ko-KR" sz="3000" spc="-150" dirty="0" smtClean="0">
                    <a:solidFill>
                      <a:schemeClr val="accent2"/>
                    </a:solidFill>
                    <a:latin typeface="스웨거 TTF" panose="020B0600000101010101" pitchFamily="50" charset="-127"/>
                    <a:ea typeface="스웨거 TTF" panose="020B0600000101010101" pitchFamily="50" charset="-127"/>
                  </a:rPr>
                  <a:t>1</a:t>
                </a:r>
                <a:r>
                  <a:rPr lang="ko-KR" altLang="en-US" sz="3000" spc="-150" dirty="0" smtClean="0">
                    <a:solidFill>
                      <a:schemeClr val="accent2"/>
                    </a:solidFill>
                    <a:latin typeface="스웨거 TTF" panose="020B0600000101010101" pitchFamily="50" charset="-127"/>
                    <a:ea typeface="스웨거 TTF" panose="020B0600000101010101" pitchFamily="50" charset="-127"/>
                  </a:rPr>
                  <a:t>일</a:t>
                </a:r>
                <a:r>
                  <a:rPr lang="ko-KR" altLang="en-US" sz="3000" spc="-150" dirty="0" smtClean="0">
                    <a:latin typeface="스웨거 TTF" panose="020B0600000101010101" pitchFamily="50" charset="-127"/>
                    <a:ea typeface="스웨거 TTF" panose="020B0600000101010101" pitchFamily="50" charset="-127"/>
                  </a:rPr>
                  <a:t> 늘어난다면</a:t>
                </a:r>
                <a:r>
                  <a:rPr lang="en-US" altLang="ko-KR" sz="3000" spc="-150" dirty="0" smtClean="0">
                    <a:latin typeface="스웨거 TTF" panose="020B0600000101010101" pitchFamily="50" charset="-127"/>
                    <a:ea typeface="스웨거 TTF" panose="020B0600000101010101" pitchFamily="50" charset="-127"/>
                  </a:rPr>
                  <a:t> </a:t>
                </a:r>
                <a:r>
                  <a:rPr lang="ko-KR" altLang="en-US" sz="3000" spc="-150" dirty="0" err="1" smtClean="0">
                    <a:latin typeface="스웨거 TTF" panose="020B0600000101010101" pitchFamily="50" charset="-127"/>
                    <a:ea typeface="스웨거 TTF" panose="020B0600000101010101" pitchFamily="50" charset="-127"/>
                  </a:rPr>
                  <a:t>보험사기의</a:t>
                </a:r>
                <a:r>
                  <a:rPr lang="en-US" altLang="ko-KR" sz="3000" spc="-150" dirty="0" smtClean="0">
                    <a:latin typeface="스웨거 TTF" panose="020B0600000101010101" pitchFamily="50" charset="-127"/>
                    <a:ea typeface="스웨거 TTF" panose="020B0600000101010101" pitchFamily="50" charset="-127"/>
                  </a:rPr>
                  <a:t> Odds ratio</a:t>
                </a:r>
                <a:r>
                  <a:rPr lang="ko-KR" altLang="en-US" sz="3000" spc="-150" dirty="0" smtClean="0">
                    <a:latin typeface="스웨거 TTF" panose="020B0600000101010101" pitchFamily="50" charset="-127"/>
                    <a:ea typeface="스웨거 TTF" panose="020B0600000101010101" pitchFamily="50" charset="-127"/>
                  </a:rPr>
                  <a:t>는</a:t>
                </a:r>
                <a:r>
                  <a:rPr lang="en-US" altLang="ko-KR" sz="3000" spc="-150" dirty="0" smtClean="0">
                    <a:latin typeface="스웨거 TTF" panose="020B0600000101010101" pitchFamily="50" charset="-127"/>
                    <a:ea typeface="스웨거 TTF" panose="020B0600000101010101" pitchFamily="50" charset="-127"/>
                  </a:rPr>
                  <a:t>..?</a:t>
                </a:r>
                <a:endParaRPr lang="en-US" altLang="ko-KR" sz="1500" spc="-150" dirty="0" smtClean="0">
                  <a:latin typeface="스웨거 TTF" panose="020B0600000101010101" pitchFamily="50" charset="-127"/>
                  <a:ea typeface="스웨거 TTF" panose="020B0600000101010101" pitchFamily="50" charset="-127"/>
                </a:endParaRPr>
              </a:p>
              <a:p>
                <a:r>
                  <a:rPr lang="en-US" altLang="ko-KR" sz="3000" spc="-150" dirty="0">
                    <a:latin typeface="스웨거 TTF" panose="020B0600000101010101" pitchFamily="50" charset="-127"/>
                    <a:ea typeface="스웨거 TTF" panose="020B0600000101010101" pitchFamily="50" charset="-127"/>
                  </a:rPr>
                  <a:t> </a:t>
                </a:r>
                <a:r>
                  <a:rPr lang="en-US" altLang="ko-KR" sz="3000" spc="-150" dirty="0" smtClean="0">
                    <a:latin typeface="스웨거 TTF" panose="020B0600000101010101" pitchFamily="50" charset="-127"/>
                    <a:ea typeface="스웨거 TTF" panose="020B0600000101010101" pitchFamily="50" charset="-127"/>
                  </a:rPr>
                  <a:t>     </a:t>
                </a:r>
                <a:r>
                  <a:rPr lang="ko-KR" altLang="en-US" sz="3000" spc="-150" dirty="0" smtClean="0">
                    <a:latin typeface="스웨거 TTF" panose="020B0600000101010101" pitchFamily="50" charset="-127"/>
                    <a:ea typeface="스웨거 TTF" panose="020B0600000101010101" pitchFamily="50" charset="-127"/>
                  </a:rPr>
                  <a:t> → </a:t>
                </a:r>
                <a:r>
                  <a:rPr lang="en-US" altLang="ko-KR" sz="3000" spc="-150" dirty="0" err="1" smtClean="0">
                    <a:latin typeface="스웨거 TTF" panose="020B0600000101010101" pitchFamily="50" charset="-127"/>
                    <a:ea typeface="스웨거 TTF" panose="020B0600000101010101" pitchFamily="50" charset="-127"/>
                  </a:rPr>
                  <a:t>exp</a:t>
                </a:r>
                <a:r>
                  <a:rPr lang="en-US" altLang="ko-KR" sz="3000" spc="-150" dirty="0" smtClean="0">
                    <a:latin typeface="스웨거 TTF" panose="020B0600000101010101" pitchFamily="50" charset="-127"/>
                    <a:ea typeface="스웨거 TTF" panose="020B0600000101010101" pitchFamily="50" charset="-127"/>
                  </a:rPr>
                  <a:t>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sz="3000" i="1" spc="-150" smtClean="0">
                            <a:latin typeface="Cambria Math" panose="02040503050406030204" pitchFamily="18" charset="0"/>
                            <a:ea typeface="스웨거 TTF" panose="020B0600000101010101" pitchFamily="50" charset="-127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sz="3000" i="1" spc="-150">
                                <a:latin typeface="Cambria Math" panose="02040503050406030204" pitchFamily="18" charset="0"/>
                                <a:ea typeface="스웨거 TTF" panose="020B0600000101010101" pitchFamily="50" charset="-127"/>
                              </a:rPr>
                            </m:ctrlPr>
                          </m:sSubPr>
                          <m:e>
                            <m:r>
                              <a:rPr lang="ko-KR" altLang="en-US" sz="3000" b="0" i="1" spc="-150" smtClean="0">
                                <a:latin typeface="Cambria Math" panose="02040503050406030204" pitchFamily="18" charset="0"/>
                                <a:ea typeface="스웨거 TTF" panose="020B0600000101010101" pitchFamily="50" charset="-127"/>
                              </a:rPr>
                              <m:t>𝛽</m:t>
                            </m:r>
                          </m:e>
                          <m:sub>
                            <m:r>
                              <a:rPr lang="en-US" altLang="ko-KR" sz="3000" b="0" i="1" spc="-150" smtClean="0">
                                <a:latin typeface="Cambria Math" panose="02040503050406030204" pitchFamily="18" charset="0"/>
                                <a:ea typeface="스웨거 TTF" panose="020B0600000101010101" pitchFamily="50" charset="-127"/>
                              </a:rPr>
                              <m:t>6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altLang="ko-KR" sz="3000" spc="-150" dirty="0" smtClean="0">
                    <a:latin typeface="스웨거 TTF" panose="020B0600000101010101" pitchFamily="50" charset="-127"/>
                    <a:ea typeface="스웨거 TTF" panose="020B0600000101010101" pitchFamily="50" charset="-127"/>
                  </a:rPr>
                  <a:t>) = </a:t>
                </a:r>
                <a:r>
                  <a:rPr lang="en-US" altLang="ko-KR" sz="3000" dirty="0" err="1" smtClean="0">
                    <a:latin typeface="스웨거 TTF" panose="020B0600000101010101" pitchFamily="50" charset="-127"/>
                    <a:ea typeface="스웨거 TTF" panose="020B0600000101010101" pitchFamily="50" charset="-127"/>
                  </a:rPr>
                  <a:t>exp</a:t>
                </a:r>
                <a:r>
                  <a:rPr lang="en-US" altLang="ko-KR" sz="3000" dirty="0" smtClean="0">
                    <a:latin typeface="스웨거 TTF" panose="020B0600000101010101" pitchFamily="50" charset="-127"/>
                    <a:ea typeface="스웨거 TTF" panose="020B0600000101010101" pitchFamily="50" charset="-127"/>
                  </a:rPr>
                  <a:t>(-0.0002) = </a:t>
                </a:r>
                <a:r>
                  <a:rPr lang="en-US" altLang="ko-KR" sz="3200" dirty="0" smtClean="0">
                    <a:solidFill>
                      <a:schemeClr val="accent2"/>
                    </a:solidFill>
                    <a:latin typeface="스웨거 TTF" panose="020B0600000101010101" pitchFamily="50" charset="-127"/>
                    <a:ea typeface="스웨거 TTF" panose="020B0600000101010101" pitchFamily="50" charset="-127"/>
                  </a:rPr>
                  <a:t>0.99</a:t>
                </a:r>
                <a:r>
                  <a:rPr lang="ko-KR" altLang="en-US" sz="3200" dirty="0" smtClean="0">
                    <a:solidFill>
                      <a:schemeClr val="accent2"/>
                    </a:solidFill>
                    <a:latin typeface="스웨거 TTF" panose="020B0600000101010101" pitchFamily="50" charset="-127"/>
                    <a:ea typeface="스웨거 TTF" panose="020B0600000101010101" pitchFamily="50" charset="-127"/>
                  </a:rPr>
                  <a:t> </a:t>
                </a:r>
                <a:r>
                  <a:rPr lang="ko-KR" altLang="en-US" sz="3000" spc="-150" dirty="0" smtClean="0">
                    <a:solidFill>
                      <a:schemeClr val="accent2"/>
                    </a:solidFill>
                    <a:latin typeface="스웨거 TTF" panose="020B0600000101010101" pitchFamily="50" charset="-127"/>
                    <a:ea typeface="스웨거 TTF" panose="020B0600000101010101" pitchFamily="50" charset="-127"/>
                  </a:rPr>
                  <a:t>배  감소</a:t>
                </a:r>
                <a:endParaRPr lang="en-US" altLang="ko-KR" sz="3000" spc="-150" dirty="0" smtClean="0">
                  <a:solidFill>
                    <a:schemeClr val="accent2"/>
                  </a:solidFill>
                  <a:latin typeface="스웨거 TTF" panose="020B0600000101010101" pitchFamily="50" charset="-127"/>
                  <a:ea typeface="스웨거 TTF" panose="020B0600000101010101" pitchFamily="50" charset="-127"/>
                </a:endParaRPr>
              </a:p>
              <a:p>
                <a:endParaRPr lang="en-US" altLang="ko-KR" sz="1500" spc="-150" dirty="0" smtClean="0">
                  <a:solidFill>
                    <a:schemeClr val="accent2"/>
                  </a:solidFill>
                  <a:latin typeface="스웨거 TTF" panose="020B0600000101010101" pitchFamily="50" charset="-127"/>
                  <a:ea typeface="스웨거 TTF" panose="020B0600000101010101" pitchFamily="50" charset="-127"/>
                </a:endParaRPr>
              </a:p>
              <a:p>
                <a:r>
                  <a:rPr lang="ko-KR" altLang="en-US" sz="3000" spc="-150" dirty="0">
                    <a:latin typeface="스웨거 TTF" panose="020B0600000101010101" pitchFamily="50" charset="-127"/>
                    <a:ea typeface="스웨거 TTF" panose="020B0600000101010101" pitchFamily="50" charset="-127"/>
                  </a:rPr>
                  <a:t> </a:t>
                </a:r>
                <a:r>
                  <a:rPr lang="ko-KR" altLang="en-US" sz="3000" spc="-150" dirty="0" smtClean="0">
                    <a:latin typeface="스웨거 TTF" panose="020B0600000101010101" pitchFamily="50" charset="-127"/>
                    <a:ea typeface="스웨거 TTF" panose="020B0600000101010101" pitchFamily="50" charset="-127"/>
                  </a:rPr>
                  <a:t>      → </a:t>
                </a:r>
                <a:r>
                  <a:rPr lang="en-US" altLang="ko-KR" sz="3000" spc="-150" dirty="0" smtClean="0">
                    <a:latin typeface="스웨거 TTF" panose="020B0600000101010101" pitchFamily="50" charset="-127"/>
                    <a:ea typeface="스웨거 TTF" panose="020B0600000101010101" pitchFamily="50" charset="-127"/>
                  </a:rPr>
                  <a:t>100 * (0.99 - 1) = </a:t>
                </a:r>
                <a:r>
                  <a:rPr lang="en-US" altLang="ko-KR" sz="3000" spc="-150" dirty="0" smtClean="0">
                    <a:solidFill>
                      <a:schemeClr val="accent2"/>
                    </a:solidFill>
                    <a:latin typeface="스웨거 TTF" panose="020B0600000101010101" pitchFamily="50" charset="-127"/>
                    <a:ea typeface="스웨거 TTF" panose="020B0600000101010101" pitchFamily="50" charset="-127"/>
                  </a:rPr>
                  <a:t>1 % </a:t>
                </a:r>
                <a:r>
                  <a:rPr lang="ko-KR" altLang="en-US" sz="3000" spc="-150" dirty="0" smtClean="0">
                    <a:solidFill>
                      <a:schemeClr val="accent2"/>
                    </a:solidFill>
                    <a:latin typeface="스웨거 TTF" panose="020B0600000101010101" pitchFamily="50" charset="-127"/>
                    <a:ea typeface="스웨거 TTF" panose="020B0600000101010101" pitchFamily="50" charset="-127"/>
                  </a:rPr>
                  <a:t>감소</a:t>
                </a:r>
                <a:endParaRPr lang="ko-KR" altLang="en-US" sz="3000" dirty="0">
                  <a:solidFill>
                    <a:schemeClr val="accent2"/>
                  </a:solidFill>
                  <a:latin typeface="스웨거 TTF" panose="020B0600000101010101" pitchFamily="50" charset="-127"/>
                  <a:ea typeface="스웨거 TTF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172" y="2042945"/>
                <a:ext cx="9486726" cy="1738938"/>
              </a:xfrm>
              <a:prstGeom prst="rect">
                <a:avLst/>
              </a:prstGeom>
              <a:blipFill>
                <a:blip r:embed="rId2"/>
                <a:stretch>
                  <a:fillRect l="-1542" t="-4211" b="-105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05171" y="4389645"/>
                <a:ext cx="10068617" cy="19697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3000" spc="-150" dirty="0" smtClean="0">
                    <a:latin typeface="스웨거 TTF" panose="020B0600000101010101" pitchFamily="50" charset="-127"/>
                    <a:ea typeface="스웨거 TTF" panose="020B0600000101010101" pitchFamily="50" charset="-127"/>
                  </a:rPr>
                  <a:t>•</a:t>
                </a:r>
                <a:r>
                  <a:rPr lang="ko-KR" altLang="en-US" sz="3000" spc="-150" dirty="0">
                    <a:latin typeface="스웨거 TTF" panose="020B0600000101010101" pitchFamily="50" charset="-127"/>
                    <a:ea typeface="스웨거 TTF" panose="020B0600000101010101" pitchFamily="50" charset="-127"/>
                  </a:rPr>
                  <a:t>계약 후 보험 청구하기까지의 최대 기간이 </a:t>
                </a:r>
                <a:r>
                  <a:rPr lang="en-US" altLang="ko-KR" sz="3000" spc="-150" dirty="0" smtClean="0">
                    <a:solidFill>
                      <a:schemeClr val="accent2"/>
                    </a:solidFill>
                    <a:latin typeface="스웨거 TTF" panose="020B0600000101010101" pitchFamily="50" charset="-127"/>
                    <a:ea typeface="스웨거 TTF" panose="020B0600000101010101" pitchFamily="50" charset="-127"/>
                  </a:rPr>
                  <a:t>365</a:t>
                </a:r>
                <a:r>
                  <a:rPr lang="ko-KR" altLang="en-US" sz="3000" spc="-150" dirty="0" smtClean="0">
                    <a:solidFill>
                      <a:schemeClr val="accent2"/>
                    </a:solidFill>
                    <a:latin typeface="스웨거 TTF" panose="020B0600000101010101" pitchFamily="50" charset="-127"/>
                    <a:ea typeface="스웨거 TTF" panose="020B0600000101010101" pitchFamily="50" charset="-127"/>
                  </a:rPr>
                  <a:t>일</a:t>
                </a:r>
                <a:r>
                  <a:rPr lang="ko-KR" altLang="en-US" sz="3000" spc="-150" dirty="0" smtClean="0">
                    <a:latin typeface="스웨거 TTF" panose="020B0600000101010101" pitchFamily="50" charset="-127"/>
                    <a:ea typeface="스웨거 TTF" panose="020B0600000101010101" pitchFamily="50" charset="-127"/>
                  </a:rPr>
                  <a:t> </a:t>
                </a:r>
                <a:r>
                  <a:rPr lang="ko-KR" altLang="en-US" sz="3000" spc="-150" dirty="0">
                    <a:latin typeface="스웨거 TTF" panose="020B0600000101010101" pitchFamily="50" charset="-127"/>
                    <a:ea typeface="스웨거 TTF" panose="020B0600000101010101" pitchFamily="50" charset="-127"/>
                  </a:rPr>
                  <a:t>늘어난다면</a:t>
                </a:r>
                <a:r>
                  <a:rPr lang="en-US" altLang="ko-KR" sz="3000" spc="-150" dirty="0">
                    <a:latin typeface="스웨거 TTF" panose="020B0600000101010101" pitchFamily="50" charset="-127"/>
                    <a:ea typeface="스웨거 TTF" panose="020B0600000101010101" pitchFamily="50" charset="-127"/>
                  </a:rPr>
                  <a:t> </a:t>
                </a:r>
                <a:r>
                  <a:rPr lang="ko-KR" altLang="en-US" sz="3000" spc="-150" dirty="0" err="1">
                    <a:latin typeface="스웨거 TTF" panose="020B0600000101010101" pitchFamily="50" charset="-127"/>
                    <a:ea typeface="스웨거 TTF" panose="020B0600000101010101" pitchFamily="50" charset="-127"/>
                  </a:rPr>
                  <a:t>보험사기의</a:t>
                </a:r>
                <a:r>
                  <a:rPr lang="en-US" altLang="ko-KR" sz="3000" spc="-150" dirty="0">
                    <a:latin typeface="스웨거 TTF" panose="020B0600000101010101" pitchFamily="50" charset="-127"/>
                    <a:ea typeface="스웨거 TTF" panose="020B0600000101010101" pitchFamily="50" charset="-127"/>
                  </a:rPr>
                  <a:t> Odds ratio</a:t>
                </a:r>
                <a:r>
                  <a:rPr lang="ko-KR" altLang="en-US" sz="3000" spc="-150" dirty="0">
                    <a:latin typeface="스웨거 TTF" panose="020B0600000101010101" pitchFamily="50" charset="-127"/>
                    <a:ea typeface="스웨거 TTF" panose="020B0600000101010101" pitchFamily="50" charset="-127"/>
                  </a:rPr>
                  <a:t>는</a:t>
                </a:r>
                <a:r>
                  <a:rPr lang="en-US" altLang="ko-KR" sz="3000" spc="-150" dirty="0">
                    <a:latin typeface="스웨거 TTF" panose="020B0600000101010101" pitchFamily="50" charset="-127"/>
                    <a:ea typeface="스웨거 TTF" panose="020B0600000101010101" pitchFamily="50" charset="-127"/>
                  </a:rPr>
                  <a:t>..?</a:t>
                </a:r>
                <a:endParaRPr lang="en-US" altLang="ko-KR" sz="1500" spc="-150" dirty="0">
                  <a:latin typeface="스웨거 TTF" panose="020B0600000101010101" pitchFamily="50" charset="-127"/>
                  <a:ea typeface="스웨거 TTF" panose="020B0600000101010101" pitchFamily="50" charset="-127"/>
                </a:endParaRPr>
              </a:p>
              <a:p>
                <a:endParaRPr lang="en-US" altLang="ko-KR" sz="1500" spc="-150" dirty="0" smtClean="0">
                  <a:latin typeface="스웨거 TTF" panose="020B0600000101010101" pitchFamily="50" charset="-127"/>
                  <a:ea typeface="스웨거 TTF" panose="020B0600000101010101" pitchFamily="50" charset="-127"/>
                </a:endParaRPr>
              </a:p>
              <a:p>
                <a:r>
                  <a:rPr lang="en-US" altLang="ko-KR" sz="3000" spc="-150" dirty="0">
                    <a:latin typeface="스웨거 TTF" panose="020B0600000101010101" pitchFamily="50" charset="-127"/>
                    <a:ea typeface="스웨거 TTF" panose="020B0600000101010101" pitchFamily="50" charset="-127"/>
                  </a:rPr>
                  <a:t> </a:t>
                </a:r>
                <a:r>
                  <a:rPr lang="en-US" altLang="ko-KR" sz="3000" spc="-150" dirty="0" smtClean="0">
                    <a:latin typeface="스웨거 TTF" panose="020B0600000101010101" pitchFamily="50" charset="-127"/>
                    <a:ea typeface="스웨거 TTF" panose="020B0600000101010101" pitchFamily="50" charset="-127"/>
                  </a:rPr>
                  <a:t>     </a:t>
                </a:r>
                <a:r>
                  <a:rPr lang="ko-KR" altLang="en-US" sz="3000" spc="-150" dirty="0" smtClean="0">
                    <a:latin typeface="스웨거 TTF" panose="020B0600000101010101" pitchFamily="50" charset="-127"/>
                    <a:ea typeface="스웨거 TTF" panose="020B0600000101010101" pitchFamily="50" charset="-127"/>
                  </a:rPr>
                  <a:t> → </a:t>
                </a:r>
                <a:r>
                  <a:rPr lang="en-US" altLang="ko-KR" sz="3000" spc="-150" dirty="0" err="1" smtClean="0">
                    <a:latin typeface="스웨거 TTF" panose="020B0600000101010101" pitchFamily="50" charset="-127"/>
                    <a:ea typeface="스웨거 TTF" panose="020B0600000101010101" pitchFamily="50" charset="-127"/>
                  </a:rPr>
                  <a:t>exp</a:t>
                </a:r>
                <a:r>
                  <a:rPr lang="en-US" altLang="ko-KR" sz="3000" spc="-150" dirty="0" smtClean="0">
                    <a:latin typeface="스웨거 TTF" panose="020B0600000101010101" pitchFamily="50" charset="-127"/>
                    <a:ea typeface="스웨거 TTF" panose="020B0600000101010101" pitchFamily="50" charset="-127"/>
                  </a:rPr>
                  <a:t>(365*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sz="3000" i="1" spc="-150" smtClean="0">
                            <a:latin typeface="Cambria Math" panose="02040503050406030204" pitchFamily="18" charset="0"/>
                            <a:ea typeface="스웨거 TTF" panose="020B0600000101010101" pitchFamily="50" charset="-127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sz="3000" i="1" spc="-150">
                                <a:latin typeface="Cambria Math" panose="02040503050406030204" pitchFamily="18" charset="0"/>
                                <a:ea typeface="스웨거 TTF" panose="020B0600000101010101" pitchFamily="50" charset="-127"/>
                              </a:rPr>
                            </m:ctrlPr>
                          </m:sSubPr>
                          <m:e>
                            <m:r>
                              <a:rPr lang="ko-KR" altLang="en-US" sz="3000" b="0" i="1" spc="-150" smtClean="0">
                                <a:latin typeface="Cambria Math" panose="02040503050406030204" pitchFamily="18" charset="0"/>
                                <a:ea typeface="스웨거 TTF" panose="020B0600000101010101" pitchFamily="50" charset="-127"/>
                              </a:rPr>
                              <m:t>𝛽</m:t>
                            </m:r>
                          </m:e>
                          <m:sub>
                            <m:r>
                              <a:rPr lang="en-US" altLang="ko-KR" sz="3000" b="0" i="1" spc="-150" smtClean="0">
                                <a:latin typeface="Cambria Math" panose="02040503050406030204" pitchFamily="18" charset="0"/>
                                <a:ea typeface="스웨거 TTF" panose="020B0600000101010101" pitchFamily="50" charset="-127"/>
                              </a:rPr>
                              <m:t>6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altLang="ko-KR" sz="3000" spc="-150" dirty="0" smtClean="0">
                    <a:latin typeface="스웨거 TTF" panose="020B0600000101010101" pitchFamily="50" charset="-127"/>
                    <a:ea typeface="스웨거 TTF" panose="020B0600000101010101" pitchFamily="50" charset="-127"/>
                  </a:rPr>
                  <a:t>) = </a:t>
                </a:r>
                <a:r>
                  <a:rPr lang="en-US" altLang="ko-KR" sz="3000" dirty="0" err="1" smtClean="0">
                    <a:latin typeface="스웨거 TTF" panose="020B0600000101010101" pitchFamily="50" charset="-127"/>
                    <a:ea typeface="스웨거 TTF" panose="020B0600000101010101" pitchFamily="50" charset="-127"/>
                  </a:rPr>
                  <a:t>exp</a:t>
                </a:r>
                <a:r>
                  <a:rPr lang="en-US" altLang="ko-KR" sz="3000" dirty="0" smtClean="0">
                    <a:latin typeface="스웨거 TTF" panose="020B0600000101010101" pitchFamily="50" charset="-127"/>
                    <a:ea typeface="스웨거 TTF" panose="020B0600000101010101" pitchFamily="50" charset="-127"/>
                  </a:rPr>
                  <a:t>(-0.0002) = </a:t>
                </a:r>
                <a:r>
                  <a:rPr lang="en-US" altLang="ko-KR" sz="3200" dirty="0" smtClean="0">
                    <a:solidFill>
                      <a:schemeClr val="accent2"/>
                    </a:solidFill>
                    <a:latin typeface="스웨거 TTF" panose="020B0600000101010101" pitchFamily="50" charset="-127"/>
                    <a:ea typeface="스웨거 TTF" panose="020B0600000101010101" pitchFamily="50" charset="-127"/>
                  </a:rPr>
                  <a:t>0.92</a:t>
                </a:r>
                <a:r>
                  <a:rPr lang="ko-KR" altLang="en-US" sz="3200" dirty="0" smtClean="0">
                    <a:solidFill>
                      <a:schemeClr val="accent2"/>
                    </a:solidFill>
                    <a:latin typeface="스웨거 TTF" panose="020B0600000101010101" pitchFamily="50" charset="-127"/>
                    <a:ea typeface="스웨거 TTF" panose="020B0600000101010101" pitchFamily="50" charset="-127"/>
                  </a:rPr>
                  <a:t> </a:t>
                </a:r>
                <a:r>
                  <a:rPr lang="ko-KR" altLang="en-US" sz="3000" spc="-150" dirty="0" smtClean="0">
                    <a:solidFill>
                      <a:schemeClr val="accent2"/>
                    </a:solidFill>
                    <a:latin typeface="스웨거 TTF" panose="020B0600000101010101" pitchFamily="50" charset="-127"/>
                    <a:ea typeface="스웨거 TTF" panose="020B0600000101010101" pitchFamily="50" charset="-127"/>
                  </a:rPr>
                  <a:t>배  감소</a:t>
                </a:r>
                <a:endParaRPr lang="en-US" altLang="ko-KR" sz="3000" spc="-150" dirty="0" smtClean="0">
                  <a:solidFill>
                    <a:schemeClr val="accent2"/>
                  </a:solidFill>
                  <a:latin typeface="스웨거 TTF" panose="020B0600000101010101" pitchFamily="50" charset="-127"/>
                  <a:ea typeface="스웨거 TTF" panose="020B0600000101010101" pitchFamily="50" charset="-127"/>
                </a:endParaRPr>
              </a:p>
              <a:p>
                <a:endParaRPr lang="en-US" altLang="ko-KR" sz="1500" spc="-150" dirty="0" smtClean="0">
                  <a:solidFill>
                    <a:schemeClr val="accent2"/>
                  </a:solidFill>
                  <a:latin typeface="스웨거 TTF" panose="020B0600000101010101" pitchFamily="50" charset="-127"/>
                  <a:ea typeface="스웨거 TTF" panose="020B0600000101010101" pitchFamily="50" charset="-127"/>
                </a:endParaRPr>
              </a:p>
              <a:p>
                <a:r>
                  <a:rPr lang="ko-KR" altLang="en-US" sz="3000" spc="-150" dirty="0">
                    <a:latin typeface="스웨거 TTF" panose="020B0600000101010101" pitchFamily="50" charset="-127"/>
                    <a:ea typeface="스웨거 TTF" panose="020B0600000101010101" pitchFamily="50" charset="-127"/>
                  </a:rPr>
                  <a:t> </a:t>
                </a:r>
                <a:r>
                  <a:rPr lang="ko-KR" altLang="en-US" sz="3000" spc="-150" dirty="0" smtClean="0">
                    <a:latin typeface="스웨거 TTF" panose="020B0600000101010101" pitchFamily="50" charset="-127"/>
                    <a:ea typeface="스웨거 TTF" panose="020B0600000101010101" pitchFamily="50" charset="-127"/>
                  </a:rPr>
                  <a:t>      → </a:t>
                </a:r>
                <a:r>
                  <a:rPr lang="en-US" altLang="ko-KR" sz="3000" spc="-150" dirty="0" smtClean="0">
                    <a:latin typeface="스웨거 TTF" panose="020B0600000101010101" pitchFamily="50" charset="-127"/>
                    <a:ea typeface="스웨거 TTF" panose="020B0600000101010101" pitchFamily="50" charset="-127"/>
                  </a:rPr>
                  <a:t>100 * (0.92 - 1) = </a:t>
                </a:r>
                <a:r>
                  <a:rPr lang="en-US" altLang="ko-KR" sz="3000" spc="-150" dirty="0">
                    <a:solidFill>
                      <a:schemeClr val="accent2"/>
                    </a:solidFill>
                    <a:latin typeface="스웨거 TTF" panose="020B0600000101010101" pitchFamily="50" charset="-127"/>
                    <a:ea typeface="스웨거 TTF" panose="020B0600000101010101" pitchFamily="50" charset="-127"/>
                  </a:rPr>
                  <a:t>8</a:t>
                </a:r>
                <a:r>
                  <a:rPr lang="en-US" altLang="ko-KR" sz="3000" spc="-150" dirty="0" smtClean="0">
                    <a:solidFill>
                      <a:schemeClr val="accent2"/>
                    </a:solidFill>
                    <a:latin typeface="스웨거 TTF" panose="020B0600000101010101" pitchFamily="50" charset="-127"/>
                    <a:ea typeface="스웨거 TTF" panose="020B0600000101010101" pitchFamily="50" charset="-127"/>
                  </a:rPr>
                  <a:t> % </a:t>
                </a:r>
                <a:r>
                  <a:rPr lang="ko-KR" altLang="en-US" sz="3000" spc="-150" dirty="0" smtClean="0">
                    <a:solidFill>
                      <a:schemeClr val="accent2"/>
                    </a:solidFill>
                    <a:latin typeface="스웨거 TTF" panose="020B0600000101010101" pitchFamily="50" charset="-127"/>
                    <a:ea typeface="스웨거 TTF" panose="020B0600000101010101" pitchFamily="50" charset="-127"/>
                  </a:rPr>
                  <a:t>감소</a:t>
                </a:r>
                <a:endParaRPr lang="ko-KR" altLang="en-US" sz="3000" dirty="0">
                  <a:solidFill>
                    <a:schemeClr val="accent2"/>
                  </a:solidFill>
                  <a:latin typeface="스웨거 TTF" panose="020B0600000101010101" pitchFamily="50" charset="-127"/>
                  <a:ea typeface="스웨거 TTF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171" y="4389645"/>
                <a:ext cx="10068617" cy="1969770"/>
              </a:xfrm>
              <a:prstGeom prst="rect">
                <a:avLst/>
              </a:prstGeom>
              <a:blipFill>
                <a:blip r:embed="rId3"/>
                <a:stretch>
                  <a:fillRect l="-1453" t="-3715" b="-897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모서리가 둥근 직사각형 7"/>
          <p:cNvSpPr/>
          <p:nvPr/>
        </p:nvSpPr>
        <p:spPr>
          <a:xfrm>
            <a:off x="7390015" y="5044931"/>
            <a:ext cx="4696691" cy="1672109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 smtClean="0">
                <a:solidFill>
                  <a:schemeClr val="tx1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계약 후 보험 청구를 늦게 할수록 보험 사기일 확률이 감소한다</a:t>
            </a:r>
            <a:endParaRPr lang="ko-KR" altLang="en-US" sz="4000" dirty="0">
              <a:solidFill>
                <a:schemeClr val="tx1"/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0886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8117036" y="513343"/>
            <a:ext cx="3656577" cy="3695738"/>
            <a:chOff x="8307536" y="513343"/>
            <a:chExt cx="3656577" cy="3695738"/>
          </a:xfrm>
        </p:grpSpPr>
        <p:sp>
          <p:nvSpPr>
            <p:cNvPr id="8" name="이등변 삼각형 7"/>
            <p:cNvSpPr/>
            <p:nvPr/>
          </p:nvSpPr>
          <p:spPr>
            <a:xfrm rot="5400000">
              <a:off x="10712131" y="832233"/>
              <a:ext cx="1344721" cy="1159242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스웨거 TTF" panose="020B0600000101010101" pitchFamily="50" charset="-127"/>
                <a:ea typeface="스웨거 TTF" panose="020B0600000101010101" pitchFamily="50" charset="-127"/>
              </a:endParaRPr>
            </a:p>
          </p:txBody>
        </p:sp>
        <p:sp>
          <p:nvSpPr>
            <p:cNvPr id="9" name="이등변 삼각형 8"/>
            <p:cNvSpPr/>
            <p:nvPr/>
          </p:nvSpPr>
          <p:spPr>
            <a:xfrm rot="16200000" flipH="1">
              <a:off x="9326503" y="606083"/>
              <a:ext cx="1344721" cy="1159242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스웨거 TTF" panose="020B0600000101010101" pitchFamily="50" charset="-127"/>
                <a:ea typeface="스웨거 TTF" panose="020B0600000101010101" pitchFamily="50" charset="-127"/>
              </a:endParaRPr>
            </a:p>
          </p:txBody>
        </p:sp>
        <p:sp>
          <p:nvSpPr>
            <p:cNvPr id="10" name="이등변 삼각형 9"/>
            <p:cNvSpPr/>
            <p:nvPr/>
          </p:nvSpPr>
          <p:spPr>
            <a:xfrm rot="5400000">
              <a:off x="9574196" y="1657339"/>
              <a:ext cx="1344721" cy="1159242"/>
            </a:xfrm>
            <a:prstGeom prst="triangle">
              <a:avLst/>
            </a:prstGeom>
            <a:solidFill>
              <a:schemeClr val="accent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스웨거 TTF" panose="020B0600000101010101" pitchFamily="50" charset="-127"/>
                <a:ea typeface="스웨거 TTF" panose="020B0600000101010101" pitchFamily="50" charset="-127"/>
              </a:endParaRPr>
            </a:p>
          </p:txBody>
        </p:sp>
        <p:sp>
          <p:nvSpPr>
            <p:cNvPr id="12" name="이등변 삼각형 11"/>
            <p:cNvSpPr/>
            <p:nvPr/>
          </p:nvSpPr>
          <p:spPr>
            <a:xfrm rot="16200000">
              <a:off x="9812602" y="2403102"/>
              <a:ext cx="1344720" cy="115924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스웨거 TTF" panose="020B0600000101010101" pitchFamily="50" charset="-127"/>
                <a:ea typeface="스웨거 TTF" panose="020B0600000101010101" pitchFamily="50" charset="-127"/>
              </a:endParaRPr>
            </a:p>
          </p:txBody>
        </p:sp>
        <p:sp>
          <p:nvSpPr>
            <p:cNvPr id="13" name="이등변 삼각형 12"/>
            <p:cNvSpPr/>
            <p:nvPr/>
          </p:nvSpPr>
          <p:spPr>
            <a:xfrm rot="5400000" flipH="1">
              <a:off x="9232981" y="2957100"/>
              <a:ext cx="1344720" cy="1159242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스웨거 TTF" panose="020B0600000101010101" pitchFamily="50" charset="-127"/>
                <a:ea typeface="스웨거 TTF" panose="020B0600000101010101" pitchFamily="50" charset="-127"/>
              </a:endParaRPr>
            </a:p>
          </p:txBody>
        </p:sp>
        <p:sp>
          <p:nvSpPr>
            <p:cNvPr id="14" name="이등변 삼각형 13"/>
            <p:cNvSpPr/>
            <p:nvPr/>
          </p:nvSpPr>
          <p:spPr>
            <a:xfrm rot="16200000">
              <a:off x="8214797" y="1555441"/>
              <a:ext cx="1344720" cy="1159242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스웨거 TTF" panose="020B0600000101010101" pitchFamily="50" charset="-127"/>
                <a:ea typeface="스웨거 TTF" panose="020B0600000101010101" pitchFamily="50" charset="-127"/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583464" y="3541759"/>
            <a:ext cx="227017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000" spc="-150" dirty="0" smtClean="0">
                <a:solidFill>
                  <a:schemeClr val="bg1">
                    <a:alpha val="70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예측 및 결론</a:t>
            </a:r>
            <a:endParaRPr lang="ko-KR" altLang="en-US" sz="5000" spc="-150" dirty="0">
              <a:solidFill>
                <a:schemeClr val="bg1">
                  <a:alpha val="70000"/>
                </a:schemeClr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27769" y="2211262"/>
            <a:ext cx="234750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b="1" spc="-150" dirty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Part 4.</a:t>
            </a:r>
            <a:endParaRPr lang="ko-KR" altLang="en-US" sz="8000" b="1" spc="-150" dirty="0">
              <a:solidFill>
                <a:schemeClr val="accent2">
                  <a:lumMod val="60000"/>
                  <a:lumOff val="40000"/>
                  <a:alpha val="70000"/>
                </a:schemeClr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635000" y="3429236"/>
            <a:ext cx="508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8247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0" y="0"/>
            <a:ext cx="63030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000" u="sng" spc="-150" dirty="0" smtClean="0">
                <a:solidFill>
                  <a:schemeClr val="accent4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예측</a:t>
            </a:r>
            <a:endParaRPr lang="ko-KR" altLang="en-US" sz="3000" u="sng" spc="-150" dirty="0">
              <a:solidFill>
                <a:schemeClr val="accent4"/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05172" y="804241"/>
            <a:ext cx="652739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5000" spc="-150" dirty="0" smtClean="0">
                <a:solidFill>
                  <a:schemeClr val="accent4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• </a:t>
            </a:r>
            <a:r>
              <a:rPr lang="ko-KR" altLang="en-US" sz="5000" spc="-150" dirty="0" smtClean="0">
                <a:solidFill>
                  <a:schemeClr val="accent4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예측 결과 확인</a:t>
            </a:r>
            <a:endParaRPr lang="ko-KR" altLang="en-US" sz="5000" spc="-150" dirty="0">
              <a:solidFill>
                <a:schemeClr val="accent4"/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1979822"/>
              </p:ext>
            </p:extLst>
          </p:nvPr>
        </p:nvGraphicFramePr>
        <p:xfrm>
          <a:off x="505172" y="2249208"/>
          <a:ext cx="5355300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38825">
                  <a:extLst>
                    <a:ext uri="{9D8B030D-6E8A-4147-A177-3AD203B41FA5}">
                      <a16:colId xmlns:a16="http://schemas.microsoft.com/office/drawing/2014/main" val="4161252179"/>
                    </a:ext>
                  </a:extLst>
                </a:gridCol>
                <a:gridCol w="1338825">
                  <a:extLst>
                    <a:ext uri="{9D8B030D-6E8A-4147-A177-3AD203B41FA5}">
                      <a16:colId xmlns:a16="http://schemas.microsoft.com/office/drawing/2014/main" val="2432554924"/>
                    </a:ext>
                  </a:extLst>
                </a:gridCol>
                <a:gridCol w="1338825">
                  <a:extLst>
                    <a:ext uri="{9D8B030D-6E8A-4147-A177-3AD203B41FA5}">
                      <a16:colId xmlns:a16="http://schemas.microsoft.com/office/drawing/2014/main" val="1391833104"/>
                    </a:ext>
                  </a:extLst>
                </a:gridCol>
                <a:gridCol w="1338825">
                  <a:extLst>
                    <a:ext uri="{9D8B030D-6E8A-4147-A177-3AD203B41FA5}">
                      <a16:colId xmlns:a16="http://schemas.microsoft.com/office/drawing/2014/main" val="1719275308"/>
                    </a:ext>
                  </a:extLst>
                </a:gridCol>
              </a:tblGrid>
              <a:tr h="304076">
                <a:tc rowSpan="2"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 smtClean="0">
                          <a:solidFill>
                            <a:schemeClr val="bg1"/>
                          </a:solidFill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Test</a:t>
                      </a:r>
                      <a:r>
                        <a:rPr lang="en-US" altLang="ko-KR" sz="3000" baseline="0" dirty="0" smtClean="0">
                          <a:solidFill>
                            <a:schemeClr val="bg1"/>
                          </a:solidFill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 Data</a:t>
                      </a:r>
                    </a:p>
                    <a:p>
                      <a:pPr algn="ctr" latinLnBrk="1"/>
                      <a:r>
                        <a:rPr lang="en-US" altLang="ko-KR" sz="3000" baseline="0" dirty="0" smtClean="0">
                          <a:solidFill>
                            <a:schemeClr val="bg1"/>
                          </a:solidFill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(</a:t>
                      </a:r>
                      <a:r>
                        <a:rPr lang="ko-KR" altLang="en-US" sz="3000" baseline="0" dirty="0" smtClean="0">
                          <a:solidFill>
                            <a:schemeClr val="bg1"/>
                          </a:solidFill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기준 </a:t>
                      </a:r>
                      <a:r>
                        <a:rPr lang="en-US" altLang="ko-KR" sz="3000" baseline="0" dirty="0" smtClean="0">
                          <a:solidFill>
                            <a:schemeClr val="bg1"/>
                          </a:solidFill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0.5)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스웨거 TTF" panose="020B0600000101010101" pitchFamily="50" charset="-127"/>
                        <a:ea typeface="스웨거 TTF" panose="020B0600000101010101" pitchFamily="50" charset="-127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3000" dirty="0">
                        <a:latin typeface="스웨거 TTF" panose="020B0600000101010101" pitchFamily="50" charset="-127"/>
                        <a:ea typeface="스웨거 TTF" panose="020B0600000101010101" pitchFamily="50" charset="-127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3000" dirty="0" smtClean="0">
                          <a:solidFill>
                            <a:schemeClr val="bg1"/>
                          </a:solidFill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예측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스웨거 TTF" panose="020B0600000101010101" pitchFamily="50" charset="-127"/>
                        <a:ea typeface="스웨거 TTF" panose="020B0600000101010101" pitchFamily="50" charset="-127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3000" dirty="0">
                        <a:latin typeface="스웨거 TTF" panose="020B0600000101010101" pitchFamily="50" charset="-127"/>
                        <a:ea typeface="스웨거 TTF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35510986"/>
                  </a:ext>
                </a:extLst>
              </a:tr>
              <a:tr h="304076"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sz="3000" dirty="0">
                        <a:latin typeface="스웨거 TTF" panose="020B0600000101010101" pitchFamily="50" charset="-127"/>
                        <a:ea typeface="스웨거 TTF" panose="020B0600000101010101" pitchFamily="50" charset="-127"/>
                      </a:endParaRPr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sz="3000" dirty="0">
                        <a:latin typeface="스웨거 TTF" panose="020B0600000101010101" pitchFamily="50" charset="-127"/>
                        <a:ea typeface="스웨거 TTF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000" dirty="0" err="1" smtClean="0">
                          <a:solidFill>
                            <a:schemeClr val="bg1"/>
                          </a:solidFill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일반고객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스웨거 TTF" panose="020B0600000101010101" pitchFamily="50" charset="-127"/>
                        <a:ea typeface="스웨거 TTF" panose="020B0600000101010101" pitchFamily="50" charset="-127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000" dirty="0" smtClean="0">
                          <a:solidFill>
                            <a:schemeClr val="bg1"/>
                          </a:solidFill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보험사기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스웨거 TTF" panose="020B0600000101010101" pitchFamily="50" charset="-127"/>
                        <a:ea typeface="스웨거 TTF" panose="020B0600000101010101" pitchFamily="50" charset="-127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6801749"/>
                  </a:ext>
                </a:extLst>
              </a:tr>
              <a:tr h="304076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3000" dirty="0" smtClean="0">
                          <a:solidFill>
                            <a:schemeClr val="bg1"/>
                          </a:solidFill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실제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스웨거 TTF" panose="020B0600000101010101" pitchFamily="50" charset="-127"/>
                        <a:ea typeface="스웨거 TTF" panose="020B0600000101010101" pitchFamily="50" charset="-127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000" dirty="0" err="1" smtClean="0">
                          <a:solidFill>
                            <a:schemeClr val="bg1"/>
                          </a:solidFill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일반고객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스웨거 TTF" panose="020B0600000101010101" pitchFamily="50" charset="-127"/>
                        <a:ea typeface="스웨거 TTF" panose="020B0600000101010101" pitchFamily="50" charset="-127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 smtClean="0"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155</a:t>
                      </a:r>
                      <a:endParaRPr lang="ko-KR" altLang="en-US" sz="3000" dirty="0">
                        <a:latin typeface="스웨거 TTF" panose="020B0600000101010101" pitchFamily="50" charset="-127"/>
                        <a:ea typeface="스웨거 TTF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 smtClean="0"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5</a:t>
                      </a:r>
                      <a:endParaRPr lang="ko-KR" altLang="en-US" sz="3000" dirty="0">
                        <a:latin typeface="스웨거 TTF" panose="020B0600000101010101" pitchFamily="50" charset="-127"/>
                        <a:ea typeface="스웨거 TTF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7614647"/>
                  </a:ext>
                </a:extLst>
              </a:tr>
              <a:tr h="304076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3000" dirty="0">
                        <a:latin typeface="스웨거 TTF" panose="020B0600000101010101" pitchFamily="50" charset="-127"/>
                        <a:ea typeface="스웨거 TTF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000" dirty="0" smtClean="0">
                          <a:solidFill>
                            <a:schemeClr val="bg1"/>
                          </a:solidFill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보험사기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스웨거 TTF" panose="020B0600000101010101" pitchFamily="50" charset="-127"/>
                        <a:ea typeface="스웨거 TTF" panose="020B0600000101010101" pitchFamily="50" charset="-127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 smtClean="0"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25</a:t>
                      </a:r>
                      <a:endParaRPr lang="ko-KR" altLang="en-US" sz="3000" dirty="0">
                        <a:latin typeface="스웨거 TTF" panose="020B0600000101010101" pitchFamily="50" charset="-127"/>
                        <a:ea typeface="스웨거 TTF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 smtClean="0"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15</a:t>
                      </a:r>
                      <a:endParaRPr lang="ko-KR" altLang="en-US" sz="3000" dirty="0">
                        <a:latin typeface="스웨거 TTF" panose="020B0600000101010101" pitchFamily="50" charset="-127"/>
                        <a:ea typeface="스웨거 TTF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7846637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505172" y="5026961"/>
            <a:ext cx="1006861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•Test </a:t>
            </a:r>
            <a:r>
              <a:rPr lang="ko-KR" altLang="en-US" sz="30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데이터에 포함된 </a:t>
            </a:r>
            <a:r>
              <a:rPr lang="en-US" altLang="ko-KR" sz="3000" spc="-15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2</a:t>
            </a:r>
            <a:r>
              <a:rPr lang="en-US" altLang="ko-KR" sz="30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00</a:t>
            </a:r>
            <a:r>
              <a:rPr lang="ko-KR" altLang="en-US" sz="30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개의 데이터 중 </a:t>
            </a:r>
            <a:r>
              <a:rPr lang="ko-KR" altLang="en-US" sz="3000" spc="-150" dirty="0" smtClean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올바르게 분류한 케이스는 </a:t>
            </a:r>
            <a:r>
              <a:rPr lang="en-US" altLang="ko-KR" sz="3000" spc="-150" dirty="0" smtClean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170</a:t>
            </a:r>
            <a:r>
              <a:rPr lang="ko-KR" altLang="en-US" sz="3000" spc="-150" dirty="0" smtClean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개</a:t>
            </a:r>
            <a:r>
              <a:rPr lang="ko-KR" altLang="en-US" sz="30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이다</a:t>
            </a:r>
            <a:r>
              <a:rPr lang="en-US" altLang="ko-KR" sz="30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.</a:t>
            </a:r>
          </a:p>
          <a:p>
            <a:endParaRPr lang="en-US" altLang="ko-KR" sz="3000" dirty="0" smtClean="0">
              <a:solidFill>
                <a:schemeClr val="accent2"/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r>
              <a:rPr lang="en-US" altLang="ko-KR" sz="30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•</a:t>
            </a:r>
            <a:r>
              <a:rPr lang="en-US" altLang="ko-KR" sz="3000" spc="-150" dirty="0" smtClean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40</a:t>
            </a:r>
            <a:r>
              <a:rPr lang="ko-KR" altLang="en-US" sz="3000" spc="-150" dirty="0" smtClean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건의 보험사기 중 </a:t>
            </a:r>
            <a:r>
              <a:rPr lang="en-US" altLang="ko-KR" sz="3000" spc="-150" dirty="0" smtClean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15</a:t>
            </a:r>
            <a:r>
              <a:rPr lang="ko-KR" altLang="en-US" sz="3000" spc="-150" dirty="0" smtClean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건을 </a:t>
            </a:r>
            <a:r>
              <a:rPr lang="ko-KR" altLang="en-US" sz="30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실제 보험사기라고 예측하였다</a:t>
            </a:r>
            <a:r>
              <a:rPr lang="en-US" altLang="ko-KR" sz="30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.</a:t>
            </a:r>
            <a:endParaRPr lang="ko-KR" altLang="en-US" sz="3000" dirty="0">
              <a:solidFill>
                <a:schemeClr val="accent2"/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517178" y="2607824"/>
            <a:ext cx="515943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•</a:t>
            </a:r>
            <a:r>
              <a:rPr lang="ko-KR" altLang="en-US" sz="3000" spc="-150" dirty="0" err="1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정분류율</a:t>
            </a:r>
            <a:r>
              <a:rPr lang="ko-KR" altLang="en-US" sz="30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 </a:t>
            </a:r>
            <a:r>
              <a:rPr lang="en-US" altLang="ko-KR" sz="30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: 85%</a:t>
            </a:r>
          </a:p>
          <a:p>
            <a:endParaRPr lang="en-US" altLang="ko-KR" sz="3000" dirty="0" smtClean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r>
              <a:rPr lang="en-US" altLang="ko-KR" sz="30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•</a:t>
            </a:r>
            <a:r>
              <a:rPr lang="ko-KR" altLang="en-US" sz="30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수정된 </a:t>
            </a:r>
            <a:r>
              <a:rPr lang="ko-KR" altLang="en-US" sz="3000" spc="-150" dirty="0" err="1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정분류율</a:t>
            </a:r>
            <a:r>
              <a:rPr lang="ko-KR" altLang="en-US" sz="30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 </a:t>
            </a:r>
            <a:r>
              <a:rPr lang="en-US" altLang="ko-KR" sz="30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: 5%</a:t>
            </a:r>
            <a:endParaRPr lang="ko-KR" altLang="en-US" sz="3000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5813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27715"/>
            <a:ext cx="231666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000" u="sng" spc="-150" dirty="0" smtClean="0">
                <a:solidFill>
                  <a:schemeClr val="accent4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분석 배경 및 자료 설명</a:t>
            </a:r>
            <a:endParaRPr lang="ko-KR" altLang="en-US" sz="3000" u="sng" spc="-150" dirty="0">
              <a:solidFill>
                <a:schemeClr val="accent4"/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5172" y="804241"/>
            <a:ext cx="508929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5000" spc="-150" dirty="0" smtClean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• </a:t>
            </a:r>
            <a:r>
              <a:rPr lang="ko-KR" altLang="en-US" sz="5000" spc="-150" dirty="0" smtClean="0">
                <a:solidFill>
                  <a:schemeClr val="accent4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자료 출처</a:t>
            </a:r>
            <a:endParaRPr lang="ko-KR" altLang="en-US" sz="5000" spc="-150" dirty="0">
              <a:solidFill>
                <a:schemeClr val="accent4"/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172" y="1888543"/>
            <a:ext cx="3197539" cy="466840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4" name="TextBox 13"/>
          <p:cNvSpPr txBox="1"/>
          <p:nvPr/>
        </p:nvSpPr>
        <p:spPr>
          <a:xfrm>
            <a:off x="3702711" y="1990779"/>
            <a:ext cx="814292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35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• </a:t>
            </a:r>
            <a:r>
              <a:rPr lang="en-US" altLang="ko-KR" sz="3500" spc="-150" dirty="0" smtClean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2016</a:t>
            </a:r>
            <a:r>
              <a:rPr lang="ko-KR" altLang="en-US" sz="3500" spc="-150" dirty="0" smtClean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년 빅콘테스트</a:t>
            </a:r>
            <a:r>
              <a:rPr lang="ko-KR" altLang="en-US" sz="35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에서 제공한 자료</a:t>
            </a:r>
            <a:endParaRPr lang="ko-KR" altLang="en-US" sz="3500" spc="-150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702711" y="3197338"/>
            <a:ext cx="848928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35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• </a:t>
            </a:r>
            <a:r>
              <a:rPr lang="ko-KR" altLang="en-US" sz="35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최근 </a:t>
            </a:r>
            <a:r>
              <a:rPr lang="en-US" altLang="ko-KR" sz="35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10</a:t>
            </a:r>
            <a:r>
              <a:rPr lang="ko-KR" altLang="en-US" sz="35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여년 동안의 </a:t>
            </a:r>
            <a:r>
              <a:rPr lang="ko-KR" altLang="en-US" sz="3500" spc="-150" dirty="0" smtClean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보험사기자와 일반 고객으로 구분</a:t>
            </a:r>
            <a:r>
              <a:rPr lang="ko-KR" altLang="en-US" sz="35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하여</a:t>
            </a:r>
            <a:r>
              <a:rPr lang="en-US" altLang="ko-KR" sz="3500" spc="-15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 </a:t>
            </a:r>
            <a:r>
              <a:rPr lang="ko-KR" altLang="en-US" sz="35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구성</a:t>
            </a:r>
            <a:endParaRPr lang="ko-KR" altLang="en-US" sz="3500" spc="-150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702711" y="4403897"/>
            <a:ext cx="814292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35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• </a:t>
            </a:r>
            <a:r>
              <a:rPr lang="ko-KR" altLang="en-US" sz="35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고객정보</a:t>
            </a:r>
            <a:r>
              <a:rPr lang="en-US" altLang="ko-KR" sz="35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, </a:t>
            </a:r>
            <a:r>
              <a:rPr lang="ko-KR" altLang="en-US" sz="3500" spc="-150" dirty="0" err="1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계약정보</a:t>
            </a:r>
            <a:r>
              <a:rPr lang="en-US" altLang="ko-KR" sz="35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, </a:t>
            </a:r>
            <a:r>
              <a:rPr lang="ko-KR" altLang="en-US" sz="3500" spc="-150" dirty="0" err="1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지급정보</a:t>
            </a:r>
            <a:r>
              <a:rPr lang="en-US" altLang="ko-KR" sz="35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, </a:t>
            </a:r>
            <a:r>
              <a:rPr lang="ko-KR" altLang="en-US" sz="35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설계사 정보 등이 있음</a:t>
            </a:r>
            <a:endParaRPr lang="ko-KR" altLang="en-US" sz="3500" spc="-150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702711" y="5610456"/>
            <a:ext cx="814292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35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• </a:t>
            </a:r>
            <a:r>
              <a:rPr lang="ko-KR" altLang="en-US" sz="35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이 중 분석에 필요한 데이터만 따로 추출하여 분석 진행</a:t>
            </a:r>
            <a:endParaRPr lang="ko-KR" altLang="en-US" sz="3500" spc="-150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7578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1" grpId="0"/>
      <p:bldP spid="12" grpId="0"/>
      <p:bldP spid="18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05172" y="804241"/>
            <a:ext cx="652739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5000" spc="-150" dirty="0" smtClean="0">
                <a:solidFill>
                  <a:schemeClr val="accent4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• </a:t>
            </a:r>
            <a:r>
              <a:rPr lang="ko-KR" altLang="en-US" sz="5000" spc="-150" dirty="0" err="1" smtClean="0">
                <a:solidFill>
                  <a:schemeClr val="accent4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정분류율의</a:t>
            </a:r>
            <a:r>
              <a:rPr lang="ko-KR" altLang="en-US" sz="5000" spc="-150" dirty="0" smtClean="0">
                <a:solidFill>
                  <a:schemeClr val="accent4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 변화</a:t>
            </a:r>
            <a:endParaRPr lang="ko-KR" altLang="en-US" sz="5000" spc="-150" dirty="0">
              <a:solidFill>
                <a:schemeClr val="accent4"/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172" y="1888543"/>
            <a:ext cx="5306165" cy="4848902"/>
          </a:xfrm>
          <a:prstGeom prst="rect">
            <a:avLst/>
          </a:prstGeom>
        </p:spPr>
      </p:pic>
      <p:cxnSp>
        <p:nvCxnSpPr>
          <p:cNvPr id="5" name="직선 연결선 4"/>
          <p:cNvCxnSpPr/>
          <p:nvPr/>
        </p:nvCxnSpPr>
        <p:spPr>
          <a:xfrm>
            <a:off x="929100" y="2576945"/>
            <a:ext cx="4798369" cy="16626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442363" y="1916258"/>
            <a:ext cx="525364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•</a:t>
            </a:r>
            <a:r>
              <a:rPr lang="ko-KR" altLang="en-US" sz="30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분류 기준인 </a:t>
            </a:r>
            <a:r>
              <a:rPr lang="en-US" altLang="ko-KR" sz="30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D</a:t>
            </a:r>
            <a:r>
              <a:rPr lang="ko-KR" altLang="en-US" sz="30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의 값이 </a:t>
            </a:r>
            <a:r>
              <a:rPr lang="en-US" altLang="ko-KR" sz="3000" spc="-150" dirty="0" smtClean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0.25 ~ 0.75</a:t>
            </a:r>
            <a:r>
              <a:rPr lang="en-US" altLang="ko-KR" sz="30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 </a:t>
            </a:r>
            <a:r>
              <a:rPr lang="ko-KR" altLang="en-US" sz="30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사이인 경우</a:t>
            </a:r>
            <a:endParaRPr lang="en-US" altLang="ko-KR" sz="3000" spc="-150" dirty="0" smtClean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r>
              <a:rPr lang="en-US" altLang="ko-KR" sz="3000" spc="-15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 </a:t>
            </a:r>
            <a:r>
              <a:rPr lang="en-US" altLang="ko-KR" sz="30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     </a:t>
            </a:r>
            <a:r>
              <a:rPr lang="ko-KR" altLang="en-US" sz="3000" spc="-150" dirty="0" err="1" smtClean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정분류율이</a:t>
            </a:r>
            <a:r>
              <a:rPr lang="ko-KR" altLang="en-US" sz="3000" spc="-150" dirty="0" smtClean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 </a:t>
            </a:r>
            <a:r>
              <a:rPr lang="en-US" altLang="ko-KR" sz="3000" spc="-150" dirty="0" smtClean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80%</a:t>
            </a:r>
            <a:r>
              <a:rPr lang="ko-KR" altLang="en-US" sz="30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를 넘었으며</a:t>
            </a:r>
            <a:r>
              <a:rPr lang="en-US" altLang="ko-KR" sz="30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, </a:t>
            </a:r>
            <a:r>
              <a:rPr lang="ko-KR" altLang="en-US" sz="3000" spc="-150" dirty="0" smtClean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수정된 </a:t>
            </a:r>
            <a:r>
              <a:rPr lang="ko-KR" altLang="en-US" sz="3000" spc="-150" dirty="0" err="1" smtClean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정분류율</a:t>
            </a:r>
            <a:endParaRPr lang="en-US" altLang="ko-KR" sz="3000" spc="-150" dirty="0" smtClean="0">
              <a:solidFill>
                <a:schemeClr val="accent2"/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r>
              <a:rPr lang="en-US" altLang="ko-KR" sz="3000" spc="-150" dirty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 </a:t>
            </a:r>
            <a:r>
              <a:rPr lang="en-US" altLang="ko-KR" sz="3000" spc="-150" dirty="0" smtClean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     </a:t>
            </a:r>
            <a:r>
              <a:rPr lang="ko-KR" altLang="en-US" sz="3000" spc="-150" dirty="0" smtClean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역시 </a:t>
            </a:r>
            <a:r>
              <a:rPr lang="en-US" altLang="ko-KR" sz="3000" spc="-150" dirty="0" smtClean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0</a:t>
            </a:r>
            <a:r>
              <a:rPr lang="ko-KR" altLang="en-US" sz="3000" spc="-150" dirty="0" smtClean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보다 크다</a:t>
            </a:r>
            <a:r>
              <a:rPr lang="en-US" altLang="ko-KR" sz="3000" spc="-150" dirty="0" smtClean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.</a:t>
            </a:r>
          </a:p>
          <a:p>
            <a:endParaRPr lang="en-US" altLang="ko-KR" sz="3000" dirty="0" smtClean="0">
              <a:solidFill>
                <a:schemeClr val="accent2"/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r>
              <a:rPr lang="en-US" altLang="ko-KR" sz="30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•</a:t>
            </a:r>
            <a:r>
              <a:rPr lang="ko-KR" altLang="en-US" sz="3000" spc="-150" dirty="0" err="1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정분류율이</a:t>
            </a:r>
            <a:r>
              <a:rPr lang="ko-KR" altLang="en-US" sz="30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 가장 </a:t>
            </a:r>
            <a:r>
              <a:rPr lang="ko-KR" altLang="en-US" sz="3000" spc="-150" dirty="0" smtClean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높은</a:t>
            </a:r>
            <a:r>
              <a:rPr lang="ko-KR" altLang="en-US" sz="30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 경우는 </a:t>
            </a:r>
            <a:r>
              <a:rPr lang="en-US" altLang="ko-KR" sz="3000" spc="-150" dirty="0" smtClean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D=0.5</a:t>
            </a:r>
            <a:r>
              <a:rPr lang="en-US" altLang="ko-KR" sz="30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 </a:t>
            </a:r>
            <a:r>
              <a:rPr lang="ko-KR" altLang="en-US" sz="30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일 때 </a:t>
            </a:r>
            <a:r>
              <a:rPr lang="en-US" altLang="ko-KR" sz="3000" spc="-150" dirty="0" smtClean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85%</a:t>
            </a:r>
          </a:p>
          <a:p>
            <a:endParaRPr lang="en-US" altLang="ko-KR" sz="3000" spc="-150" dirty="0">
              <a:solidFill>
                <a:schemeClr val="accent2"/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r>
              <a:rPr lang="en-US" altLang="ko-KR" sz="3000" spc="-15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•</a:t>
            </a:r>
            <a:r>
              <a:rPr lang="ko-KR" altLang="en-US" sz="3000" spc="-150" dirty="0" err="1">
                <a:latin typeface="스웨거 TTF" panose="020B0600000101010101" pitchFamily="50" charset="-127"/>
                <a:ea typeface="스웨거 TTF" panose="020B0600000101010101" pitchFamily="50" charset="-127"/>
              </a:rPr>
              <a:t>정분류율이</a:t>
            </a:r>
            <a:r>
              <a:rPr lang="ko-KR" altLang="en-US" sz="3000" spc="-15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 가장 </a:t>
            </a:r>
            <a:r>
              <a:rPr lang="ko-KR" altLang="en-US" sz="3000" spc="-150" dirty="0" smtClean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낮은</a:t>
            </a:r>
            <a:r>
              <a:rPr lang="ko-KR" altLang="en-US" sz="30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 </a:t>
            </a:r>
            <a:r>
              <a:rPr lang="ko-KR" altLang="en-US" sz="3000" spc="-15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경우는 </a:t>
            </a:r>
            <a:r>
              <a:rPr lang="en-US" altLang="ko-KR" sz="3000" spc="-150" dirty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D=0.05</a:t>
            </a:r>
            <a:r>
              <a:rPr lang="en-US" altLang="ko-KR" sz="3000" spc="-15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 </a:t>
            </a:r>
            <a:r>
              <a:rPr lang="ko-KR" altLang="en-US" sz="3000" spc="-15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일 때 </a:t>
            </a:r>
            <a:r>
              <a:rPr lang="en-US" altLang="ko-KR" sz="3000" spc="-150" dirty="0" smtClean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39%</a:t>
            </a:r>
          </a:p>
          <a:p>
            <a:endParaRPr lang="en-US" altLang="ko-KR" sz="3000" spc="-150" dirty="0">
              <a:solidFill>
                <a:schemeClr val="accent2"/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r>
              <a:rPr lang="en-US" altLang="ko-KR" sz="3000" spc="-15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•</a:t>
            </a:r>
            <a:r>
              <a:rPr lang="ko-KR" altLang="en-US" sz="3000" spc="-150" dirty="0" err="1">
                <a:latin typeface="스웨거 TTF" panose="020B0600000101010101" pitchFamily="50" charset="-127"/>
                <a:ea typeface="스웨거 TTF" panose="020B0600000101010101" pitchFamily="50" charset="-127"/>
              </a:rPr>
              <a:t>정분류율이</a:t>
            </a:r>
            <a:r>
              <a:rPr lang="ko-KR" altLang="en-US" sz="3000" spc="-15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 </a:t>
            </a:r>
            <a:r>
              <a:rPr lang="ko-KR" altLang="en-US" sz="30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가장</a:t>
            </a:r>
            <a:r>
              <a:rPr lang="en-US" altLang="ko-KR" sz="30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 </a:t>
            </a:r>
            <a:r>
              <a:rPr lang="ko-KR" altLang="en-US" sz="30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높은 </a:t>
            </a:r>
            <a:r>
              <a:rPr lang="en-US" altLang="ko-KR" sz="3000" spc="-150" dirty="0" smtClean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D=0.5</a:t>
            </a:r>
            <a:r>
              <a:rPr lang="ko-KR" altLang="en-US" sz="30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를</a:t>
            </a:r>
            <a:r>
              <a:rPr lang="en-US" altLang="ko-KR" sz="30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 </a:t>
            </a:r>
            <a:r>
              <a:rPr lang="ko-KR" altLang="en-US" sz="30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선택</a:t>
            </a:r>
            <a:endParaRPr lang="en-US" altLang="ko-KR" sz="3000" spc="-150" dirty="0">
              <a:solidFill>
                <a:schemeClr val="accent2"/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812473" y="6304002"/>
            <a:ext cx="1194262" cy="5539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분류기준 </a:t>
            </a:r>
            <a:r>
              <a:rPr lang="en-US" altLang="ko-KR" sz="30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D</a:t>
            </a:r>
            <a:endParaRPr lang="ko-KR" altLang="en-US" sz="3000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82006" y="3578251"/>
            <a:ext cx="646331" cy="1223338"/>
          </a:xfrm>
          <a:prstGeom prst="rect">
            <a:avLst/>
          </a:prstGeom>
          <a:solidFill>
            <a:schemeClr val="bg1"/>
          </a:solidFill>
        </p:spPr>
        <p:txBody>
          <a:bodyPr vert="vert270" wrap="square" rtlCol="0" anchor="ctr">
            <a:spAutoFit/>
          </a:bodyPr>
          <a:lstStyle/>
          <a:p>
            <a:pPr algn="ctr"/>
            <a:r>
              <a:rPr lang="ko-KR" altLang="en-US" sz="3000" spc="-150" dirty="0" err="1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정분류율</a:t>
            </a:r>
            <a:endParaRPr lang="ko-KR" altLang="en-US" sz="3000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0" y="0"/>
            <a:ext cx="63030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000" u="sng" spc="-150" dirty="0" smtClean="0">
                <a:solidFill>
                  <a:schemeClr val="accent4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예측</a:t>
            </a:r>
            <a:endParaRPr lang="ko-KR" altLang="en-US" sz="3000" u="sng" spc="-150" dirty="0">
              <a:solidFill>
                <a:schemeClr val="accent4"/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4952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05172" y="804241"/>
            <a:ext cx="652739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5000" spc="-150" dirty="0" smtClean="0">
                <a:solidFill>
                  <a:schemeClr val="accent4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• ROC Curve</a:t>
            </a:r>
            <a:endParaRPr lang="ko-KR" altLang="en-US" sz="5000" spc="-150" dirty="0">
              <a:solidFill>
                <a:schemeClr val="accent4"/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172" y="1888543"/>
            <a:ext cx="5306165" cy="4848902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442363" y="1916258"/>
            <a:ext cx="525364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•Area Under curve : 76.76%</a:t>
            </a:r>
          </a:p>
          <a:p>
            <a:endParaRPr lang="en-US" altLang="ko-KR" sz="3000" dirty="0" smtClean="0">
              <a:solidFill>
                <a:schemeClr val="accent2"/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r>
              <a:rPr lang="en-US" altLang="ko-KR" sz="30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•</a:t>
            </a:r>
            <a:r>
              <a:rPr lang="ko-KR" altLang="en-US" sz="3000" spc="-150" dirty="0" smtClean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특이도</a:t>
            </a:r>
            <a:r>
              <a:rPr lang="ko-KR" altLang="en-US" sz="30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가 </a:t>
            </a:r>
            <a:r>
              <a:rPr lang="en-US" altLang="ko-KR" sz="30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100%</a:t>
            </a:r>
            <a:r>
              <a:rPr lang="ko-KR" altLang="en-US" sz="30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에서 </a:t>
            </a:r>
            <a:r>
              <a:rPr lang="en-US" altLang="ko-KR" sz="30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80%</a:t>
            </a:r>
            <a:r>
              <a:rPr lang="ko-KR" altLang="en-US" sz="30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로 </a:t>
            </a:r>
            <a:r>
              <a:rPr lang="ko-KR" altLang="en-US" sz="3000" spc="-150" dirty="0" smtClean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떨어지는 동안</a:t>
            </a:r>
            <a:endParaRPr lang="en-US" altLang="ko-KR" sz="3000" spc="-150" dirty="0" smtClean="0">
              <a:solidFill>
                <a:schemeClr val="accent2"/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r>
              <a:rPr lang="en-US" altLang="ko-KR" sz="3000" spc="-15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 </a:t>
            </a:r>
            <a:r>
              <a:rPr lang="en-US" altLang="ko-KR" sz="30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     </a:t>
            </a:r>
            <a:r>
              <a:rPr lang="ko-KR" altLang="en-US" sz="3000" spc="-150" dirty="0" smtClean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민감도</a:t>
            </a:r>
            <a:r>
              <a:rPr lang="ko-KR" altLang="en-US" sz="30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는 </a:t>
            </a:r>
            <a:r>
              <a:rPr lang="en-US" altLang="ko-KR" sz="30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0%</a:t>
            </a:r>
            <a:r>
              <a:rPr lang="ko-KR" altLang="en-US" sz="30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에서 </a:t>
            </a:r>
            <a:r>
              <a:rPr lang="en-US" altLang="ko-KR" sz="30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40%</a:t>
            </a:r>
            <a:r>
              <a:rPr lang="ko-KR" altLang="en-US" sz="30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로 </a:t>
            </a:r>
            <a:r>
              <a:rPr lang="ko-KR" altLang="en-US" sz="3000" spc="-150" dirty="0" smtClean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급상승</a:t>
            </a:r>
            <a:endParaRPr lang="en-US" altLang="ko-KR" sz="3000" spc="-150" dirty="0" smtClean="0">
              <a:solidFill>
                <a:schemeClr val="accent2"/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endParaRPr lang="en-US" altLang="ko-KR" sz="3000" spc="-150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r>
              <a:rPr lang="en-US" altLang="ko-KR" sz="30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•</a:t>
            </a:r>
            <a:r>
              <a:rPr lang="ko-KR" altLang="en-US" sz="3000" spc="-150" dirty="0" smtClean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특이도</a:t>
            </a:r>
            <a:r>
              <a:rPr lang="ko-KR" altLang="en-US" sz="30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가 </a:t>
            </a:r>
            <a:r>
              <a:rPr lang="en-US" altLang="ko-KR" sz="30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40%</a:t>
            </a:r>
            <a:r>
              <a:rPr lang="ko-KR" altLang="en-US" sz="30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에서 </a:t>
            </a:r>
            <a:r>
              <a:rPr lang="en-US" altLang="ko-KR" sz="3000" spc="-15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0</a:t>
            </a:r>
            <a:r>
              <a:rPr lang="en-US" altLang="ko-KR" sz="30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%</a:t>
            </a:r>
            <a:r>
              <a:rPr lang="ko-KR" altLang="en-US" sz="30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로 </a:t>
            </a:r>
            <a:r>
              <a:rPr lang="ko-KR" altLang="en-US" sz="3000" spc="-150" dirty="0" smtClean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떨어지는 동안</a:t>
            </a:r>
            <a:endParaRPr lang="en-US" altLang="ko-KR" sz="3000" spc="-150" dirty="0" smtClean="0">
              <a:solidFill>
                <a:schemeClr val="accent2"/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r>
              <a:rPr lang="en-US" altLang="ko-KR" sz="3000" spc="-15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 </a:t>
            </a:r>
            <a:r>
              <a:rPr lang="en-US" altLang="ko-KR" sz="30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     </a:t>
            </a:r>
            <a:r>
              <a:rPr lang="ko-KR" altLang="en-US" sz="3000" spc="-150" dirty="0" smtClean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민감도</a:t>
            </a:r>
            <a:r>
              <a:rPr lang="ko-KR" altLang="en-US" sz="30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는 </a:t>
            </a:r>
            <a:r>
              <a:rPr lang="en-US" altLang="ko-KR" sz="30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80%</a:t>
            </a:r>
            <a:r>
              <a:rPr lang="ko-KR" altLang="en-US" sz="30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에서 </a:t>
            </a:r>
            <a:r>
              <a:rPr lang="en-US" altLang="ko-KR" sz="30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100%</a:t>
            </a:r>
            <a:r>
              <a:rPr lang="ko-KR" altLang="en-US" sz="30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로 </a:t>
            </a:r>
            <a:r>
              <a:rPr lang="ko-KR" altLang="en-US" sz="3000" spc="-150" dirty="0" smtClean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천천히</a:t>
            </a:r>
            <a:r>
              <a:rPr lang="ko-KR" altLang="en-US" sz="30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 </a:t>
            </a:r>
            <a:r>
              <a:rPr lang="ko-KR" altLang="en-US" sz="3000" spc="-150" dirty="0" smtClean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상승</a:t>
            </a:r>
            <a:endParaRPr lang="en-US" altLang="ko-KR" sz="3000" spc="-150" dirty="0">
              <a:solidFill>
                <a:schemeClr val="accent2"/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731153" y="6304002"/>
            <a:ext cx="1194262" cy="5539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특이도</a:t>
            </a:r>
            <a:endParaRPr lang="ko-KR" altLang="en-US" sz="3000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82006" y="3578251"/>
            <a:ext cx="646331" cy="1223338"/>
          </a:xfrm>
          <a:prstGeom prst="rect">
            <a:avLst/>
          </a:prstGeom>
          <a:solidFill>
            <a:schemeClr val="bg1"/>
          </a:solidFill>
        </p:spPr>
        <p:txBody>
          <a:bodyPr vert="vert270" wrap="square" rtlCol="0" anchor="ctr">
            <a:spAutoFit/>
          </a:bodyPr>
          <a:lstStyle/>
          <a:p>
            <a:pPr algn="ctr"/>
            <a:r>
              <a:rPr lang="ko-KR" altLang="en-US" sz="30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민감도</a:t>
            </a:r>
            <a:endParaRPr lang="ko-KR" altLang="en-US" sz="3000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0"/>
            <a:ext cx="63030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000" u="sng" spc="-150" dirty="0" smtClean="0">
                <a:solidFill>
                  <a:schemeClr val="accent4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예측</a:t>
            </a:r>
            <a:endParaRPr lang="ko-KR" altLang="en-US" sz="3000" u="sng" spc="-150" dirty="0">
              <a:solidFill>
                <a:schemeClr val="accent4"/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1459363" y="3832167"/>
            <a:ext cx="889461" cy="2128058"/>
          </a:xfrm>
          <a:prstGeom prst="round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158254" y="2197496"/>
            <a:ext cx="2320156" cy="821559"/>
          </a:xfrm>
          <a:prstGeom prst="round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4195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2" grpId="0" animBg="1"/>
      <p:bldP spid="11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05172" y="804241"/>
            <a:ext cx="652739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5000" spc="-150" dirty="0" smtClean="0">
                <a:solidFill>
                  <a:schemeClr val="accent4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• </a:t>
            </a:r>
            <a:r>
              <a:rPr lang="ko-KR" altLang="en-US" sz="5000" spc="-150" dirty="0" smtClean="0">
                <a:solidFill>
                  <a:schemeClr val="accent4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결론</a:t>
            </a:r>
            <a:endParaRPr lang="ko-KR" altLang="en-US" sz="5000" spc="-150" dirty="0">
              <a:solidFill>
                <a:schemeClr val="accent4"/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0"/>
            <a:ext cx="63030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000" u="sng" spc="-150" dirty="0" smtClean="0">
                <a:solidFill>
                  <a:schemeClr val="accent4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예측</a:t>
            </a:r>
            <a:endParaRPr lang="ko-KR" altLang="en-US" sz="3000" u="sng" spc="-150" dirty="0">
              <a:solidFill>
                <a:schemeClr val="accent4"/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30302" y="2240454"/>
            <a:ext cx="1094101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•</a:t>
            </a:r>
            <a:r>
              <a:rPr lang="ko-KR" altLang="en-US" sz="30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보험사기인 경우 진단서를 </a:t>
            </a:r>
            <a:r>
              <a:rPr lang="en-US" altLang="ko-KR" sz="30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“</a:t>
            </a:r>
            <a:r>
              <a:rPr lang="ko-KR" altLang="en-US" sz="3000" spc="-150" dirty="0" smtClean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종합병원</a:t>
            </a:r>
            <a:r>
              <a:rPr lang="en-US" altLang="ko-KR" sz="30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”</a:t>
            </a:r>
            <a:r>
              <a:rPr lang="ko-KR" altLang="en-US" sz="30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이 아닌 </a:t>
            </a:r>
            <a:r>
              <a:rPr lang="en-US" altLang="ko-KR" sz="30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“</a:t>
            </a:r>
            <a:r>
              <a:rPr lang="ko-KR" altLang="en-US" sz="3000" spc="-150" dirty="0" smtClean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한방병원</a:t>
            </a:r>
            <a:r>
              <a:rPr lang="en-US" altLang="ko-KR" sz="30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”</a:t>
            </a:r>
            <a:r>
              <a:rPr lang="ko-KR" altLang="en-US" sz="30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이나 </a:t>
            </a:r>
            <a:r>
              <a:rPr lang="en-US" altLang="ko-KR" sz="30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“</a:t>
            </a:r>
            <a:r>
              <a:rPr lang="ko-KR" altLang="en-US" sz="3000" spc="-150" dirty="0" smtClean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기타</a:t>
            </a:r>
            <a:r>
              <a:rPr lang="en-US" altLang="ko-KR" sz="30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”</a:t>
            </a:r>
            <a:r>
              <a:rPr lang="ko-KR" altLang="en-US" sz="30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에서 발급받아 제출하는 경향이 있음</a:t>
            </a:r>
            <a:r>
              <a:rPr lang="en-US" altLang="ko-KR" sz="30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.</a:t>
            </a:r>
          </a:p>
          <a:p>
            <a:endParaRPr lang="en-US" altLang="ko-KR" sz="3000" spc="-150" dirty="0">
              <a:solidFill>
                <a:schemeClr val="accent2"/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r>
              <a:rPr lang="en-US" altLang="ko-KR" sz="30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•</a:t>
            </a:r>
            <a:r>
              <a:rPr lang="ko-KR" altLang="en-US" sz="30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보험사기인 경우 </a:t>
            </a:r>
            <a:r>
              <a:rPr lang="ko-KR" altLang="en-US" sz="3000" spc="-150" dirty="0" smtClean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주로 발생하는 사고 원인</a:t>
            </a:r>
            <a:r>
              <a:rPr lang="en-US" altLang="ko-KR" sz="30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(</a:t>
            </a:r>
            <a:r>
              <a:rPr lang="ko-KR" altLang="en-US" sz="30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질병 코드</a:t>
            </a:r>
            <a:r>
              <a:rPr lang="en-US" altLang="ko-KR" sz="30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)</a:t>
            </a:r>
            <a:r>
              <a:rPr lang="ko-KR" altLang="en-US" sz="30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가 어느정도 존재</a:t>
            </a:r>
            <a:r>
              <a:rPr lang="en-US" altLang="ko-KR" sz="30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.</a:t>
            </a:r>
          </a:p>
          <a:p>
            <a:endParaRPr lang="en-US" altLang="ko-KR" sz="3000" spc="-150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r>
              <a:rPr lang="ko-KR" altLang="en-US" sz="30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 </a:t>
            </a:r>
            <a:r>
              <a:rPr lang="en-US" altLang="ko-KR" sz="30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•</a:t>
            </a:r>
            <a:r>
              <a:rPr lang="ko-KR" altLang="en-US" sz="30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입원할 필요가 없지만 </a:t>
            </a:r>
            <a:r>
              <a:rPr lang="ko-KR" altLang="en-US" sz="3000" spc="-150" dirty="0" smtClean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고의로 입원</a:t>
            </a:r>
            <a:r>
              <a:rPr lang="ko-KR" altLang="en-US" sz="30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하거나</a:t>
            </a:r>
            <a:r>
              <a:rPr lang="en-US" altLang="ko-KR" sz="30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,</a:t>
            </a:r>
            <a:r>
              <a:rPr lang="ko-KR" altLang="en-US" sz="30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 </a:t>
            </a:r>
            <a:r>
              <a:rPr lang="ko-KR" altLang="en-US" sz="3000" spc="-150" dirty="0" smtClean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입원을 하지 않은 경우</a:t>
            </a:r>
            <a:r>
              <a:rPr lang="ko-KR" altLang="en-US" sz="30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에도 입원으로 </a:t>
            </a:r>
            <a:r>
              <a:rPr lang="ko-KR" altLang="en-US" sz="3000" spc="-150" dirty="0" smtClean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보험을 청구</a:t>
            </a:r>
            <a:r>
              <a:rPr lang="ko-KR" altLang="en-US" sz="30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한 경우가 많음</a:t>
            </a:r>
            <a:r>
              <a:rPr lang="en-US" altLang="ko-KR" sz="30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.</a:t>
            </a:r>
          </a:p>
          <a:p>
            <a:endParaRPr lang="en-US" altLang="ko-KR" sz="3000" spc="-150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r>
              <a:rPr lang="ko-KR" altLang="en-US" sz="3000" spc="-15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 </a:t>
            </a:r>
            <a:r>
              <a:rPr lang="en-US" altLang="ko-KR" sz="30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•</a:t>
            </a:r>
            <a:r>
              <a:rPr lang="ko-KR" altLang="en-US" sz="30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고의적으로 보험 사기를 계획하고 보험을 가입하는 경우도 많음</a:t>
            </a:r>
            <a:r>
              <a:rPr lang="en-US" altLang="ko-KR" sz="30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.</a:t>
            </a:r>
          </a:p>
          <a:p>
            <a:r>
              <a:rPr lang="en-US" altLang="ko-KR" sz="3000" spc="-15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 </a:t>
            </a:r>
            <a:endParaRPr lang="en-US" altLang="ko-KR" sz="3000" spc="-150" dirty="0" smtClean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r>
              <a:rPr lang="en-US" altLang="ko-KR" sz="30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• </a:t>
            </a:r>
            <a:r>
              <a:rPr lang="ko-KR" altLang="en-US" sz="30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따라서 </a:t>
            </a:r>
            <a:r>
              <a:rPr lang="ko-KR" altLang="en-US" sz="3000" spc="-150" dirty="0" smtClean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최초 계약일로 부터 보험을 청구한 기간이 길면 길수록 </a:t>
            </a:r>
            <a:r>
              <a:rPr lang="ko-KR" altLang="en-US" sz="3000" spc="-150" dirty="0" err="1" smtClean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일반고객일</a:t>
            </a:r>
            <a:r>
              <a:rPr lang="ko-KR" altLang="en-US" sz="3000" spc="-150" dirty="0" smtClean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 확률이 높음</a:t>
            </a:r>
            <a:r>
              <a:rPr lang="en-US" altLang="ko-KR" sz="3000" spc="-150" dirty="0" smtClean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.</a:t>
            </a:r>
            <a:endParaRPr lang="en-US" altLang="ko-KR" sz="3000" spc="-150" dirty="0">
              <a:solidFill>
                <a:schemeClr val="accent2"/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4933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05172" y="804241"/>
            <a:ext cx="652739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5000" spc="-150" dirty="0" smtClean="0">
                <a:solidFill>
                  <a:schemeClr val="accent4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• </a:t>
            </a:r>
            <a:r>
              <a:rPr lang="ko-KR" altLang="en-US" sz="5000" spc="-150" dirty="0" smtClean="0">
                <a:solidFill>
                  <a:schemeClr val="accent4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결론</a:t>
            </a:r>
            <a:endParaRPr lang="ko-KR" altLang="en-US" sz="5000" spc="-150" dirty="0">
              <a:solidFill>
                <a:schemeClr val="accent4"/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0"/>
            <a:ext cx="63030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000" u="sng" spc="-150" dirty="0" smtClean="0">
                <a:solidFill>
                  <a:schemeClr val="accent4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예측</a:t>
            </a:r>
            <a:endParaRPr lang="ko-KR" altLang="en-US" sz="3000" u="sng" spc="-150" dirty="0">
              <a:solidFill>
                <a:schemeClr val="accent4"/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30302" y="2432827"/>
            <a:ext cx="1092438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•</a:t>
            </a:r>
            <a:r>
              <a:rPr lang="ko-KR" altLang="en-US" sz="30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보험사기를 예측하는 </a:t>
            </a:r>
            <a:r>
              <a:rPr lang="ko-KR" altLang="en-US" sz="3000" spc="-150" dirty="0" err="1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로지스틱</a:t>
            </a:r>
            <a:r>
              <a:rPr lang="ko-KR" altLang="en-US" sz="30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 회귀 모형에 </a:t>
            </a:r>
            <a:r>
              <a:rPr lang="en-US" altLang="ko-KR" sz="30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“</a:t>
            </a:r>
            <a:r>
              <a:rPr lang="ko-KR" altLang="en-US" sz="3000" spc="-150" dirty="0" smtClean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진단서 발급 병원 종류</a:t>
            </a:r>
            <a:r>
              <a:rPr lang="en-US" altLang="ko-KR" sz="30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”, “</a:t>
            </a:r>
            <a:r>
              <a:rPr lang="ko-KR" altLang="en-US" sz="3000" spc="-150" dirty="0" smtClean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사고 원인</a:t>
            </a:r>
            <a:r>
              <a:rPr lang="en-US" altLang="ko-KR" sz="30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”,</a:t>
            </a:r>
          </a:p>
          <a:p>
            <a:r>
              <a:rPr lang="en-US" altLang="ko-KR" sz="3000" spc="-15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 </a:t>
            </a:r>
            <a:r>
              <a:rPr lang="en-US" altLang="ko-KR" sz="30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    “</a:t>
            </a:r>
            <a:r>
              <a:rPr lang="ko-KR" altLang="en-US" sz="3000" spc="-150" dirty="0" smtClean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입원 청구 횟수</a:t>
            </a:r>
            <a:r>
              <a:rPr lang="en-US" altLang="ko-KR" sz="30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”, “</a:t>
            </a:r>
            <a:r>
              <a:rPr lang="ko-KR" altLang="en-US" sz="3000" spc="-150" dirty="0" smtClean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계약 후 보험 청구 최대 기간</a:t>
            </a:r>
            <a:r>
              <a:rPr lang="en-US" altLang="ko-KR" sz="30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” </a:t>
            </a:r>
            <a:r>
              <a:rPr lang="ko-KR" altLang="en-US" sz="30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의 </a:t>
            </a:r>
            <a:r>
              <a:rPr lang="en-US" altLang="ko-KR" sz="30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4</a:t>
            </a:r>
            <a:r>
              <a:rPr lang="ko-KR" altLang="en-US" sz="30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개의 변수가 포함</a:t>
            </a:r>
            <a:r>
              <a:rPr lang="en-US" altLang="ko-KR" sz="30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. </a:t>
            </a:r>
          </a:p>
          <a:p>
            <a:endParaRPr lang="en-US" altLang="ko-KR" sz="3000" spc="-150" dirty="0">
              <a:solidFill>
                <a:schemeClr val="accent2"/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r>
              <a:rPr lang="en-US" altLang="ko-KR" sz="30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•</a:t>
            </a:r>
            <a:r>
              <a:rPr lang="ko-KR" altLang="en-US" sz="3000" spc="-150" dirty="0" err="1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로지스틱</a:t>
            </a:r>
            <a:r>
              <a:rPr lang="ko-KR" altLang="en-US" sz="30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 모형이 없었다면 전체 데이터 중 </a:t>
            </a:r>
            <a:r>
              <a:rPr lang="en-US" altLang="ko-KR" sz="3000" spc="-150" dirty="0" smtClean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20%</a:t>
            </a:r>
            <a:r>
              <a:rPr lang="ko-KR" altLang="en-US" sz="3000" spc="-150" dirty="0" smtClean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에 해당하는 보험사기</a:t>
            </a:r>
            <a:r>
              <a:rPr lang="ko-KR" altLang="en-US" sz="30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를 예측할 수 없었음</a:t>
            </a:r>
            <a:r>
              <a:rPr lang="en-US" altLang="ko-KR" sz="30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.</a:t>
            </a:r>
          </a:p>
          <a:p>
            <a:endParaRPr lang="en-US" altLang="ko-KR" sz="3000" spc="-150" dirty="0">
              <a:solidFill>
                <a:schemeClr val="accent2"/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r>
              <a:rPr lang="en-US" altLang="ko-KR" sz="30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•</a:t>
            </a:r>
            <a:r>
              <a:rPr lang="ko-KR" altLang="en-US" sz="30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전체 보험 사기</a:t>
            </a:r>
            <a:r>
              <a:rPr lang="en-US" altLang="ko-KR" sz="30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(40 </a:t>
            </a:r>
            <a:r>
              <a:rPr lang="en-US" altLang="ko-KR" sz="3000" spc="-150" dirty="0" err="1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obs</a:t>
            </a:r>
            <a:r>
              <a:rPr lang="en-US" altLang="ko-KR" sz="30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) </a:t>
            </a:r>
            <a:r>
              <a:rPr lang="ko-KR" altLang="en-US" sz="30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중 </a:t>
            </a:r>
            <a:r>
              <a:rPr lang="en-US" altLang="ko-KR" sz="3000" spc="-150" dirty="0" smtClean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37.5%(15 </a:t>
            </a:r>
            <a:r>
              <a:rPr lang="en-US" altLang="ko-KR" sz="3000" spc="-150" dirty="0" err="1" smtClean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obs</a:t>
            </a:r>
            <a:r>
              <a:rPr lang="en-US" altLang="ko-KR" sz="3000" spc="-150" dirty="0" smtClean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)</a:t>
            </a:r>
            <a:r>
              <a:rPr lang="ko-KR" altLang="en-US" sz="30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를 예측</a:t>
            </a:r>
            <a:r>
              <a:rPr lang="en-US" altLang="ko-KR" sz="30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.</a:t>
            </a:r>
          </a:p>
          <a:p>
            <a:endParaRPr lang="en-US" altLang="ko-KR" sz="3000" spc="-150" dirty="0">
              <a:solidFill>
                <a:schemeClr val="accent2"/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r>
              <a:rPr lang="en-US" altLang="ko-KR" sz="30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•</a:t>
            </a:r>
            <a:r>
              <a:rPr lang="ko-KR" altLang="en-US" sz="30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보험사기를 </a:t>
            </a:r>
            <a:r>
              <a:rPr lang="en-US" altLang="ko-KR" sz="3000" spc="-150" dirty="0" smtClean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20%</a:t>
            </a:r>
            <a:r>
              <a:rPr lang="en-US" altLang="ko-KR" sz="30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 </a:t>
            </a:r>
            <a:r>
              <a:rPr lang="ko-KR" altLang="en-US" sz="30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에서 </a:t>
            </a:r>
            <a:r>
              <a:rPr lang="en-US" altLang="ko-KR" sz="3000" spc="-150" dirty="0" smtClean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12.5%</a:t>
            </a:r>
            <a:r>
              <a:rPr lang="ko-KR" altLang="en-US" sz="30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로 줄일 수 있음</a:t>
            </a:r>
            <a:r>
              <a:rPr lang="en-US" altLang="ko-KR" sz="30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.</a:t>
            </a:r>
            <a:endParaRPr lang="en-US" altLang="ko-KR" sz="3000" spc="-150" dirty="0">
              <a:solidFill>
                <a:schemeClr val="accent2"/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3246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05172" y="804241"/>
            <a:ext cx="652739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5000" spc="-150" dirty="0" smtClean="0">
                <a:solidFill>
                  <a:schemeClr val="accent4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• </a:t>
            </a:r>
            <a:r>
              <a:rPr lang="ko-KR" altLang="en-US" sz="5000" spc="-150" dirty="0" smtClean="0">
                <a:solidFill>
                  <a:schemeClr val="accent4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한계점</a:t>
            </a:r>
            <a:endParaRPr lang="ko-KR" altLang="en-US" sz="5000" spc="-150" dirty="0">
              <a:solidFill>
                <a:schemeClr val="accent4"/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0"/>
            <a:ext cx="63030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000" u="sng" spc="-150" dirty="0" smtClean="0">
                <a:solidFill>
                  <a:schemeClr val="accent4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예측</a:t>
            </a:r>
            <a:endParaRPr lang="ko-KR" altLang="en-US" sz="3000" u="sng" spc="-150" dirty="0">
              <a:solidFill>
                <a:schemeClr val="accent4"/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30302" y="2432827"/>
            <a:ext cx="10924389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•</a:t>
            </a:r>
            <a:r>
              <a:rPr lang="ko-KR" altLang="en-US" sz="3000" spc="-150" dirty="0" err="1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보험사기의</a:t>
            </a:r>
            <a:r>
              <a:rPr lang="ko-KR" altLang="en-US" sz="30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 비율이 </a:t>
            </a:r>
            <a:r>
              <a:rPr lang="en-US" altLang="ko-KR" sz="3000" spc="-150" dirty="0" smtClean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20%</a:t>
            </a:r>
            <a:r>
              <a:rPr lang="ko-KR" altLang="en-US" sz="3000" spc="-150" dirty="0" smtClean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로 많은 편은 </a:t>
            </a:r>
            <a:r>
              <a:rPr lang="ko-KR" altLang="en-US" sz="3000" spc="-150" dirty="0" err="1" smtClean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아니였기</a:t>
            </a:r>
            <a:r>
              <a:rPr lang="ko-KR" altLang="en-US" sz="3000" spc="-150" dirty="0" smtClean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 때문에 </a:t>
            </a:r>
            <a:r>
              <a:rPr lang="ko-KR" altLang="en-US" sz="30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좀 더 확실한 모델을 만들지 못한 아쉬움이 있다</a:t>
            </a:r>
            <a:r>
              <a:rPr lang="en-US" altLang="ko-KR" sz="30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.</a:t>
            </a:r>
          </a:p>
          <a:p>
            <a:r>
              <a:rPr lang="en-US" altLang="ko-KR" sz="30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 </a:t>
            </a:r>
            <a:endParaRPr lang="en-US" altLang="ko-KR" sz="3000" spc="-150" dirty="0">
              <a:solidFill>
                <a:schemeClr val="accent2"/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r>
              <a:rPr lang="en-US" altLang="ko-KR" sz="30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•</a:t>
            </a:r>
            <a:r>
              <a:rPr lang="ko-KR" altLang="en-US" sz="3000" spc="-150" dirty="0" smtClean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종합병원의 진단서를 가지고 사기를 친 케이스가  </a:t>
            </a:r>
            <a:r>
              <a:rPr lang="en-US" altLang="ko-KR" sz="3000" spc="-150" dirty="0" smtClean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Train data</a:t>
            </a:r>
            <a:r>
              <a:rPr lang="ko-KR" altLang="en-US" sz="3000" spc="-150" dirty="0" smtClean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 안에는 단 </a:t>
            </a:r>
            <a:r>
              <a:rPr lang="en-US" altLang="ko-KR" sz="3000" spc="-150" dirty="0" smtClean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2</a:t>
            </a:r>
            <a:r>
              <a:rPr lang="ko-KR" altLang="en-US" sz="3000" spc="-150" dirty="0" smtClean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건</a:t>
            </a:r>
            <a:r>
              <a:rPr lang="ko-KR" altLang="en-US" sz="30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에 불과했다</a:t>
            </a:r>
            <a:r>
              <a:rPr lang="en-US" altLang="ko-KR" sz="30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.</a:t>
            </a:r>
          </a:p>
          <a:p>
            <a:endParaRPr lang="en-US" altLang="ko-KR" sz="1500" spc="-150" dirty="0" smtClean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r>
              <a:rPr lang="en-US" altLang="ko-KR" sz="3000" spc="-15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 </a:t>
            </a:r>
            <a:r>
              <a:rPr lang="en-US" altLang="ko-KR" sz="30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      → </a:t>
            </a:r>
            <a:r>
              <a:rPr lang="ko-KR" altLang="en-US" sz="30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따라서 모형을 세울 때 </a:t>
            </a:r>
            <a:r>
              <a:rPr lang="ko-KR" altLang="en-US" sz="3000" spc="-150" dirty="0" err="1" smtClean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이상값으로</a:t>
            </a:r>
            <a:r>
              <a:rPr lang="ko-KR" altLang="en-US" sz="3000" spc="-150" dirty="0" smtClean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 제거</a:t>
            </a:r>
            <a:r>
              <a:rPr lang="ko-KR" altLang="en-US" sz="30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하게 되었다</a:t>
            </a:r>
            <a:r>
              <a:rPr lang="en-US" altLang="ko-KR" sz="30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. </a:t>
            </a:r>
          </a:p>
          <a:p>
            <a:endParaRPr lang="en-US" altLang="ko-KR" sz="1500" spc="-150" dirty="0" smtClean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r>
              <a:rPr lang="en-US" altLang="ko-KR" sz="30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       </a:t>
            </a:r>
            <a:r>
              <a:rPr lang="en-US" altLang="ko-KR" sz="3000" spc="-15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→ </a:t>
            </a:r>
            <a:r>
              <a:rPr lang="ko-KR" altLang="en-US" sz="30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그러나 </a:t>
            </a:r>
            <a:r>
              <a:rPr lang="ko-KR" altLang="en-US" sz="3000" spc="-150" dirty="0" smtClean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종합병원</a:t>
            </a:r>
            <a:r>
              <a:rPr lang="ko-KR" altLang="en-US" sz="30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이라고 아예 </a:t>
            </a:r>
            <a:r>
              <a:rPr lang="ko-KR" altLang="en-US" sz="3000" spc="-150" dirty="0" smtClean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보험사기가 없지는 않을 것</a:t>
            </a:r>
            <a:endParaRPr lang="en-US" altLang="ko-KR" sz="3000" spc="-150" dirty="0" smtClean="0">
              <a:solidFill>
                <a:schemeClr val="accent2"/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endParaRPr lang="en-US" altLang="ko-KR" sz="1500" spc="-150" dirty="0">
              <a:solidFill>
                <a:schemeClr val="accent2"/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r>
              <a:rPr lang="en-US" altLang="ko-KR" sz="30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       </a:t>
            </a:r>
            <a:r>
              <a:rPr lang="en-US" altLang="ko-KR" sz="3000" spc="-15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→ </a:t>
            </a:r>
            <a:r>
              <a:rPr lang="ko-KR" altLang="en-US" sz="3000" spc="-150" dirty="0" err="1" smtClean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교차검증</a:t>
            </a:r>
            <a:r>
              <a:rPr lang="en-US" altLang="ko-KR" sz="30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(Cross-Validation) </a:t>
            </a:r>
            <a:r>
              <a:rPr lang="ko-KR" altLang="en-US" sz="30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을 통해 </a:t>
            </a:r>
            <a:r>
              <a:rPr lang="ko-KR" altLang="en-US" sz="3000" spc="-150" dirty="0" smtClean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전체 데이터 셋에 대한 모델</a:t>
            </a:r>
            <a:r>
              <a:rPr lang="ko-KR" altLang="en-US" sz="30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을 세운다면 해결 가능</a:t>
            </a:r>
            <a:endParaRPr lang="en-US" altLang="ko-KR" sz="3000" spc="-150" dirty="0">
              <a:solidFill>
                <a:schemeClr val="accent2"/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2118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05172" y="804241"/>
            <a:ext cx="652739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5000" spc="-150" dirty="0" smtClean="0">
                <a:solidFill>
                  <a:schemeClr val="accent4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• </a:t>
            </a:r>
            <a:r>
              <a:rPr lang="ko-KR" altLang="en-US" sz="5000" spc="-150" dirty="0" smtClean="0">
                <a:solidFill>
                  <a:schemeClr val="accent4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한계점</a:t>
            </a:r>
            <a:endParaRPr lang="ko-KR" altLang="en-US" sz="5000" spc="-150" dirty="0">
              <a:solidFill>
                <a:schemeClr val="accent4"/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0"/>
            <a:ext cx="63030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000" u="sng" spc="-150" dirty="0" smtClean="0">
                <a:solidFill>
                  <a:schemeClr val="accent4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예측</a:t>
            </a:r>
            <a:endParaRPr lang="ko-KR" altLang="en-US" sz="3000" u="sng" spc="-150" dirty="0">
              <a:solidFill>
                <a:schemeClr val="accent4"/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30302" y="2432827"/>
            <a:ext cx="10924389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•</a:t>
            </a:r>
            <a:r>
              <a:rPr lang="ko-KR" altLang="en-US" sz="30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사고 원인에 따라 보험 사기 비율이 뚜렷하게 나타났기 때문에</a:t>
            </a:r>
            <a:endParaRPr lang="en-US" altLang="ko-KR" sz="3000" spc="-150" dirty="0" smtClean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r>
              <a:rPr lang="en-US" altLang="ko-KR" sz="3000" spc="-15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 </a:t>
            </a:r>
            <a:r>
              <a:rPr lang="en-US" altLang="ko-KR" sz="30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    </a:t>
            </a:r>
            <a:r>
              <a:rPr lang="ko-KR" altLang="en-US" sz="30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 </a:t>
            </a:r>
            <a:r>
              <a:rPr lang="ko-KR" altLang="en-US" sz="3000" spc="-150" dirty="0" smtClean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높은 사고 원인 과 비슷한 사고 원인</a:t>
            </a:r>
            <a:r>
              <a:rPr lang="en-US" altLang="ko-KR" sz="3000" spc="-150" dirty="0" smtClean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, </a:t>
            </a:r>
            <a:r>
              <a:rPr lang="ko-KR" altLang="en-US" sz="3000" spc="-150" dirty="0" smtClean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낮은 사고 원인 별로 모델을 각각 세운다면</a:t>
            </a:r>
            <a:r>
              <a:rPr lang="en-US" altLang="ko-KR" sz="3000" spc="-150" dirty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 </a:t>
            </a:r>
            <a:r>
              <a:rPr lang="ko-KR" altLang="en-US" sz="30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좀 더 </a:t>
            </a:r>
            <a:r>
              <a:rPr lang="ko-KR" altLang="en-US" sz="3000" spc="-150" dirty="0" smtClean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높은 </a:t>
            </a:r>
            <a:r>
              <a:rPr lang="ko-KR" altLang="en-US" sz="3000" spc="-150" dirty="0" err="1" smtClean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예측율</a:t>
            </a:r>
            <a:r>
              <a:rPr lang="ko-KR" altLang="en-US" sz="3000" spc="-150" dirty="0" err="1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을</a:t>
            </a:r>
            <a:r>
              <a:rPr lang="ko-KR" altLang="en-US" sz="30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 보일 것이다</a:t>
            </a:r>
            <a:r>
              <a:rPr lang="en-US" altLang="ko-KR" sz="30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.</a:t>
            </a:r>
            <a:endParaRPr lang="en-US" altLang="ko-KR" sz="3000" spc="-150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r>
              <a:rPr lang="en-US" altLang="ko-KR" sz="30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 </a:t>
            </a:r>
            <a:endParaRPr lang="en-US" altLang="ko-KR" sz="3000" spc="-150" dirty="0">
              <a:solidFill>
                <a:schemeClr val="accent2"/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r>
              <a:rPr lang="en-US" altLang="ko-KR" sz="30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•</a:t>
            </a:r>
            <a:r>
              <a:rPr lang="ko-KR" altLang="en-US" sz="3000" spc="-150" dirty="0" err="1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로지스틱</a:t>
            </a:r>
            <a:r>
              <a:rPr lang="ko-KR" altLang="en-US" sz="30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 모형 외에도</a:t>
            </a:r>
            <a:r>
              <a:rPr lang="en-US" altLang="ko-KR" sz="30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, SVM, XGBOOST, RANDOM FOREST, ANN, CNN </a:t>
            </a:r>
            <a:r>
              <a:rPr lang="ko-KR" altLang="en-US" sz="30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등</a:t>
            </a:r>
            <a:endParaRPr lang="en-US" altLang="ko-KR" sz="3000" spc="-150" dirty="0" smtClean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r>
              <a:rPr lang="en-US" altLang="ko-KR" sz="3000" spc="-15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 </a:t>
            </a:r>
            <a:r>
              <a:rPr lang="en-US" altLang="ko-KR" sz="30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     </a:t>
            </a:r>
            <a:r>
              <a:rPr lang="ko-KR" altLang="en-US" sz="30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좀 </a:t>
            </a:r>
            <a:r>
              <a:rPr lang="ko-KR" altLang="en-US" sz="3000" spc="-150" dirty="0" smtClean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더 다양한 알고리즘을 적용하여 비교</a:t>
            </a:r>
            <a:r>
              <a:rPr lang="ko-KR" altLang="en-US" sz="30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함으로써</a:t>
            </a:r>
            <a:r>
              <a:rPr lang="en-US" altLang="ko-KR" sz="30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, </a:t>
            </a:r>
            <a:r>
              <a:rPr lang="ko-KR" altLang="en-US" sz="30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최적의 알고리즘을 찾는 시도가 필요해 보인다</a:t>
            </a:r>
            <a:r>
              <a:rPr lang="en-US" altLang="ko-KR" sz="30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.</a:t>
            </a:r>
          </a:p>
          <a:p>
            <a:endParaRPr lang="en-US" altLang="ko-KR" sz="3000" spc="-150" dirty="0">
              <a:solidFill>
                <a:schemeClr val="accent2"/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endParaRPr lang="en-US" altLang="ko-KR" sz="3000" spc="-150" dirty="0">
              <a:solidFill>
                <a:schemeClr val="accent2"/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7925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43331" y="2842265"/>
            <a:ext cx="3105338" cy="12464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500" dirty="0">
                <a:solidFill>
                  <a:schemeClr val="bg1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감사합니다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4682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1715978" y="1929571"/>
            <a:ext cx="412183" cy="4597400"/>
            <a:chOff x="1504491" y="1778000"/>
            <a:chExt cx="412183" cy="4597400"/>
          </a:xfrm>
        </p:grpSpPr>
        <p:cxnSp>
          <p:nvCxnSpPr>
            <p:cNvPr id="16" name="직선 연결선 15"/>
            <p:cNvCxnSpPr/>
            <p:nvPr/>
          </p:nvCxnSpPr>
          <p:spPr>
            <a:xfrm>
              <a:off x="1714500" y="1778000"/>
              <a:ext cx="0" cy="4597400"/>
            </a:xfrm>
            <a:prstGeom prst="line">
              <a:avLst/>
            </a:prstGeom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타원 61"/>
            <p:cNvSpPr/>
            <p:nvPr/>
          </p:nvSpPr>
          <p:spPr>
            <a:xfrm>
              <a:off x="1527993" y="2285929"/>
              <a:ext cx="388681" cy="388681"/>
            </a:xfrm>
            <a:prstGeom prst="ellipse">
              <a:avLst/>
            </a:prstGeom>
            <a:solidFill>
              <a:srgbClr val="FBFBFB"/>
            </a:solidFill>
            <a:ln w="1016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스웨거 TTF" panose="020B0600000101010101" pitchFamily="50" charset="-127"/>
                <a:ea typeface="스웨거 TTF" panose="020B0600000101010101" pitchFamily="50" charset="-127"/>
              </a:endParaRPr>
            </a:p>
          </p:txBody>
        </p:sp>
        <p:sp>
          <p:nvSpPr>
            <p:cNvPr id="63" name="타원 62"/>
            <p:cNvSpPr/>
            <p:nvPr/>
          </p:nvSpPr>
          <p:spPr>
            <a:xfrm>
              <a:off x="1520159" y="3322239"/>
              <a:ext cx="388681" cy="388681"/>
            </a:xfrm>
            <a:prstGeom prst="ellipse">
              <a:avLst/>
            </a:prstGeom>
            <a:solidFill>
              <a:srgbClr val="FBFBFB"/>
            </a:solidFill>
            <a:ln w="1016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스웨거 TTF" panose="020B0600000101010101" pitchFamily="50" charset="-127"/>
                <a:ea typeface="스웨거 TTF" panose="020B0600000101010101" pitchFamily="50" charset="-127"/>
              </a:endParaRPr>
            </a:p>
          </p:txBody>
        </p:sp>
        <p:sp>
          <p:nvSpPr>
            <p:cNvPr id="64" name="타원 63"/>
            <p:cNvSpPr/>
            <p:nvPr/>
          </p:nvSpPr>
          <p:spPr>
            <a:xfrm>
              <a:off x="1512325" y="4358549"/>
              <a:ext cx="388681" cy="388681"/>
            </a:xfrm>
            <a:prstGeom prst="ellipse">
              <a:avLst/>
            </a:prstGeom>
            <a:solidFill>
              <a:srgbClr val="FBFBFB"/>
            </a:solidFill>
            <a:ln w="1016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스웨거 TTF" panose="020B0600000101010101" pitchFamily="50" charset="-127"/>
                <a:ea typeface="스웨거 TTF" panose="020B0600000101010101" pitchFamily="50" charset="-127"/>
              </a:endParaRPr>
            </a:p>
          </p:txBody>
        </p:sp>
        <p:sp>
          <p:nvSpPr>
            <p:cNvPr id="65" name="타원 64"/>
            <p:cNvSpPr/>
            <p:nvPr/>
          </p:nvSpPr>
          <p:spPr>
            <a:xfrm>
              <a:off x="1504491" y="5394859"/>
              <a:ext cx="388681" cy="388681"/>
            </a:xfrm>
            <a:prstGeom prst="ellipse">
              <a:avLst/>
            </a:prstGeom>
            <a:solidFill>
              <a:srgbClr val="FBFBFB"/>
            </a:solidFill>
            <a:ln w="1016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스웨거 TTF" panose="020B0600000101010101" pitchFamily="50" charset="-127"/>
                <a:ea typeface="스웨거 TTF" panose="020B0600000101010101" pitchFamily="50" charset="-127"/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256001" y="2360928"/>
            <a:ext cx="936519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 smtClean="0">
                <a:solidFill>
                  <a:schemeClr val="accent1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1</a:t>
            </a:r>
            <a:r>
              <a:rPr lang="ko-KR" altLang="en-US" sz="3000" dirty="0" smtClean="0">
                <a:solidFill>
                  <a:schemeClr val="accent1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단계   </a:t>
            </a:r>
            <a:r>
              <a:rPr lang="en-US" altLang="ko-KR" sz="3000" dirty="0" smtClean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6,299</a:t>
            </a:r>
            <a:r>
              <a:rPr lang="ko-KR" altLang="en-US" sz="3000" dirty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 </a:t>
            </a:r>
            <a:r>
              <a:rPr lang="en-US" altLang="ko-KR" sz="3000" dirty="0" err="1" smtClean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obs</a:t>
            </a:r>
            <a:r>
              <a:rPr lang="en-US" altLang="ko-KR" sz="3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 </a:t>
            </a:r>
            <a:r>
              <a:rPr lang="ko-KR" altLang="en-US" sz="3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와 </a:t>
            </a:r>
            <a:r>
              <a:rPr lang="en-US" altLang="ko-KR" sz="3000" dirty="0" smtClean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16</a:t>
            </a:r>
            <a:r>
              <a:rPr lang="ko-KR" altLang="en-US" sz="3000" dirty="0" smtClean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 </a:t>
            </a:r>
            <a:r>
              <a:rPr lang="en-US" altLang="ko-KR" sz="3000" dirty="0" smtClean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Variables</a:t>
            </a:r>
            <a:r>
              <a:rPr lang="en-US" altLang="ko-KR" sz="3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 </a:t>
            </a:r>
            <a:r>
              <a:rPr lang="ko-KR" altLang="en-US" sz="3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로 데이터 생성</a:t>
            </a:r>
            <a:endParaRPr lang="ko-KR" altLang="en-US" sz="3000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0" y="27715"/>
            <a:ext cx="231666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000" u="sng" spc="-150" dirty="0" smtClean="0">
                <a:solidFill>
                  <a:schemeClr val="accent4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분석 배경 및 자료 설명</a:t>
            </a:r>
            <a:endParaRPr lang="ko-KR" altLang="en-US" sz="3000" u="sng" spc="-150" dirty="0">
              <a:solidFill>
                <a:schemeClr val="accent4"/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05172" y="804241"/>
            <a:ext cx="508929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5000" spc="-150" dirty="0" smtClean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• </a:t>
            </a:r>
            <a:r>
              <a:rPr lang="ko-KR" altLang="en-US" sz="5000" spc="-150" dirty="0" smtClean="0">
                <a:solidFill>
                  <a:schemeClr val="accent4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데이터 샘플링</a:t>
            </a:r>
            <a:endParaRPr lang="ko-KR" altLang="en-US" sz="5000" spc="-150" dirty="0">
              <a:solidFill>
                <a:schemeClr val="accent4"/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256001" y="3391151"/>
            <a:ext cx="936519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 smtClean="0">
                <a:solidFill>
                  <a:schemeClr val="accent1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2</a:t>
            </a:r>
            <a:r>
              <a:rPr lang="ko-KR" altLang="en-US" sz="3000" dirty="0" smtClean="0">
                <a:solidFill>
                  <a:schemeClr val="accent1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단계   </a:t>
            </a:r>
            <a:r>
              <a:rPr lang="ko-KR" altLang="en-US" sz="3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한 개의 변수라도 </a:t>
            </a:r>
            <a:r>
              <a:rPr lang="en-US" altLang="ko-KR" sz="3000" dirty="0" smtClean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NA</a:t>
            </a:r>
            <a:r>
              <a:rPr lang="ko-KR" altLang="en-US" sz="3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인 데이터 </a:t>
            </a:r>
            <a:r>
              <a:rPr lang="en-US" altLang="ko-KR" sz="3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3,849</a:t>
            </a:r>
            <a:r>
              <a:rPr lang="ko-KR" altLang="en-US" sz="3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개 제거 </a:t>
            </a:r>
            <a:r>
              <a:rPr lang="en-US" altLang="ko-KR" sz="3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→ 2,450 </a:t>
            </a:r>
            <a:r>
              <a:rPr lang="en-US" altLang="ko-KR" sz="3000" dirty="0" err="1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obs</a:t>
            </a:r>
            <a:endParaRPr lang="ko-KR" altLang="en-US" sz="3000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322502" y="4427461"/>
            <a:ext cx="963951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 smtClean="0">
                <a:solidFill>
                  <a:schemeClr val="accent1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3</a:t>
            </a:r>
            <a:r>
              <a:rPr lang="ko-KR" altLang="en-US" sz="3000" dirty="0" smtClean="0">
                <a:solidFill>
                  <a:schemeClr val="accent1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단계   </a:t>
            </a:r>
            <a:r>
              <a:rPr lang="ko-KR" altLang="en-US" sz="3000" dirty="0" err="1" smtClean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일반고객</a:t>
            </a:r>
            <a:r>
              <a:rPr lang="en-US" altLang="ko-KR" sz="3000" dirty="0" smtClean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(2,172 </a:t>
            </a:r>
            <a:r>
              <a:rPr lang="en-US" altLang="ko-KR" sz="3000" dirty="0" err="1" smtClean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obs</a:t>
            </a:r>
            <a:r>
              <a:rPr lang="en-US" altLang="ko-KR" sz="3000" dirty="0" smtClean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)</a:t>
            </a:r>
            <a:r>
              <a:rPr lang="ko-KR" altLang="en-US" sz="3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과 </a:t>
            </a:r>
            <a:r>
              <a:rPr lang="ko-KR" altLang="en-US" sz="3000" dirty="0" smtClean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보험사기</a:t>
            </a:r>
            <a:r>
              <a:rPr lang="en-US" altLang="ko-KR" sz="3000" dirty="0" smtClean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(278 </a:t>
            </a:r>
            <a:r>
              <a:rPr lang="en-US" altLang="ko-KR" sz="3000" dirty="0" err="1" smtClean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obs</a:t>
            </a:r>
            <a:r>
              <a:rPr lang="en-US" altLang="ko-KR" sz="3000" dirty="0" smtClean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)</a:t>
            </a:r>
            <a:r>
              <a:rPr lang="ko-KR" altLang="en-US" sz="3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의 데이터 중</a:t>
            </a:r>
            <a:r>
              <a:rPr lang="en-US" altLang="ko-KR" sz="30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 </a:t>
            </a:r>
            <a:r>
              <a:rPr lang="en-US" altLang="ko-KR" sz="3000" dirty="0" smtClean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8:2</a:t>
            </a:r>
            <a:r>
              <a:rPr lang="en-US" altLang="ko-KR" sz="3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 </a:t>
            </a:r>
            <a:r>
              <a:rPr lang="ko-KR" altLang="en-US" sz="3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의 비율로 샘플링 </a:t>
            </a:r>
            <a:endParaRPr lang="ko-KR" altLang="en-US" sz="3000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322502" y="5463771"/>
            <a:ext cx="929869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 smtClean="0">
                <a:solidFill>
                  <a:schemeClr val="accent1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4</a:t>
            </a:r>
            <a:r>
              <a:rPr lang="ko-KR" altLang="en-US" sz="3000" dirty="0" smtClean="0">
                <a:solidFill>
                  <a:schemeClr val="accent1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단계   </a:t>
            </a:r>
            <a:r>
              <a:rPr lang="ko-KR" altLang="en-US" sz="3000" dirty="0" err="1" smtClean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일반고객</a:t>
            </a:r>
            <a:r>
              <a:rPr lang="en-US" altLang="ko-KR" sz="3000" dirty="0" smtClean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(800 </a:t>
            </a:r>
            <a:r>
              <a:rPr lang="en-US" altLang="ko-KR" sz="3000" dirty="0" err="1" smtClean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obs</a:t>
            </a:r>
            <a:r>
              <a:rPr lang="en-US" altLang="ko-KR" sz="3000" dirty="0" smtClean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)</a:t>
            </a:r>
            <a:r>
              <a:rPr lang="ko-KR" altLang="en-US" sz="3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과 </a:t>
            </a:r>
            <a:r>
              <a:rPr lang="ko-KR" altLang="en-US" sz="3000" dirty="0" smtClean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보험사기</a:t>
            </a:r>
            <a:r>
              <a:rPr lang="en-US" altLang="ko-KR" sz="3000" dirty="0" smtClean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(200 </a:t>
            </a:r>
            <a:r>
              <a:rPr lang="en-US" altLang="ko-KR" sz="3000" dirty="0" err="1" smtClean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obs</a:t>
            </a:r>
            <a:r>
              <a:rPr lang="en-US" altLang="ko-KR" sz="3000" dirty="0" smtClean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)</a:t>
            </a:r>
            <a:r>
              <a:rPr lang="ko-KR" altLang="en-US" sz="3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의 데이터</a:t>
            </a:r>
            <a:r>
              <a:rPr lang="en-US" altLang="ko-KR" sz="3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 </a:t>
            </a:r>
            <a:r>
              <a:rPr lang="ko-KR" altLang="en-US" sz="3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최종 구성</a:t>
            </a:r>
            <a:endParaRPr lang="ko-KR" altLang="en-US" sz="3000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3977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37" grpId="0"/>
      <p:bldP spid="38" grpId="0"/>
      <p:bldP spid="3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1715978" y="1929571"/>
            <a:ext cx="412183" cy="4597400"/>
            <a:chOff x="1504491" y="1778000"/>
            <a:chExt cx="412183" cy="4597400"/>
          </a:xfrm>
        </p:grpSpPr>
        <p:cxnSp>
          <p:nvCxnSpPr>
            <p:cNvPr id="16" name="직선 연결선 15"/>
            <p:cNvCxnSpPr/>
            <p:nvPr/>
          </p:nvCxnSpPr>
          <p:spPr>
            <a:xfrm>
              <a:off x="1714500" y="1778000"/>
              <a:ext cx="0" cy="4597400"/>
            </a:xfrm>
            <a:prstGeom prst="line">
              <a:avLst/>
            </a:prstGeom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타원 61"/>
            <p:cNvSpPr/>
            <p:nvPr/>
          </p:nvSpPr>
          <p:spPr>
            <a:xfrm>
              <a:off x="1527993" y="2285929"/>
              <a:ext cx="388681" cy="388681"/>
            </a:xfrm>
            <a:prstGeom prst="ellipse">
              <a:avLst/>
            </a:prstGeom>
            <a:solidFill>
              <a:srgbClr val="FBFBFB"/>
            </a:solidFill>
            <a:ln w="1016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스웨거 TTF" panose="020B0600000101010101" pitchFamily="50" charset="-127"/>
                <a:ea typeface="스웨거 TTF" panose="020B0600000101010101" pitchFamily="50" charset="-127"/>
              </a:endParaRPr>
            </a:p>
          </p:txBody>
        </p:sp>
        <p:sp>
          <p:nvSpPr>
            <p:cNvPr id="63" name="타원 62"/>
            <p:cNvSpPr/>
            <p:nvPr/>
          </p:nvSpPr>
          <p:spPr>
            <a:xfrm>
              <a:off x="1520159" y="3322239"/>
              <a:ext cx="388681" cy="388681"/>
            </a:xfrm>
            <a:prstGeom prst="ellipse">
              <a:avLst/>
            </a:prstGeom>
            <a:solidFill>
              <a:srgbClr val="FBFBFB"/>
            </a:solidFill>
            <a:ln w="1016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스웨거 TTF" panose="020B0600000101010101" pitchFamily="50" charset="-127"/>
                <a:ea typeface="스웨거 TTF" panose="020B0600000101010101" pitchFamily="50" charset="-127"/>
              </a:endParaRPr>
            </a:p>
          </p:txBody>
        </p:sp>
        <p:sp>
          <p:nvSpPr>
            <p:cNvPr id="64" name="타원 63"/>
            <p:cNvSpPr/>
            <p:nvPr/>
          </p:nvSpPr>
          <p:spPr>
            <a:xfrm>
              <a:off x="1512325" y="4358549"/>
              <a:ext cx="388681" cy="388681"/>
            </a:xfrm>
            <a:prstGeom prst="ellipse">
              <a:avLst/>
            </a:prstGeom>
            <a:solidFill>
              <a:srgbClr val="FBFBFB"/>
            </a:solidFill>
            <a:ln w="1016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스웨거 TTF" panose="020B0600000101010101" pitchFamily="50" charset="-127"/>
                <a:ea typeface="스웨거 TTF" panose="020B0600000101010101" pitchFamily="50" charset="-127"/>
              </a:endParaRPr>
            </a:p>
          </p:txBody>
        </p:sp>
        <p:sp>
          <p:nvSpPr>
            <p:cNvPr id="65" name="타원 64"/>
            <p:cNvSpPr/>
            <p:nvPr/>
          </p:nvSpPr>
          <p:spPr>
            <a:xfrm>
              <a:off x="1504491" y="5394859"/>
              <a:ext cx="388681" cy="388681"/>
            </a:xfrm>
            <a:prstGeom prst="ellipse">
              <a:avLst/>
            </a:prstGeom>
            <a:solidFill>
              <a:srgbClr val="FBFBFB"/>
            </a:solidFill>
            <a:ln w="1016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스웨거 TTF" panose="020B0600000101010101" pitchFamily="50" charset="-127"/>
                <a:ea typeface="스웨거 TTF" panose="020B0600000101010101" pitchFamily="50" charset="-127"/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256001" y="2360928"/>
            <a:ext cx="936519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 smtClean="0">
                <a:solidFill>
                  <a:schemeClr val="accent1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1</a:t>
            </a:r>
            <a:r>
              <a:rPr lang="ko-KR" altLang="en-US" sz="3000" dirty="0" smtClean="0">
                <a:solidFill>
                  <a:schemeClr val="accent1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단계   </a:t>
            </a:r>
            <a:r>
              <a:rPr lang="en-US" altLang="ko-KR" sz="3000" dirty="0" smtClean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1,000</a:t>
            </a:r>
            <a:r>
              <a:rPr lang="ko-KR" altLang="en-US" sz="3000" dirty="0" smtClean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 </a:t>
            </a:r>
            <a:r>
              <a:rPr lang="en-US" altLang="ko-KR" sz="3000" dirty="0" err="1" smtClean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obs</a:t>
            </a:r>
            <a:r>
              <a:rPr lang="en-US" altLang="ko-KR" sz="3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 </a:t>
            </a:r>
            <a:r>
              <a:rPr lang="ko-KR" altLang="en-US" sz="30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중</a:t>
            </a:r>
            <a:r>
              <a:rPr lang="ko-KR" altLang="en-US" sz="3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 </a:t>
            </a:r>
            <a:r>
              <a:rPr lang="en-US" altLang="ko-KR" sz="3000" dirty="0" smtClean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80% : 20% </a:t>
            </a:r>
            <a:r>
              <a:rPr lang="ko-KR" altLang="en-US" sz="3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의 비율로 </a:t>
            </a:r>
            <a:r>
              <a:rPr lang="en-US" altLang="ko-KR" sz="3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Train data </a:t>
            </a:r>
            <a:r>
              <a:rPr lang="ko-KR" altLang="en-US" sz="3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와 </a:t>
            </a:r>
            <a:r>
              <a:rPr lang="en-US" altLang="ko-KR" sz="3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Test data </a:t>
            </a:r>
            <a:r>
              <a:rPr lang="ko-KR" altLang="en-US" sz="3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분리</a:t>
            </a:r>
            <a:endParaRPr lang="ko-KR" altLang="en-US" sz="3000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0" y="27715"/>
            <a:ext cx="231666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000" u="sng" spc="-150" dirty="0" smtClean="0">
                <a:solidFill>
                  <a:schemeClr val="accent4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분석 배경 및 자료 설명</a:t>
            </a:r>
            <a:endParaRPr lang="ko-KR" altLang="en-US" sz="3000" u="sng" spc="-150" dirty="0">
              <a:solidFill>
                <a:schemeClr val="accent4"/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05172" y="804241"/>
            <a:ext cx="508929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5000" spc="-150" dirty="0" smtClean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• </a:t>
            </a:r>
            <a:r>
              <a:rPr lang="ko-KR" altLang="en-US" sz="5000" spc="-150" dirty="0" smtClean="0">
                <a:solidFill>
                  <a:schemeClr val="accent4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데이터 분리</a:t>
            </a:r>
            <a:endParaRPr lang="ko-KR" altLang="en-US" sz="5000" spc="-150" dirty="0">
              <a:solidFill>
                <a:schemeClr val="accent4"/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256001" y="3391151"/>
            <a:ext cx="936519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 smtClean="0">
                <a:solidFill>
                  <a:schemeClr val="accent1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2</a:t>
            </a:r>
            <a:r>
              <a:rPr lang="ko-KR" altLang="en-US" sz="3000" dirty="0" smtClean="0">
                <a:solidFill>
                  <a:schemeClr val="accent1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단계   </a:t>
            </a:r>
            <a:r>
              <a:rPr lang="en-US" altLang="ko-KR" sz="3000" dirty="0" smtClean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Train data</a:t>
            </a:r>
            <a:r>
              <a:rPr lang="en-US" altLang="ko-KR" sz="3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 = </a:t>
            </a:r>
            <a:r>
              <a:rPr lang="ko-KR" altLang="en-US" sz="3000" dirty="0" err="1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일반고객</a:t>
            </a:r>
            <a:r>
              <a:rPr lang="en-US" altLang="ko-KR" sz="3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(640 </a:t>
            </a:r>
            <a:r>
              <a:rPr lang="en-US" altLang="ko-KR" sz="3000" dirty="0" err="1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obs</a:t>
            </a:r>
            <a:r>
              <a:rPr lang="en-US" altLang="ko-KR" sz="3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) + </a:t>
            </a:r>
            <a:r>
              <a:rPr lang="ko-KR" altLang="en-US" sz="3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보험사기</a:t>
            </a:r>
            <a:r>
              <a:rPr lang="en-US" altLang="ko-KR" sz="3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(160 </a:t>
            </a:r>
            <a:r>
              <a:rPr lang="en-US" altLang="ko-KR" sz="3000" dirty="0" err="1">
                <a:latin typeface="스웨거 TTF" panose="020B0600000101010101" pitchFamily="50" charset="-127"/>
                <a:ea typeface="스웨거 TTF" panose="020B0600000101010101" pitchFamily="50" charset="-127"/>
              </a:rPr>
              <a:t>obs</a:t>
            </a:r>
            <a:r>
              <a:rPr lang="en-US" altLang="ko-KR" sz="30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)</a:t>
            </a:r>
            <a:endParaRPr lang="ko-KR" altLang="en-US" sz="3000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322502" y="5463771"/>
            <a:ext cx="929869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 smtClean="0">
                <a:solidFill>
                  <a:schemeClr val="accent1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4</a:t>
            </a:r>
            <a:r>
              <a:rPr lang="ko-KR" altLang="en-US" sz="3000" dirty="0" smtClean="0">
                <a:solidFill>
                  <a:schemeClr val="accent1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단계   </a:t>
            </a:r>
            <a:r>
              <a:rPr lang="en-US" altLang="ko-KR" sz="3000" dirty="0" smtClean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Train data</a:t>
            </a:r>
            <a:r>
              <a:rPr lang="ko-KR" altLang="en-US" sz="3000" dirty="0" smtClean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로 모형</a:t>
            </a:r>
            <a:r>
              <a:rPr lang="ko-KR" altLang="en-US" sz="3000" dirty="0" smtClean="0">
                <a:solidFill>
                  <a:schemeClr val="tx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을 만든 후 </a:t>
            </a:r>
            <a:r>
              <a:rPr lang="en-US" altLang="ko-KR" sz="3000" dirty="0" smtClean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Test data</a:t>
            </a:r>
            <a:r>
              <a:rPr lang="ko-KR" altLang="en-US" sz="3000" dirty="0" smtClean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로 예측</a:t>
            </a:r>
            <a:r>
              <a:rPr lang="ko-KR" altLang="en-US" sz="3000" dirty="0" smtClean="0">
                <a:solidFill>
                  <a:schemeClr val="tx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 진행</a:t>
            </a:r>
            <a:endParaRPr lang="ko-KR" altLang="en-US" sz="3000" dirty="0">
              <a:solidFill>
                <a:schemeClr val="tx2"/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322502" y="4433548"/>
            <a:ext cx="936519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 smtClean="0">
                <a:solidFill>
                  <a:schemeClr val="accent1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3</a:t>
            </a:r>
            <a:r>
              <a:rPr lang="ko-KR" altLang="en-US" sz="3000" dirty="0" smtClean="0">
                <a:solidFill>
                  <a:schemeClr val="accent1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단계   </a:t>
            </a:r>
            <a:r>
              <a:rPr lang="en-US" altLang="ko-KR" sz="3000" dirty="0" smtClean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Test data</a:t>
            </a:r>
            <a:r>
              <a:rPr lang="en-US" altLang="ko-KR" sz="3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 = </a:t>
            </a:r>
            <a:r>
              <a:rPr lang="ko-KR" altLang="en-US" sz="3000" dirty="0" err="1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일반고객</a:t>
            </a:r>
            <a:r>
              <a:rPr lang="en-US" altLang="ko-KR" sz="3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(160 </a:t>
            </a:r>
            <a:r>
              <a:rPr lang="en-US" altLang="ko-KR" sz="3000" dirty="0" err="1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obs</a:t>
            </a:r>
            <a:r>
              <a:rPr lang="en-US" altLang="ko-KR" sz="3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) + </a:t>
            </a:r>
            <a:r>
              <a:rPr lang="ko-KR" altLang="en-US" sz="3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보험사기</a:t>
            </a:r>
            <a:r>
              <a:rPr lang="en-US" altLang="ko-KR" sz="3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(40 </a:t>
            </a:r>
            <a:r>
              <a:rPr lang="en-US" altLang="ko-KR" sz="3000" dirty="0" err="1">
                <a:latin typeface="스웨거 TTF" panose="020B0600000101010101" pitchFamily="50" charset="-127"/>
                <a:ea typeface="스웨거 TTF" panose="020B0600000101010101" pitchFamily="50" charset="-127"/>
              </a:rPr>
              <a:t>obs</a:t>
            </a:r>
            <a:r>
              <a:rPr lang="en-US" altLang="ko-KR" sz="30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)</a:t>
            </a:r>
            <a:endParaRPr lang="ko-KR" altLang="en-US" sz="3000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9199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37" grpId="0"/>
      <p:bldP spid="39" grpId="0"/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-150828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058607" y="1916258"/>
            <a:ext cx="30717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 dirty="0" smtClean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• </a:t>
            </a:r>
            <a:r>
              <a:rPr lang="ko-KR" altLang="en-US" sz="3000" dirty="0" smtClean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범주형 설명 변수 </a:t>
            </a:r>
            <a:r>
              <a:rPr lang="en-US" altLang="ko-KR" sz="3000" dirty="0" smtClean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(7) </a:t>
            </a:r>
            <a:endParaRPr lang="ko-KR" altLang="en-US" sz="3000" dirty="0">
              <a:solidFill>
                <a:schemeClr val="accent2"/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0" y="27715"/>
            <a:ext cx="231666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000" u="sng" spc="-150" dirty="0" smtClean="0">
                <a:solidFill>
                  <a:schemeClr val="accent4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분석 배경 및 자료 설명</a:t>
            </a:r>
            <a:endParaRPr lang="ko-KR" altLang="en-US" sz="3000" u="sng" spc="-150" dirty="0">
              <a:solidFill>
                <a:schemeClr val="accent4"/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05172" y="804241"/>
            <a:ext cx="508929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5000" spc="-150" dirty="0" smtClean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• </a:t>
            </a:r>
            <a:r>
              <a:rPr lang="ko-KR" altLang="en-US" sz="5000" spc="-150" dirty="0" smtClean="0">
                <a:solidFill>
                  <a:schemeClr val="accent4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변수 설명</a:t>
            </a:r>
            <a:endParaRPr lang="ko-KR" altLang="en-US" sz="5000" spc="-150" dirty="0">
              <a:solidFill>
                <a:schemeClr val="accent4"/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679704" y="1916258"/>
            <a:ext cx="37078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 dirty="0" smtClean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• </a:t>
            </a:r>
            <a:r>
              <a:rPr lang="ko-KR" altLang="en-US" sz="3000" dirty="0" err="1" smtClean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연속형</a:t>
            </a:r>
            <a:r>
              <a:rPr lang="ko-KR" altLang="en-US" sz="3000" dirty="0" smtClean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 설명 변수 </a:t>
            </a:r>
            <a:r>
              <a:rPr lang="en-US" altLang="ko-KR" sz="3000" dirty="0" smtClean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(8)</a:t>
            </a:r>
            <a:endParaRPr lang="ko-KR" altLang="en-US" sz="3000" dirty="0">
              <a:solidFill>
                <a:schemeClr val="accent2"/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789199" y="2704248"/>
            <a:ext cx="442423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pc="-15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• </a:t>
            </a:r>
            <a:r>
              <a:rPr lang="ko-KR" altLang="en-US" sz="28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나이</a:t>
            </a:r>
            <a:endParaRPr lang="en-US" altLang="ko-KR" sz="2800" dirty="0" smtClean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r>
              <a:rPr lang="en-US" altLang="ko-KR" sz="2800" spc="-15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• </a:t>
            </a:r>
            <a:r>
              <a:rPr lang="ko-KR" altLang="en-US" sz="28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보험 </a:t>
            </a:r>
            <a:r>
              <a:rPr lang="ko-KR" altLang="en-US" sz="2800" dirty="0" err="1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당담자</a:t>
            </a:r>
            <a:r>
              <a:rPr lang="ko-KR" altLang="en-US" sz="28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 변경 횟수</a:t>
            </a:r>
            <a:endParaRPr lang="en-US" altLang="ko-KR" sz="2800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r>
              <a:rPr lang="en-US" altLang="ko-KR" sz="2800" spc="-15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• </a:t>
            </a:r>
            <a:r>
              <a:rPr lang="ko-KR" altLang="en-US" sz="28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보험 가입 수</a:t>
            </a:r>
            <a:r>
              <a:rPr lang="en-US" altLang="ko-KR" sz="28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   </a:t>
            </a:r>
            <a:endParaRPr lang="en-US" altLang="ko-KR" sz="2800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r>
              <a:rPr lang="en-US" altLang="ko-KR" sz="2800" spc="-15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• </a:t>
            </a:r>
            <a:r>
              <a:rPr lang="ko-KR" altLang="en-US" sz="28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보험료 총 납입액</a:t>
            </a:r>
            <a:endParaRPr lang="en-US" altLang="ko-KR" sz="2800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r>
              <a:rPr lang="en-US" altLang="ko-KR" sz="2800" spc="-15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• </a:t>
            </a:r>
            <a:r>
              <a:rPr lang="ko-KR" altLang="en-US" sz="28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고객 추정 소득</a:t>
            </a:r>
            <a:endParaRPr lang="en-US" altLang="ko-KR" sz="2800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r>
              <a:rPr lang="en-US" altLang="ko-KR" sz="2800" spc="-15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• </a:t>
            </a:r>
            <a:r>
              <a:rPr lang="ko-KR" altLang="en-US" sz="28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계약 후 보험 청구까지의 최소 기간</a:t>
            </a:r>
            <a:endParaRPr lang="en-US" altLang="ko-KR" sz="2800" dirty="0" smtClean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r>
              <a:rPr lang="en-US" altLang="ko-KR" sz="2800" spc="-15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• </a:t>
            </a:r>
            <a:r>
              <a:rPr lang="ko-KR" altLang="en-US" sz="28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계약 후 보험 청구까지의 최대 기간</a:t>
            </a:r>
            <a:endParaRPr lang="en-US" altLang="ko-KR" sz="2800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r>
              <a:rPr lang="en-US" altLang="ko-KR" sz="2800" spc="-15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• </a:t>
            </a:r>
            <a:r>
              <a:rPr lang="ko-KR" altLang="en-US" sz="28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보험 해약 비율</a:t>
            </a:r>
            <a:endParaRPr lang="ko-KR" altLang="en-US" sz="2800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117349" y="2487573"/>
            <a:ext cx="3290676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pc="-15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• </a:t>
            </a:r>
            <a:r>
              <a:rPr lang="ko-KR" altLang="en-US" sz="28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진단서 상의 병원의 종류</a:t>
            </a:r>
            <a:endParaRPr lang="en-US" altLang="ko-KR" sz="2800" dirty="0" smtClean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r>
              <a:rPr lang="en-US" altLang="ko-KR" sz="14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   </a:t>
            </a:r>
          </a:p>
          <a:p>
            <a:r>
              <a:rPr lang="en-US" altLang="ko-KR" sz="2800" spc="-15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• </a:t>
            </a:r>
            <a:r>
              <a:rPr lang="ko-KR" altLang="en-US" sz="28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직업</a:t>
            </a:r>
            <a:endParaRPr lang="en-US" altLang="ko-KR" sz="2800" dirty="0" smtClean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endParaRPr lang="en-US" altLang="ko-KR" sz="1200" dirty="0" smtClean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r>
              <a:rPr lang="en-US" altLang="ko-KR" sz="2800" spc="-15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• </a:t>
            </a:r>
            <a:r>
              <a:rPr lang="ko-KR" altLang="en-US" sz="28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사고 원인</a:t>
            </a:r>
            <a:endParaRPr lang="en-US" altLang="ko-KR" sz="2800" dirty="0" smtClean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endParaRPr lang="en-US" altLang="ko-KR" sz="1200" dirty="0" smtClean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r>
              <a:rPr lang="en-US" altLang="ko-KR" sz="2800" spc="-15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• </a:t>
            </a:r>
            <a:r>
              <a:rPr lang="ko-KR" altLang="en-US" sz="28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보험 청구 횟수</a:t>
            </a:r>
            <a:endParaRPr lang="en-US" altLang="ko-KR" sz="2800" dirty="0" smtClean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endParaRPr lang="en-US" altLang="ko-KR" sz="1200" dirty="0" smtClean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r>
              <a:rPr lang="en-US" altLang="ko-KR" sz="2800" spc="-15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• </a:t>
            </a:r>
            <a:r>
              <a:rPr lang="ko-KR" altLang="en-US" sz="28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결혼 유무</a:t>
            </a:r>
            <a:endParaRPr lang="en-US" altLang="ko-KR" sz="2800" dirty="0" smtClean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endParaRPr lang="en-US" altLang="ko-KR" sz="1200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r>
              <a:rPr lang="en-US" altLang="ko-KR" sz="2800" spc="-15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• </a:t>
            </a:r>
            <a:r>
              <a:rPr lang="ko-KR" altLang="en-US" sz="2800" dirty="0" err="1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보험설계</a:t>
            </a:r>
            <a:r>
              <a:rPr lang="ko-KR" altLang="en-US" sz="28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 경력</a:t>
            </a:r>
            <a:r>
              <a:rPr lang="en-US" altLang="ko-KR" sz="28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  </a:t>
            </a:r>
          </a:p>
          <a:p>
            <a:endParaRPr lang="en-US" altLang="ko-KR" sz="1200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r>
              <a:rPr lang="en-US" altLang="ko-KR" sz="2800" spc="-15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• </a:t>
            </a:r>
            <a:r>
              <a:rPr lang="ko-KR" altLang="en-US" sz="28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입원으로 보험 청구한 수</a:t>
            </a:r>
            <a:endParaRPr lang="ko-KR" altLang="en-US" sz="2800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07251" y="1919440"/>
            <a:ext cx="15041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 dirty="0" smtClean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• </a:t>
            </a:r>
            <a:r>
              <a:rPr lang="ko-KR" altLang="en-US" sz="3000" dirty="0" err="1" smtClean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반응변수</a:t>
            </a:r>
            <a:r>
              <a:rPr lang="en-US" altLang="ko-KR" sz="3000" dirty="0" smtClean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 </a:t>
            </a:r>
            <a:endParaRPr lang="ko-KR" altLang="en-US" sz="3000" dirty="0">
              <a:solidFill>
                <a:schemeClr val="accent2"/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251" y="3070157"/>
            <a:ext cx="2828925" cy="161925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470741" y="5077886"/>
            <a:ext cx="18812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 smtClean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YES : </a:t>
            </a:r>
            <a:r>
              <a:rPr lang="ko-KR" altLang="en-US" sz="3000" dirty="0" smtClean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보험 사기</a:t>
            </a:r>
            <a:endParaRPr lang="en-US" altLang="ko-KR" sz="3000" dirty="0" smtClean="0">
              <a:solidFill>
                <a:schemeClr val="accent2"/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r>
              <a:rPr lang="en-US" altLang="ko-KR" sz="3000" dirty="0" smtClean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NO : </a:t>
            </a:r>
            <a:r>
              <a:rPr lang="ko-KR" altLang="en-US" sz="3000" dirty="0" smtClean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일반 고객</a:t>
            </a:r>
            <a:endParaRPr lang="ko-KR" altLang="en-US" sz="3000" dirty="0">
              <a:solidFill>
                <a:schemeClr val="accent2"/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659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1" grpId="0"/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8117036" y="513343"/>
            <a:ext cx="3656577" cy="3695738"/>
            <a:chOff x="8307536" y="513343"/>
            <a:chExt cx="3656577" cy="3695738"/>
          </a:xfrm>
        </p:grpSpPr>
        <p:sp>
          <p:nvSpPr>
            <p:cNvPr id="8" name="이등변 삼각형 7"/>
            <p:cNvSpPr/>
            <p:nvPr/>
          </p:nvSpPr>
          <p:spPr>
            <a:xfrm rot="5400000">
              <a:off x="10712131" y="832233"/>
              <a:ext cx="1344721" cy="1159242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스웨거 TTF" panose="020B0600000101010101" pitchFamily="50" charset="-127"/>
                <a:ea typeface="스웨거 TTF" panose="020B0600000101010101" pitchFamily="50" charset="-127"/>
              </a:endParaRPr>
            </a:p>
          </p:txBody>
        </p:sp>
        <p:sp>
          <p:nvSpPr>
            <p:cNvPr id="9" name="이등변 삼각형 8"/>
            <p:cNvSpPr/>
            <p:nvPr/>
          </p:nvSpPr>
          <p:spPr>
            <a:xfrm rot="16200000" flipH="1">
              <a:off x="9326503" y="606083"/>
              <a:ext cx="1344721" cy="1159242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스웨거 TTF" panose="020B0600000101010101" pitchFamily="50" charset="-127"/>
                <a:ea typeface="스웨거 TTF" panose="020B0600000101010101" pitchFamily="50" charset="-127"/>
              </a:endParaRPr>
            </a:p>
          </p:txBody>
        </p:sp>
        <p:sp>
          <p:nvSpPr>
            <p:cNvPr id="10" name="이등변 삼각형 9"/>
            <p:cNvSpPr/>
            <p:nvPr/>
          </p:nvSpPr>
          <p:spPr>
            <a:xfrm rot="5400000">
              <a:off x="9574196" y="1657339"/>
              <a:ext cx="1344721" cy="1159242"/>
            </a:xfrm>
            <a:prstGeom prst="triangle">
              <a:avLst/>
            </a:prstGeom>
            <a:solidFill>
              <a:schemeClr val="accent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스웨거 TTF" panose="020B0600000101010101" pitchFamily="50" charset="-127"/>
                <a:ea typeface="스웨거 TTF" panose="020B0600000101010101" pitchFamily="50" charset="-127"/>
              </a:endParaRPr>
            </a:p>
          </p:txBody>
        </p:sp>
        <p:sp>
          <p:nvSpPr>
            <p:cNvPr id="12" name="이등변 삼각형 11"/>
            <p:cNvSpPr/>
            <p:nvPr/>
          </p:nvSpPr>
          <p:spPr>
            <a:xfrm rot="16200000">
              <a:off x="9812602" y="2403102"/>
              <a:ext cx="1344720" cy="115924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스웨거 TTF" panose="020B0600000101010101" pitchFamily="50" charset="-127"/>
                <a:ea typeface="스웨거 TTF" panose="020B0600000101010101" pitchFamily="50" charset="-127"/>
              </a:endParaRPr>
            </a:p>
          </p:txBody>
        </p:sp>
        <p:sp>
          <p:nvSpPr>
            <p:cNvPr id="13" name="이등변 삼각형 12"/>
            <p:cNvSpPr/>
            <p:nvPr/>
          </p:nvSpPr>
          <p:spPr>
            <a:xfrm rot="5400000" flipH="1">
              <a:off x="9232981" y="2957100"/>
              <a:ext cx="1344720" cy="1159242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스웨거 TTF" panose="020B0600000101010101" pitchFamily="50" charset="-127"/>
                <a:ea typeface="스웨거 TTF" panose="020B0600000101010101" pitchFamily="50" charset="-127"/>
              </a:endParaRPr>
            </a:p>
          </p:txBody>
        </p:sp>
        <p:sp>
          <p:nvSpPr>
            <p:cNvPr id="14" name="이등변 삼각형 13"/>
            <p:cNvSpPr/>
            <p:nvPr/>
          </p:nvSpPr>
          <p:spPr>
            <a:xfrm rot="16200000">
              <a:off x="8214797" y="1555441"/>
              <a:ext cx="1344720" cy="1159242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스웨거 TTF" panose="020B0600000101010101" pitchFamily="50" charset="-127"/>
                <a:ea typeface="스웨거 TTF" panose="020B0600000101010101" pitchFamily="50" charset="-127"/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583464" y="3541759"/>
            <a:ext cx="93487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spc="-150" dirty="0" smtClean="0">
                <a:solidFill>
                  <a:schemeClr val="bg1">
                    <a:alpha val="70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EDA</a:t>
            </a:r>
            <a:endParaRPr lang="ko-KR" altLang="en-US" sz="5000" spc="-150" dirty="0">
              <a:solidFill>
                <a:schemeClr val="bg1">
                  <a:alpha val="70000"/>
                </a:schemeClr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27769" y="2211262"/>
            <a:ext cx="234750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b="1" spc="-150" dirty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Part 2.</a:t>
            </a:r>
            <a:endParaRPr lang="ko-KR" altLang="en-US" sz="8000" b="1" spc="-150" dirty="0">
              <a:solidFill>
                <a:schemeClr val="accent2">
                  <a:lumMod val="60000"/>
                  <a:lumOff val="40000"/>
                  <a:alpha val="70000"/>
                </a:schemeClr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635000" y="3429236"/>
            <a:ext cx="508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5212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오늘의 PPT 색상 테마 008">
      <a:dk1>
        <a:sysClr val="windowText" lastClr="000000"/>
      </a:dk1>
      <a:lt1>
        <a:sysClr val="window" lastClr="FFFFFF"/>
      </a:lt1>
      <a:dk2>
        <a:srgbClr val="3A3838"/>
      </a:dk2>
      <a:lt2>
        <a:srgbClr val="E7E6E6"/>
      </a:lt2>
      <a:accent1>
        <a:srgbClr val="75A99E"/>
      </a:accent1>
      <a:accent2>
        <a:srgbClr val="49A6A6"/>
      </a:accent2>
      <a:accent3>
        <a:srgbClr val="E1E6D7"/>
      </a:accent3>
      <a:accent4>
        <a:srgbClr val="5F5E58"/>
      </a:accent4>
      <a:accent5>
        <a:srgbClr val="544F4D"/>
      </a:accent5>
      <a:accent6>
        <a:srgbClr val="E0EAF7"/>
      </a:accent6>
      <a:hlink>
        <a:srgbClr val="FCBB04"/>
      </a:hlink>
      <a:folHlink>
        <a:srgbClr val="FCBB04"/>
      </a:folHlink>
    </a:clrScheme>
    <a:fontScheme name="free">
      <a:majorFont>
        <a:latin typeface="Arial"/>
        <a:ea typeface="나눔스퀘어라운드 Regular"/>
        <a:cs typeface=""/>
      </a:majorFont>
      <a:minorFont>
        <a:latin typeface="Arial"/>
        <a:ea typeface="나눔스퀘어라운드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2242</TotalTime>
  <Words>3241</Words>
  <Application>Microsoft Office PowerPoint</Application>
  <PresentationFormat>와이드스크린</PresentationFormat>
  <Paragraphs>821</Paragraphs>
  <Slides>56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56</vt:i4>
      </vt:variant>
    </vt:vector>
  </HeadingPairs>
  <TitlesOfParts>
    <vt:vector size="62" baseType="lpstr">
      <vt:lpstr>나눔스퀘어라운드 Regular</vt:lpstr>
      <vt:lpstr>맑은 고딕</vt:lpstr>
      <vt:lpstr>스웨거 TTF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Windows User</cp:lastModifiedBy>
  <cp:revision>1265</cp:revision>
  <dcterms:created xsi:type="dcterms:W3CDTF">2015-07-07T04:48:58Z</dcterms:created>
  <dcterms:modified xsi:type="dcterms:W3CDTF">2018-12-09T17:07:38Z</dcterms:modified>
</cp:coreProperties>
</file>