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81" r:id="rId4"/>
    <p:sldId id="270" r:id="rId5"/>
    <p:sldId id="271" r:id="rId6"/>
    <p:sldId id="285" r:id="rId7"/>
    <p:sldId id="284" r:id="rId8"/>
    <p:sldId id="274" r:id="rId9"/>
    <p:sldId id="273" r:id="rId10"/>
    <p:sldId id="275" r:id="rId11"/>
    <p:sldId id="276" r:id="rId12"/>
    <p:sldId id="277" r:id="rId13"/>
    <p:sldId id="278" r:id="rId14"/>
    <p:sldId id="279" r:id="rId15"/>
    <p:sldId id="283" r:id="rId16"/>
    <p:sldId id="282" r:id="rId17"/>
    <p:sldId id="258" r:id="rId18"/>
    <p:sldId id="286" r:id="rId19"/>
    <p:sldId id="288" r:id="rId20"/>
    <p:sldId id="287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5" r:id="rId37"/>
    <p:sldId id="304" r:id="rId38"/>
    <p:sldId id="346" r:id="rId39"/>
    <p:sldId id="306" r:id="rId40"/>
    <p:sldId id="307" r:id="rId41"/>
    <p:sldId id="308" r:id="rId42"/>
    <p:sldId id="309" r:id="rId43"/>
    <p:sldId id="310" r:id="rId44"/>
    <p:sldId id="311" r:id="rId45"/>
    <p:sldId id="347" r:id="rId46"/>
    <p:sldId id="314" r:id="rId47"/>
    <p:sldId id="315" r:id="rId48"/>
    <p:sldId id="316" r:id="rId49"/>
    <p:sldId id="312" r:id="rId50"/>
    <p:sldId id="313" r:id="rId51"/>
    <p:sldId id="348" r:id="rId52"/>
    <p:sldId id="349" r:id="rId53"/>
    <p:sldId id="319" r:id="rId54"/>
    <p:sldId id="320" r:id="rId55"/>
    <p:sldId id="321" r:id="rId56"/>
    <p:sldId id="322" r:id="rId57"/>
    <p:sldId id="350" r:id="rId58"/>
    <p:sldId id="351" r:id="rId59"/>
    <p:sldId id="353" r:id="rId60"/>
    <p:sldId id="324" r:id="rId61"/>
    <p:sldId id="325" r:id="rId62"/>
    <p:sldId id="352" r:id="rId63"/>
    <p:sldId id="354" r:id="rId64"/>
    <p:sldId id="331" r:id="rId65"/>
    <p:sldId id="332" r:id="rId66"/>
    <p:sldId id="333" r:id="rId67"/>
    <p:sldId id="334" r:id="rId68"/>
    <p:sldId id="356" r:id="rId69"/>
    <p:sldId id="355" r:id="rId70"/>
    <p:sldId id="340" r:id="rId71"/>
    <p:sldId id="339" r:id="rId72"/>
    <p:sldId id="342" r:id="rId73"/>
    <p:sldId id="343" r:id="rId74"/>
    <p:sldId id="358" r:id="rId75"/>
    <p:sldId id="360" r:id="rId76"/>
    <p:sldId id="266" r:id="rId7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7F8FA5"/>
    <a:srgbClr val="0070C0"/>
    <a:srgbClr val="0000FF"/>
    <a:srgbClr val="6F839F"/>
    <a:srgbClr val="486494"/>
    <a:srgbClr val="1E3660"/>
    <a:srgbClr val="2C4E8C"/>
    <a:srgbClr val="FF5353"/>
    <a:srgbClr val="7E8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4412" autoAdjust="0"/>
  </p:normalViewPr>
  <p:slideViewPr>
    <p:cSldViewPr snapToGrid="0">
      <p:cViewPr varScale="1">
        <p:scale>
          <a:sx n="109" d="100"/>
          <a:sy n="109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00603-51FB-44CC-A4C3-7E79C6E53B9C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DA8A1-962E-452B-8967-D4D947678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5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DA8A1-962E-452B-8967-D4D9476788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01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DA8A1-962E-452B-8967-D4D94767885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313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DA8A1-962E-452B-8967-D4D94767885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58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DA8A1-962E-452B-8967-D4D9476788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65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DA8A1-962E-452B-8967-D4D94767885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53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DA8A1-962E-452B-8967-D4D94767885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38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DA8A1-962E-452B-8967-D4D94767885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048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DA8A1-962E-452B-8967-D4D94767885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261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DA8A1-962E-452B-8967-D4D94767885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29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DA8A1-962E-452B-8967-D4D94767885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4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DA8A1-962E-452B-8967-D4D9476788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2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DA8A1-962E-452B-8967-D4D9476788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15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DA8A1-962E-452B-8967-D4D9476788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33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DA8A1-962E-452B-8967-D4D9476788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9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DA8A1-962E-452B-8967-D4D9476788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35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DA8A1-962E-452B-8967-D4D9476788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663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DA8A1-962E-452B-8967-D4D9476788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10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DA8A1-962E-452B-8967-D4D94767885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3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9D8C-9422-4CC5-B0A3-0DE006E93C4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2FA6-26E5-48E6-B29C-4F2FC081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05736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9D8C-9422-4CC5-B0A3-0DE006E93C4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2FA6-26E5-48E6-B29C-4F2FC081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398871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9D8C-9422-4CC5-B0A3-0DE006E93C4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2FA6-26E5-48E6-B29C-4F2FC081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15531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9D8C-9422-4CC5-B0A3-0DE006E93C4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2FA6-26E5-48E6-B29C-4F2FC081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55663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9D8C-9422-4CC5-B0A3-0DE006E93C4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2FA6-26E5-48E6-B29C-4F2FC081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11345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9D8C-9422-4CC5-B0A3-0DE006E93C4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2FA6-26E5-48E6-B29C-4F2FC081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59514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9D8C-9422-4CC5-B0A3-0DE006E93C4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2FA6-26E5-48E6-B29C-4F2FC081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423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9D8C-9422-4CC5-B0A3-0DE006E93C4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2FA6-26E5-48E6-B29C-4F2FC081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944106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9D8C-9422-4CC5-B0A3-0DE006E93C4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2FA6-26E5-48E6-B29C-4F2FC081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151544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9D8C-9422-4CC5-B0A3-0DE006E93C4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2FA6-26E5-48E6-B29C-4F2FC081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8777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9D8C-9422-4CC5-B0A3-0DE006E93C4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2FA6-26E5-48E6-B29C-4F2FC081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957358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E9D8C-9422-4CC5-B0A3-0DE006E93C4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2FA6-26E5-48E6-B29C-4F2FC081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2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image" Target="../media/image1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microsoft.com/office/2007/relationships/hdphoto" Target="../media/hdphoto1.wdp"/><Relationship Id="rId9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11" Type="http://schemas.openxmlformats.org/officeDocument/2006/relationships/image" Target="../media/image29.pn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microsoft.com/office/2007/relationships/hdphoto" Target="../media/hdphoto1.wdp"/><Relationship Id="rId9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1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42.jpeg"/><Relationship Id="rId7" Type="http://schemas.openxmlformats.org/officeDocument/2006/relationships/image" Target="../media/image46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10" Type="http://schemas.openxmlformats.org/officeDocument/2006/relationships/image" Target="../media/image49.jpeg"/><Relationship Id="rId4" Type="http://schemas.openxmlformats.org/officeDocument/2006/relationships/image" Target="../media/image43.jpeg"/><Relationship Id="rId9" Type="http://schemas.openxmlformats.org/officeDocument/2006/relationships/image" Target="../media/image4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jpeg"/><Relationship Id="rId5" Type="http://schemas.openxmlformats.org/officeDocument/2006/relationships/image" Target="../media/image64.jpeg"/><Relationship Id="rId4" Type="http://schemas.openxmlformats.org/officeDocument/2006/relationships/image" Target="../media/image6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eg"/><Relationship Id="rId4" Type="http://schemas.openxmlformats.org/officeDocument/2006/relationships/image" Target="../media/image6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41.emf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1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microsoft.com/office/2007/relationships/hdphoto" Target="../media/hdphoto1.wdp"/><Relationship Id="rId9" Type="http://schemas.openxmlformats.org/officeDocument/2006/relationships/image" Target="../media/image10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41.emf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10" Type="http://schemas.openxmlformats.org/officeDocument/2006/relationships/image" Target="../media/image110.png"/><Relationship Id="rId4" Type="http://schemas.openxmlformats.org/officeDocument/2006/relationships/image" Target="../media/image103.png"/><Relationship Id="rId9" Type="http://schemas.openxmlformats.org/officeDocument/2006/relationships/image" Target="../media/image10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1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jpe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jpe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jpeg"/><Relationship Id="rId2" Type="http://schemas.openxmlformats.org/officeDocument/2006/relationships/image" Target="../media/image1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jpeg"/><Relationship Id="rId5" Type="http://schemas.openxmlformats.org/officeDocument/2006/relationships/image" Target="../media/image135.jpeg"/><Relationship Id="rId4" Type="http://schemas.openxmlformats.org/officeDocument/2006/relationships/image" Target="../media/image134.jp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31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effectLst>
            <a:glow>
              <a:schemeClr val="accent1">
                <a:alpha val="99000"/>
              </a:schemeClr>
            </a:glow>
          </a:effectLst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1182" y="1750253"/>
            <a:ext cx="239150" cy="1800665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5414" y="1681089"/>
            <a:ext cx="6891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통계자료분석실습</a:t>
            </a:r>
            <a:endParaRPr lang="en-US" altLang="ko-KR" sz="6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6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Regression</a:t>
            </a:r>
            <a:endParaRPr lang="ko-KR" altLang="en-US" sz="6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5416" y="3916680"/>
            <a:ext cx="108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Team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5415" y="4511040"/>
            <a:ext cx="494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응용통계학과 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201452024 </a:t>
            </a:r>
            <a:r>
              <a:rPr lang="ko-KR" altLang="en-US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박상희 </a:t>
            </a:r>
            <a:endParaRPr lang="ko-KR" altLang="en-US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5411" y="5008208"/>
            <a:ext cx="46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응용통계학과 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201452041 </a:t>
            </a:r>
            <a:r>
              <a:rPr lang="ko-KR" altLang="en-US" sz="24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이인풍</a:t>
            </a:r>
            <a:r>
              <a:rPr lang="ko-KR" altLang="en-US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25413" y="5458569"/>
            <a:ext cx="4941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응용통계학과 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201452046 </a:t>
            </a:r>
            <a:r>
              <a:rPr lang="ko-KR" altLang="en-US" sz="24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김문경</a:t>
            </a:r>
            <a:r>
              <a:rPr lang="ko-KR" altLang="en-US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999" y="2148226"/>
            <a:ext cx="995301" cy="10047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25413" y="5920234"/>
            <a:ext cx="484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응용통계학과 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201452020 </a:t>
            </a:r>
            <a:r>
              <a:rPr lang="ko-KR" altLang="en-US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정중한 </a:t>
            </a:r>
            <a:endParaRPr lang="ko-KR" altLang="en-US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2189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31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effectLst>
            <a:glow>
              <a:schemeClr val="accent1">
                <a:alpha val="99000"/>
              </a:schemeClr>
            </a:glow>
          </a:effectLst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39" y="339969"/>
            <a:ext cx="4929554" cy="492955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62235" y="5609492"/>
            <a:ext cx="102675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영화를 흥행 요인은 크게 </a:t>
            </a:r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가지 영역으로 구분된다</a:t>
            </a:r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3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08366" y="3546230"/>
            <a:ext cx="14087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smtClean="0">
                <a:solidFill>
                  <a:schemeClr val="bg1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창작</a:t>
            </a:r>
            <a:endParaRPr lang="ko-KR" altLang="en-US" sz="5000" dirty="0">
              <a:solidFill>
                <a:schemeClr val="bg1">
                  <a:lumMod val="7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17123" y="1157653"/>
            <a:ext cx="14087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smtClean="0">
                <a:solidFill>
                  <a:schemeClr val="bg1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배급</a:t>
            </a:r>
            <a:endParaRPr lang="ko-KR" altLang="en-US" sz="5000" dirty="0">
              <a:solidFill>
                <a:schemeClr val="bg1">
                  <a:lumMod val="7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25880" y="3546230"/>
            <a:ext cx="14087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smtClean="0">
                <a:solidFill>
                  <a:schemeClr val="bg1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홍보</a:t>
            </a:r>
            <a:endParaRPr lang="ko-KR" altLang="en-US" sz="5000" dirty="0">
              <a:solidFill>
                <a:schemeClr val="bg1">
                  <a:lumMod val="7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9424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31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effectLst>
            <a:glow>
              <a:schemeClr val="accent1">
                <a:alpha val="99000"/>
              </a:schemeClr>
            </a:glow>
          </a:effectLst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9336" y="603655"/>
            <a:ext cx="3011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창작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영역의 요인</a:t>
            </a:r>
            <a:endParaRPr lang="ko-KR" altLang="en-US" sz="3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19336" y="1918151"/>
            <a:ext cx="3011888" cy="3779612"/>
            <a:chOff x="619336" y="1918151"/>
            <a:chExt cx="3011888" cy="377961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336" y="1918151"/>
              <a:ext cx="1743075" cy="261937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614" y="2409825"/>
              <a:ext cx="1914525" cy="239077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411" y="2168068"/>
              <a:ext cx="1268813" cy="208810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2" name="TextBox 11"/>
            <p:cNvSpPr txBox="1"/>
            <p:nvPr/>
          </p:nvSpPr>
          <p:spPr>
            <a:xfrm>
              <a:off x="1176211" y="5143765"/>
              <a:ext cx="18981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주연 배우</a:t>
              </a:r>
              <a:endParaRPr lang="ko-KR" altLang="en-US" sz="3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697006" y="2008272"/>
            <a:ext cx="3094607" cy="3689491"/>
            <a:chOff x="4697006" y="2008272"/>
            <a:chExt cx="3094607" cy="368949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006" y="2008272"/>
              <a:ext cx="2028825" cy="22479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538" y="2409825"/>
              <a:ext cx="1743075" cy="184094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8225" y="3030220"/>
              <a:ext cx="1575549" cy="184071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1" name="TextBox 20"/>
            <p:cNvSpPr txBox="1"/>
            <p:nvPr/>
          </p:nvSpPr>
          <p:spPr>
            <a:xfrm>
              <a:off x="5146930" y="5143765"/>
              <a:ext cx="18981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조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 배우</a:t>
              </a:r>
              <a:endParaRPr lang="ko-KR" altLang="en-US" sz="3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560775" y="1918151"/>
            <a:ext cx="3468882" cy="3779612"/>
            <a:chOff x="8560775" y="1918151"/>
            <a:chExt cx="3468882" cy="3779612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0775" y="1918151"/>
              <a:ext cx="2628900" cy="174307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0282" y="2409825"/>
              <a:ext cx="2619375" cy="174307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8925" y="2962275"/>
              <a:ext cx="2495550" cy="18383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5" name="TextBox 24"/>
            <p:cNvSpPr txBox="1"/>
            <p:nvPr/>
          </p:nvSpPr>
          <p:spPr>
            <a:xfrm>
              <a:off x="9227631" y="5143765"/>
              <a:ext cx="18981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감독</a:t>
              </a:r>
              <a:endParaRPr lang="ko-KR" altLang="en-US" sz="3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0658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31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effectLst>
            <a:glow>
              <a:schemeClr val="accent1">
                <a:alpha val="99000"/>
              </a:schemeClr>
            </a:glow>
          </a:effectLst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9336" y="603655"/>
            <a:ext cx="3011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창작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영역의 요인</a:t>
            </a:r>
            <a:endParaRPr lang="ko-KR" altLang="en-US" sz="3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75962" y="1515399"/>
            <a:ext cx="2788208" cy="4182364"/>
            <a:chOff x="675962" y="1515399"/>
            <a:chExt cx="2788208" cy="418236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570" y="1749053"/>
              <a:ext cx="1752600" cy="26003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962" y="1515399"/>
              <a:ext cx="1790700" cy="25622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211" y="2210368"/>
              <a:ext cx="1724025" cy="265747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7" name="TextBox 26"/>
            <p:cNvSpPr txBox="1"/>
            <p:nvPr/>
          </p:nvSpPr>
          <p:spPr>
            <a:xfrm>
              <a:off x="1176211" y="5143765"/>
              <a:ext cx="18981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스토리</a:t>
              </a:r>
              <a:endParaRPr lang="ko-KR" altLang="en-US" sz="3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06658" y="1515399"/>
            <a:ext cx="2783446" cy="4182364"/>
            <a:chOff x="680724" y="1515399"/>
            <a:chExt cx="2783446" cy="4182364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570" y="2039815"/>
              <a:ext cx="1752600" cy="150012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24" y="1515399"/>
              <a:ext cx="1781175" cy="25622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211" y="2305694"/>
              <a:ext cx="1724025" cy="246682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2" name="TextBox 31"/>
            <p:cNvSpPr txBox="1"/>
            <p:nvPr/>
          </p:nvSpPr>
          <p:spPr>
            <a:xfrm>
              <a:off x="1176211" y="5143765"/>
              <a:ext cx="18981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장르</a:t>
              </a:r>
              <a:endParaRPr lang="ko-KR" altLang="en-US" sz="3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120642" y="2616301"/>
            <a:ext cx="1898137" cy="3081462"/>
            <a:chOff x="9120642" y="2616301"/>
            <a:chExt cx="1898137" cy="3081462"/>
          </a:xfrm>
        </p:grpSpPr>
        <p:sp>
          <p:nvSpPr>
            <p:cNvPr id="37" name="TextBox 36"/>
            <p:cNvSpPr txBox="1"/>
            <p:nvPr/>
          </p:nvSpPr>
          <p:spPr>
            <a:xfrm>
              <a:off x="9120642" y="5143765"/>
              <a:ext cx="18981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제작비</a:t>
              </a:r>
              <a:endParaRPr lang="ko-KR" altLang="en-US" sz="3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8079" y="2616301"/>
              <a:ext cx="1625397" cy="1625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72401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31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effectLst>
            <a:glow>
              <a:schemeClr val="accent1">
                <a:alpha val="99000"/>
              </a:schemeClr>
            </a:glow>
          </a:effectLst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9336" y="603655"/>
            <a:ext cx="3011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배급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영역의 요인</a:t>
            </a:r>
            <a:endParaRPr lang="ko-KR" altLang="en-US" sz="3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468315" y="1597262"/>
            <a:ext cx="3429000" cy="4100501"/>
            <a:chOff x="372164" y="1597262"/>
            <a:chExt cx="3429000" cy="410050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570" y="2031023"/>
              <a:ext cx="2089594" cy="184463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164" y="1597262"/>
              <a:ext cx="2094498" cy="183878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400" y="2744644"/>
              <a:ext cx="2382118" cy="191065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7" name="TextBox 26"/>
            <p:cNvSpPr txBox="1"/>
            <p:nvPr/>
          </p:nvSpPr>
          <p:spPr>
            <a:xfrm>
              <a:off x="1176211" y="5143765"/>
              <a:ext cx="18981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배급사</a:t>
              </a:r>
              <a:endParaRPr lang="ko-KR" altLang="en-US" sz="3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427092" y="1749053"/>
            <a:ext cx="1898137" cy="3948710"/>
            <a:chOff x="9120642" y="1749053"/>
            <a:chExt cx="1898137" cy="3948710"/>
          </a:xfrm>
        </p:grpSpPr>
        <p:sp>
          <p:nvSpPr>
            <p:cNvPr id="37" name="TextBox 36"/>
            <p:cNvSpPr txBox="1"/>
            <p:nvPr/>
          </p:nvSpPr>
          <p:spPr>
            <a:xfrm>
              <a:off x="9120642" y="5143765"/>
              <a:ext cx="18981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err="1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개봉시기</a:t>
              </a:r>
              <a:endParaRPr lang="ko-KR" altLang="en-US" sz="3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0642" y="1749053"/>
              <a:ext cx="1888229" cy="26675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41616274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31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effectLst>
            <a:glow>
              <a:schemeClr val="accent1">
                <a:alpha val="99000"/>
              </a:schemeClr>
            </a:glow>
          </a:effectLst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9336" y="603655"/>
            <a:ext cx="3011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홍보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영역의 요인</a:t>
            </a:r>
            <a:endParaRPr lang="ko-KR" altLang="en-US" sz="3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342815" y="1761308"/>
            <a:ext cx="1898137" cy="4138678"/>
            <a:chOff x="9120642" y="1559085"/>
            <a:chExt cx="1898137" cy="4138678"/>
          </a:xfrm>
        </p:grpSpPr>
        <p:sp>
          <p:nvSpPr>
            <p:cNvPr id="37" name="TextBox 36"/>
            <p:cNvSpPr txBox="1"/>
            <p:nvPr/>
          </p:nvSpPr>
          <p:spPr>
            <a:xfrm>
              <a:off x="9120642" y="5143765"/>
              <a:ext cx="18981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광고</a:t>
              </a:r>
              <a:endParaRPr lang="ko-KR" altLang="en-US" sz="3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0642" y="1559085"/>
              <a:ext cx="1888229" cy="285746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14" name="그룹 13"/>
          <p:cNvGrpSpPr/>
          <p:nvPr/>
        </p:nvGrpSpPr>
        <p:grpSpPr>
          <a:xfrm>
            <a:off x="4344395" y="2651431"/>
            <a:ext cx="3513117" cy="3248555"/>
            <a:chOff x="8404256" y="2449208"/>
            <a:chExt cx="3513117" cy="3248555"/>
          </a:xfrm>
        </p:grpSpPr>
        <p:sp>
          <p:nvSpPr>
            <p:cNvPr id="15" name="TextBox 14"/>
            <p:cNvSpPr txBox="1"/>
            <p:nvPr/>
          </p:nvSpPr>
          <p:spPr>
            <a:xfrm>
              <a:off x="8405654" y="5143765"/>
              <a:ext cx="35117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시사회 및 무대 인사</a:t>
              </a:r>
              <a:endParaRPr lang="ko-KR" altLang="en-US" sz="3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4256" y="2449208"/>
              <a:ext cx="3513117" cy="196734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21" name="그룹 20"/>
          <p:cNvGrpSpPr/>
          <p:nvPr/>
        </p:nvGrpSpPr>
        <p:grpSpPr>
          <a:xfrm>
            <a:off x="8951047" y="1380392"/>
            <a:ext cx="1898137" cy="4519594"/>
            <a:chOff x="9120642" y="1178169"/>
            <a:chExt cx="1898137" cy="4519594"/>
          </a:xfrm>
        </p:grpSpPr>
        <p:sp>
          <p:nvSpPr>
            <p:cNvPr id="22" name="TextBox 21"/>
            <p:cNvSpPr txBox="1"/>
            <p:nvPr/>
          </p:nvSpPr>
          <p:spPr>
            <a:xfrm>
              <a:off x="9120642" y="5143765"/>
              <a:ext cx="18981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평점</a:t>
              </a:r>
              <a:endParaRPr lang="ko-KR" altLang="en-US" sz="3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0642" y="1178169"/>
              <a:ext cx="1888229" cy="323838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5540638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31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effectLst>
            <a:glow>
              <a:schemeClr val="accent1">
                <a:alpha val="99000"/>
              </a:schemeClr>
            </a:glow>
          </a:effectLst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7109" y="820390"/>
            <a:ext cx="9713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창작</a:t>
            </a:r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배급</a:t>
            </a:r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홍보의 영역 중 수집 가능한 요인들로 </a:t>
            </a:r>
            <a:endParaRPr lang="en-US" altLang="ko-KR" sz="30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데이터를 직접 구성</a:t>
            </a:r>
            <a:endParaRPr lang="ko-KR" altLang="en-US" sz="3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737839" y="2204149"/>
            <a:ext cx="4100148" cy="4193716"/>
            <a:chOff x="6737839" y="2204149"/>
            <a:chExt cx="4100148" cy="4193716"/>
          </a:xfrm>
        </p:grpSpPr>
        <p:sp>
          <p:nvSpPr>
            <p:cNvPr id="12" name="TextBox 11"/>
            <p:cNvSpPr txBox="1"/>
            <p:nvPr/>
          </p:nvSpPr>
          <p:spPr>
            <a:xfrm>
              <a:off x="6737839" y="5843867"/>
              <a:ext cx="41001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평점 </a:t>
              </a:r>
              <a:r>
                <a:rPr lang="ko-KR" altLang="en-US" sz="300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및 예고편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조회수</a:t>
              </a:r>
              <a:endParaRPr lang="ko-KR" altLang="en-US" sz="3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3766" y="2204149"/>
              <a:ext cx="3628293" cy="33897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4" name="그룹 3"/>
          <p:cNvGrpSpPr/>
          <p:nvPr/>
        </p:nvGrpSpPr>
        <p:grpSpPr>
          <a:xfrm>
            <a:off x="1507879" y="2204149"/>
            <a:ext cx="3628293" cy="4193716"/>
            <a:chOff x="1507879" y="2204149"/>
            <a:chExt cx="3628293" cy="4193716"/>
          </a:xfrm>
        </p:grpSpPr>
        <p:sp>
          <p:nvSpPr>
            <p:cNvPr id="11" name="TextBox 10"/>
            <p:cNvSpPr txBox="1"/>
            <p:nvPr/>
          </p:nvSpPr>
          <p:spPr>
            <a:xfrm>
              <a:off x="1811815" y="5843867"/>
              <a:ext cx="30204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영화의 기본 자료</a:t>
              </a:r>
              <a:endParaRPr lang="ko-KR" altLang="en-US" sz="3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7879" y="2204149"/>
              <a:ext cx="3628293" cy="33897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42" y="3579000"/>
            <a:ext cx="2047875" cy="723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530" y="3603710"/>
            <a:ext cx="2520764" cy="69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072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31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effectLst>
            <a:glow>
              <a:schemeClr val="accent1">
                <a:alpha val="99000"/>
              </a:schemeClr>
            </a:glow>
          </a:effectLst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83275" y="836414"/>
            <a:ext cx="2640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Contents</a:t>
            </a:r>
            <a:endParaRPr lang="ko-KR" altLang="en-US" sz="4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76" y="643876"/>
            <a:ext cx="762167" cy="114328"/>
          </a:xfrm>
          <a:prstGeom prst="rect">
            <a:avLst/>
          </a:prstGeom>
          <a:effectLst/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5496" y="2378502"/>
            <a:ext cx="1676767" cy="16895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490974" y="2900095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9479" y="432800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076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Movie2017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2017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년에 국내에 개봉한 영화 중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만명 이상의 전국 관객수를 기록한 영화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26079" y="2148426"/>
            <a:ext cx="7274755" cy="1169551"/>
            <a:chOff x="2880360" y="1775965"/>
            <a:chExt cx="7274755" cy="1169551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0360" y="1892469"/>
              <a:ext cx="215947" cy="22865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187747" y="1775965"/>
              <a:ext cx="3368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데이터 설명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87745" y="2237630"/>
              <a:ext cx="69673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총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152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개의 관측치가 존재하며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,14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개의 설명변수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(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영화 흥행에 영향을 미치는 요인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와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1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개의 </a:t>
              </a:r>
              <a:r>
                <a:rPr lang="ko-KR" altLang="en-US" sz="2000" dirty="0" err="1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반응변수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(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전국 관객수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로 구성</a:t>
              </a:r>
              <a:endPara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880359" y="3629025"/>
            <a:ext cx="6923062" cy="1169551"/>
            <a:chOff x="2880360" y="4220408"/>
            <a:chExt cx="6923062" cy="1169551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0360" y="4336912"/>
              <a:ext cx="215947" cy="22865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187747" y="4220408"/>
              <a:ext cx="3368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분석 목표</a:t>
              </a:r>
              <a:r>
                <a:rPr lang="en-US" altLang="ko-KR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en-US" altLang="ko-KR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(1)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7745" y="4682073"/>
              <a:ext cx="66156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회귀 모형을 통해 영화의 전국 관객수에 영향을 미치는 요인들을 알아보고자 한다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.</a:t>
              </a:r>
              <a:endPara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시각화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880359" y="5109624"/>
            <a:ext cx="6923062" cy="1169551"/>
            <a:chOff x="2880360" y="4220408"/>
            <a:chExt cx="6923062" cy="1169551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0360" y="4336912"/>
              <a:ext cx="215947" cy="228656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187747" y="4220408"/>
              <a:ext cx="3368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분석 목표</a:t>
              </a:r>
              <a:r>
                <a:rPr lang="en-US" altLang="ko-KR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en-US" altLang="ko-KR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(2)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87745" y="4682073"/>
              <a:ext cx="66156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“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천만 영화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”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라고 불리는 최고 흥행의 영화를 개봉 전에 예측할 수 있는지 알아보고자 한다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.</a:t>
              </a:r>
              <a:endPara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8622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Movie2017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2017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년에 국내에 개봉한 영화 중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만명 이상의 전국 관객수를 기록한 영화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80360" y="1775965"/>
            <a:ext cx="7274755" cy="2246769"/>
            <a:chOff x="2880360" y="1775965"/>
            <a:chExt cx="7274755" cy="2246769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0360" y="1892469"/>
              <a:ext cx="215947" cy="22865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187747" y="1775965"/>
              <a:ext cx="3368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범주형 설명변수</a:t>
              </a:r>
              <a:r>
                <a:rPr lang="en-US" altLang="ko-KR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(8)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87745" y="2237630"/>
              <a:ext cx="696737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• Distributor(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배급사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             </a:t>
              </a:r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•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Grade(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상영 등급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</a:p>
            <a:p>
              <a:endParaRPr lang="en-US" altLang="ko-KR" sz="1000" dirty="0" smtClean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•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Month(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개봉 시기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                 • </a:t>
              </a:r>
              <a:r>
                <a:rPr lang="en-US" altLang="ko-KR" sz="2000" dirty="0" err="1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Screen_Type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(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스크린 타입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endPara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endParaRPr lang="en-US" altLang="ko-KR" sz="1000" dirty="0" smtClean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• Country(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제작 국가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            </a:t>
              </a:r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•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Story(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원작 존재 여부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endPara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endParaRPr lang="en-US" altLang="ko-KR" sz="1000" dirty="0" smtClean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• Genre(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장르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                     </a:t>
              </a:r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•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Series(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시리즈 존재 여부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endPara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880359" y="4400600"/>
            <a:ext cx="9103556" cy="2246769"/>
            <a:chOff x="2880360" y="4552305"/>
            <a:chExt cx="9103556" cy="224676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0360" y="4668809"/>
              <a:ext cx="215947" cy="22865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187747" y="4552305"/>
              <a:ext cx="3368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연속형</a:t>
              </a:r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설명변수</a:t>
              </a:r>
              <a:r>
                <a:rPr lang="en-US" altLang="ko-KR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(6)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7745" y="5013970"/>
              <a:ext cx="879617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•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Runtime(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상영시간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                </a:t>
              </a:r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•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Preview(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시사회 관객수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</a:p>
            <a:p>
              <a:endParaRPr lang="en-US" altLang="ko-KR" sz="1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• </a:t>
              </a:r>
              <a:r>
                <a:rPr lang="en-US" altLang="ko-KR" sz="2000" dirty="0" err="1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Audience_Reviews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(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시사회 관객 평점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</a:p>
            <a:p>
              <a:endParaRPr lang="en-US" altLang="ko-KR" sz="1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• </a:t>
              </a:r>
              <a:r>
                <a:rPr lang="en-US" altLang="ko-KR" sz="2000" dirty="0" err="1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Critic_Reviews</a:t>
              </a:r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(</a:t>
              </a:r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시사회 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기자 및 비평가 </a:t>
              </a:r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평점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</a:p>
            <a:p>
              <a:endParaRPr lang="en-US" altLang="ko-KR" sz="1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• </a:t>
              </a:r>
              <a:r>
                <a:rPr lang="en-US" altLang="ko-KR" sz="2000" dirty="0" err="1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Trailer_views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(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예고편 조회수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    • Screen(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배정된 스크린 수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endPara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시각화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7172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Movie2017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2017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년에 국내에 개봉한 영화 중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만명 이상의 전국 관객수를 기록한 영화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80360" y="1775965"/>
            <a:ext cx="7274755" cy="1477328"/>
            <a:chOff x="2880360" y="1775965"/>
            <a:chExt cx="7274755" cy="1477328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0360" y="1892469"/>
              <a:ext cx="215947" cy="22865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187747" y="1775965"/>
              <a:ext cx="3368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결측값</a:t>
              </a:r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처리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87745" y="2237630"/>
              <a:ext cx="69673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2000" dirty="0" err="1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결측값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존재하지 않기 때문에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152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개의 관측치와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14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개의 </a:t>
              </a:r>
              <a:r>
                <a:rPr lang="ko-KR" altLang="en-US" sz="2000" dirty="0" err="1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설명변수와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1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개의 </a:t>
              </a:r>
              <a:r>
                <a:rPr lang="ko-KR" altLang="en-US" sz="2000" dirty="0" err="1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반응변수를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그대로 사용</a:t>
              </a:r>
              <a:endPara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endPara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880359" y="3569265"/>
            <a:ext cx="8057272" cy="1785104"/>
            <a:chOff x="2880359" y="3569265"/>
            <a:chExt cx="8057272" cy="1785104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0359" y="3685769"/>
              <a:ext cx="215947" cy="22865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187746" y="3569265"/>
              <a:ext cx="3368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시드 고정 및 데이터 분리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7744" y="4030930"/>
              <a:ext cx="77498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• 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시드 고정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1234</a:t>
              </a:r>
            </a:p>
            <a:p>
              <a:endParaRPr lang="en-US" altLang="ko-KR" sz="1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•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152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개 관측치 중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30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개의 관측치를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Test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로 분리하여 예측 진행</a:t>
              </a:r>
              <a:endPara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endParaRPr lang="en-US" altLang="ko-KR" sz="1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• Train : 122 </a:t>
              </a:r>
              <a:r>
                <a:rPr lang="en-US" altLang="ko-KR" sz="2000" dirty="0" err="1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obs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 (80%)         Test : 30 </a:t>
              </a:r>
              <a:r>
                <a:rPr lang="en-US" altLang="ko-KR" sz="2000" dirty="0" err="1">
                  <a:latin typeface="-윤고딕330" panose="02030504000101010101" pitchFamily="18" charset="-127"/>
                  <a:ea typeface="-윤고딕330" panose="02030504000101010101" pitchFamily="18" charset="-127"/>
                </a:rPr>
                <a:t>obs</a:t>
              </a:r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(20</a:t>
              </a:r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%)</a:t>
              </a:r>
            </a:p>
          </p:txBody>
        </p:sp>
      </p:grp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시각화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7422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31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effectLst>
            <a:glow>
              <a:schemeClr val="accent1">
                <a:alpha val="99000"/>
              </a:schemeClr>
            </a:glow>
          </a:effectLst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83275" y="836414"/>
            <a:ext cx="2640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Contents</a:t>
            </a:r>
            <a:endParaRPr lang="ko-KR" altLang="en-US" sz="4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76" y="643876"/>
            <a:ext cx="762167" cy="114328"/>
          </a:xfrm>
          <a:prstGeom prst="rect">
            <a:avLst/>
          </a:prstGeom>
          <a:effectLst/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005" y="2378502"/>
            <a:ext cx="1676767" cy="168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2483" y="2900095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36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0988" y="432800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분석 배경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5496" y="2378502"/>
            <a:ext cx="1676767" cy="16895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490974" y="2900095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9479" y="432800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804" y="2378502"/>
            <a:ext cx="1676767" cy="168951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254282" y="2900095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36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22787" y="432800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7295" y="2378502"/>
            <a:ext cx="1676767" cy="168951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942773" y="2900095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36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411278" y="432800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6889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3" grpId="0"/>
      <p:bldP spid="24" grpId="0"/>
      <p:bldP spid="31" grpId="0"/>
      <p:bldP spid="32" grpId="0"/>
      <p:bldP spid="35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Movie2017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2017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년에 국내에 개봉한 영화 중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만명 이상의 전국 관객수를 기록한 영화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시각화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0" y="1892469"/>
            <a:ext cx="215947" cy="22865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187747" y="1775965"/>
            <a:ext cx="336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미리보기</a:t>
            </a:r>
            <a:endParaRPr lang="ko-KR" altLang="en-US" sz="2400" b="1" dirty="0">
              <a:solidFill>
                <a:srgbClr val="0070C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11358"/>
                  </p:ext>
                </p:extLst>
              </p:nvPr>
            </p:nvGraphicFramePr>
            <p:xfrm>
              <a:off x="3187745" y="2498409"/>
              <a:ext cx="8542436" cy="4122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416">
                      <a:extLst>
                        <a:ext uri="{9D8B030D-6E8A-4147-A177-3AD203B41FA5}">
                          <a16:colId xmlns:a16="http://schemas.microsoft.com/office/drawing/2014/main" val="2498057074"/>
                        </a:ext>
                      </a:extLst>
                    </a:gridCol>
                    <a:gridCol w="1244408">
                      <a:extLst>
                        <a:ext uri="{9D8B030D-6E8A-4147-A177-3AD203B41FA5}">
                          <a16:colId xmlns:a16="http://schemas.microsoft.com/office/drawing/2014/main" val="141471816"/>
                        </a:ext>
                      </a:extLst>
                    </a:gridCol>
                    <a:gridCol w="923193">
                      <a:extLst>
                        <a:ext uri="{9D8B030D-6E8A-4147-A177-3AD203B41FA5}">
                          <a16:colId xmlns:a16="http://schemas.microsoft.com/office/drawing/2014/main" val="4276846548"/>
                        </a:ext>
                      </a:extLst>
                    </a:gridCol>
                    <a:gridCol w="1072661">
                      <a:extLst>
                        <a:ext uri="{9D8B030D-6E8A-4147-A177-3AD203B41FA5}">
                          <a16:colId xmlns:a16="http://schemas.microsoft.com/office/drawing/2014/main" val="2153458291"/>
                        </a:ext>
                      </a:extLst>
                    </a:gridCol>
                    <a:gridCol w="629062">
                      <a:extLst>
                        <a:ext uri="{9D8B030D-6E8A-4147-A177-3AD203B41FA5}">
                          <a16:colId xmlns:a16="http://schemas.microsoft.com/office/drawing/2014/main" val="3092367957"/>
                        </a:ext>
                      </a:extLst>
                    </a:gridCol>
                    <a:gridCol w="1220348">
                      <a:extLst>
                        <a:ext uri="{9D8B030D-6E8A-4147-A177-3AD203B41FA5}">
                          <a16:colId xmlns:a16="http://schemas.microsoft.com/office/drawing/2014/main" val="3418379454"/>
                        </a:ext>
                      </a:extLst>
                    </a:gridCol>
                    <a:gridCol w="1220348">
                      <a:extLst>
                        <a:ext uri="{9D8B030D-6E8A-4147-A177-3AD203B41FA5}">
                          <a16:colId xmlns:a16="http://schemas.microsoft.com/office/drawing/2014/main" val="4241597927"/>
                        </a:ext>
                      </a:extLst>
                    </a:gridCol>
                  </a:tblGrid>
                  <a:tr h="4580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Name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Distributor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Month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Country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  <a:ea typeface="-윤고딕330" panose="02030504000101010101" pitchFamily="18" charset="-127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Screen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Audience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37950675"/>
                      </a:ext>
                    </a:extLst>
                  </a:tr>
                  <a:tr h="4580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슈퍼배드</a:t>
                          </a:r>
                          <a:r>
                            <a:rPr lang="ko-KR" altLang="en-US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 </a:t>
                          </a:r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3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Major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7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America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  <a:ea typeface="-윤고딕330" panose="02030504000101010101" pitchFamily="18" charset="-127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1,057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3,324,861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5480890"/>
                      </a:ext>
                    </a:extLst>
                  </a:tr>
                  <a:tr h="4580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러빙</a:t>
                          </a:r>
                          <a:r>
                            <a:rPr lang="ko-KR" altLang="en-US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 </a:t>
                          </a:r>
                          <a:r>
                            <a:rPr lang="ko-KR" altLang="en-US" dirty="0" err="1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빈센트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Minor</a:t>
                          </a:r>
                          <a:endParaRPr lang="ko-KR" altLang="en-US" dirty="0" smtClean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11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Europe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  <a:ea typeface="-윤고딕330" panose="02030504000101010101" pitchFamily="18" charset="-127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272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409,345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2356176"/>
                      </a:ext>
                    </a:extLst>
                  </a:tr>
                  <a:tr h="4580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넛잡</a:t>
                          </a:r>
                          <a:r>
                            <a:rPr lang="ko-KR" altLang="en-US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 </a:t>
                          </a:r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2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Major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10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Korea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  <a:ea typeface="-윤고딕330" panose="02030504000101010101" pitchFamily="18" charset="-127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526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411,787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644545"/>
                      </a:ext>
                    </a:extLst>
                  </a:tr>
                  <a:tr h="4580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아메리칸 메이드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Major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9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America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  <a:ea typeface="-윤고딕330" panose="02030504000101010101" pitchFamily="18" charset="-127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691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401,541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7767237"/>
                      </a:ext>
                    </a:extLst>
                  </a:tr>
                  <a:tr h="4580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더 </a:t>
                          </a:r>
                          <a:r>
                            <a:rPr lang="ko-KR" altLang="en-US" dirty="0" err="1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큐어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Major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2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America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  <a:ea typeface="-윤고딕330" panose="02030504000101010101" pitchFamily="18" charset="-127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419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159,948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9704367"/>
                      </a:ext>
                    </a:extLst>
                  </a:tr>
                  <a:tr h="4580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보통사람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Minor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3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Korea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  <a:ea typeface="-윤고딕330" panose="02030504000101010101" pitchFamily="18" charset="-127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621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383,336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7428191"/>
                      </a:ext>
                    </a:extLst>
                  </a:tr>
                  <a:tr h="4580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신과함께</a:t>
                          </a:r>
                          <a:r>
                            <a:rPr lang="ko-KR" altLang="en-US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 </a:t>
                          </a:r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– </a:t>
                          </a:r>
                          <a:r>
                            <a:rPr lang="ko-KR" altLang="en-US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죄와 벌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Major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12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Korea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  <a:ea typeface="-윤고딕330" panose="02030504000101010101" pitchFamily="18" charset="-127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1,912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14,410,931</a:t>
                          </a:r>
                          <a:endParaRPr lang="ko-KR" altLang="en-US" sz="1600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2996959"/>
                      </a:ext>
                    </a:extLst>
                  </a:tr>
                  <a:tr h="45806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  <a:ea typeface="-윤고딕330" panose="02030504000101010101" pitchFamily="18" charset="-127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  <a:ea typeface="-윤고딕330" panose="02030504000101010101" pitchFamily="18" charset="-127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  <a:ea typeface="-윤고딕330" panose="02030504000101010101" pitchFamily="18" charset="-127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  <a:ea typeface="-윤고딕330" panose="02030504000101010101" pitchFamily="18" charset="-127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  <a:ea typeface="-윤고딕330" panose="02030504000101010101" pitchFamily="18" charset="-127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  <a:ea typeface="-윤고딕330" panose="02030504000101010101" pitchFamily="18" charset="-127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  <a:ea typeface="-윤고딕330" panose="02030504000101010101" pitchFamily="18" charset="-127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76065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11358"/>
                  </p:ext>
                </p:extLst>
              </p:nvPr>
            </p:nvGraphicFramePr>
            <p:xfrm>
              <a:off x="3187745" y="2498409"/>
              <a:ext cx="8542436" cy="4122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416">
                      <a:extLst>
                        <a:ext uri="{9D8B030D-6E8A-4147-A177-3AD203B41FA5}">
                          <a16:colId xmlns:a16="http://schemas.microsoft.com/office/drawing/2014/main" val="2498057074"/>
                        </a:ext>
                      </a:extLst>
                    </a:gridCol>
                    <a:gridCol w="1244408">
                      <a:extLst>
                        <a:ext uri="{9D8B030D-6E8A-4147-A177-3AD203B41FA5}">
                          <a16:colId xmlns:a16="http://schemas.microsoft.com/office/drawing/2014/main" val="141471816"/>
                        </a:ext>
                      </a:extLst>
                    </a:gridCol>
                    <a:gridCol w="923193">
                      <a:extLst>
                        <a:ext uri="{9D8B030D-6E8A-4147-A177-3AD203B41FA5}">
                          <a16:colId xmlns:a16="http://schemas.microsoft.com/office/drawing/2014/main" val="4276846548"/>
                        </a:ext>
                      </a:extLst>
                    </a:gridCol>
                    <a:gridCol w="1072661">
                      <a:extLst>
                        <a:ext uri="{9D8B030D-6E8A-4147-A177-3AD203B41FA5}">
                          <a16:colId xmlns:a16="http://schemas.microsoft.com/office/drawing/2014/main" val="2153458291"/>
                        </a:ext>
                      </a:extLst>
                    </a:gridCol>
                    <a:gridCol w="629062">
                      <a:extLst>
                        <a:ext uri="{9D8B030D-6E8A-4147-A177-3AD203B41FA5}">
                          <a16:colId xmlns:a16="http://schemas.microsoft.com/office/drawing/2014/main" val="3092367957"/>
                        </a:ext>
                      </a:extLst>
                    </a:gridCol>
                    <a:gridCol w="1220348">
                      <a:extLst>
                        <a:ext uri="{9D8B030D-6E8A-4147-A177-3AD203B41FA5}">
                          <a16:colId xmlns:a16="http://schemas.microsoft.com/office/drawing/2014/main" val="3418379454"/>
                        </a:ext>
                      </a:extLst>
                    </a:gridCol>
                    <a:gridCol w="1220348">
                      <a:extLst>
                        <a:ext uri="{9D8B030D-6E8A-4147-A177-3AD203B41FA5}">
                          <a16:colId xmlns:a16="http://schemas.microsoft.com/office/drawing/2014/main" val="4241597927"/>
                        </a:ext>
                      </a:extLst>
                    </a:gridCol>
                  </a:tblGrid>
                  <a:tr h="4580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Name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Distributor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Month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Country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73786" t="-1333" r="-393204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Screen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Audience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37950675"/>
                      </a:ext>
                    </a:extLst>
                  </a:tr>
                  <a:tr h="4580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슈퍼배드</a:t>
                          </a:r>
                          <a:r>
                            <a:rPr lang="ko-KR" altLang="en-US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 </a:t>
                          </a:r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3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Major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7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America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73786" t="-100000" r="-393204" b="-69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1,057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3,324,861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5480890"/>
                      </a:ext>
                    </a:extLst>
                  </a:tr>
                  <a:tr h="4580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러빙</a:t>
                          </a:r>
                          <a:r>
                            <a:rPr lang="ko-KR" altLang="en-US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 </a:t>
                          </a:r>
                          <a:r>
                            <a:rPr lang="ko-KR" altLang="en-US" dirty="0" err="1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빈센트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Minor</a:t>
                          </a:r>
                          <a:endParaRPr lang="ko-KR" altLang="en-US" dirty="0" smtClean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11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Europe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73786" t="-202667" r="-393204" b="-6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272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409,345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2356176"/>
                      </a:ext>
                    </a:extLst>
                  </a:tr>
                  <a:tr h="4580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넛잡</a:t>
                          </a:r>
                          <a:r>
                            <a:rPr lang="ko-KR" altLang="en-US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 </a:t>
                          </a:r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2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Major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10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Korea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73786" t="-302667" r="-393204" b="-5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526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411,787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644545"/>
                      </a:ext>
                    </a:extLst>
                  </a:tr>
                  <a:tr h="4580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아메리칸 메이드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Major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9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America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73786" t="-397368" r="-393204" b="-3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691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401,541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7767237"/>
                      </a:ext>
                    </a:extLst>
                  </a:tr>
                  <a:tr h="4580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더 </a:t>
                          </a:r>
                          <a:r>
                            <a:rPr lang="ko-KR" altLang="en-US" dirty="0" err="1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큐어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Major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2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America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73786" t="-504000" r="-393204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419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159,948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9704367"/>
                      </a:ext>
                    </a:extLst>
                  </a:tr>
                  <a:tr h="4580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보통사람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Minor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3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Korea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73786" t="-604000" r="-393204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621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383,336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7428191"/>
                      </a:ext>
                    </a:extLst>
                  </a:tr>
                  <a:tr h="4580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신과함께</a:t>
                          </a:r>
                          <a:r>
                            <a:rPr lang="ko-KR" altLang="en-US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 </a:t>
                          </a:r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– </a:t>
                          </a:r>
                          <a:r>
                            <a:rPr lang="ko-KR" altLang="en-US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죄와 벌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Major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12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Korea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73786" t="-694737" r="-393204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1,912</a:t>
                          </a:r>
                          <a:endParaRPr lang="ko-KR" altLang="en-US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14,410,931</a:t>
                          </a:r>
                          <a:endParaRPr lang="ko-KR" altLang="en-US" sz="1600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2996959"/>
                      </a:ext>
                    </a:extLst>
                  </a:tr>
                  <a:tr h="45806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2" t="-805333" r="-283379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0392" t="-805333" r="-40980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6316" t="-805333" r="-45000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1364" t="-805333" r="-28863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73786" t="-805333" r="-39320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9005" t="-805333" r="-10149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2000" t="-805333" r="-200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76065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25434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설명변수</a:t>
            </a:r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Distributor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7F8FA5"/>
          </a:solidFill>
          <a:ln w="9525">
            <a:solidFill>
              <a:srgbClr val="7F8FA5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F839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  <a:endParaRPr lang="ko-KR" altLang="en-US" dirty="0">
              <a:solidFill>
                <a:srgbClr val="6F839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시각화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6079" y="1074542"/>
            <a:ext cx="8275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범주형 변수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배급사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Major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와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Minor 2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개의 범주로 구성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2017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년 기준 국내외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8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개의 대형 배급사가 시장의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85%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를 점유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Major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배급사일수록 많은 스크린 수를 점유할 수 있다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664382" y="3152168"/>
            <a:ext cx="9281776" cy="3080963"/>
            <a:chOff x="2646685" y="3616960"/>
            <a:chExt cx="9281776" cy="3080963"/>
          </a:xfrm>
        </p:grpSpPr>
        <p:grpSp>
          <p:nvGrpSpPr>
            <p:cNvPr id="25" name="그룹 24"/>
            <p:cNvGrpSpPr/>
            <p:nvPr/>
          </p:nvGrpSpPr>
          <p:grpSpPr>
            <a:xfrm>
              <a:off x="2880359" y="3616960"/>
              <a:ext cx="8057272" cy="1785104"/>
              <a:chOff x="2880359" y="3569265"/>
              <a:chExt cx="8057272" cy="1785104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359" y="3685769"/>
                <a:ext cx="215947" cy="22865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3187746" y="3569265"/>
                <a:ext cx="3368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국내외 </a:t>
                </a:r>
                <a:r>
                  <a:rPr lang="en-US" altLang="ko-KR" sz="2400" b="1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Major </a:t>
                </a:r>
                <a:r>
                  <a:rPr lang="ko-KR" altLang="en-US" sz="2400" b="1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배급사</a:t>
                </a:r>
                <a:endParaRPr lang="ko-KR" altLang="en-US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87744" y="4030930"/>
                <a:ext cx="774988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•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국내 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:r>
                  <a:rPr lang="en-US" altLang="ko-KR" sz="2000" dirty="0" err="1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Cj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ENM, </a:t>
                </a:r>
                <a:r>
                  <a:rPr lang="ko-KR" altLang="en-US" sz="2000" dirty="0" err="1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쇼박스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,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넥스트 엔터테인먼트월드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,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롯데엔터테인먼트</a:t>
                </a:r>
                <a:endPara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•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해외 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월트디즈니컴퍼니코리아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, </a:t>
                </a:r>
                <a:r>
                  <a:rPr lang="ko-KR" altLang="en-US" sz="2000" dirty="0" err="1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유니버셜픽쳐스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,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이십세기폭스</a:t>
                </a:r>
                <a:endPara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en-US" altLang="ko-KR" sz="20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        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워너브라더스코리아</a:t>
                </a:r>
                <a:endPara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6321" y="5778077"/>
              <a:ext cx="919846" cy="9198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7515" y="5804188"/>
              <a:ext cx="867623" cy="8676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0150" y="5863729"/>
              <a:ext cx="604823" cy="7485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6685" y="5863729"/>
              <a:ext cx="1082117" cy="6080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487" y="5863729"/>
              <a:ext cx="998960" cy="8027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1166" y="5863729"/>
              <a:ext cx="986835" cy="65669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0105" y="5930874"/>
              <a:ext cx="932003" cy="5236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2475" y="5749742"/>
              <a:ext cx="835986" cy="83598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8045158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설명변수</a:t>
            </a:r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Distributor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7F8FA5"/>
          </a:solidFill>
          <a:ln w="9525">
            <a:solidFill>
              <a:srgbClr val="7F8FA5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F839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  <a:endParaRPr lang="ko-KR" altLang="en-US" dirty="0">
              <a:solidFill>
                <a:srgbClr val="6F839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시각화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704193" y="1247513"/>
            <a:ext cx="3965425" cy="4211774"/>
            <a:chOff x="2701408" y="2083696"/>
            <a:chExt cx="3965425" cy="4211774"/>
          </a:xfrm>
        </p:grpSpPr>
        <p:grpSp>
          <p:nvGrpSpPr>
            <p:cNvPr id="16" name="그룹 15"/>
            <p:cNvGrpSpPr/>
            <p:nvPr/>
          </p:nvGrpSpPr>
          <p:grpSpPr>
            <a:xfrm>
              <a:off x="2880359" y="2083696"/>
              <a:ext cx="2746717" cy="461665"/>
              <a:chOff x="2880360" y="1775965"/>
              <a:chExt cx="2746717" cy="461665"/>
            </a:xfrm>
          </p:grpSpPr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360" y="1892469"/>
                <a:ext cx="215947" cy="228656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3187747" y="1775965"/>
                <a:ext cx="24393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배급사 별 작품 수</a:t>
                </a:r>
                <a:endParaRPr lang="ko-KR" altLang="en-US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1408" y="2760616"/>
              <a:ext cx="3965425" cy="3534854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7190006" y="1247513"/>
            <a:ext cx="3965424" cy="4211773"/>
            <a:chOff x="2701409" y="2083696"/>
            <a:chExt cx="3965424" cy="4211773"/>
          </a:xfrm>
        </p:grpSpPr>
        <p:grpSp>
          <p:nvGrpSpPr>
            <p:cNvPr id="40" name="그룹 39"/>
            <p:cNvGrpSpPr/>
            <p:nvPr/>
          </p:nvGrpSpPr>
          <p:grpSpPr>
            <a:xfrm>
              <a:off x="2880359" y="2083696"/>
              <a:ext cx="3348867" cy="461665"/>
              <a:chOff x="2880360" y="1775965"/>
              <a:chExt cx="3348867" cy="461665"/>
            </a:xfrm>
          </p:grpSpPr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360" y="1892469"/>
                <a:ext cx="215947" cy="228656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3187746" y="1775965"/>
                <a:ext cx="30414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배급사 별 관객수 분포</a:t>
                </a:r>
                <a:endParaRPr lang="ko-KR" altLang="en-US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1409" y="2760616"/>
              <a:ext cx="3965424" cy="3534853"/>
            </a:xfrm>
            <a:prstGeom prst="rect">
              <a:avLst/>
            </a:prstGeom>
          </p:spPr>
        </p:pic>
      </p:grpSp>
      <p:sp>
        <p:nvSpPr>
          <p:cNvPr id="56" name="TextBox 55"/>
          <p:cNvSpPr txBox="1"/>
          <p:nvPr/>
        </p:nvSpPr>
        <p:spPr>
          <a:xfrm>
            <a:off x="2955947" y="5633750"/>
            <a:ext cx="7749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Major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배급사와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Minor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배급사의 작품 수는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배의 차이를 보였지만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분포는 비슷한 형태를 나타냈으며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500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만 이상의 관객을 기록한 영화는 모두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Major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배급사의 영화였다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5100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설명변수</a:t>
            </a:r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Month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7F8FA5"/>
          </a:solidFill>
          <a:ln w="9525">
            <a:solidFill>
              <a:srgbClr val="7F8FA5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F839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  <a:endParaRPr lang="ko-KR" altLang="en-US" dirty="0">
              <a:solidFill>
                <a:srgbClr val="6F839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시각화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6079" y="1074542"/>
            <a:ext cx="775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범주형 변수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개봉 시기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1 ~ 12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월의 범주로 구성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영화산업에서는 청소년들의 방학이 있는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월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2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월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7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월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8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월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12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월과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가정의 달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5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월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을 성수기로 구분한다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</a:p>
          <a:p>
            <a:pPr algn="just"/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또한 추석과 설 연휴도 성수기에 포함된다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085367" y="2954812"/>
            <a:ext cx="8644815" cy="3780095"/>
            <a:chOff x="3085367" y="3139803"/>
            <a:chExt cx="8644815" cy="378009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67" y="3601467"/>
              <a:ext cx="8644815" cy="3318431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5367" y="3256307"/>
              <a:ext cx="215947" cy="228656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392754" y="3139803"/>
              <a:ext cx="284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개봉 시기 별 작품 수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1594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설명변수</a:t>
            </a:r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Month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7F8FA5"/>
          </a:solidFill>
          <a:ln w="9525">
            <a:solidFill>
              <a:srgbClr val="7F8FA5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F839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  <a:endParaRPr lang="ko-KR" altLang="en-US" dirty="0">
              <a:solidFill>
                <a:srgbClr val="6F839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시각화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017520" y="1314193"/>
            <a:ext cx="8712661" cy="4611945"/>
            <a:chOff x="3085367" y="3139803"/>
            <a:chExt cx="8712661" cy="461194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67" y="3601467"/>
              <a:ext cx="8712661" cy="4150281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5367" y="3256307"/>
              <a:ext cx="215947" cy="228656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392754" y="3139803"/>
              <a:ext cx="284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개봉 시기 별 관객 수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880359" y="5921058"/>
            <a:ext cx="8479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개봉 시기별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Boxplot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을 살펴본 결과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</a:p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              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개봉 시기 별 관객의 분포는  어느 정도 차이를 보였다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8229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설명변수</a:t>
            </a:r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Country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7F8FA5"/>
          </a:solidFill>
          <a:ln w="9525">
            <a:solidFill>
              <a:srgbClr val="7F8FA5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F839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  <a:endParaRPr lang="ko-KR" altLang="en-US" dirty="0">
              <a:solidFill>
                <a:srgbClr val="6F839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시각화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6079" y="1074542"/>
            <a:ext cx="871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범주형 변수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제작 국가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Korea, America, Japan, Europe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로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4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개의 범주</a:t>
            </a:r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한국과 미국에서 만든 영화가 대부분이며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일본 영화는 대부분 애니메이션이다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3065643" y="2114416"/>
            <a:ext cx="3873017" cy="3594236"/>
            <a:chOff x="2880359" y="2083696"/>
            <a:chExt cx="3885796" cy="4211773"/>
          </a:xfrm>
        </p:grpSpPr>
        <p:grpSp>
          <p:nvGrpSpPr>
            <p:cNvPr id="34" name="그룹 33"/>
            <p:cNvGrpSpPr/>
            <p:nvPr/>
          </p:nvGrpSpPr>
          <p:grpSpPr>
            <a:xfrm>
              <a:off x="2880359" y="2083696"/>
              <a:ext cx="3187378" cy="540985"/>
              <a:chOff x="2880360" y="1775965"/>
              <a:chExt cx="3187378" cy="540985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360" y="1892469"/>
                <a:ext cx="215947" cy="228656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187746" y="1775965"/>
                <a:ext cx="2879992" cy="540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제작 국가 별 작품 수</a:t>
                </a:r>
                <a:endParaRPr lang="ko-KR" altLang="en-US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360" y="2760616"/>
              <a:ext cx="3885795" cy="3534853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7334787" y="2114416"/>
            <a:ext cx="3813858" cy="3594236"/>
            <a:chOff x="2880358" y="2083696"/>
            <a:chExt cx="3793419" cy="4211773"/>
          </a:xfrm>
        </p:grpSpPr>
        <p:grpSp>
          <p:nvGrpSpPr>
            <p:cNvPr id="39" name="그룹 38"/>
            <p:cNvGrpSpPr/>
            <p:nvPr/>
          </p:nvGrpSpPr>
          <p:grpSpPr>
            <a:xfrm>
              <a:off x="2880359" y="2083696"/>
              <a:ext cx="3793418" cy="461665"/>
              <a:chOff x="2880360" y="1775965"/>
              <a:chExt cx="3793418" cy="461665"/>
            </a:xfrm>
          </p:grpSpPr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360" y="1892469"/>
                <a:ext cx="215947" cy="228656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3187746" y="1775965"/>
                <a:ext cx="34860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제작 국가 별 관객수 분포</a:t>
                </a:r>
                <a:endParaRPr lang="ko-KR" altLang="en-US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358" y="2760616"/>
              <a:ext cx="3793418" cy="3534853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2880359" y="5926138"/>
            <a:ext cx="9168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나라별로 관객수가 차이는 없었으며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                   1,000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만 이상을 기록한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편의 영화는 모두 한국 영화였다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4601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설명변수</a:t>
            </a:r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Genre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7F8FA5"/>
          </a:solidFill>
          <a:ln w="9525">
            <a:solidFill>
              <a:srgbClr val="7F8FA5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F839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  <a:endParaRPr lang="ko-KR" altLang="en-US" dirty="0">
              <a:solidFill>
                <a:srgbClr val="6F839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시각화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6079" y="1074542"/>
            <a:ext cx="7756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범주형 변수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장르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13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개의의 범주로 구성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많은 작품의 장르는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액션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애니메이션</a:t>
            </a:r>
            <a:r>
              <a:rPr lang="en-US" altLang="ko-KR" sz="2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드라마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이다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algn="just"/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나머지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개의 장르는 상대적으로 빈도가 적었다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085368" y="2546093"/>
            <a:ext cx="8644813" cy="4109684"/>
            <a:chOff x="3085367" y="3139803"/>
            <a:chExt cx="8644813" cy="378009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67" y="3601467"/>
              <a:ext cx="8644813" cy="3318431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5367" y="3256307"/>
              <a:ext cx="215947" cy="228656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392754" y="3139803"/>
              <a:ext cx="284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장르 별 작품 수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5508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설명변수</a:t>
            </a:r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Runtime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7F8FA5"/>
          </a:solidFill>
          <a:ln w="9525">
            <a:solidFill>
              <a:srgbClr val="7F8FA5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F839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  <a:endParaRPr lang="ko-KR" altLang="en-US" dirty="0">
              <a:solidFill>
                <a:srgbClr val="6F839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시각화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6078" y="1074542"/>
            <a:ext cx="8804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연속형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변수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영화의 상영 시간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상영시간이 가장 긴 영화는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블레이드 러너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2049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이며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163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이다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algn="just"/>
            <a:endParaRPr lang="en-US" altLang="ko-KR" sz="1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상영시간이 가장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짧은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영화는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더 테이블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이며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70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085367" y="2546093"/>
            <a:ext cx="8644814" cy="4149427"/>
            <a:chOff x="3085367" y="2546093"/>
            <a:chExt cx="8644814" cy="4149427"/>
          </a:xfrm>
        </p:grpSpPr>
        <p:grpSp>
          <p:nvGrpSpPr>
            <p:cNvPr id="10" name="그룹 9"/>
            <p:cNvGrpSpPr/>
            <p:nvPr/>
          </p:nvGrpSpPr>
          <p:grpSpPr>
            <a:xfrm>
              <a:off x="3085367" y="2546093"/>
              <a:ext cx="8644813" cy="3780095"/>
              <a:chOff x="3085366" y="3139803"/>
              <a:chExt cx="8644813" cy="3780095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5366" y="3601467"/>
                <a:ext cx="8644813" cy="3318431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5367" y="3256307"/>
                <a:ext cx="215947" cy="228656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3392754" y="3139803"/>
                <a:ext cx="28497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상영시간 별 작품 수</a:t>
                </a:r>
                <a:endParaRPr lang="ko-KR" altLang="en-US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660776" y="6326188"/>
              <a:ext cx="8069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• </a:t>
              </a:r>
              <a:r>
                <a:rPr lang="ko-KR" altLang="en-US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상영 시간의 분포는 정규분포 형태를 띄며 평균은 </a:t>
              </a:r>
              <a:r>
                <a:rPr lang="en-US" altLang="ko-KR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110</a:t>
              </a:r>
              <a:r>
                <a:rPr lang="ko-KR" altLang="en-US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  <a:r>
                <a:rPr lang="en-US" altLang="ko-KR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, </a:t>
              </a:r>
              <a:r>
                <a:rPr lang="ko-KR" altLang="en-US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표준편차는 </a:t>
              </a:r>
              <a:r>
                <a:rPr lang="en-US" altLang="ko-KR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18</a:t>
              </a:r>
              <a:r>
                <a:rPr lang="ko-KR" altLang="en-US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이다</a:t>
              </a:r>
              <a:r>
                <a:rPr lang="en-US" altLang="ko-KR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.</a:t>
              </a:r>
              <a:r>
                <a:rPr lang="ko-KR" altLang="en-US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endPara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8295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설명변수 </a:t>
            </a:r>
            <a:r>
              <a:rPr lang="en-US" altLang="ko-KR" sz="36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Runtime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7F8FA5"/>
          </a:solidFill>
          <a:ln w="9525">
            <a:solidFill>
              <a:srgbClr val="7F8FA5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F839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  <a:endParaRPr lang="ko-KR" altLang="en-US" dirty="0">
              <a:solidFill>
                <a:srgbClr val="6F839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시각화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80359" y="5870645"/>
            <a:ext cx="911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ko-KR" altLang="en-US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빨강색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전체 데이터에 대한 회귀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직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선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ko-KR" altLang="en-US" sz="2000" dirty="0" smtClean="0">
                <a:solidFill>
                  <a:srgbClr val="0000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파란색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1000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만 영화를 제외한 데이터에 대한 회귀 직선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05022"/>
            <a:ext cx="8834581" cy="474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958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설명변수</a:t>
            </a:r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Grade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7F8FA5"/>
          </a:solidFill>
          <a:ln w="9525">
            <a:solidFill>
              <a:srgbClr val="7F8FA5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F839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  <a:endParaRPr lang="ko-KR" altLang="en-US" dirty="0">
              <a:solidFill>
                <a:srgbClr val="6F839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시각화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6079" y="1074542"/>
            <a:ext cx="8477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범주형 변수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영화 상영 등급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All, 12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세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15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세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19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세 총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개의 범주로 구성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• 12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세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15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세 이상 관람가 영화는 해당 나이가 되면 관람 할 수 있지만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해당 나이 미만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만일 경우 보호자 동반 시 관람이 가능하다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.),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청소년 관람불가 영화는 아무리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18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세가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되어도 고등학교에 재학 중인 사람은 관람 할 수 없다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dirty="0" smtClean="0"/>
          </a:p>
        </p:txBody>
      </p:sp>
      <p:grpSp>
        <p:nvGrpSpPr>
          <p:cNvPr id="33" name="그룹 32"/>
          <p:cNvGrpSpPr/>
          <p:nvPr/>
        </p:nvGrpSpPr>
        <p:grpSpPr>
          <a:xfrm>
            <a:off x="2926079" y="2826321"/>
            <a:ext cx="8477544" cy="3679987"/>
            <a:chOff x="2694464" y="2083696"/>
            <a:chExt cx="8505517" cy="4312257"/>
          </a:xfrm>
        </p:grpSpPr>
        <p:grpSp>
          <p:nvGrpSpPr>
            <p:cNvPr id="34" name="그룹 33"/>
            <p:cNvGrpSpPr/>
            <p:nvPr/>
          </p:nvGrpSpPr>
          <p:grpSpPr>
            <a:xfrm>
              <a:off x="2880359" y="2083696"/>
              <a:ext cx="3069247" cy="540985"/>
              <a:chOff x="2880360" y="1775965"/>
              <a:chExt cx="3069247" cy="540985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360" y="1892469"/>
                <a:ext cx="215947" cy="228656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187746" y="1775965"/>
                <a:ext cx="2761861" cy="540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국내 영화 상영 등급</a:t>
                </a:r>
                <a:endParaRPr lang="ko-KR" altLang="en-US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4464" y="2624825"/>
              <a:ext cx="8505517" cy="3771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8726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31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effectLst>
            <a:glow>
              <a:schemeClr val="accent1">
                <a:alpha val="99000"/>
              </a:schemeClr>
            </a:glow>
          </a:effectLst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83275" y="836414"/>
            <a:ext cx="2640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Contents</a:t>
            </a:r>
            <a:endParaRPr lang="ko-KR" altLang="en-US" sz="4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76" y="643876"/>
            <a:ext cx="762167" cy="114328"/>
          </a:xfrm>
          <a:prstGeom prst="rect">
            <a:avLst/>
          </a:prstGeom>
          <a:effectLst/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005" y="2378502"/>
            <a:ext cx="1676767" cy="168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2483" y="2900095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36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0988" y="432800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분석 배경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1219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설명변수 </a:t>
            </a:r>
            <a:r>
              <a:rPr lang="en-US" altLang="ko-KR" sz="36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Grade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7F8FA5"/>
          </a:solidFill>
          <a:ln w="9525">
            <a:solidFill>
              <a:srgbClr val="7F8FA5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F839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  <a:endParaRPr lang="ko-KR" altLang="en-US" dirty="0">
              <a:solidFill>
                <a:srgbClr val="6F839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시각화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704194" y="1247513"/>
            <a:ext cx="3965424" cy="4211773"/>
            <a:chOff x="2701409" y="2083696"/>
            <a:chExt cx="3965424" cy="4211773"/>
          </a:xfrm>
        </p:grpSpPr>
        <p:grpSp>
          <p:nvGrpSpPr>
            <p:cNvPr id="16" name="그룹 15"/>
            <p:cNvGrpSpPr/>
            <p:nvPr/>
          </p:nvGrpSpPr>
          <p:grpSpPr>
            <a:xfrm>
              <a:off x="2880359" y="2083696"/>
              <a:ext cx="3148379" cy="461665"/>
              <a:chOff x="2880360" y="1775965"/>
              <a:chExt cx="3148379" cy="461665"/>
            </a:xfrm>
          </p:grpSpPr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360" y="1892469"/>
                <a:ext cx="215947" cy="228656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3187747" y="1775965"/>
                <a:ext cx="2840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상영 등급 </a:t>
                </a:r>
                <a:r>
                  <a:rPr lang="ko-KR" altLang="en-US" sz="2400" b="1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별 작품 수</a:t>
                </a:r>
                <a:endParaRPr lang="ko-KR" altLang="en-US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1409" y="2760616"/>
              <a:ext cx="3965424" cy="3534853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7190005" y="1247513"/>
            <a:ext cx="3972370" cy="4211773"/>
            <a:chOff x="2701408" y="2083696"/>
            <a:chExt cx="3972370" cy="4211773"/>
          </a:xfrm>
        </p:grpSpPr>
        <p:grpSp>
          <p:nvGrpSpPr>
            <p:cNvPr id="40" name="그룹 39"/>
            <p:cNvGrpSpPr/>
            <p:nvPr/>
          </p:nvGrpSpPr>
          <p:grpSpPr>
            <a:xfrm>
              <a:off x="2880359" y="2083696"/>
              <a:ext cx="3793419" cy="461665"/>
              <a:chOff x="2880360" y="1775965"/>
              <a:chExt cx="3793419" cy="461665"/>
            </a:xfrm>
          </p:grpSpPr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360" y="1892469"/>
                <a:ext cx="215947" cy="228656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3187746" y="1775965"/>
                <a:ext cx="3486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상영 등급 별 관객수 분포</a:t>
                </a:r>
                <a:endParaRPr lang="ko-KR" altLang="en-US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1408" y="2760616"/>
              <a:ext cx="3965424" cy="3534853"/>
            </a:xfrm>
            <a:prstGeom prst="rect">
              <a:avLst/>
            </a:prstGeom>
          </p:spPr>
        </p:pic>
      </p:grpSp>
      <p:sp>
        <p:nvSpPr>
          <p:cNvPr id="56" name="TextBox 55"/>
          <p:cNvSpPr txBox="1"/>
          <p:nvPr/>
        </p:nvSpPr>
        <p:spPr>
          <a:xfrm>
            <a:off x="2955947" y="5633750"/>
            <a:ext cx="8206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12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세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15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세 관람 등급의 영화가 많은 것으로 보아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        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청소년들이 영화 산업에 미치는 영향이 큰 것으로 보인다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3221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설명변수</a:t>
            </a:r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3600" b="1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Screen_Type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7F8FA5"/>
          </a:solidFill>
          <a:ln w="9525">
            <a:solidFill>
              <a:srgbClr val="7F8FA5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F839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  <a:endParaRPr lang="ko-KR" altLang="en-US" dirty="0">
              <a:solidFill>
                <a:srgbClr val="6F839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시각화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6079" y="1074542"/>
            <a:ext cx="8477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범주형 변수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스크린 타입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2D, 3D, 4D, IMAX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총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개의 범주로 구성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• IMAX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는 독자적인 화면 비율과 고해상도가 특징인 스크린으로 사람이 볼 수 있는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한계치까지 영상을 보여 주는 용도로 만들어졌다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3155324" y="3283521"/>
            <a:ext cx="8859234" cy="2320477"/>
            <a:chOff x="3155324" y="3283521"/>
            <a:chExt cx="8859234" cy="2320477"/>
          </a:xfrm>
        </p:grpSpPr>
        <p:grpSp>
          <p:nvGrpSpPr>
            <p:cNvPr id="34" name="그룹 33"/>
            <p:cNvGrpSpPr/>
            <p:nvPr/>
          </p:nvGrpSpPr>
          <p:grpSpPr>
            <a:xfrm>
              <a:off x="3155324" y="3283521"/>
              <a:ext cx="3350983" cy="461665"/>
              <a:chOff x="2880360" y="1775965"/>
              <a:chExt cx="3362040" cy="540985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360" y="1892469"/>
                <a:ext cx="215947" cy="228656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187746" y="1775965"/>
                <a:ext cx="3054654" cy="540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국내 영화 스크린 타입</a:t>
                </a:r>
                <a:endParaRPr lang="ko-KR" altLang="en-US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5324" y="3837721"/>
              <a:ext cx="1766277" cy="176627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3992" y="3837722"/>
              <a:ext cx="2530566" cy="158517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8950" y="3837721"/>
              <a:ext cx="1711053" cy="175504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3391" y="3837721"/>
              <a:ext cx="1583252" cy="175504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3526815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설명변수 </a:t>
            </a:r>
            <a:r>
              <a:rPr lang="en-US" altLang="ko-KR" sz="3600" b="1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Screen_Type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7F8FA5"/>
          </a:solidFill>
          <a:ln w="9525">
            <a:solidFill>
              <a:srgbClr val="7F8FA5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F839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  <a:endParaRPr lang="ko-KR" altLang="en-US" dirty="0">
              <a:solidFill>
                <a:srgbClr val="6F839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시각화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704193" y="1247513"/>
            <a:ext cx="3965424" cy="4211773"/>
            <a:chOff x="2701408" y="2083696"/>
            <a:chExt cx="3965424" cy="4211773"/>
          </a:xfrm>
        </p:grpSpPr>
        <p:grpSp>
          <p:nvGrpSpPr>
            <p:cNvPr id="16" name="그룹 15"/>
            <p:cNvGrpSpPr/>
            <p:nvPr/>
          </p:nvGrpSpPr>
          <p:grpSpPr>
            <a:xfrm>
              <a:off x="2880359" y="2083696"/>
              <a:ext cx="3420941" cy="461665"/>
              <a:chOff x="2880360" y="1775965"/>
              <a:chExt cx="3420941" cy="461665"/>
            </a:xfrm>
          </p:grpSpPr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360" y="1892469"/>
                <a:ext cx="215947" cy="228656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3187747" y="1775965"/>
                <a:ext cx="31135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스크린 타입 별 작품 수</a:t>
                </a:r>
                <a:endParaRPr lang="ko-KR" altLang="en-US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1408" y="2760616"/>
              <a:ext cx="3965424" cy="3534853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7190005" y="1247513"/>
            <a:ext cx="4319126" cy="4211772"/>
            <a:chOff x="2701408" y="2083696"/>
            <a:chExt cx="4319126" cy="4211772"/>
          </a:xfrm>
        </p:grpSpPr>
        <p:grpSp>
          <p:nvGrpSpPr>
            <p:cNvPr id="40" name="그룹 39"/>
            <p:cNvGrpSpPr/>
            <p:nvPr/>
          </p:nvGrpSpPr>
          <p:grpSpPr>
            <a:xfrm>
              <a:off x="2880359" y="2083696"/>
              <a:ext cx="4140175" cy="461665"/>
              <a:chOff x="2880360" y="1775965"/>
              <a:chExt cx="4140175" cy="461665"/>
            </a:xfrm>
          </p:grpSpPr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360" y="1892469"/>
                <a:ext cx="215947" cy="228656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3187746" y="1775965"/>
                <a:ext cx="38327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스크린 타입 별 관객수 분포</a:t>
                </a:r>
                <a:endParaRPr lang="ko-KR" altLang="en-US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1408" y="2760615"/>
              <a:ext cx="3965424" cy="3534853"/>
            </a:xfrm>
            <a:prstGeom prst="rect">
              <a:avLst/>
            </a:prstGeom>
          </p:spPr>
        </p:pic>
      </p:grpSp>
      <p:sp>
        <p:nvSpPr>
          <p:cNvPr id="56" name="TextBox 55"/>
          <p:cNvSpPr txBox="1"/>
          <p:nvPr/>
        </p:nvSpPr>
        <p:spPr>
          <a:xfrm>
            <a:off x="2955947" y="5633750"/>
            <a:ext cx="8206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대부분의 영화가 아직은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2D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로 개봉하는 상황이다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</a:p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                     IMAX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영화가 관객수가 대체적으로 높은 편이다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7576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설명변수 </a:t>
            </a:r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Story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7F8FA5"/>
          </a:solidFill>
          <a:ln w="9525">
            <a:solidFill>
              <a:srgbClr val="7F8FA5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F839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  <a:endParaRPr lang="ko-KR" altLang="en-US" dirty="0">
              <a:solidFill>
                <a:srgbClr val="6F839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시각화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6079" y="1074542"/>
            <a:ext cx="847754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범주형 변수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원작 혹은 사실의 존재 여부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Yes, No 2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개의 범주로 구성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최근에는 웹툰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소설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만화 등의 원작을 바탕으로 영화화가 많이 되고 있다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algn="just"/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원작을 바탕으로 성공한 대표적인 영화에는 웹툰 원작의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r>
              <a:rPr lang="ko-KR" altLang="en-US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신과함께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“,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만화 원작의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“MAVEL Series”,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소설 원작의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살인자의 </a:t>
            </a:r>
            <a:r>
              <a:rPr lang="ko-KR" altLang="en-US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기억법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등이 있다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042447" y="3283522"/>
            <a:ext cx="8949853" cy="2802465"/>
            <a:chOff x="3042447" y="3283522"/>
            <a:chExt cx="8949853" cy="2802465"/>
          </a:xfrm>
        </p:grpSpPr>
        <p:grpSp>
          <p:nvGrpSpPr>
            <p:cNvPr id="34" name="그룹 33"/>
            <p:cNvGrpSpPr/>
            <p:nvPr/>
          </p:nvGrpSpPr>
          <p:grpSpPr>
            <a:xfrm>
              <a:off x="3155324" y="3283522"/>
              <a:ext cx="3350983" cy="461665"/>
              <a:chOff x="2880360" y="1775966"/>
              <a:chExt cx="3362040" cy="540985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360" y="1892469"/>
                <a:ext cx="215947" cy="228656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187746" y="1775966"/>
                <a:ext cx="3054654" cy="540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국내 영화의 원작</a:t>
                </a:r>
                <a:endParaRPr lang="ko-KR" altLang="en-US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2447" y="3899266"/>
              <a:ext cx="2847975" cy="218672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8661" y="3929246"/>
              <a:ext cx="2638425" cy="213323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325" y="3945120"/>
              <a:ext cx="2466975" cy="211735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357265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설명변수 </a:t>
            </a:r>
            <a:r>
              <a:rPr lang="en-US" altLang="ko-KR" sz="36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Story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7F8FA5"/>
          </a:solidFill>
          <a:ln w="9525">
            <a:solidFill>
              <a:srgbClr val="7F8FA5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F839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  <a:endParaRPr lang="ko-KR" altLang="en-US" dirty="0">
              <a:solidFill>
                <a:srgbClr val="6F839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시각화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704194" y="1247513"/>
            <a:ext cx="3965423" cy="4211772"/>
            <a:chOff x="2701409" y="2083696"/>
            <a:chExt cx="3965423" cy="4211772"/>
          </a:xfrm>
        </p:grpSpPr>
        <p:grpSp>
          <p:nvGrpSpPr>
            <p:cNvPr id="16" name="그룹 15"/>
            <p:cNvGrpSpPr/>
            <p:nvPr/>
          </p:nvGrpSpPr>
          <p:grpSpPr>
            <a:xfrm>
              <a:off x="2880359" y="2083696"/>
              <a:ext cx="3148379" cy="461665"/>
              <a:chOff x="2880360" y="1775965"/>
              <a:chExt cx="3148379" cy="461665"/>
            </a:xfrm>
          </p:grpSpPr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360" y="1892469"/>
                <a:ext cx="215947" cy="228656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3187747" y="1775965"/>
                <a:ext cx="2840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원작 존재 별 작품 수</a:t>
                </a:r>
                <a:endParaRPr lang="ko-KR" altLang="en-US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1409" y="2760616"/>
              <a:ext cx="3965423" cy="3534852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7190006" y="1247513"/>
            <a:ext cx="3972369" cy="4211771"/>
            <a:chOff x="2701409" y="2083696"/>
            <a:chExt cx="3972369" cy="4211771"/>
          </a:xfrm>
        </p:grpSpPr>
        <p:grpSp>
          <p:nvGrpSpPr>
            <p:cNvPr id="40" name="그룹 39"/>
            <p:cNvGrpSpPr/>
            <p:nvPr/>
          </p:nvGrpSpPr>
          <p:grpSpPr>
            <a:xfrm>
              <a:off x="2880359" y="2083696"/>
              <a:ext cx="3793419" cy="461665"/>
              <a:chOff x="2880360" y="1775965"/>
              <a:chExt cx="3793419" cy="461665"/>
            </a:xfrm>
          </p:grpSpPr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360" y="1892469"/>
                <a:ext cx="215947" cy="228656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3187746" y="1775965"/>
                <a:ext cx="3486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원작 존재 별 관객수 분포</a:t>
                </a:r>
                <a:endParaRPr lang="ko-KR" altLang="en-US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1409" y="2760615"/>
              <a:ext cx="3965423" cy="3534852"/>
            </a:xfrm>
            <a:prstGeom prst="rect">
              <a:avLst/>
            </a:prstGeom>
          </p:spPr>
        </p:pic>
      </p:grpSp>
      <p:sp>
        <p:nvSpPr>
          <p:cNvPr id="56" name="TextBox 55"/>
          <p:cNvSpPr txBox="1"/>
          <p:nvPr/>
        </p:nvSpPr>
        <p:spPr>
          <a:xfrm>
            <a:off x="2955947" y="5633750"/>
            <a:ext cx="8206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원작을 바탕으로 </a:t>
            </a:r>
            <a:r>
              <a:rPr lang="ko-KR" altLang="en-US" sz="20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영화한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영화가 비율로 따지면 아직은 소수이지만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</a:p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1,000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만을 기록한 영화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편 모두 원작 혹은 사실을 바탕으로 한 영화이다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5350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설명변수 </a:t>
            </a:r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Series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7F8FA5"/>
          </a:solidFill>
          <a:ln w="9525">
            <a:solidFill>
              <a:srgbClr val="7F8FA5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F839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  <a:endParaRPr lang="ko-KR" altLang="en-US" dirty="0">
              <a:solidFill>
                <a:srgbClr val="6F839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시각화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6079" y="1074542"/>
            <a:ext cx="8477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범주형 변수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전작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(Series)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의 존재 여부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Yes, No 2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개의 범주로 구성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전작이 흥행한다면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그 다음 작품도 기대가 높기 때문에 흥행에 영향을 받는다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070135" y="2187398"/>
            <a:ext cx="3689798" cy="3164493"/>
            <a:chOff x="2880359" y="2083696"/>
            <a:chExt cx="3508863" cy="4211772"/>
          </a:xfrm>
        </p:grpSpPr>
        <p:grpSp>
          <p:nvGrpSpPr>
            <p:cNvPr id="28" name="그룹 27"/>
            <p:cNvGrpSpPr/>
            <p:nvPr/>
          </p:nvGrpSpPr>
          <p:grpSpPr>
            <a:xfrm>
              <a:off x="2880359" y="2083696"/>
              <a:ext cx="3508863" cy="461665"/>
              <a:chOff x="2880360" y="1775965"/>
              <a:chExt cx="3508863" cy="461665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360" y="1892469"/>
                <a:ext cx="215947" cy="228656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3187746" y="1775965"/>
                <a:ext cx="3201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Series</a:t>
                </a:r>
                <a:r>
                  <a:rPr lang="ko-KR" altLang="en-US" sz="2400" b="1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존재 별 작품 수</a:t>
                </a:r>
                <a:endParaRPr lang="ko-KR" altLang="en-US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359" y="2760616"/>
              <a:ext cx="3508863" cy="3534852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7568815" y="2187398"/>
            <a:ext cx="3666691" cy="3235502"/>
            <a:chOff x="2880359" y="2083696"/>
            <a:chExt cx="3793419" cy="4211771"/>
          </a:xfrm>
        </p:grpSpPr>
        <p:grpSp>
          <p:nvGrpSpPr>
            <p:cNvPr id="33" name="그룹 32"/>
            <p:cNvGrpSpPr/>
            <p:nvPr/>
          </p:nvGrpSpPr>
          <p:grpSpPr>
            <a:xfrm>
              <a:off x="2880359" y="2083696"/>
              <a:ext cx="3793419" cy="461665"/>
              <a:chOff x="2880360" y="1775965"/>
              <a:chExt cx="3793419" cy="461665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360" y="1892469"/>
                <a:ext cx="215947" cy="228656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3187746" y="1775965"/>
                <a:ext cx="3486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Series </a:t>
                </a:r>
                <a:r>
                  <a:rPr lang="ko-KR" altLang="en-US" sz="2400" b="1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별 관객수 분포</a:t>
                </a:r>
                <a:endParaRPr lang="ko-KR" altLang="en-US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359" y="2760615"/>
              <a:ext cx="3793419" cy="3534852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2955947" y="5633750"/>
            <a:ext cx="8206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Series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작품의 영화가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비율로 따지면 아직은 소수이지만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</a:p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                1,000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만을 기록한 영화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편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중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편을 기록하였다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6880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설명변수 </a:t>
            </a:r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Preview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7F8FA5"/>
          </a:solidFill>
          <a:ln w="9525">
            <a:solidFill>
              <a:srgbClr val="7F8FA5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F839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  <a:endParaRPr lang="ko-KR" altLang="en-US" dirty="0">
              <a:solidFill>
                <a:srgbClr val="6F839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시각화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6079" y="1074542"/>
            <a:ext cx="84775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연속형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변수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시사회 관객 수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시사회란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영화를 제작한 후 일반인들에게 공개하기 앞서 미리 반응을 살펴보고자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상영하는 기회를 갖는 모임이다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algn="just"/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보통 시사회에서 출연 배우들의 무대인사가 같이 진행되는데 한국 영화가 아닌 경우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해외 배우들의 스케줄상 시사회를 많이 열지 못한다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926080" y="2941754"/>
            <a:ext cx="8804102" cy="3757985"/>
            <a:chOff x="2993927" y="3139803"/>
            <a:chExt cx="8804102" cy="41680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3927" y="3601469"/>
              <a:ext cx="8804102" cy="3706334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5367" y="3256307"/>
              <a:ext cx="215947" cy="228656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392753" y="3139803"/>
              <a:ext cx="4289231" cy="512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제작 국가 별 시사회 관객수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2880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설명변수 </a:t>
            </a:r>
            <a:r>
              <a:rPr lang="en-US" altLang="ko-KR" sz="2800" b="1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Audience_Reviews</a:t>
            </a:r>
            <a:r>
              <a:rPr lang="en-US" altLang="ko-KR" sz="28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and </a:t>
            </a:r>
            <a:r>
              <a:rPr lang="en-US" altLang="ko-KR" sz="2800" b="1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Critic_Reviews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7F8FA5"/>
          </a:solidFill>
          <a:ln w="9525">
            <a:solidFill>
              <a:srgbClr val="7F8FA5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F839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  <a:endParaRPr lang="ko-KR" altLang="en-US" dirty="0">
              <a:solidFill>
                <a:srgbClr val="6F839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시각화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6079" y="1074542"/>
            <a:ext cx="8477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연속형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변수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시사회를 본 관객과 비평가의 평점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0 ~ 10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사이의 점수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017520" y="2070333"/>
            <a:ext cx="8597117" cy="3962167"/>
            <a:chOff x="3085367" y="3139803"/>
            <a:chExt cx="8597117" cy="4394459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67" y="3601468"/>
              <a:ext cx="8597117" cy="3932794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5367" y="3256307"/>
              <a:ext cx="215947" cy="228656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392753" y="3139803"/>
              <a:ext cx="42892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시사회 평점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17520" y="6032500"/>
            <a:ext cx="859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비평가의 시사회 평점 평균은 </a:t>
            </a:r>
            <a:r>
              <a:rPr lang="en-US" altLang="ko-KR" sz="2000" dirty="0" smtClean="0">
                <a:solidFill>
                  <a:srgbClr val="0000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5.85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이며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관객의 시사회 평점 평균은 </a:t>
            </a:r>
            <a:r>
              <a:rPr lang="en-US" altLang="ko-KR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8.9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이다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52030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설명변수 </a:t>
            </a:r>
            <a:r>
              <a:rPr lang="en-US" altLang="ko-KR" sz="2800" b="1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Trailer_views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7F8FA5"/>
          </a:solidFill>
          <a:ln w="9525">
            <a:solidFill>
              <a:srgbClr val="7F8FA5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F839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  <a:endParaRPr lang="ko-KR" altLang="en-US" dirty="0">
              <a:solidFill>
                <a:srgbClr val="6F839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시각화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6079" y="1074542"/>
            <a:ext cx="8477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연속형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변수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네이버를 통한 영화의 메인 예고편 조회수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최소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37,161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~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최대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3,906,361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3017520" y="2070333"/>
            <a:ext cx="5247249" cy="4664575"/>
            <a:chOff x="3085367" y="3139803"/>
            <a:chExt cx="4596617" cy="4394459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67" y="3601468"/>
              <a:ext cx="3977835" cy="3932794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5367" y="3256307"/>
              <a:ext cx="215947" cy="228656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392753" y="3139803"/>
              <a:ext cx="4289231" cy="512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예고편 조회수와 실제 관객수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789985" y="2613841"/>
            <a:ext cx="417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 </a:t>
            </a:r>
            <a:r>
              <a:rPr lang="en-US" altLang="ko-KR" sz="200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~ </a:t>
            </a:r>
            <a:r>
              <a:rPr lang="en-US" altLang="ko-KR" sz="200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1,000,000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사이의 조회수를 기록한 예고편이 대부분</a:t>
            </a:r>
            <a:endParaRPr lang="en-US" altLang="ko-KR" sz="1000" dirty="0">
              <a:solidFill>
                <a:schemeClr val="accent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89985" y="3800688"/>
            <a:ext cx="4176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영화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r>
              <a:rPr lang="ko-KR" altLang="en-US" sz="2000" dirty="0" err="1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리얼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은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3,906,361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엄청난 예고편 조회수를 기록하였지만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영화 흥행에는 실패하였다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1000" dirty="0">
              <a:solidFill>
                <a:schemeClr val="accent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89985" y="5295312"/>
            <a:ext cx="4176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영화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r>
              <a:rPr lang="ko-KR" altLang="en-US" sz="2000" dirty="0" err="1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리얼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은 추후 회귀 분석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진행시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이상값이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될 가능성이 있다고 판단</a:t>
            </a:r>
            <a:endParaRPr lang="en-US" altLang="ko-KR" sz="1000" dirty="0">
              <a:solidFill>
                <a:schemeClr val="accent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5210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설명변수 </a:t>
            </a:r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Screen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7F8FA5"/>
          </a:solidFill>
          <a:ln w="9525">
            <a:solidFill>
              <a:srgbClr val="7F8FA5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F839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  <a:endParaRPr lang="ko-KR" altLang="en-US" dirty="0">
              <a:solidFill>
                <a:srgbClr val="6F839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시각화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6079" y="1074542"/>
            <a:ext cx="8477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연속형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변수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배정된 스크린 수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주로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Major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배급사의 경우 많은 스크린을 장악하며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스크린은 전국 관객 수와 양의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상관관계를 보인다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3017520" y="2333303"/>
            <a:ext cx="8712662" cy="4234552"/>
            <a:chOff x="3085367" y="3139803"/>
            <a:chExt cx="8712662" cy="4696562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67" y="3601468"/>
              <a:ext cx="8712662" cy="423489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5367" y="3256307"/>
              <a:ext cx="215947" cy="228656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392753" y="3139803"/>
              <a:ext cx="4289231" cy="512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스크린 수와 관객수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6485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31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effectLst>
            <a:glow>
              <a:schemeClr val="accent1">
                <a:alpha val="99000"/>
              </a:schemeClr>
            </a:glow>
          </a:effectLst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61" y="1023205"/>
            <a:ext cx="4714875" cy="4371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2037726" y="5849591"/>
            <a:ext cx="81165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워드 </a:t>
            </a:r>
            <a:r>
              <a:rPr lang="ko-KR" altLang="en-US" sz="30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클라우드를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보면 어떤 영화가 떠오르나요</a:t>
            </a:r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???</a:t>
            </a:r>
            <a:endParaRPr lang="ko-KR" altLang="en-US" sz="3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75907" y="291795"/>
            <a:ext cx="58401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&lt;2017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 개봉한 어떤 영화의 리뷰</a:t>
            </a:r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&gt;</a:t>
            </a:r>
            <a:endParaRPr lang="ko-KR" altLang="en-US" sz="3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8045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연속형</a:t>
            </a:r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변수들의 </a:t>
            </a:r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Scale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7F8FA5"/>
          </a:solidFill>
          <a:ln w="9525">
            <a:solidFill>
              <a:srgbClr val="7F8FA5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F839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  <a:endParaRPr lang="ko-KR" altLang="en-US" dirty="0">
              <a:solidFill>
                <a:srgbClr val="6F839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F839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시각화</a:t>
            </a:r>
            <a:endParaRPr lang="ko-KR" altLang="en-US" dirty="0">
              <a:solidFill>
                <a:srgbClr val="6F839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6079" y="1074542"/>
            <a:ext cx="8477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• 6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개의 </a:t>
            </a:r>
            <a:r>
              <a:rPr lang="ko-KR" altLang="en-US" sz="20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설명변수와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개의 </a:t>
            </a:r>
            <a:r>
              <a:rPr lang="ko-KR" altLang="en-US" sz="20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반응변수가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연속형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변수이다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1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각 </a:t>
            </a:r>
            <a:r>
              <a:rPr lang="ko-KR" altLang="en-US" sz="20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변수별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Scale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을 확인해볼 필요가 있다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20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926079" y="2076887"/>
            <a:ext cx="6923062" cy="3631764"/>
            <a:chOff x="2880360" y="4552305"/>
            <a:chExt cx="6923062" cy="3631764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0360" y="4668809"/>
              <a:ext cx="215947" cy="22865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187747" y="4552305"/>
              <a:ext cx="3368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연속형</a:t>
              </a:r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변수들의 </a:t>
              </a:r>
              <a:r>
                <a:rPr lang="en-US" altLang="ko-KR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Scale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87745" y="5013970"/>
              <a:ext cx="661567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•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Runtime</a:t>
              </a:r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70 ~ 163    </a:t>
              </a:r>
            </a:p>
            <a:p>
              <a:endParaRPr lang="en-US" altLang="ko-KR" sz="1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• </a:t>
              </a:r>
              <a:r>
                <a:rPr lang="en-US" altLang="ko-KR" sz="2000" dirty="0" err="1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Audience_Reviews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: 6.69 ~ 9.83</a:t>
              </a:r>
            </a:p>
            <a:p>
              <a:endParaRPr lang="en-US" altLang="ko-KR" sz="1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• </a:t>
              </a:r>
              <a:r>
                <a:rPr lang="en-US" altLang="ko-KR" sz="2000" dirty="0" err="1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Critic_Reviews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: 2.25 ~ 8.55</a:t>
              </a:r>
            </a:p>
            <a:p>
              <a:endParaRPr lang="en-US" altLang="ko-KR" sz="1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• </a:t>
              </a:r>
              <a:r>
                <a:rPr lang="en-US" altLang="ko-KR" sz="2000" dirty="0" err="1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Trailer_views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37,461 </a:t>
              </a:r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~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3,906,361</a:t>
              </a:r>
            </a:p>
            <a:p>
              <a:endParaRPr lang="en-US" altLang="ko-KR" sz="1000" dirty="0" smtClean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• Preview : 0 ~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148,489</a:t>
              </a:r>
            </a:p>
            <a:p>
              <a:endParaRPr lang="en-US" altLang="ko-KR" sz="1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• </a:t>
              </a:r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Screen :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79 ~ 2,027</a:t>
              </a:r>
              <a:endPara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endParaRPr lang="en-US" altLang="ko-KR" sz="1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•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Audience : 101,303 ~ 14,410,931</a:t>
              </a:r>
              <a:endPara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880359" y="5895330"/>
            <a:ext cx="9035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연속형</a:t>
            </a:r>
            <a:r>
              <a:rPr lang="ko-KR" altLang="en-US" sz="2400" b="1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변수들의 </a:t>
            </a:r>
            <a:r>
              <a:rPr lang="en-US" altLang="ko-KR" sz="2400" b="1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Scale</a:t>
            </a:r>
            <a:r>
              <a:rPr lang="ko-KR" altLang="en-US" sz="2400" b="1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차이가 컸으며</a:t>
            </a:r>
            <a:r>
              <a:rPr lang="en-US" altLang="ko-KR" sz="2400" b="1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400" b="1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 중에서도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반응변수인</a:t>
            </a:r>
            <a:r>
              <a:rPr lang="ko-KR" altLang="en-US" sz="2400" b="1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2400" b="1" dirty="0" smtClean="0">
              <a:solidFill>
                <a:srgbClr val="0070C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sz="2400" b="1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Audience</a:t>
            </a:r>
            <a:r>
              <a:rPr lang="ko-KR" altLang="en-US" sz="2400" b="1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분포가 가장 넓게 퍼져있었다</a:t>
            </a:r>
            <a:r>
              <a:rPr lang="en-US" altLang="ko-KR" sz="2400" b="1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r>
              <a:rPr lang="ko-KR" altLang="en-US" sz="2400" b="1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ko-KR" altLang="en-US" sz="2400" b="1" dirty="0">
              <a:solidFill>
                <a:srgbClr val="0070C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4397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31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effectLst>
            <a:glow>
              <a:schemeClr val="accent1">
                <a:alpha val="99000"/>
              </a:schemeClr>
            </a:glow>
          </a:effectLst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83275" y="836414"/>
            <a:ext cx="2640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Contents</a:t>
            </a:r>
            <a:endParaRPr lang="ko-KR" altLang="en-US" sz="4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76" y="643876"/>
            <a:ext cx="762167" cy="114328"/>
          </a:xfrm>
          <a:prstGeom prst="rect">
            <a:avLst/>
          </a:prstGeom>
          <a:effectLst/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804" y="2378502"/>
            <a:ext cx="1676767" cy="168951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254282" y="2900095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36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22787" y="432800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8185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Multiple Regression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26079" y="1710391"/>
            <a:ext cx="7274755" cy="2822311"/>
            <a:chOff x="2880360" y="1775965"/>
            <a:chExt cx="7274755" cy="2822311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0360" y="1892469"/>
              <a:ext cx="215947" cy="22865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187747" y="1775965"/>
              <a:ext cx="2006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회귀모형</a:t>
              </a:r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적합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187745" y="2237630"/>
                  <a:ext cx="6967370" cy="236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 • </a:t>
                  </a:r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Formula : Audience ~ . -Name  (</a:t>
                  </a:r>
                  <a:r>
                    <a:rPr lang="ko-KR" altLang="en-US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모든 변수 포함</a:t>
                  </a:r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)</a:t>
                  </a:r>
                </a:p>
                <a:p>
                  <a:endParaRPr lang="en-US" altLang="ko-KR" sz="1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  <a:p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 • </a:t>
                  </a:r>
                  <a:r>
                    <a:rPr lang="en-US" altLang="ko-KR" sz="2000" dirty="0" err="1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adj</a:t>
                  </a:r>
                  <a14:m>
                    <m:oMath xmlns:m="http://schemas.openxmlformats.org/officeDocument/2006/math">
                      <m:r>
                        <a:rPr lang="en-US" altLang="ko-KR" sz="2000" b="0" i="0" smtClean="0"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 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sz="2000" dirty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m:t>R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ko-KR" sz="2000" dirty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 = 0.7911</a:t>
                  </a:r>
                </a:p>
                <a:p>
                  <a:endParaRPr lang="en-US" altLang="ko-KR" sz="1000" dirty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  <a:p>
                  <a:r>
                    <a:rPr lang="en-US" altLang="ko-KR" sz="2000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 • </a:t>
                  </a:r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AIC = 3795.652</a:t>
                  </a:r>
                </a:p>
                <a:p>
                  <a:endParaRPr lang="en-US" altLang="ko-KR" sz="1000" dirty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  <a:p>
                  <a:r>
                    <a:rPr lang="en-US" altLang="ko-KR" sz="2000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 • </a:t>
                  </a:r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BIC = 3916.225</a:t>
                  </a:r>
                </a:p>
                <a:p>
                  <a:endParaRPr lang="en-US" altLang="ko-KR" sz="1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  <a:p>
                  <a:r>
                    <a:rPr lang="en-US" altLang="ko-KR" sz="2000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 • </a:t>
                  </a:r>
                  <a:r>
                    <a:rPr lang="ko-KR" altLang="en-US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유의적인 변수 </a:t>
                  </a:r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: Month, Genre, Screen </a:t>
                  </a:r>
                  <a:endParaRPr lang="ko-KR" altLang="en-US" sz="2000" dirty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7745" y="2237630"/>
                  <a:ext cx="6967370" cy="2360646"/>
                </a:xfrm>
                <a:prstGeom prst="rect">
                  <a:avLst/>
                </a:prstGeom>
                <a:blipFill>
                  <a:blip r:embed="rId3"/>
                  <a:stretch>
                    <a:fillRect t="-2320" b="-12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8944" y="4708803"/>
            <a:ext cx="11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26078" y="4932141"/>
            <a:ext cx="827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그러나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EDA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에서 살펴본 바와 같이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반응변수의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Scale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매우 커서 </a:t>
            </a:r>
            <a:endParaRPr lang="en-US" altLang="ko-KR" sz="2000" dirty="0" smtClean="0">
              <a:solidFill>
                <a:schemeClr val="accent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동일 분산을</a:t>
            </a:r>
            <a:r>
              <a:rPr lang="en-US" altLang="ko-KR" sz="2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만족하지 못할 것으로 판단된다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34052" y="5895360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반응변수의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변환을 통해 분산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안정화을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실시할 필요가 있다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2000" dirty="0">
              <a:solidFill>
                <a:schemeClr val="accent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5832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동일 분산 및 </a:t>
            </a:r>
            <a:r>
              <a:rPr lang="ko-KR" altLang="en-US" sz="3600" b="1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반응변수</a:t>
            </a:r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변환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Equal Variance &amp; Variable Conversion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80359" y="1699468"/>
            <a:ext cx="4786533" cy="4266804"/>
            <a:chOff x="2880359" y="1699468"/>
            <a:chExt cx="4786533" cy="426680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359" y="1699468"/>
              <a:ext cx="4786533" cy="4266804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6079" y="1815972"/>
              <a:ext cx="215947" cy="22865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233466" y="1699468"/>
              <a:ext cx="2006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잔차의</a:t>
              </a:r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2400" b="1" dirty="0" err="1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산점도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4977" y="4708803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397" y="1815972"/>
            <a:ext cx="215947" cy="22865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098784" y="1699468"/>
            <a:ext cx="254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powerTransform</a:t>
            </a:r>
            <a:endParaRPr lang="ko-KR" altLang="en-US" sz="2400" b="1" dirty="0">
              <a:solidFill>
                <a:srgbClr val="0070C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296849"/>
                  </p:ext>
                </p:extLst>
              </p:nvPr>
            </p:nvGraphicFramePr>
            <p:xfrm>
              <a:off x="7791397" y="2317815"/>
              <a:ext cx="4051839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0613">
                      <a:extLst>
                        <a:ext uri="{9D8B030D-6E8A-4147-A177-3AD203B41FA5}">
                          <a16:colId xmlns:a16="http://schemas.microsoft.com/office/drawing/2014/main" val="2433367644"/>
                        </a:ext>
                      </a:extLst>
                    </a:gridCol>
                    <a:gridCol w="1479097">
                      <a:extLst>
                        <a:ext uri="{9D8B030D-6E8A-4147-A177-3AD203B41FA5}">
                          <a16:colId xmlns:a16="http://schemas.microsoft.com/office/drawing/2014/main" val="3630645505"/>
                        </a:ext>
                      </a:extLst>
                    </a:gridCol>
                    <a:gridCol w="1222129">
                      <a:extLst>
                        <a:ext uri="{9D8B030D-6E8A-4147-A177-3AD203B41FA5}">
                          <a16:colId xmlns:a16="http://schemas.microsoft.com/office/drawing/2014/main" val="38254918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 err="1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귀무가설</a:t>
                          </a:r>
                          <a:endParaRPr lang="ko-KR" altLang="en-US" sz="2000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p-value</a:t>
                          </a:r>
                          <a:endParaRPr lang="ko-KR" altLang="en-US" sz="2000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결과</a:t>
                          </a:r>
                          <a:endParaRPr lang="ko-KR" altLang="en-US" sz="2000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70902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  <a:ea typeface="-윤고딕330" panose="02030504000101010101" pitchFamily="18" charset="-127"/>
                                  </a:rPr>
                                  <m:t>𝜆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-윤고딕330" panose="02030504000101010101" pitchFamily="18" charset="-127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ko-KR" altLang="en-US" sz="2000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 smtClean="0">
                              <a:effectLst/>
                            </a:rPr>
                            <a:t>&lt; 2.22e-16</a:t>
                          </a:r>
                          <a:endParaRPr lang="ko-KR" altLang="en-US" sz="2000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기각</a:t>
                          </a:r>
                          <a:endParaRPr lang="ko-KR" altLang="en-US" sz="2000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781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  <a:ea typeface="-윤고딕330" panose="02030504000101010101" pitchFamily="18" charset="-127"/>
                                  </a:rPr>
                                  <m:t>𝜆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-윤고딕330" panose="02030504000101010101" pitchFamily="18" charset="-127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ko-KR" altLang="en-US" sz="2000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 smtClean="0">
                              <a:effectLst/>
                            </a:rPr>
                            <a:t>0.42288</a:t>
                          </a:r>
                          <a:endParaRPr lang="ko-KR" altLang="en-US" sz="2000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채택</a:t>
                          </a:r>
                          <a:endParaRPr lang="ko-KR" altLang="en-US" sz="2000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38455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296849"/>
                  </p:ext>
                </p:extLst>
              </p:nvPr>
            </p:nvGraphicFramePr>
            <p:xfrm>
              <a:off x="7791397" y="2317815"/>
              <a:ext cx="4051839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0613">
                      <a:extLst>
                        <a:ext uri="{9D8B030D-6E8A-4147-A177-3AD203B41FA5}">
                          <a16:colId xmlns:a16="http://schemas.microsoft.com/office/drawing/2014/main" val="2433367644"/>
                        </a:ext>
                      </a:extLst>
                    </a:gridCol>
                    <a:gridCol w="1479097">
                      <a:extLst>
                        <a:ext uri="{9D8B030D-6E8A-4147-A177-3AD203B41FA5}">
                          <a16:colId xmlns:a16="http://schemas.microsoft.com/office/drawing/2014/main" val="3630645505"/>
                        </a:ext>
                      </a:extLst>
                    </a:gridCol>
                    <a:gridCol w="1222129">
                      <a:extLst>
                        <a:ext uri="{9D8B030D-6E8A-4147-A177-3AD203B41FA5}">
                          <a16:colId xmlns:a16="http://schemas.microsoft.com/office/drawing/2014/main" val="382549185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 err="1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귀무가설</a:t>
                          </a:r>
                          <a:endParaRPr lang="ko-KR" altLang="en-US" sz="2000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p-value</a:t>
                          </a:r>
                          <a:endParaRPr lang="ko-KR" altLang="en-US" sz="2000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결과</a:t>
                          </a:r>
                          <a:endParaRPr lang="ko-KR" altLang="en-US" sz="2000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70902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0" t="-106061" r="-201351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 smtClean="0">
                              <a:effectLst/>
                            </a:rPr>
                            <a:t>&lt; 2.22e-16</a:t>
                          </a:r>
                          <a:endParaRPr lang="ko-KR" altLang="en-US" sz="2000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기각</a:t>
                          </a:r>
                          <a:endParaRPr lang="ko-KR" altLang="en-US" sz="2000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7810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0" t="-209231" r="-20135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 smtClean="0">
                              <a:effectLst/>
                            </a:rPr>
                            <a:t>0.42288</a:t>
                          </a:r>
                          <a:endParaRPr lang="ko-KR" altLang="en-US" sz="2000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dirty="0" smtClean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a:t>채택</a:t>
                          </a:r>
                          <a:endParaRPr lang="ko-KR" altLang="en-US" sz="2000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38455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TextBox 29"/>
          <p:cNvSpPr txBox="1"/>
          <p:nvPr/>
        </p:nvSpPr>
        <p:spPr>
          <a:xfrm>
            <a:off x="7791398" y="3779722"/>
            <a:ext cx="4051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로그변환이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적절하다고 판단</a:t>
            </a:r>
            <a:endParaRPr lang="en-US" altLang="ko-KR" sz="2000" dirty="0" smtClean="0">
              <a:solidFill>
                <a:schemeClr val="accent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91397" y="4335057"/>
            <a:ext cx="4051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그러나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Audience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는 관객수로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100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1000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 등의 단위로 표현하기도 한다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91397" y="5505945"/>
            <a:ext cx="4051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따라서 일반적인 자연로그 변환보다는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상용로그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변환이 더 적절한 변환으로 판단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42922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자연로그 변환 </a:t>
            </a:r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VS </a:t>
            </a:r>
            <a:r>
              <a:rPr lang="ko-KR" altLang="en-US" sz="3600" b="1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상용로그</a:t>
            </a:r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변환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Natural Log vs Common Log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926079" y="1710391"/>
            <a:ext cx="3772727" cy="3688702"/>
            <a:chOff x="2926079" y="1710391"/>
            <a:chExt cx="3772727" cy="3688702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6079" y="1826895"/>
              <a:ext cx="215947" cy="228656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233466" y="1710391"/>
              <a:ext cx="1426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자연 로그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233464" y="2172056"/>
                  <a:ext cx="3465342" cy="32270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 • </a:t>
                  </a:r>
                  <a:r>
                    <a:rPr lang="en-US" altLang="ko-KR" sz="2000" dirty="0" err="1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adj</a:t>
                  </a:r>
                  <a14:m>
                    <m:oMath xmlns:m="http://schemas.openxmlformats.org/officeDocument/2006/math">
                      <m:r>
                        <a:rPr lang="en-US" altLang="ko-KR" sz="2000" b="0" i="0" smtClean="0"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 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sz="2000" dirty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m:t>R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ko-KR" sz="2000" dirty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 = 0.8333</a:t>
                  </a:r>
                </a:p>
                <a:p>
                  <a:endParaRPr lang="en-US" altLang="ko-KR" sz="1000" dirty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  <a:p>
                  <a:r>
                    <a:rPr lang="en-US" altLang="ko-KR" sz="2000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 • </a:t>
                  </a:r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AIC = 223.774</a:t>
                  </a:r>
                </a:p>
                <a:p>
                  <a:endParaRPr lang="en-US" altLang="ko-KR" sz="1000" dirty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  <a:p>
                  <a:r>
                    <a:rPr lang="en-US" altLang="ko-KR" sz="2000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 • </a:t>
                  </a:r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BIC = 344.3469</a:t>
                  </a:r>
                </a:p>
                <a:p>
                  <a:endPara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  <a:p>
                  <a:r>
                    <a:rPr lang="en-US" altLang="ko-KR" sz="2000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 • </a:t>
                  </a:r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ln(100,000) = 11.51293</a:t>
                  </a:r>
                </a:p>
                <a:p>
                  <a:endPara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  <a:p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 </a:t>
                  </a:r>
                  <a:r>
                    <a:rPr lang="en-US" altLang="ko-KR" sz="2000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• </a:t>
                  </a:r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ln(1,000,000</a:t>
                  </a:r>
                  <a:r>
                    <a:rPr lang="en-US" altLang="ko-KR" sz="2000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) </a:t>
                  </a:r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=13.81551  </a:t>
                  </a:r>
                  <a:endParaRPr lang="en-US" altLang="ko-KR" sz="2000" dirty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  <a:p>
                  <a:endPara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  <a:p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 </a:t>
                  </a:r>
                  <a:r>
                    <a:rPr lang="en-US" altLang="ko-KR" sz="2000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• </a:t>
                  </a:r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ln(10,000,000</a:t>
                  </a:r>
                  <a:r>
                    <a:rPr lang="en-US" altLang="ko-KR" sz="2000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) </a:t>
                  </a:r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= 16.1182 </a:t>
                  </a:r>
                  <a:endParaRPr lang="en-US" altLang="ko-KR" sz="2000" dirty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464" y="2172056"/>
                  <a:ext cx="3465342" cy="3227037"/>
                </a:xfrm>
                <a:prstGeom prst="rect">
                  <a:avLst/>
                </a:prstGeom>
                <a:blipFill>
                  <a:blip r:embed="rId3"/>
                  <a:stretch>
                    <a:fillRect t="-189" r="-1933" b="-24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그룹 10"/>
          <p:cNvGrpSpPr/>
          <p:nvPr/>
        </p:nvGrpSpPr>
        <p:grpSpPr>
          <a:xfrm>
            <a:off x="7404294" y="1710391"/>
            <a:ext cx="3797105" cy="3688702"/>
            <a:chOff x="7404294" y="1710391"/>
            <a:chExt cx="3797105" cy="3688702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4294" y="1826895"/>
              <a:ext cx="215947" cy="22865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7711681" y="1710391"/>
              <a:ext cx="1426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상용 로그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7711678" y="2172056"/>
                  <a:ext cx="3489721" cy="32270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 • </a:t>
                  </a:r>
                  <a:r>
                    <a:rPr lang="en-US" altLang="ko-KR" sz="2000" dirty="0" err="1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adj</a:t>
                  </a:r>
                  <a14:m>
                    <m:oMath xmlns:m="http://schemas.openxmlformats.org/officeDocument/2006/math">
                      <m:r>
                        <a:rPr lang="en-US" altLang="ko-KR" sz="2000" b="0" i="0" smtClean="0">
                          <a:latin typeface="Cambria Math" panose="02040503050406030204" pitchFamily="18" charset="0"/>
                          <a:ea typeface="-윤고딕330" panose="02030504000101010101" pitchFamily="18" charset="-127"/>
                        </a:rPr>
                        <m:t> 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-윤고딕330" panose="02030504000101010101" pitchFamily="18" charset="-127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sz="2000" dirty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m:t>R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ko-KR" sz="2000" dirty="0">
                              <a:latin typeface="-윤고딕330" panose="02030504000101010101" pitchFamily="18" charset="-127"/>
                              <a:ea typeface="-윤고딕330" panose="02030504000101010101" pitchFamily="18" charset="-127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 = 0.8333</a:t>
                  </a:r>
                </a:p>
                <a:p>
                  <a:endParaRPr lang="en-US" altLang="ko-KR" sz="1000" dirty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  <a:p>
                  <a:r>
                    <a:rPr lang="en-US" altLang="ko-KR" sz="2000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 • </a:t>
                  </a:r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AIC = 20.27008</a:t>
                  </a:r>
                </a:p>
                <a:p>
                  <a:endParaRPr lang="en-US" altLang="ko-KR" sz="1000" dirty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  <a:p>
                  <a:r>
                    <a:rPr lang="en-US" altLang="ko-KR" sz="2000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 • </a:t>
                  </a:r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BIC = 140.843</a:t>
                  </a:r>
                </a:p>
                <a:p>
                  <a:endParaRPr lang="en-US" altLang="ko-KR" sz="2000" dirty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  <a:p>
                  <a:r>
                    <a:rPr lang="en-US" altLang="ko-KR" sz="2000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 • </a:t>
                  </a:r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log(100,000</a:t>
                  </a:r>
                  <a:r>
                    <a:rPr lang="en-US" altLang="ko-KR" sz="2000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) </a:t>
                  </a:r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= 5</a:t>
                  </a:r>
                  <a:endParaRPr lang="en-US" altLang="ko-KR" sz="2000" dirty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  <a:p>
                  <a:endParaRPr lang="en-US" altLang="ko-KR" sz="2000" dirty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  <a:p>
                  <a:r>
                    <a:rPr lang="en-US" altLang="ko-KR" sz="2000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 • </a:t>
                  </a:r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log(1,000,000</a:t>
                  </a:r>
                  <a:r>
                    <a:rPr lang="en-US" altLang="ko-KR" sz="2000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) </a:t>
                  </a:r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= 6</a:t>
                  </a:r>
                  <a:endParaRPr lang="en-US" altLang="ko-KR" sz="2000" dirty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  <a:p>
                  <a:endParaRPr lang="en-US" altLang="ko-KR" sz="2000" dirty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  <a:p>
                  <a:r>
                    <a:rPr lang="en-US" altLang="ko-KR" sz="2000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 • </a:t>
                  </a:r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log(10,000,000</a:t>
                  </a:r>
                  <a:r>
                    <a:rPr lang="en-US" altLang="ko-KR" sz="2000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) </a:t>
                  </a:r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=</a:t>
                  </a:r>
                  <a:r>
                    <a:rPr lang="en-US" altLang="ko-KR" sz="2000" dirty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 </a:t>
                  </a:r>
                  <a:r>
                    <a:rPr lang="en-US" altLang="ko-KR" sz="20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7</a:t>
                  </a:r>
                  <a:endParaRPr lang="en-US" altLang="ko-KR" sz="2000" dirty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1678" y="2172056"/>
                  <a:ext cx="3489721" cy="3227037"/>
                </a:xfrm>
                <a:prstGeom prst="rect">
                  <a:avLst/>
                </a:prstGeom>
                <a:blipFill>
                  <a:blip r:embed="rId4"/>
                  <a:stretch>
                    <a:fillRect t="-189" b="-24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TextBox 54"/>
          <p:cNvSpPr txBox="1"/>
          <p:nvPr/>
        </p:nvSpPr>
        <p:spPr>
          <a:xfrm>
            <a:off x="2926079" y="5653943"/>
            <a:ext cx="8804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상용로그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변환의 경우 추정된 값이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이면</a:t>
            </a:r>
            <a:r>
              <a:rPr lang="en-US" altLang="ko-KR" sz="2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관객수가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100,000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추정된 값이</a:t>
            </a:r>
            <a:endParaRPr lang="en-US" altLang="ko-KR" sz="2000" dirty="0" smtClean="0">
              <a:solidFill>
                <a:schemeClr val="accent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sz="2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6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이면 관객수가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1,000,000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r>
              <a:rPr lang="en-US" altLang="ko-KR" sz="2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등으로 추정된 값을 이해하기 쉽다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8944" y="4708803"/>
            <a:ext cx="11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0197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잠정 모형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8944" y="4708803"/>
            <a:ext cx="11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Pr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o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visional Model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Rectangle 9"/>
          <p:cNvSpPr/>
          <p:nvPr/>
        </p:nvSpPr>
        <p:spPr>
          <a:xfrm>
            <a:off x="2255519" y="3134016"/>
            <a:ext cx="993648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 smtClean="0">
                <a:effectLst>
                  <a:outerShdw blurRad="1270000" algn="ctr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Log(Audience, base=10) ~ 14</a:t>
            </a:r>
            <a:r>
              <a:rPr lang="ko-KR" altLang="en-US" sz="2500" dirty="0" smtClean="0">
                <a:effectLst>
                  <a:outerShdw blurRad="1270000" algn="ctr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개의 모든 설명 변수</a:t>
            </a:r>
            <a:endParaRPr lang="id-ID" sz="2500" dirty="0">
              <a:effectLst>
                <a:outerShdw blurRad="1270000" algn="ctr" rotWithShape="0">
                  <a:schemeClr val="bg1">
                    <a:lumMod val="50000"/>
                    <a:alpha val="40000"/>
                  </a:schemeClr>
                </a:outerShdw>
              </a:effectLst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3861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상용로그</a:t>
            </a:r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변환 후의 분산 안정화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Common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Log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926079" y="1699468"/>
            <a:ext cx="8804103" cy="4333032"/>
            <a:chOff x="2926079" y="1699468"/>
            <a:chExt cx="8804103" cy="433303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080" y="1699468"/>
              <a:ext cx="8804102" cy="4333032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6079" y="1817780"/>
              <a:ext cx="215947" cy="23220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233466" y="1699468"/>
              <a:ext cx="2006749" cy="468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잔차의</a:t>
              </a:r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2400" b="1" dirty="0" err="1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산점도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8944" y="4708803"/>
            <a:ext cx="11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80359" y="6257316"/>
            <a:ext cx="8804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반응변수의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변환을 통해 분산이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안정화되었음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확인할 수 있다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88872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이상값</a:t>
            </a:r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확인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Outlier Check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80359" y="1699468"/>
            <a:ext cx="8849823" cy="4333032"/>
            <a:chOff x="2880359" y="1699468"/>
            <a:chExt cx="8849823" cy="433303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359" y="1699468"/>
              <a:ext cx="8849823" cy="4333032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6079" y="1817780"/>
              <a:ext cx="215947" cy="23220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233466" y="1699468"/>
              <a:ext cx="2006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InfluencePlot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8944" y="4708803"/>
            <a:ext cx="11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80359" y="6150812"/>
            <a:ext cx="8804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Cook’s Distance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 가장 큰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 데이터를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이상값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후보로 판단</a:t>
            </a:r>
            <a:endParaRPr lang="en-US" altLang="ko-KR" sz="2000" dirty="0" smtClean="0">
              <a:solidFill>
                <a:schemeClr val="accent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4478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이상값</a:t>
            </a:r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확인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Outlier Check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8944" y="4708803"/>
            <a:ext cx="11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dirty="0">
              <a:solidFill>
                <a:srgbClr val="7E8FA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926079" y="1699468"/>
            <a:ext cx="4818188" cy="4620844"/>
            <a:chOff x="2926079" y="1699468"/>
            <a:chExt cx="4818188" cy="4620844"/>
          </a:xfrm>
        </p:grpSpPr>
        <p:grpSp>
          <p:nvGrpSpPr>
            <p:cNvPr id="2" name="그룹 1"/>
            <p:cNvGrpSpPr/>
            <p:nvPr/>
          </p:nvGrpSpPr>
          <p:grpSpPr>
            <a:xfrm>
              <a:off x="2926079" y="1699468"/>
              <a:ext cx="3272498" cy="461665"/>
              <a:chOff x="2926079" y="1699468"/>
              <a:chExt cx="3272498" cy="461665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26079" y="1817780"/>
                <a:ext cx="215947" cy="232205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3233466" y="1699468"/>
                <a:ext cx="29651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20</a:t>
                </a:r>
                <a:r>
                  <a:rPr lang="ko-KR" altLang="en-US" sz="2400" b="1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번 데이터 </a:t>
                </a:r>
                <a:r>
                  <a:rPr lang="en-US" altLang="ko-KR" sz="2400" b="1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:r>
                  <a:rPr lang="ko-KR" altLang="en-US" sz="2400" b="1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군함도</a:t>
                </a:r>
                <a:endParaRPr lang="ko-KR" altLang="en-US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079" y="2161133"/>
              <a:ext cx="4818188" cy="4159179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7744267" y="2974864"/>
            <a:ext cx="4107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스크린 수는 가장 많지만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그 수에 비해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관객수가 적은 편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으로 </a:t>
            </a:r>
            <a:r>
              <a:rPr lang="ko-KR" altLang="en-US" sz="20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이상값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후보로 선택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44267" y="4540578"/>
            <a:ext cx="41077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그러나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500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 이상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의 영화는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총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뿐이다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따라서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군함도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를 제거하게 되면 관객수가 많은 영화들의 영향력이 떨어지기 때문에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제거하지 않는 것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 바람직하다고 판단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44267" y="2024703"/>
            <a:ext cx="4107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스크린 수와 관객의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산점도</a:t>
            </a:r>
            <a:endParaRPr lang="en-US" altLang="ko-KR" sz="2000" dirty="0" smtClean="0">
              <a:solidFill>
                <a:schemeClr val="accent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669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변수 선택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Variable Selection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880356" y="1710391"/>
            <a:ext cx="9219975" cy="1898353"/>
            <a:chOff x="2880356" y="1710391"/>
            <a:chExt cx="9219975" cy="189835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6079" y="1826895"/>
              <a:ext cx="215947" cy="228656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233466" y="1710391"/>
              <a:ext cx="4556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모든 가능한 회귀에서의 변수 선택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356" y="2172056"/>
              <a:ext cx="2744605" cy="1436688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071" y="2172056"/>
              <a:ext cx="2858198" cy="1436688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0034" y="2172056"/>
              <a:ext cx="2930297" cy="143668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80357" y="3939012"/>
                <a:ext cx="9075802" cy="45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2000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• </a:t>
                </a:r>
                <a:r>
                  <a:rPr lang="en-US" altLang="ko-KR" sz="2000" dirty="0" err="1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adj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 </m:t>
                    </m:r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chemeClr val="accent2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chemeClr val="accent2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기준 </a:t>
                </a:r>
                <a:r>
                  <a:rPr lang="en-US" altLang="ko-KR" sz="2000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Month, Genre, Grade, </a:t>
                </a:r>
                <a:r>
                  <a:rPr lang="en-US" altLang="ko-KR" sz="2000" dirty="0" err="1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Critic_Reviews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, Screen</a:t>
                </a:r>
                <a:endPara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57" y="3939012"/>
                <a:ext cx="9075802" cy="457048"/>
              </a:xfrm>
              <a:prstGeom prst="rect">
                <a:avLst/>
              </a:prstGeom>
              <a:blipFill>
                <a:blip r:embed="rId7"/>
                <a:stretch>
                  <a:fillRect t="-1333" b="-2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880355" y="4636416"/>
                <a:ext cx="8804103" cy="45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2000" dirty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• </a:t>
                </a:r>
                <a:r>
                  <a:rPr lang="en-US" altLang="ko-KR" sz="2000" dirty="0" err="1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Cp</a:t>
                </a:r>
                <a:r>
                  <a:rPr lang="en-US" altLang="ko-KR" sz="2000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기준 </a:t>
                </a:r>
                <a:r>
                  <a:rPr lang="en-US" altLang="ko-KR" sz="2000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:r>
                  <a:rPr lang="en-US" altLang="ko-KR" sz="2000" dirty="0" smtClean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adj</a:t>
                </a:r>
                <a14:m>
                  <m:oMath xmlns:m="http://schemas.openxmlformats.org/officeDocument/2006/math">
                    <m:r>
                      <a:rPr lang="en-US" altLang="ko-KR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 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chemeClr val="tx1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chemeClr val="tx1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기준 모델과 동일</a:t>
                </a:r>
                <a:endPara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55" y="4636416"/>
                <a:ext cx="8804103" cy="457048"/>
              </a:xfrm>
              <a:prstGeom prst="rect">
                <a:avLst/>
              </a:prstGeom>
              <a:blipFill>
                <a:blip r:embed="rId8"/>
                <a:stretch>
                  <a:fillRect t="-2667" b="-2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438944" y="4708803"/>
            <a:ext cx="11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80354" y="5333820"/>
            <a:ext cx="8804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AIC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기준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Runtime, Grade, </a:t>
            </a:r>
            <a:r>
              <a:rPr lang="en-US" altLang="ko-KR" sz="2000" dirty="0" err="1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Critic_Reviews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Screen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80354" y="5974286"/>
            <a:ext cx="8804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BIC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기준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en-US" altLang="ko-KR" sz="20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Critic_Reviews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Screen</a:t>
            </a:r>
            <a:endParaRPr lang="en-US" altLang="ko-KR" sz="2000" dirty="0">
              <a:solidFill>
                <a:schemeClr val="accent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8316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0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31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effectLst>
            <a:glow>
              <a:schemeClr val="accent1">
                <a:alpha val="99000"/>
              </a:schemeClr>
            </a:glow>
          </a:effectLst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6" y="325861"/>
            <a:ext cx="8439150" cy="495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402" y="669927"/>
            <a:ext cx="8439150" cy="4810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22" y="1546963"/>
            <a:ext cx="8439150" cy="4686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353" y="497311"/>
            <a:ext cx="8439150" cy="4610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14" y="1232638"/>
            <a:ext cx="8439150" cy="5314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40" y="737676"/>
            <a:ext cx="10157120" cy="5628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>
            <a:off x="2443017" y="2904141"/>
            <a:ext cx="73059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2017</a:t>
            </a:r>
            <a:r>
              <a:rPr lang="ko-KR" altLang="en-US" sz="4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 </a:t>
            </a:r>
            <a:r>
              <a:rPr lang="en-US" altLang="ko-KR" sz="4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12</a:t>
            </a:r>
            <a:r>
              <a:rPr lang="ko-KR" altLang="en-US" sz="4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월 </a:t>
            </a:r>
            <a:r>
              <a:rPr lang="en-US" altLang="ko-KR" sz="4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r>
              <a:rPr lang="ko-KR" altLang="en-US" sz="4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일에 개봉하여</a:t>
            </a:r>
            <a:endParaRPr lang="en-US" altLang="ko-KR" sz="40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14,411,675 </a:t>
            </a:r>
            <a:r>
              <a:rPr lang="ko-KR" altLang="en-US" sz="4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명의 관객을 기록한</a:t>
            </a:r>
            <a:endParaRPr lang="en-US" altLang="ko-KR" sz="40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r>
              <a:rPr lang="ko-KR" altLang="en-US" sz="40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신과함께</a:t>
            </a:r>
            <a:r>
              <a:rPr lang="ko-KR" altLang="en-US" sz="4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– </a:t>
            </a:r>
            <a:r>
              <a:rPr lang="ko-KR" altLang="en-US" sz="4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죄와 벌</a:t>
            </a:r>
            <a:r>
              <a:rPr lang="en-US" altLang="ko-KR" sz="4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ko-KR" altLang="en-US" sz="4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2202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잠정 모형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Pr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o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visional Model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8944" y="4708803"/>
            <a:ext cx="11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903218" y="1699468"/>
                <a:ext cx="8804103" cy="1180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20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• </a:t>
                </a:r>
                <a:r>
                  <a:rPr lang="en-US" altLang="ko-KR" sz="2000" dirty="0" err="1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adj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2000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기준의 모델 선택</a:t>
                </a:r>
                <a:endPara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just"/>
                <a:r>
                  <a:rPr lang="en-US" altLang="ko-KR" sz="20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• </a:t>
                </a:r>
                <a:r>
                  <a:rPr lang="en-US" altLang="ko-KR" sz="2000" dirty="0" err="1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Cp</a:t>
                </a:r>
                <a:r>
                  <a:rPr lang="en-US" altLang="ko-KR" sz="20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통계량 기준의 모델 선택</a:t>
                </a:r>
                <a:endPara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just"/>
                <a:endParaRPr lang="en-US" altLang="ko-KR" sz="10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just"/>
                <a:r>
                  <a:rPr lang="en-US" altLang="ko-KR" sz="1700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M1 : log(Audience</a:t>
                </a:r>
                <a:r>
                  <a:rPr lang="en-US" altLang="ko-KR" sz="1700" dirty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, base=10) ~ </a:t>
                </a:r>
                <a:r>
                  <a:rPr lang="en-US" altLang="ko-KR" sz="1700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Month + Genre </a:t>
                </a:r>
                <a:r>
                  <a:rPr lang="en-US" altLang="ko-KR" sz="1700" dirty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+ </a:t>
                </a:r>
                <a:r>
                  <a:rPr lang="en-US" altLang="ko-KR" sz="1700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Grade + </a:t>
                </a:r>
                <a:r>
                  <a:rPr lang="en-US" altLang="ko-KR" sz="1700" dirty="0" err="1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Critic_Reviews</a:t>
                </a:r>
                <a:r>
                  <a:rPr lang="en-US" altLang="ko-KR" sz="1700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+ Screen</a:t>
                </a:r>
                <a:endParaRPr lang="en-US" altLang="ko-KR" sz="1700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18" y="1699468"/>
                <a:ext cx="8804103" cy="1180323"/>
              </a:xfrm>
              <a:prstGeom prst="rect">
                <a:avLst/>
              </a:prstGeom>
              <a:blipFill>
                <a:blip r:embed="rId2"/>
                <a:stretch>
                  <a:fillRect l="-416" t="-1036" b="-6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926079" y="3350597"/>
            <a:ext cx="880410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• BIC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기준의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모델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선택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sz="1700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M2 : log(Audience</a:t>
            </a:r>
            <a:r>
              <a:rPr lang="en-US" altLang="ko-KR" sz="1700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base=10) ~ </a:t>
            </a:r>
            <a:r>
              <a:rPr lang="en-US" altLang="ko-KR" sz="1700" dirty="0" err="1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Critic_Reviews</a:t>
            </a:r>
            <a:r>
              <a:rPr lang="en-US" altLang="ko-KR" sz="1700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700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+ Screen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26079" y="4662211"/>
            <a:ext cx="880410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• AIC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기준의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모델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선택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sz="1700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M3 : log(Audience</a:t>
            </a:r>
            <a:r>
              <a:rPr lang="en-US" altLang="ko-KR" sz="1700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base=10) ~ </a:t>
            </a:r>
            <a:r>
              <a:rPr lang="en-US" altLang="ko-KR" sz="1700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Runtime + Grade + </a:t>
            </a:r>
            <a:r>
              <a:rPr lang="en-US" altLang="ko-KR" sz="1700" dirty="0" err="1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Critic_Reviews</a:t>
            </a:r>
            <a:r>
              <a:rPr lang="en-US" altLang="ko-KR" sz="1700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700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+ Screen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03217" y="6024533"/>
                <a:ext cx="8804103" cy="45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2000" dirty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• </a:t>
                </a:r>
                <a:r>
                  <a:rPr lang="en-US" altLang="ko-KR" sz="2000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3</a:t>
                </a:r>
                <a:r>
                  <a:rPr lang="ko-KR" altLang="en-US" sz="2000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개의 잠정 모형 중 </a:t>
                </a:r>
                <a:r>
                  <a:rPr lang="en-US" altLang="ko-KR" sz="2000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AIC, BIC, adj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chemeClr val="accent2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chemeClr val="accent2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값들의 비교로 하나의 잠정 모형을 선택</a:t>
                </a:r>
                <a:endParaRPr lang="en-US" altLang="ko-KR" sz="2000" dirty="0" smtClean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17" y="6024533"/>
                <a:ext cx="8804103" cy="457048"/>
              </a:xfrm>
              <a:prstGeom prst="rect">
                <a:avLst/>
              </a:prstGeom>
              <a:blipFill>
                <a:blip r:embed="rId3"/>
                <a:stretch>
                  <a:fillRect t="-1333" b="-2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39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2" grpId="0"/>
      <p:bldP spid="2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잠정 모형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Pr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o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visional Model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8944" y="4708803"/>
            <a:ext cx="11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38455" y="6216773"/>
            <a:ext cx="8804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• M2(</a:t>
            </a:r>
            <a:r>
              <a:rPr lang="en-US" altLang="ko-KR" sz="2000" dirty="0" err="1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Critic_Reviews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Screen)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모델을 잠정 모형으로 선택</a:t>
            </a:r>
            <a:endParaRPr lang="en-US" altLang="ko-KR" sz="2000" dirty="0" smtClean="0">
              <a:solidFill>
                <a:schemeClr val="accent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545080" y="1519251"/>
            <a:ext cx="3073975" cy="4513249"/>
            <a:chOff x="2545080" y="1519251"/>
            <a:chExt cx="3073975" cy="4513249"/>
          </a:xfrm>
        </p:grpSpPr>
        <p:grpSp>
          <p:nvGrpSpPr>
            <p:cNvPr id="9" name="그룹 8"/>
            <p:cNvGrpSpPr/>
            <p:nvPr/>
          </p:nvGrpSpPr>
          <p:grpSpPr>
            <a:xfrm>
              <a:off x="2545080" y="1519251"/>
              <a:ext cx="3073975" cy="4513249"/>
              <a:chOff x="2492058" y="1827226"/>
              <a:chExt cx="3073975" cy="3160699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2058" y="2247726"/>
                <a:ext cx="3073975" cy="274019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직사각형 7"/>
                  <p:cNvSpPr/>
                  <p:nvPr/>
                </p:nvSpPr>
                <p:spPr>
                  <a:xfrm>
                    <a:off x="3580877" y="1827226"/>
                    <a:ext cx="896336" cy="4205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dirty="0" err="1" smtClean="0">
                        <a:solidFill>
                          <a:schemeClr val="accent1"/>
                        </a:solidFill>
                        <a:ea typeface="-윤고딕330" panose="02030504000101010101" pitchFamily="18" charset="-127"/>
                      </a:rPr>
                      <a:t>Adj</a:t>
                    </a:r>
                    <a:r>
                      <a:rPr lang="en-US" altLang="ko-KR" dirty="0" smtClean="0">
                        <a:solidFill>
                          <a:schemeClr val="accent1"/>
                        </a:solidFill>
                        <a:ea typeface="-윤고딕330" panose="02030504000101010101" pitchFamily="18" charset="-127"/>
                      </a:rPr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-윤고딕330" panose="02030504000101010101" pitchFamily="18" charset="-127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dirty="0">
                                <a:solidFill>
                                  <a:schemeClr val="accent1"/>
                                </a:solidFill>
                                <a:latin typeface="-윤고딕330" panose="02030504000101010101" pitchFamily="18" charset="-127"/>
                                <a:ea typeface="-윤고딕330" panose="02030504000101010101" pitchFamily="18" charset="-127"/>
                              </a:rPr>
                              <m:t>R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altLang="ko-KR" dirty="0">
                                <a:solidFill>
                                  <a:schemeClr val="accent1"/>
                                </a:solidFill>
                                <a:latin typeface="-윤고딕330" panose="02030504000101010101" pitchFamily="18" charset="-127"/>
                                <a:ea typeface="-윤고딕330" panose="02030504000101010101" pitchFamily="18" charset="-127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ko-KR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직사각형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0877" y="1827226"/>
                    <a:ext cx="896336" cy="4205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442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모서리가 둥근 직사각형 11"/>
            <p:cNvSpPr/>
            <p:nvPr/>
          </p:nvSpPr>
          <p:spPr>
            <a:xfrm>
              <a:off x="2738455" y="2112641"/>
              <a:ext cx="1076800" cy="3813497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765988" y="1538150"/>
            <a:ext cx="3073975" cy="4540511"/>
            <a:chOff x="5765988" y="1538150"/>
            <a:chExt cx="3073975" cy="4540511"/>
          </a:xfrm>
        </p:grpSpPr>
        <p:grpSp>
          <p:nvGrpSpPr>
            <p:cNvPr id="10" name="그룹 9"/>
            <p:cNvGrpSpPr/>
            <p:nvPr/>
          </p:nvGrpSpPr>
          <p:grpSpPr>
            <a:xfrm>
              <a:off x="5765988" y="1538150"/>
              <a:ext cx="3073975" cy="4494350"/>
              <a:chOff x="5712966" y="1846125"/>
              <a:chExt cx="3073975" cy="314180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2966" y="2247726"/>
                <a:ext cx="3073975" cy="2740199"/>
              </a:xfrm>
              <a:prstGeom prst="rect">
                <a:avLst/>
              </a:prstGeom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6986098" y="1846125"/>
                <a:ext cx="5277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accent1"/>
                    </a:solidFill>
                    <a:ea typeface="-윤고딕330" panose="02030504000101010101" pitchFamily="18" charset="-127"/>
                  </a:rPr>
                  <a:t>BIC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2" name="모서리가 둥근 직사각형 31"/>
            <p:cNvSpPr/>
            <p:nvPr/>
          </p:nvSpPr>
          <p:spPr>
            <a:xfrm>
              <a:off x="6602106" y="5078135"/>
              <a:ext cx="1076800" cy="1000526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986896" y="1538150"/>
            <a:ext cx="3073975" cy="4494350"/>
            <a:chOff x="8986896" y="1538150"/>
            <a:chExt cx="3073975" cy="4494350"/>
          </a:xfrm>
        </p:grpSpPr>
        <p:grpSp>
          <p:nvGrpSpPr>
            <p:cNvPr id="11" name="그룹 10"/>
            <p:cNvGrpSpPr/>
            <p:nvPr/>
          </p:nvGrpSpPr>
          <p:grpSpPr>
            <a:xfrm>
              <a:off x="8986896" y="1538150"/>
              <a:ext cx="3073975" cy="4494350"/>
              <a:chOff x="8933874" y="1846125"/>
              <a:chExt cx="3073975" cy="314180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3874" y="2247726"/>
                <a:ext cx="3073975" cy="2740199"/>
              </a:xfrm>
              <a:prstGeom prst="rect">
                <a:avLst/>
              </a:prstGeom>
            </p:spPr>
          </p:pic>
          <p:sp>
            <p:nvSpPr>
              <p:cNvPr id="30" name="직사각형 29"/>
              <p:cNvSpPr/>
              <p:nvPr/>
            </p:nvSpPr>
            <p:spPr>
              <a:xfrm>
                <a:off x="10198190" y="1846125"/>
                <a:ext cx="545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accent1"/>
                    </a:solidFill>
                    <a:ea typeface="-윤고딕330" panose="02030504000101010101" pitchFamily="18" charset="-127"/>
                  </a:rPr>
                  <a:t>AIC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3" name="모서리가 둥근 직사각형 32"/>
            <p:cNvSpPr/>
            <p:nvPr/>
          </p:nvSpPr>
          <p:spPr>
            <a:xfrm>
              <a:off x="10653382" y="3345448"/>
              <a:ext cx="1076800" cy="2580689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8250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잠정 모형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8944" y="4708803"/>
            <a:ext cx="11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Pr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o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visional Model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Rectangle 9"/>
          <p:cNvSpPr/>
          <p:nvPr/>
        </p:nvSpPr>
        <p:spPr>
          <a:xfrm>
            <a:off x="2255519" y="3134016"/>
            <a:ext cx="993648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 smtClean="0">
                <a:effectLst>
                  <a:outerShdw blurRad="1270000" algn="ctr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Log(Audience, base=10) ~ </a:t>
            </a:r>
            <a:r>
              <a:rPr lang="en-US" sz="2500" dirty="0" err="1" smtClean="0">
                <a:effectLst>
                  <a:outerShdw blurRad="1270000" algn="ctr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Critic_Reviews</a:t>
            </a:r>
            <a:r>
              <a:rPr lang="en-US" sz="2500" dirty="0" smtClean="0">
                <a:effectLst>
                  <a:outerShdw blurRad="1270000" algn="ctr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 + Screen</a:t>
            </a:r>
            <a:endParaRPr lang="id-ID" sz="2500" dirty="0">
              <a:effectLst>
                <a:outerShdw blurRad="1270000" algn="ctr" rotWithShape="0">
                  <a:schemeClr val="bg1">
                    <a:lumMod val="50000"/>
                    <a:alpha val="40000"/>
                  </a:schemeClr>
                </a:outerShdw>
              </a:effectLst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126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가정 만족 여부 확인 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6079" y="1074542"/>
            <a:ext cx="88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log(Audience, base=10) ~ </a:t>
            </a:r>
            <a:r>
              <a:rPr lang="en-US" altLang="ko-KR" dirty="0" err="1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Critic_Reviews</a:t>
            </a:r>
            <a:r>
              <a:rPr lang="en-US" altLang="ko-KR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+ Screen</a:t>
            </a: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8944" y="4708803"/>
            <a:ext cx="11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26079" y="2090734"/>
            <a:ext cx="4081390" cy="4362820"/>
            <a:chOff x="2926079" y="2090734"/>
            <a:chExt cx="4081390" cy="4362820"/>
          </a:xfrm>
        </p:grpSpPr>
        <p:sp>
          <p:nvSpPr>
            <p:cNvPr id="22" name="TextBox 21"/>
            <p:cNvSpPr txBox="1"/>
            <p:nvPr/>
          </p:nvSpPr>
          <p:spPr>
            <a:xfrm>
              <a:off x="2926079" y="2090734"/>
              <a:ext cx="2322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• 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동일 분산의 가정</a:t>
              </a:r>
              <a:endPara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079" y="2635964"/>
              <a:ext cx="4081390" cy="381759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7305270" y="2090734"/>
            <a:ext cx="4081390" cy="4362819"/>
            <a:chOff x="2926079" y="2090734"/>
            <a:chExt cx="4081390" cy="4362819"/>
          </a:xfrm>
        </p:grpSpPr>
        <p:sp>
          <p:nvSpPr>
            <p:cNvPr id="28" name="TextBox 27"/>
            <p:cNvSpPr txBox="1"/>
            <p:nvPr/>
          </p:nvSpPr>
          <p:spPr>
            <a:xfrm>
              <a:off x="2926079" y="2090734"/>
              <a:ext cx="2322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• 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정규성의 가정</a:t>
              </a:r>
              <a:endPara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079" y="2635964"/>
              <a:ext cx="4081390" cy="3817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6093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가정 만족 여부 확인 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6079" y="1074542"/>
            <a:ext cx="88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log(Audience, base=10) ~ </a:t>
            </a:r>
            <a:r>
              <a:rPr lang="en-US" altLang="ko-KR" dirty="0" err="1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Critic_Reviews</a:t>
            </a:r>
            <a:r>
              <a:rPr lang="en-US" altLang="ko-KR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+ Screen</a:t>
            </a: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8944" y="4708803"/>
            <a:ext cx="11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26079" y="2090734"/>
            <a:ext cx="4081390" cy="4273138"/>
            <a:chOff x="2926079" y="2090734"/>
            <a:chExt cx="4081390" cy="4273138"/>
          </a:xfrm>
        </p:grpSpPr>
        <p:sp>
          <p:nvSpPr>
            <p:cNvPr id="22" name="TextBox 21"/>
            <p:cNvSpPr txBox="1"/>
            <p:nvPr/>
          </p:nvSpPr>
          <p:spPr>
            <a:xfrm>
              <a:off x="2926079" y="2090734"/>
              <a:ext cx="2322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• 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독립성의 가정</a:t>
              </a:r>
              <a:endPara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079" y="2725645"/>
              <a:ext cx="4081390" cy="3638227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7305270" y="2090734"/>
            <a:ext cx="4081389" cy="4273138"/>
            <a:chOff x="2926079" y="2090734"/>
            <a:chExt cx="4081389" cy="4273138"/>
          </a:xfrm>
        </p:grpSpPr>
        <p:sp>
          <p:nvSpPr>
            <p:cNvPr id="28" name="TextBox 27"/>
            <p:cNvSpPr txBox="1"/>
            <p:nvPr/>
          </p:nvSpPr>
          <p:spPr>
            <a:xfrm>
              <a:off x="2926079" y="2090734"/>
              <a:ext cx="2322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• 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선형 관계의 가정</a:t>
              </a:r>
              <a:endPara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079" y="2725645"/>
              <a:ext cx="4081389" cy="3638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27330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가정 만족 여부 확인 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6079" y="1074542"/>
            <a:ext cx="88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log(Audience, base=10) ~ </a:t>
            </a:r>
            <a:r>
              <a:rPr lang="en-US" altLang="ko-KR" dirty="0" err="1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Critic_Reviews</a:t>
            </a:r>
            <a:r>
              <a:rPr lang="en-US" altLang="ko-KR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+ Screen</a:t>
            </a: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8944" y="4708803"/>
            <a:ext cx="11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28130" y="3092407"/>
            <a:ext cx="410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Screen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sz="2000" dirty="0" err="1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차항을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추가하였을 때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p-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값이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0.004629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로 매우 낮았다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880358" y="2053050"/>
            <a:ext cx="4127110" cy="4344985"/>
            <a:chOff x="2880358" y="2053050"/>
            <a:chExt cx="4127110" cy="4344985"/>
          </a:xfrm>
        </p:grpSpPr>
        <p:grpSp>
          <p:nvGrpSpPr>
            <p:cNvPr id="27" name="그룹 26"/>
            <p:cNvGrpSpPr/>
            <p:nvPr/>
          </p:nvGrpSpPr>
          <p:grpSpPr>
            <a:xfrm>
              <a:off x="2926079" y="2053050"/>
              <a:ext cx="4081389" cy="4273138"/>
              <a:chOff x="2926079" y="2090734"/>
              <a:chExt cx="4081389" cy="4273138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926079" y="2090734"/>
                <a:ext cx="39231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20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• 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2</a:t>
                </a:r>
                <a:r>
                  <a:rPr lang="ko-KR" altLang="en-US" sz="2000" dirty="0" err="1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차항의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추가</a:t>
                </a:r>
                <a:endPara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079" y="2725645"/>
                <a:ext cx="4081389" cy="3638227"/>
              </a:xfrm>
              <a:prstGeom prst="rect">
                <a:avLst/>
              </a:prstGeom>
            </p:spPr>
          </p:pic>
        </p:grpSp>
        <p:sp>
          <p:nvSpPr>
            <p:cNvPr id="30" name="모서리가 둥근 직사각형 29"/>
            <p:cNvSpPr/>
            <p:nvPr/>
          </p:nvSpPr>
          <p:spPr>
            <a:xfrm>
              <a:off x="2880358" y="5094288"/>
              <a:ext cx="2148841" cy="130374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328130" y="4902200"/>
            <a:ext cx="410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따라서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Screen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제곱합을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추가한 상태에서 다시 변수 선택 실시</a:t>
            </a:r>
            <a:endParaRPr lang="en-US" altLang="ko-KR" sz="2000" dirty="0" smtClean="0">
              <a:solidFill>
                <a:schemeClr val="accent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7730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변수 선택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Variable Selection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926079" y="1710391"/>
            <a:ext cx="8758379" cy="1950656"/>
            <a:chOff x="2926079" y="1710391"/>
            <a:chExt cx="8758379" cy="1950656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6079" y="1826895"/>
              <a:ext cx="215947" cy="228656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233466" y="1710391"/>
              <a:ext cx="4556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모든 가능한 회귀에서의 변수 선택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079" y="2172056"/>
              <a:ext cx="2843054" cy="1436688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5147" y="2224359"/>
              <a:ext cx="2778368" cy="1436688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5861" y="2146475"/>
              <a:ext cx="2658597" cy="143668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80356" y="3939012"/>
                <a:ext cx="9311643" cy="42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• </a:t>
                </a:r>
                <a:r>
                  <a:rPr lang="en-US" altLang="ko-KR" dirty="0" err="1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adj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 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accent2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accent2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기준 </a:t>
                </a:r>
                <a:r>
                  <a:rPr lang="en-US" altLang="ko-KR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:r>
                  <a:rPr lang="en-US" altLang="ko-KR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Month, Genre, Runtime, Grade, </a:t>
                </a:r>
                <a:r>
                  <a:rPr lang="en-US" altLang="ko-KR" dirty="0" err="1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Critic_Reviews</a:t>
                </a:r>
                <a:r>
                  <a:rPr lang="en-US" altLang="ko-KR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, Screen,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Screen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56" y="3939012"/>
                <a:ext cx="9311643" cy="420500"/>
              </a:xfrm>
              <a:prstGeom prst="rect">
                <a:avLst/>
              </a:prstGeom>
              <a:blipFill>
                <a:blip r:embed="rId7"/>
                <a:stretch>
                  <a:fillRect t="-1449" b="-24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880354" y="4615415"/>
                <a:ext cx="8804103" cy="42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• </a:t>
                </a:r>
                <a:r>
                  <a:rPr lang="en-US" altLang="ko-KR" dirty="0" err="1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Cp</a:t>
                </a:r>
                <a:r>
                  <a:rPr lang="en-US" altLang="ko-KR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기준 </a:t>
                </a:r>
                <a:r>
                  <a:rPr lang="en-US" altLang="ko-KR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adj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330" panose="02030504000101010101" pitchFamily="18" charset="-127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기준 모델과 동일</a:t>
                </a:r>
                <a:endParaRPr lang="en-US" altLang="ko-KR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54" y="4615415"/>
                <a:ext cx="8804103" cy="420500"/>
              </a:xfrm>
              <a:prstGeom prst="rect">
                <a:avLst/>
              </a:prstGeom>
              <a:blipFill>
                <a:blip r:embed="rId8"/>
                <a:stretch>
                  <a:fillRect t="-1449" b="-24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438944" y="4708803"/>
            <a:ext cx="11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880354" y="5276843"/>
                <a:ext cx="8804103" cy="42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• </a:t>
                </a:r>
                <a:r>
                  <a:rPr lang="en-US" altLang="ko-KR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AIC </a:t>
                </a:r>
                <a:r>
                  <a:rPr lang="ko-KR" altLang="en-US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기준 </a:t>
                </a:r>
                <a:r>
                  <a:rPr lang="en-US" altLang="ko-KR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:r>
                  <a:rPr lang="en-US" altLang="ko-KR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Runtime, Grade, </a:t>
                </a:r>
                <a:r>
                  <a:rPr lang="en-US" altLang="ko-KR" dirty="0" err="1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Screen_Type</a:t>
                </a:r>
                <a:r>
                  <a:rPr lang="en-US" altLang="ko-KR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, </a:t>
                </a:r>
                <a:r>
                  <a:rPr lang="en-US" altLang="ko-KR" dirty="0" err="1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Critic_Reviews</a:t>
                </a:r>
                <a:r>
                  <a:rPr lang="en-US" altLang="ko-KR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, </a:t>
                </a:r>
                <a:r>
                  <a:rPr lang="en-US" altLang="ko-KR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Screen,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Screen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54" y="5276843"/>
                <a:ext cx="8804103" cy="420500"/>
              </a:xfrm>
              <a:prstGeom prst="rect">
                <a:avLst/>
              </a:prstGeom>
              <a:blipFill>
                <a:blip r:embed="rId9"/>
                <a:stretch>
                  <a:fillRect t="-2899" b="-24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26079" y="5938271"/>
                <a:ext cx="8804103" cy="42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• </a:t>
                </a:r>
                <a:r>
                  <a:rPr lang="en-US" altLang="ko-KR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BIC </a:t>
                </a:r>
                <a:r>
                  <a:rPr lang="ko-KR" altLang="en-US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기준 </a:t>
                </a:r>
                <a:r>
                  <a:rPr lang="en-US" altLang="ko-KR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:r>
                  <a:rPr lang="en-US" altLang="ko-KR" dirty="0" err="1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Critic_Reviews</a:t>
                </a:r>
                <a:r>
                  <a:rPr lang="en-US" altLang="ko-KR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,</a:t>
                </a:r>
                <a:r>
                  <a:rPr lang="en-US" altLang="ko-KR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Screen,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Screen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endParaRPr lang="en-US" altLang="ko-KR" dirty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79" y="5938271"/>
                <a:ext cx="8804103" cy="420500"/>
              </a:xfrm>
              <a:prstGeom prst="rect">
                <a:avLst/>
              </a:prstGeom>
              <a:blipFill>
                <a:blip r:embed="rId10"/>
                <a:stretch>
                  <a:fillRect t="-1449" b="-24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9427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0" grpId="0"/>
      <p:bldP spid="3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잠정 모형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Pr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o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visional Model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8944" y="4708803"/>
            <a:ext cx="11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903218" y="1699468"/>
                <a:ext cx="9221374" cy="1490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20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• </a:t>
                </a:r>
                <a:r>
                  <a:rPr lang="en-US" altLang="ko-KR" sz="2000" dirty="0" err="1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adj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2000" dirty="0"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기준의 모델 선택</a:t>
                </a:r>
                <a:endPara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just"/>
                <a:r>
                  <a:rPr lang="en-US" altLang="ko-KR" sz="20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• </a:t>
                </a:r>
                <a:r>
                  <a:rPr lang="en-US" altLang="ko-KR" sz="2000" dirty="0" err="1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Cp</a:t>
                </a:r>
                <a:r>
                  <a:rPr lang="en-US" altLang="ko-KR" sz="20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통계량 기준의 모델 선택</a:t>
                </a:r>
                <a:endPara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just"/>
                <a:endParaRPr lang="en-US" altLang="ko-KR" sz="10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just"/>
                <a:r>
                  <a:rPr lang="en-US" altLang="ko-KR" sz="1700" dirty="0" smtClean="0">
                    <a:solidFill>
                      <a:schemeClr val="accent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M4 : log(Audience, base=10) ~ Month + Genre </a:t>
                </a:r>
                <a:r>
                  <a:rPr lang="en-US" altLang="ko-KR" sz="1700" dirty="0">
                    <a:solidFill>
                      <a:schemeClr val="accent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+ </a:t>
                </a:r>
                <a:r>
                  <a:rPr lang="en-US" altLang="ko-KR" sz="1700" dirty="0" smtClean="0">
                    <a:solidFill>
                      <a:schemeClr val="accent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Grade + </a:t>
                </a:r>
                <a:r>
                  <a:rPr lang="en-US" altLang="ko-KR" sz="1700" dirty="0" err="1" smtClean="0">
                    <a:solidFill>
                      <a:schemeClr val="accent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Critic_Reviews</a:t>
                </a:r>
                <a:r>
                  <a:rPr lang="en-US" altLang="ko-KR" sz="1700" dirty="0" smtClean="0">
                    <a:solidFill>
                      <a:schemeClr val="accent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+</a:t>
                </a:r>
              </a:p>
              <a:p>
                <a:pPr algn="just"/>
                <a:r>
                  <a:rPr lang="en-US" altLang="ko-KR" sz="1700" dirty="0">
                    <a:solidFill>
                      <a:schemeClr val="accent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en-US" altLang="ko-KR" sz="1700" dirty="0" smtClean="0">
                    <a:solidFill>
                      <a:schemeClr val="accent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                                        Screen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700" dirty="0">
                            <a:solidFill>
                              <a:schemeClr val="accent1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Screen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1700" dirty="0">
                            <a:solidFill>
                              <a:schemeClr val="accent1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700" dirty="0">
                  <a:solidFill>
                    <a:schemeClr val="accent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18" y="1699468"/>
                <a:ext cx="9221374" cy="1490280"/>
              </a:xfrm>
              <a:prstGeom prst="rect">
                <a:avLst/>
              </a:prstGeom>
              <a:blipFill>
                <a:blip r:embed="rId2"/>
                <a:stretch>
                  <a:fillRect l="-397" t="-820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26079" y="3350597"/>
                <a:ext cx="9198513" cy="86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• BIC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기준의 </a:t>
                </a:r>
                <a:r>
                  <a:rPr lang="ko-KR" altLang="en-US" sz="20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모델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선택</a:t>
                </a:r>
                <a:endPara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just"/>
                <a:endParaRPr lang="en-US" altLang="ko-KR" sz="10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just"/>
                <a:r>
                  <a:rPr lang="en-US" altLang="ko-KR" sz="1700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M5 : log(Audience</a:t>
                </a:r>
                <a:r>
                  <a:rPr lang="en-US" altLang="ko-KR" sz="1700" dirty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, base=10) ~ </a:t>
                </a:r>
                <a:r>
                  <a:rPr lang="en-US" altLang="ko-KR" sz="1700" dirty="0" err="1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Critic_Reviews</a:t>
                </a:r>
                <a:r>
                  <a:rPr lang="en-US" altLang="ko-KR" sz="1700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en-US" altLang="ko-KR" sz="1700" dirty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+ </a:t>
                </a:r>
                <a:r>
                  <a:rPr lang="en-US" altLang="ko-KR" sz="1700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Screen </a:t>
                </a:r>
                <a:r>
                  <a:rPr lang="en-US" altLang="ko-KR" sz="1700" dirty="0" smtClean="0">
                    <a:solidFill>
                      <a:schemeClr val="accent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700" dirty="0">
                            <a:solidFill>
                              <a:schemeClr val="accent1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Screen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1700" dirty="0">
                            <a:solidFill>
                              <a:schemeClr val="accent1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700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79" y="3350597"/>
                <a:ext cx="9198513" cy="863954"/>
              </a:xfrm>
              <a:prstGeom prst="rect">
                <a:avLst/>
              </a:prstGeom>
              <a:blipFill>
                <a:blip r:embed="rId3"/>
                <a:stretch>
                  <a:fillRect l="-663" t="-7092" b="-9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26079" y="4662211"/>
                <a:ext cx="9198513" cy="1125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• AIC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기준의 </a:t>
                </a:r>
                <a:r>
                  <a:rPr lang="ko-KR" altLang="en-US" sz="20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모델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선택</a:t>
                </a:r>
                <a:endPara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just"/>
                <a:endParaRPr lang="en-US" altLang="ko-KR" sz="10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just"/>
                <a:r>
                  <a:rPr lang="en-US" altLang="ko-KR" sz="1700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M6 : log(Audience</a:t>
                </a:r>
                <a:r>
                  <a:rPr lang="en-US" altLang="ko-KR" sz="1700" dirty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, base=10) ~ </a:t>
                </a:r>
                <a:r>
                  <a:rPr lang="en-US" altLang="ko-KR" sz="1700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Runtime + Grade + </a:t>
                </a:r>
                <a:r>
                  <a:rPr lang="en-US" altLang="ko-KR" sz="1700" dirty="0" err="1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Screen_Type</a:t>
                </a:r>
                <a:r>
                  <a:rPr lang="en-US" altLang="ko-KR" sz="1700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+ </a:t>
                </a:r>
              </a:p>
              <a:p>
                <a:pPr algn="just"/>
                <a:r>
                  <a:rPr lang="en-US" altLang="ko-KR" sz="1700" dirty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en-US" altLang="ko-KR" sz="1700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                                        </a:t>
                </a:r>
                <a:r>
                  <a:rPr lang="en-US" altLang="ko-KR" sz="1700" dirty="0" err="1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Critic_Reviews</a:t>
                </a:r>
                <a:r>
                  <a:rPr lang="en-US" altLang="ko-KR" sz="1700" dirty="0" smtClean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en-US" altLang="ko-KR" sz="1700" dirty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+ </a:t>
                </a:r>
                <a:r>
                  <a:rPr lang="en-US" altLang="ko-KR" sz="1700" dirty="0">
                    <a:solidFill>
                      <a:schemeClr val="accent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Screen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700" dirty="0">
                            <a:solidFill>
                              <a:schemeClr val="accent1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Screen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1700" dirty="0">
                            <a:solidFill>
                              <a:schemeClr val="accent1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700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79" y="4662211"/>
                <a:ext cx="9198513" cy="1125565"/>
              </a:xfrm>
              <a:prstGeom prst="rect">
                <a:avLst/>
              </a:prstGeom>
              <a:blipFill>
                <a:blip r:embed="rId4"/>
                <a:stretch>
                  <a:fillRect l="-663" t="-5435" b="-7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03217" y="6024533"/>
                <a:ext cx="8804103" cy="45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2000" dirty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• </a:t>
                </a:r>
                <a:r>
                  <a:rPr lang="en-US" altLang="ko-KR" sz="2000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3</a:t>
                </a:r>
                <a:r>
                  <a:rPr lang="ko-KR" altLang="en-US" sz="2000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개의 잠정 모형 중 </a:t>
                </a:r>
                <a:r>
                  <a:rPr lang="en-US" altLang="ko-KR" sz="2000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AIC, BIC, adj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chemeClr val="accent2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chemeClr val="accent2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값들의 비교로 하나의 잠정 모형을 선택</a:t>
                </a:r>
                <a:endParaRPr lang="en-US" altLang="ko-KR" sz="2000" dirty="0" smtClean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17" y="6024533"/>
                <a:ext cx="8804103" cy="457048"/>
              </a:xfrm>
              <a:prstGeom prst="rect">
                <a:avLst/>
              </a:prstGeom>
              <a:blipFill>
                <a:blip r:embed="rId5"/>
                <a:stretch>
                  <a:fillRect t="-1333" b="-2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797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2" grpId="0"/>
      <p:bldP spid="2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잠정 모형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Pr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o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visional Model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8944" y="4708803"/>
            <a:ext cx="11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738455" y="6216773"/>
                <a:ext cx="8804103" cy="45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2000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• M5(</a:t>
                </a:r>
                <a:r>
                  <a:rPr lang="en-US" altLang="ko-KR" sz="2000" dirty="0" err="1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Critic_Reviews</a:t>
                </a:r>
                <a:r>
                  <a:rPr lang="en-US" altLang="ko-KR" sz="2000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, Screen,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chemeClr val="accent2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Screen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chemeClr val="accent2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) </a:t>
                </a:r>
                <a:r>
                  <a:rPr lang="ko-KR" altLang="en-US" sz="2000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모델을 잠정 모형으로 선택</a:t>
                </a:r>
                <a:endParaRPr lang="en-US" altLang="ko-KR" sz="2000" dirty="0" smtClean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455" y="6216773"/>
                <a:ext cx="8804103" cy="457048"/>
              </a:xfrm>
              <a:prstGeom prst="rect">
                <a:avLst/>
              </a:prstGeom>
              <a:blipFill>
                <a:blip r:embed="rId2"/>
                <a:stretch>
                  <a:fillRect t="-2667" b="-2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/>
        </p:nvGrpSpPr>
        <p:grpSpPr>
          <a:xfrm>
            <a:off x="2545080" y="1474652"/>
            <a:ext cx="3073975" cy="4557848"/>
            <a:chOff x="2545080" y="1474652"/>
            <a:chExt cx="3073975" cy="4557848"/>
          </a:xfrm>
        </p:grpSpPr>
        <p:grpSp>
          <p:nvGrpSpPr>
            <p:cNvPr id="9" name="그룹 8"/>
            <p:cNvGrpSpPr/>
            <p:nvPr/>
          </p:nvGrpSpPr>
          <p:grpSpPr>
            <a:xfrm>
              <a:off x="2545080" y="1474652"/>
              <a:ext cx="3073975" cy="4557848"/>
              <a:chOff x="2492058" y="1827226"/>
              <a:chExt cx="3073975" cy="3160698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2058" y="2247726"/>
                <a:ext cx="3073975" cy="274019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직사각형 7"/>
                  <p:cNvSpPr/>
                  <p:nvPr/>
                </p:nvSpPr>
                <p:spPr>
                  <a:xfrm>
                    <a:off x="3580877" y="1827226"/>
                    <a:ext cx="896336" cy="4205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dirty="0" err="1" smtClean="0">
                        <a:solidFill>
                          <a:schemeClr val="accent1"/>
                        </a:solidFill>
                        <a:ea typeface="-윤고딕330" panose="02030504000101010101" pitchFamily="18" charset="-127"/>
                      </a:rPr>
                      <a:t>Adj</a:t>
                    </a:r>
                    <a:r>
                      <a:rPr lang="en-US" altLang="ko-KR" dirty="0" smtClean="0">
                        <a:solidFill>
                          <a:schemeClr val="accent1"/>
                        </a:solidFill>
                        <a:ea typeface="-윤고딕330" panose="02030504000101010101" pitchFamily="18" charset="-127"/>
                      </a:rPr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-윤고딕330" panose="02030504000101010101" pitchFamily="18" charset="-127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dirty="0">
                                <a:solidFill>
                                  <a:schemeClr val="accent1"/>
                                </a:solidFill>
                                <a:latin typeface="-윤고딕330" panose="02030504000101010101" pitchFamily="18" charset="-127"/>
                                <a:ea typeface="-윤고딕330" panose="02030504000101010101" pitchFamily="18" charset="-127"/>
                              </a:rPr>
                              <m:t>R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altLang="ko-KR" dirty="0">
                                <a:solidFill>
                                  <a:schemeClr val="accent1"/>
                                </a:solidFill>
                                <a:latin typeface="-윤고딕330" panose="02030504000101010101" pitchFamily="18" charset="-127"/>
                                <a:ea typeface="-윤고딕330" panose="02030504000101010101" pitchFamily="18" charset="-127"/>
                              </a:rPr>
                              <m:t>2</m:t>
                            </m:r>
                          </m:sup>
                        </m:sSup>
                      </m:oMath>
                    </a14:m>
                    <a:endParaRPr lang="ko-KR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직사각형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0877" y="1827226"/>
                    <a:ext cx="896336" cy="4205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442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모서리가 둥근 직사각형 32"/>
            <p:cNvSpPr/>
            <p:nvPr/>
          </p:nvSpPr>
          <p:spPr>
            <a:xfrm>
              <a:off x="2738455" y="2112641"/>
              <a:ext cx="1076800" cy="3813497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765988" y="1493551"/>
            <a:ext cx="3073975" cy="4661734"/>
            <a:chOff x="5765988" y="1493551"/>
            <a:chExt cx="3073975" cy="4661734"/>
          </a:xfrm>
        </p:grpSpPr>
        <p:grpSp>
          <p:nvGrpSpPr>
            <p:cNvPr id="10" name="그룹 9"/>
            <p:cNvGrpSpPr/>
            <p:nvPr/>
          </p:nvGrpSpPr>
          <p:grpSpPr>
            <a:xfrm>
              <a:off x="5765988" y="1493551"/>
              <a:ext cx="3073975" cy="4538949"/>
              <a:chOff x="5712966" y="1846125"/>
              <a:chExt cx="3073975" cy="3141799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2966" y="2247726"/>
                <a:ext cx="3073975" cy="2740198"/>
              </a:xfrm>
              <a:prstGeom prst="rect">
                <a:avLst/>
              </a:prstGeom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6986098" y="1846125"/>
                <a:ext cx="5277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accent1"/>
                    </a:solidFill>
                    <a:ea typeface="-윤고딕330" panose="02030504000101010101" pitchFamily="18" charset="-127"/>
                  </a:rPr>
                  <a:t>BIC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6602106" y="4987925"/>
              <a:ext cx="1076800" cy="1167360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986896" y="1493551"/>
            <a:ext cx="3073975" cy="4538949"/>
            <a:chOff x="8986896" y="1493551"/>
            <a:chExt cx="3073975" cy="4538949"/>
          </a:xfrm>
        </p:grpSpPr>
        <p:grpSp>
          <p:nvGrpSpPr>
            <p:cNvPr id="11" name="그룹 10"/>
            <p:cNvGrpSpPr/>
            <p:nvPr/>
          </p:nvGrpSpPr>
          <p:grpSpPr>
            <a:xfrm>
              <a:off x="8986896" y="1493551"/>
              <a:ext cx="3073975" cy="4538949"/>
              <a:chOff x="8933874" y="1846125"/>
              <a:chExt cx="3073975" cy="3141799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3874" y="2247726"/>
                <a:ext cx="3073975" cy="2740198"/>
              </a:xfrm>
              <a:prstGeom prst="rect">
                <a:avLst/>
              </a:prstGeom>
            </p:spPr>
          </p:pic>
          <p:sp>
            <p:nvSpPr>
              <p:cNvPr id="30" name="직사각형 29"/>
              <p:cNvSpPr/>
              <p:nvPr/>
            </p:nvSpPr>
            <p:spPr>
              <a:xfrm>
                <a:off x="10198190" y="1846125"/>
                <a:ext cx="545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accent1"/>
                    </a:solidFill>
                    <a:ea typeface="-윤고딕330" panose="02030504000101010101" pitchFamily="18" charset="-127"/>
                  </a:rPr>
                  <a:t>AIC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5" name="모서리가 둥근 직사각형 34"/>
            <p:cNvSpPr/>
            <p:nvPr/>
          </p:nvSpPr>
          <p:spPr>
            <a:xfrm>
              <a:off x="10653382" y="2073743"/>
              <a:ext cx="1076800" cy="3876755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55296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잠정 모형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8944" y="4708803"/>
            <a:ext cx="11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Pr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o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visional Model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9"/>
              <p:cNvSpPr/>
              <p:nvPr/>
            </p:nvSpPr>
            <p:spPr>
              <a:xfrm>
                <a:off x="2255519" y="3134016"/>
                <a:ext cx="9936481" cy="5481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500" dirty="0" smtClean="0">
                    <a:solidFill>
                      <a:schemeClr val="tx1"/>
                    </a:solidFill>
                    <a:effectLst>
                      <a:outerShdw blurRad="1270000" algn="ctr" rotWithShape="0">
                        <a:schemeClr val="bg1">
                          <a:lumMod val="50000"/>
                          <a:alpha val="40000"/>
                        </a:schemeClr>
                      </a:outerShdw>
                    </a:effectLst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Log(Audience, base=10) ~ </a:t>
                </a:r>
                <a:r>
                  <a:rPr lang="en-US" sz="2500" dirty="0" err="1" smtClean="0">
                    <a:solidFill>
                      <a:schemeClr val="tx1"/>
                    </a:solidFill>
                    <a:effectLst>
                      <a:outerShdw blurRad="1270000" algn="ctr" rotWithShape="0">
                        <a:schemeClr val="bg1">
                          <a:lumMod val="50000"/>
                          <a:alpha val="40000"/>
                        </a:schemeClr>
                      </a:outerShdw>
                    </a:effectLst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Critic_Reviews</a:t>
                </a:r>
                <a:r>
                  <a:rPr lang="en-US" sz="2500" dirty="0" smtClean="0">
                    <a:solidFill>
                      <a:schemeClr val="tx1"/>
                    </a:solidFill>
                    <a:effectLst>
                      <a:outerShdw blurRad="1270000" algn="ctr" rotWithShape="0">
                        <a:schemeClr val="bg1">
                          <a:lumMod val="50000"/>
                          <a:alpha val="40000"/>
                        </a:schemeClr>
                      </a:outerShdw>
                    </a:effectLst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+ Screen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500" dirty="0">
                            <a:solidFill>
                              <a:schemeClr val="tx1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Screen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2500" dirty="0">
                            <a:solidFill>
                              <a:schemeClr val="tx1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5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1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519" y="3134016"/>
                <a:ext cx="9936481" cy="548163"/>
              </a:xfrm>
              <a:prstGeom prst="rect">
                <a:avLst/>
              </a:prstGeom>
              <a:blipFill>
                <a:blip r:embed="rId2"/>
                <a:stretch>
                  <a:fillRect l="-4724" t="-114444" b="-14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1745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31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effectLst>
            <a:glow>
              <a:schemeClr val="accent1">
                <a:alpha val="99000"/>
              </a:schemeClr>
            </a:glow>
          </a:effectLst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0877" y="5585821"/>
            <a:ext cx="89702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영화</a:t>
            </a:r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r>
              <a:rPr lang="ko-KR" altLang="en-US" sz="30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신과함께</a:t>
            </a:r>
            <a:r>
              <a:rPr lang="en-US" altLang="ko-KR" sz="3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3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죄와 벌</a:t>
            </a:r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흥행 요소는 무엇일까</a:t>
            </a:r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31" y="1342180"/>
            <a:ext cx="1621935" cy="290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52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가정 만족 여부 확인 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26079" y="1074542"/>
                <a:ext cx="8804103" cy="42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log(Audience, base=10) ~ </a:t>
                </a:r>
                <a:r>
                  <a:rPr lang="en-US" altLang="ko-KR" dirty="0" err="1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Critic_Reviews</a:t>
                </a:r>
                <a:r>
                  <a:rPr lang="en-US" altLang="ko-KR" dirty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+ Screen </a:t>
                </a:r>
                <a:r>
                  <a:rPr lang="en-US" altLang="ko-KR" dirty="0">
                    <a:solidFill>
                      <a:schemeClr val="accent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accent1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Screen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accent1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79" y="1074542"/>
                <a:ext cx="8804103" cy="420500"/>
              </a:xfrm>
              <a:prstGeom prst="rect">
                <a:avLst/>
              </a:prstGeom>
              <a:blipFill>
                <a:blip r:embed="rId2"/>
                <a:stretch>
                  <a:fillRect l="-554" b="-24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8944" y="4708803"/>
            <a:ext cx="11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26079" y="2090734"/>
            <a:ext cx="4081390" cy="3697135"/>
            <a:chOff x="2926079" y="2090734"/>
            <a:chExt cx="4081390" cy="369713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079" y="2149642"/>
              <a:ext cx="4081390" cy="363822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926079" y="2090734"/>
              <a:ext cx="2322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• 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동일 분산의 가정</a:t>
              </a:r>
              <a:endPara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305270" y="2090734"/>
            <a:ext cx="4268932" cy="3711203"/>
            <a:chOff x="2926079" y="2090734"/>
            <a:chExt cx="3937519" cy="3711203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949" y="2135574"/>
              <a:ext cx="3793649" cy="3666363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926079" y="2090734"/>
              <a:ext cx="2322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• 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정규성의 가정</a:t>
              </a:r>
              <a:endPara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3705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가정 만족 여부 확인 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8944" y="4708803"/>
            <a:ext cx="11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26079" y="2090734"/>
            <a:ext cx="4081390" cy="4271819"/>
            <a:chOff x="2926079" y="2090734"/>
            <a:chExt cx="4081390" cy="4271819"/>
          </a:xfrm>
        </p:grpSpPr>
        <p:sp>
          <p:nvSpPr>
            <p:cNvPr id="22" name="TextBox 21"/>
            <p:cNvSpPr txBox="1"/>
            <p:nvPr/>
          </p:nvSpPr>
          <p:spPr>
            <a:xfrm>
              <a:off x="2926079" y="2090734"/>
              <a:ext cx="2322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• </a:t>
              </a:r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독립성의 가정</a:t>
              </a:r>
              <a:endPara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079" y="2724326"/>
              <a:ext cx="4081390" cy="3638227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7305270" y="2090734"/>
            <a:ext cx="4253150" cy="4287206"/>
            <a:chOff x="2926079" y="2090734"/>
            <a:chExt cx="4253150" cy="4287206"/>
          </a:xfrm>
        </p:grpSpPr>
        <p:sp>
          <p:nvSpPr>
            <p:cNvPr id="28" name="TextBox 27"/>
            <p:cNvSpPr txBox="1"/>
            <p:nvPr/>
          </p:nvSpPr>
          <p:spPr>
            <a:xfrm>
              <a:off x="2926079" y="2090734"/>
              <a:ext cx="2322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• </a:t>
              </a:r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선형 관계의 가정</a:t>
              </a:r>
              <a:endPara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840" y="2739713"/>
              <a:ext cx="4081389" cy="363822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26079" y="1074542"/>
                <a:ext cx="8804103" cy="42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log(Audience, base=10) ~ </a:t>
                </a:r>
                <a:r>
                  <a:rPr lang="en-US" altLang="ko-KR" dirty="0" err="1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Critic_Reviews</a:t>
                </a:r>
                <a:r>
                  <a:rPr lang="en-US" altLang="ko-KR" dirty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+ Screen </a:t>
                </a:r>
                <a:r>
                  <a:rPr lang="en-US" altLang="ko-KR" dirty="0">
                    <a:solidFill>
                      <a:schemeClr val="accent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accent1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Screen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accent1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79" y="1074542"/>
                <a:ext cx="8804103" cy="420500"/>
              </a:xfrm>
              <a:prstGeom prst="rect">
                <a:avLst/>
              </a:prstGeom>
              <a:blipFill>
                <a:blip r:embed="rId4"/>
                <a:stretch>
                  <a:fillRect l="-554" b="-24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9395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제곱항의</a:t>
            </a:r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추가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8944" y="4708803"/>
            <a:ext cx="11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0359" y="1628239"/>
            <a:ext cx="8804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• M2 (Screen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ko-KR" altLang="en-US" sz="20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제곱항을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추가하지 않음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.)</a:t>
            </a:r>
          </a:p>
          <a:p>
            <a:pPr algn="just"/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log(Audience, base=10) ~ </a:t>
            </a:r>
            <a:r>
              <a:rPr lang="en-US" altLang="ko-KR" dirty="0" err="1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Critic_Reviews</a:t>
            </a:r>
            <a:r>
              <a:rPr lang="en-US" altLang="ko-KR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+ Screen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80357" y="2546835"/>
                <a:ext cx="8804103" cy="88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• M5 (Screen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의 </a:t>
                </a:r>
                <a:r>
                  <a:rPr lang="ko-KR" altLang="en-US" sz="2000" dirty="0" err="1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제곱항을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추가함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.)</a:t>
                </a:r>
              </a:p>
              <a:p>
                <a:pPr algn="just"/>
                <a:endParaRPr lang="en-US" altLang="ko-KR" sz="10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just"/>
                <a:r>
                  <a:rPr lang="en-US" altLang="ko-KR" dirty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log(Audience, base=10) ~ </a:t>
                </a:r>
                <a:r>
                  <a:rPr lang="en-US" altLang="ko-KR" dirty="0" err="1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Critic_Reviews</a:t>
                </a:r>
                <a:r>
                  <a:rPr lang="en-US" altLang="ko-KR" dirty="0">
                    <a:solidFill>
                      <a:srgbClr val="0070C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+ Screen </a:t>
                </a:r>
                <a:r>
                  <a:rPr lang="en-US" altLang="ko-KR" dirty="0">
                    <a:solidFill>
                      <a:schemeClr val="accent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accent1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Screen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accent1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57" y="2546835"/>
                <a:ext cx="8804103" cy="882165"/>
              </a:xfrm>
              <a:prstGeom prst="rect">
                <a:avLst/>
              </a:prstGeom>
              <a:blipFill>
                <a:blip r:embed="rId2"/>
                <a:stretch>
                  <a:fillRect l="-692" t="-6897" b="-11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2817586" y="3964748"/>
            <a:ext cx="8804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• M2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와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M5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모두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오차항의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가정을 만족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하였으며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</a:p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       </a:t>
            </a:r>
            <a:r>
              <a:rPr lang="ko-KR" altLang="en-US" sz="20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설명변수와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반응변수의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선형관계</a:t>
            </a:r>
            <a:r>
              <a:rPr lang="ko-KR" altLang="en-US" sz="20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도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만족하였으며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</a:p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                               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다중공선성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의 문제도 크게 문제되지 않았다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880358" y="5123037"/>
                <a:ext cx="8804103" cy="76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2000" dirty="0" smtClean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• 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그러나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chemeClr val="accent2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Screen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chemeClr val="accent2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 smtClean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를 추가함으로써 </a:t>
                </a:r>
                <a:r>
                  <a:rPr lang="en-US" altLang="ko-KR" sz="2000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AIC</a:t>
                </a:r>
                <a:r>
                  <a:rPr lang="en-US" altLang="ko-KR" sz="2000" dirty="0" smtClean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값과 </a:t>
                </a:r>
                <a:r>
                  <a:rPr lang="en-US" altLang="ko-KR" sz="2000" dirty="0" smtClean="0">
                    <a:solidFill>
                      <a:schemeClr val="accent2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BIC</a:t>
                </a:r>
                <a:r>
                  <a:rPr lang="en-US" altLang="ko-KR" sz="2000" dirty="0" smtClean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값이 확연하게 떨어졌기 때문에 </a:t>
                </a:r>
                <a:r>
                  <a:rPr lang="ko-KR" altLang="en-US" sz="2000" dirty="0" err="1" smtClean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제곱항을</a:t>
                </a:r>
                <a:r>
                  <a:rPr lang="ko-KR" altLang="en-US" sz="2000" dirty="0" smtClean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넣는 것이 바람직하다고 판단하였다</a:t>
                </a:r>
                <a:r>
                  <a:rPr lang="en-US" altLang="ko-KR" sz="2000" dirty="0" smtClean="0">
                    <a:solidFill>
                      <a:schemeClr val="tx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.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58" y="5123037"/>
                <a:ext cx="8804103" cy="764825"/>
              </a:xfrm>
              <a:prstGeom prst="rect">
                <a:avLst/>
              </a:prstGeom>
              <a:blipFill>
                <a:blip r:embed="rId3"/>
                <a:stretch>
                  <a:fillRect l="-692" t="-794" r="-692" b="-13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2880358" y="6222513"/>
            <a:ext cx="8804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• AIC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-13.07 →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-20.54                  </a:t>
            </a:r>
            <a:r>
              <a:rPr lang="en-US" altLang="ko-KR" sz="2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• 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BIC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-1.85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→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-6.52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7366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최종 모형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8944" y="4708803"/>
            <a:ext cx="11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Final Model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9"/>
              <p:cNvSpPr/>
              <p:nvPr/>
            </p:nvSpPr>
            <p:spPr>
              <a:xfrm>
                <a:off x="2255519" y="3134016"/>
                <a:ext cx="9936481" cy="5481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500" dirty="0" smtClean="0">
                    <a:solidFill>
                      <a:schemeClr val="tx1"/>
                    </a:solidFill>
                    <a:effectLst>
                      <a:outerShdw blurRad="1270000" algn="ctr" rotWithShape="0">
                        <a:schemeClr val="bg1">
                          <a:lumMod val="50000"/>
                          <a:alpha val="40000"/>
                        </a:schemeClr>
                      </a:outerShdw>
                    </a:effectLst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Log(Audience, base=10) ~ </a:t>
                </a:r>
                <a:r>
                  <a:rPr lang="en-US" sz="2500" dirty="0" err="1" smtClean="0">
                    <a:solidFill>
                      <a:schemeClr val="tx1"/>
                    </a:solidFill>
                    <a:effectLst>
                      <a:outerShdw blurRad="1270000" algn="ctr" rotWithShape="0">
                        <a:schemeClr val="bg1">
                          <a:lumMod val="50000"/>
                          <a:alpha val="40000"/>
                        </a:schemeClr>
                      </a:outerShdw>
                    </a:effectLst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Critic_Reviews</a:t>
                </a:r>
                <a:r>
                  <a:rPr lang="en-US" sz="2500" dirty="0" smtClean="0">
                    <a:solidFill>
                      <a:schemeClr val="tx1"/>
                    </a:solidFill>
                    <a:effectLst>
                      <a:outerShdw blurRad="1270000" algn="ctr" rotWithShape="0">
                        <a:schemeClr val="bg1">
                          <a:lumMod val="50000"/>
                          <a:alpha val="40000"/>
                        </a:schemeClr>
                      </a:outerShdw>
                    </a:effectLst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+ Screen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500" dirty="0">
                            <a:solidFill>
                              <a:schemeClr val="tx1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Screen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2500" dirty="0">
                            <a:solidFill>
                              <a:schemeClr val="tx1"/>
                            </a:solidFill>
                            <a:latin typeface="-윤고딕330" panose="02030504000101010101" pitchFamily="18" charset="-127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500" dirty="0">
                  <a:solidFill>
                    <a:schemeClr val="tx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1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519" y="3134016"/>
                <a:ext cx="9936481" cy="548163"/>
              </a:xfrm>
              <a:prstGeom prst="rect">
                <a:avLst/>
              </a:prstGeom>
              <a:blipFill>
                <a:blip r:embed="rId2"/>
                <a:stretch>
                  <a:fillRect l="-4724" t="-114444" b="-14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7000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예측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Predict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8944" y="4708803"/>
            <a:ext cx="11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85905" y="3281562"/>
            <a:ext cx="8944277" cy="3428601"/>
            <a:chOff x="3017520" y="1504030"/>
            <a:chExt cx="8944277" cy="523967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974" y="2377415"/>
              <a:ext cx="8849823" cy="436628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017520" y="1504030"/>
              <a:ext cx="8774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• </a:t>
              </a:r>
              <a:r>
                <a:rPr lang="en-US" altLang="ko-KR" sz="2000" dirty="0" err="1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Pred</a:t>
              </a:r>
              <a:r>
                <a:rPr lang="en-US" altLang="ko-KR" sz="2000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VS Real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880359" y="1775111"/>
            <a:ext cx="8804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• Accuracy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51691"/>
              </p:ext>
            </p:extLst>
          </p:nvPr>
        </p:nvGraphicFramePr>
        <p:xfrm>
          <a:off x="2926077" y="2212929"/>
          <a:ext cx="880410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821">
                  <a:extLst>
                    <a:ext uri="{9D8B030D-6E8A-4147-A177-3AD203B41FA5}">
                      <a16:colId xmlns:a16="http://schemas.microsoft.com/office/drawing/2014/main" val="4055380519"/>
                    </a:ext>
                  </a:extLst>
                </a:gridCol>
                <a:gridCol w="1760821">
                  <a:extLst>
                    <a:ext uri="{9D8B030D-6E8A-4147-A177-3AD203B41FA5}">
                      <a16:colId xmlns:a16="http://schemas.microsoft.com/office/drawing/2014/main" val="2024061206"/>
                    </a:ext>
                  </a:extLst>
                </a:gridCol>
                <a:gridCol w="1760821">
                  <a:extLst>
                    <a:ext uri="{9D8B030D-6E8A-4147-A177-3AD203B41FA5}">
                      <a16:colId xmlns:a16="http://schemas.microsoft.com/office/drawing/2014/main" val="1212080233"/>
                    </a:ext>
                  </a:extLst>
                </a:gridCol>
                <a:gridCol w="1760821">
                  <a:extLst>
                    <a:ext uri="{9D8B030D-6E8A-4147-A177-3AD203B41FA5}">
                      <a16:colId xmlns:a16="http://schemas.microsoft.com/office/drawing/2014/main" val="103979264"/>
                    </a:ext>
                  </a:extLst>
                </a:gridCol>
                <a:gridCol w="1760821">
                  <a:extLst>
                    <a:ext uri="{9D8B030D-6E8A-4147-A177-3AD203B41FA5}">
                      <a16:colId xmlns:a16="http://schemas.microsoft.com/office/drawing/2014/main" val="1318263998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기준</a:t>
                      </a:r>
                      <a:endParaRPr lang="ko-KR" altLang="en-US" sz="20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RMSE</a:t>
                      </a:r>
                      <a:endParaRPr lang="ko-KR" altLang="en-US" sz="2000" dirty="0" smtClean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MAE</a:t>
                      </a:r>
                      <a:endParaRPr lang="ko-KR" altLang="en-US" sz="2000" dirty="0" smtClean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MPE</a:t>
                      </a:r>
                      <a:endParaRPr lang="ko-KR" altLang="en-US" sz="2000" dirty="0" smtClean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MAPE</a:t>
                      </a:r>
                      <a:endParaRPr lang="ko-KR" altLang="en-US" sz="2000" dirty="0" smtClean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224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Test Set</a:t>
                      </a:r>
                      <a:endParaRPr lang="ko-KR" altLang="en-US" sz="20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1,807,460</a:t>
                      </a:r>
                      <a:endParaRPr lang="ko-KR" altLang="en-US" sz="20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928,415</a:t>
                      </a:r>
                      <a:endParaRPr lang="ko-KR" altLang="en-US" sz="20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-6.530432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48.01806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821437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5565531" y="3727938"/>
            <a:ext cx="694592" cy="277837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87818" y="4987925"/>
            <a:ext cx="694592" cy="1518383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9829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 animBg="1"/>
      <p:bldP spid="2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1437858"/>
            <a:ext cx="161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회귀분석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예측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Predict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AutoShape 14"/>
          <p:cNvSpPr>
            <a:spLocks noChangeAspect="1" noChangeArrowheads="1" noTextEdit="1"/>
          </p:cNvSpPr>
          <p:nvPr/>
        </p:nvSpPr>
        <p:spPr bwMode="auto">
          <a:xfrm>
            <a:off x="1614488" y="4679950"/>
            <a:ext cx="431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1627188" y="4692650"/>
            <a:ext cx="411163" cy="401638"/>
          </a:xfrm>
          <a:prstGeom prst="ellipse">
            <a:avLst/>
          </a:pr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Freeform 17"/>
          <p:cNvSpPr>
            <a:spLocks/>
          </p:cNvSpPr>
          <p:nvPr/>
        </p:nvSpPr>
        <p:spPr bwMode="auto">
          <a:xfrm>
            <a:off x="1719263" y="4783138"/>
            <a:ext cx="147638" cy="144463"/>
          </a:xfrm>
          <a:custGeom>
            <a:avLst/>
            <a:gdLst>
              <a:gd name="T0" fmla="*/ 28 w 34"/>
              <a:gd name="T1" fmla="*/ 6 h 34"/>
              <a:gd name="T2" fmla="*/ 28 w 34"/>
              <a:gd name="T3" fmla="*/ 28 h 34"/>
              <a:gd name="T4" fmla="*/ 6 w 34"/>
              <a:gd name="T5" fmla="*/ 28 h 34"/>
              <a:gd name="T6" fmla="*/ 6 w 34"/>
              <a:gd name="T7" fmla="*/ 6 h 34"/>
              <a:gd name="T8" fmla="*/ 28 w 34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28" y="6"/>
                </a:moveTo>
                <a:cubicBezTo>
                  <a:pt x="34" y="12"/>
                  <a:pt x="34" y="22"/>
                  <a:pt x="28" y="28"/>
                </a:cubicBezTo>
                <a:cubicBezTo>
                  <a:pt x="22" y="34"/>
                  <a:pt x="12" y="34"/>
                  <a:pt x="6" y="28"/>
                </a:cubicBezTo>
                <a:cubicBezTo>
                  <a:pt x="0" y="22"/>
                  <a:pt x="0" y="12"/>
                  <a:pt x="6" y="6"/>
                </a:cubicBezTo>
                <a:cubicBezTo>
                  <a:pt x="12" y="0"/>
                  <a:pt x="22" y="0"/>
                  <a:pt x="28" y="6"/>
                </a:cubicBez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841501" y="4902200"/>
            <a:ext cx="87313" cy="85725"/>
          </a:xfrm>
          <a:prstGeom prst="line">
            <a:avLst/>
          </a:prstGeom>
          <a:noFill/>
          <a:ln w="17463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5" name="Freeform 19"/>
          <p:cNvSpPr>
            <a:spLocks/>
          </p:cNvSpPr>
          <p:nvPr/>
        </p:nvSpPr>
        <p:spPr bwMode="auto">
          <a:xfrm>
            <a:off x="1863726" y="4922838"/>
            <a:ext cx="77788" cy="73025"/>
          </a:xfrm>
          <a:custGeom>
            <a:avLst/>
            <a:gdLst>
              <a:gd name="T0" fmla="*/ 17 w 18"/>
              <a:gd name="T1" fmla="*/ 13 h 17"/>
              <a:gd name="T2" fmla="*/ 17 w 18"/>
              <a:gd name="T3" fmla="*/ 16 h 17"/>
              <a:gd name="T4" fmla="*/ 16 w 18"/>
              <a:gd name="T5" fmla="*/ 17 h 17"/>
              <a:gd name="T6" fmla="*/ 13 w 18"/>
              <a:gd name="T7" fmla="*/ 17 h 17"/>
              <a:gd name="T8" fmla="*/ 1 w 18"/>
              <a:gd name="T9" fmla="*/ 5 h 17"/>
              <a:gd name="T10" fmla="*/ 1 w 18"/>
              <a:gd name="T11" fmla="*/ 2 h 17"/>
              <a:gd name="T12" fmla="*/ 2 w 18"/>
              <a:gd name="T13" fmla="*/ 1 h 17"/>
              <a:gd name="T14" fmla="*/ 5 w 18"/>
              <a:gd name="T15" fmla="*/ 1 h 17"/>
              <a:gd name="T16" fmla="*/ 17 w 18"/>
              <a:gd name="T1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7">
                <a:moveTo>
                  <a:pt x="17" y="13"/>
                </a:moveTo>
                <a:cubicBezTo>
                  <a:pt x="18" y="14"/>
                  <a:pt x="18" y="15"/>
                  <a:pt x="17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7"/>
                  <a:pt x="14" y="17"/>
                  <a:pt x="13" y="17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2" y="1"/>
                  <a:pt x="2" y="1"/>
                </a:cubicBezTo>
                <a:cubicBezTo>
                  <a:pt x="3" y="0"/>
                  <a:pt x="4" y="0"/>
                  <a:pt x="5" y="1"/>
                </a:cubicBezTo>
                <a:lnTo>
                  <a:pt x="1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1627188" y="5307013"/>
            <a:ext cx="411163" cy="401638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Freeform 21"/>
          <p:cNvSpPr>
            <a:spLocks/>
          </p:cNvSpPr>
          <p:nvPr/>
        </p:nvSpPr>
        <p:spPr bwMode="auto">
          <a:xfrm>
            <a:off x="1714501" y="5422900"/>
            <a:ext cx="239713" cy="169863"/>
          </a:xfrm>
          <a:custGeom>
            <a:avLst/>
            <a:gdLst>
              <a:gd name="T0" fmla="*/ 55 w 55"/>
              <a:gd name="T1" fmla="*/ 17 h 40"/>
              <a:gd name="T2" fmla="*/ 37 w 55"/>
              <a:gd name="T3" fmla="*/ 0 h 40"/>
              <a:gd name="T4" fmla="*/ 17 w 55"/>
              <a:gd name="T5" fmla="*/ 0 h 40"/>
              <a:gd name="T6" fmla="*/ 0 w 55"/>
              <a:gd name="T7" fmla="*/ 17 h 40"/>
              <a:gd name="T8" fmla="*/ 17 w 55"/>
              <a:gd name="T9" fmla="*/ 34 h 40"/>
              <a:gd name="T10" fmla="*/ 25 w 55"/>
              <a:gd name="T11" fmla="*/ 34 h 40"/>
              <a:gd name="T12" fmla="*/ 39 w 55"/>
              <a:gd name="T13" fmla="*/ 40 h 40"/>
              <a:gd name="T14" fmla="*/ 33 w 55"/>
              <a:gd name="T15" fmla="*/ 34 h 40"/>
              <a:gd name="T16" fmla="*/ 37 w 55"/>
              <a:gd name="T17" fmla="*/ 34 h 40"/>
              <a:gd name="T18" fmla="*/ 55 w 55"/>
              <a:gd name="T1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0">
                <a:moveTo>
                  <a:pt x="55" y="17"/>
                </a:moveTo>
                <a:cubicBezTo>
                  <a:pt x="55" y="8"/>
                  <a:pt x="47" y="0"/>
                  <a:pt x="3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6"/>
                  <a:pt x="29" y="39"/>
                  <a:pt x="39" y="40"/>
                </a:cubicBezTo>
                <a:cubicBezTo>
                  <a:pt x="39" y="40"/>
                  <a:pt x="36" y="38"/>
                  <a:pt x="3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47" y="34"/>
                  <a:pt x="55" y="27"/>
                  <a:pt x="55" y="17"/>
                </a:cubicBez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1627188" y="5926138"/>
            <a:ext cx="411163" cy="400050"/>
          </a:xfrm>
          <a:prstGeom prst="ellipse">
            <a:avLst/>
          </a:pr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1746251" y="6032500"/>
            <a:ext cx="177800" cy="192088"/>
          </a:xfrm>
          <a:custGeom>
            <a:avLst/>
            <a:gdLst>
              <a:gd name="T0" fmla="*/ 22 w 41"/>
              <a:gd name="T1" fmla="*/ 0 h 45"/>
              <a:gd name="T2" fmla="*/ 19 w 41"/>
              <a:gd name="T3" fmla="*/ 0 h 45"/>
              <a:gd name="T4" fmla="*/ 0 w 41"/>
              <a:gd name="T5" fmla="*/ 18 h 45"/>
              <a:gd name="T6" fmla="*/ 1 w 41"/>
              <a:gd name="T7" fmla="*/ 19 h 45"/>
              <a:gd name="T8" fmla="*/ 3 w 41"/>
              <a:gd name="T9" fmla="*/ 19 h 45"/>
              <a:gd name="T10" fmla="*/ 5 w 41"/>
              <a:gd name="T11" fmla="*/ 21 h 45"/>
              <a:gd name="T12" fmla="*/ 5 w 41"/>
              <a:gd name="T13" fmla="*/ 43 h 45"/>
              <a:gd name="T14" fmla="*/ 7 w 41"/>
              <a:gd name="T15" fmla="*/ 45 h 45"/>
              <a:gd name="T16" fmla="*/ 11 w 41"/>
              <a:gd name="T17" fmla="*/ 45 h 45"/>
              <a:gd name="T18" fmla="*/ 13 w 41"/>
              <a:gd name="T19" fmla="*/ 43 h 45"/>
              <a:gd name="T20" fmla="*/ 13 w 41"/>
              <a:gd name="T21" fmla="*/ 32 h 45"/>
              <a:gd name="T22" fmla="*/ 15 w 41"/>
              <a:gd name="T23" fmla="*/ 30 h 45"/>
              <a:gd name="T24" fmla="*/ 25 w 41"/>
              <a:gd name="T25" fmla="*/ 30 h 45"/>
              <a:gd name="T26" fmla="*/ 27 w 41"/>
              <a:gd name="T27" fmla="*/ 32 h 45"/>
              <a:gd name="T28" fmla="*/ 27 w 41"/>
              <a:gd name="T29" fmla="*/ 43 h 45"/>
              <a:gd name="T30" fmla="*/ 29 w 41"/>
              <a:gd name="T31" fmla="*/ 45 h 45"/>
              <a:gd name="T32" fmla="*/ 34 w 41"/>
              <a:gd name="T33" fmla="*/ 45 h 45"/>
              <a:gd name="T34" fmla="*/ 36 w 41"/>
              <a:gd name="T35" fmla="*/ 43 h 45"/>
              <a:gd name="T36" fmla="*/ 36 w 41"/>
              <a:gd name="T37" fmla="*/ 21 h 45"/>
              <a:gd name="T38" fmla="*/ 38 w 41"/>
              <a:gd name="T39" fmla="*/ 19 h 45"/>
              <a:gd name="T40" fmla="*/ 39 w 41"/>
              <a:gd name="T41" fmla="*/ 19 h 45"/>
              <a:gd name="T42" fmla="*/ 40 w 41"/>
              <a:gd name="T43" fmla="*/ 18 h 45"/>
              <a:gd name="T44" fmla="*/ 22 w 41"/>
              <a:gd name="T4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" h="45">
                <a:moveTo>
                  <a:pt x="22" y="0"/>
                </a:moveTo>
                <a:cubicBezTo>
                  <a:pt x="21" y="0"/>
                  <a:pt x="20" y="0"/>
                  <a:pt x="19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1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9"/>
                  <a:pt x="5" y="20"/>
                  <a:pt x="5" y="21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3" y="44"/>
                  <a:pt x="13" y="43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4" y="30"/>
                  <a:pt x="15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0"/>
                  <a:pt x="27" y="31"/>
                  <a:pt x="27" y="32"/>
                </a:cubicBezTo>
                <a:cubicBezTo>
                  <a:pt x="27" y="43"/>
                  <a:pt x="27" y="43"/>
                  <a:pt x="27" y="43"/>
                </a:cubicBezTo>
                <a:cubicBezTo>
                  <a:pt x="27" y="44"/>
                  <a:pt x="28" y="45"/>
                  <a:pt x="29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5"/>
                  <a:pt x="36" y="44"/>
                  <a:pt x="36" y="43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7" y="19"/>
                  <a:pt x="3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1" y="19"/>
                  <a:pt x="40" y="18"/>
                </a:cubicBezTo>
                <a:lnTo>
                  <a:pt x="22" y="0"/>
                </a:lnTo>
                <a:close/>
              </a:path>
            </a:pathLst>
          </a:custGeom>
          <a:noFill/>
          <a:ln w="17463" cap="flat">
            <a:solidFill>
              <a:srgbClr val="7F8FA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33931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8944" y="5926138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7E8FA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8944" y="4708803"/>
            <a:ext cx="11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회귀 분석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26078" y="1504030"/>
            <a:ext cx="8865648" cy="4791440"/>
            <a:chOff x="2926078" y="1504030"/>
            <a:chExt cx="8865648" cy="479144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078" y="1961078"/>
              <a:ext cx="8865647" cy="4334392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017520" y="1504030"/>
              <a:ext cx="8774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• Error (real - </a:t>
              </a:r>
              <a:r>
                <a:rPr lang="en-US" altLang="ko-KR" sz="2000" dirty="0" err="1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pred</a:t>
              </a:r>
              <a:r>
                <a:rPr lang="en-US" altLang="ko-KR" sz="2000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880359" y="6295470"/>
            <a:ext cx="8774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•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대체적으로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실제값보다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더 크게 예측을 하였다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8014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31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effectLst>
            <a:glow>
              <a:schemeClr val="accent1">
                <a:alpha val="99000"/>
              </a:schemeClr>
            </a:glow>
          </a:effectLst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83275" y="836414"/>
            <a:ext cx="2640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Contents</a:t>
            </a:r>
            <a:endParaRPr lang="ko-KR" altLang="en-US" sz="4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76" y="643876"/>
            <a:ext cx="762167" cy="114328"/>
          </a:xfrm>
          <a:prstGeom prst="rect">
            <a:avLst/>
          </a:prstGeom>
          <a:effectLst/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7295" y="2378502"/>
            <a:ext cx="1676767" cy="168951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942773" y="2900095"/>
            <a:ext cx="7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36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411278" y="432800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2161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" y="1437858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1008" y="5196483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8FA5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dirty="0">
              <a:solidFill>
                <a:srgbClr val="7F8FA5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82699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1851025" y="5460683"/>
            <a:ext cx="34925" cy="33338"/>
          </a:xfrm>
          <a:prstGeom prst="ellipse">
            <a:avLst/>
          </a:prstGeom>
          <a:solidFill>
            <a:srgbClr val="2D44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Freeform 13"/>
          <p:cNvSpPr>
            <a:spLocks/>
          </p:cNvSpPr>
          <p:nvPr/>
        </p:nvSpPr>
        <p:spPr bwMode="auto">
          <a:xfrm>
            <a:off x="1860550" y="5481321"/>
            <a:ext cx="17463" cy="52388"/>
          </a:xfrm>
          <a:custGeom>
            <a:avLst/>
            <a:gdLst>
              <a:gd name="T0" fmla="*/ 4 w 4"/>
              <a:gd name="T1" fmla="*/ 10 h 12"/>
              <a:gd name="T2" fmla="*/ 2 w 4"/>
              <a:gd name="T3" fmla="*/ 12 h 12"/>
              <a:gd name="T4" fmla="*/ 2 w 4"/>
              <a:gd name="T5" fmla="*/ 12 h 12"/>
              <a:gd name="T6" fmla="*/ 0 w 4"/>
              <a:gd name="T7" fmla="*/ 10 h 12"/>
              <a:gd name="T8" fmla="*/ 0 w 4"/>
              <a:gd name="T9" fmla="*/ 1 h 12"/>
              <a:gd name="T10" fmla="*/ 2 w 4"/>
              <a:gd name="T11" fmla="*/ 0 h 12"/>
              <a:gd name="T12" fmla="*/ 2 w 4"/>
              <a:gd name="T13" fmla="*/ 0 h 12"/>
              <a:gd name="T14" fmla="*/ 4 w 4"/>
              <a:gd name="T15" fmla="*/ 1 h 12"/>
              <a:gd name="T16" fmla="*/ 4 w 4"/>
              <a:gd name="T17" fmla="*/ 1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2">
                <a:moveTo>
                  <a:pt x="4" y="10"/>
                </a:moveTo>
                <a:cubicBezTo>
                  <a:pt x="4" y="11"/>
                  <a:pt x="3" y="12"/>
                  <a:pt x="2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4" y="0"/>
                  <a:pt x="4" y="1"/>
                </a:cubicBezTo>
                <a:lnTo>
                  <a:pt x="4" y="10"/>
                </a:lnTo>
                <a:close/>
              </a:path>
            </a:pathLst>
          </a:custGeom>
          <a:solidFill>
            <a:srgbClr val="2D44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Group 5"/>
          <p:cNvGrpSpPr>
            <a:grpSpLocks noChangeAspect="1"/>
          </p:cNvGrpSpPr>
          <p:nvPr/>
        </p:nvGrpSpPr>
        <p:grpSpPr bwMode="auto">
          <a:xfrm>
            <a:off x="1649413" y="5155565"/>
            <a:ext cx="419100" cy="1042988"/>
            <a:chOff x="1231" y="3238"/>
            <a:chExt cx="264" cy="657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31" y="3238"/>
              <a:ext cx="264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234" y="3243"/>
              <a:ext cx="258" cy="254"/>
            </a:xfrm>
            <a:prstGeom prst="ellipse">
              <a:avLst/>
            </a:prstGeom>
            <a:noFill/>
            <a:ln w="17463" cap="flat">
              <a:solidFill>
                <a:srgbClr val="7F8F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363" y="3273"/>
              <a:ext cx="55" cy="116"/>
            </a:xfrm>
            <a:custGeom>
              <a:avLst/>
              <a:gdLst>
                <a:gd name="T0" fmla="*/ 6 w 20"/>
                <a:gd name="T1" fmla="*/ 40 h 43"/>
                <a:gd name="T2" fmla="*/ 4 w 20"/>
                <a:gd name="T3" fmla="*/ 19 h 43"/>
                <a:gd name="T4" fmla="*/ 4 w 20"/>
                <a:gd name="T5" fmla="*/ 9 h 43"/>
                <a:gd name="T6" fmla="*/ 19 w 20"/>
                <a:gd name="T7" fmla="*/ 14 h 43"/>
                <a:gd name="T8" fmla="*/ 13 w 2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3">
                  <a:moveTo>
                    <a:pt x="6" y="40"/>
                  </a:moveTo>
                  <a:cubicBezTo>
                    <a:pt x="6" y="40"/>
                    <a:pt x="16" y="24"/>
                    <a:pt x="4" y="19"/>
                  </a:cubicBezTo>
                  <a:cubicBezTo>
                    <a:pt x="4" y="19"/>
                    <a:pt x="0" y="18"/>
                    <a:pt x="4" y="9"/>
                  </a:cubicBezTo>
                  <a:cubicBezTo>
                    <a:pt x="8" y="0"/>
                    <a:pt x="18" y="11"/>
                    <a:pt x="19" y="14"/>
                  </a:cubicBezTo>
                  <a:cubicBezTo>
                    <a:pt x="20" y="18"/>
                    <a:pt x="20" y="29"/>
                    <a:pt x="13" y="43"/>
                  </a:cubicBezTo>
                </a:path>
              </a:pathLst>
            </a:custGeom>
            <a:solidFill>
              <a:srgbClr val="7F8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305" y="3376"/>
              <a:ext cx="97" cy="81"/>
            </a:xfrm>
            <a:custGeom>
              <a:avLst/>
              <a:gdLst>
                <a:gd name="T0" fmla="*/ 28 w 35"/>
                <a:gd name="T1" fmla="*/ 0 h 30"/>
                <a:gd name="T2" fmla="*/ 11 w 35"/>
                <a:gd name="T3" fmla="*/ 14 h 30"/>
                <a:gd name="T4" fmla="*/ 4 w 35"/>
                <a:gd name="T5" fmla="*/ 20 h 30"/>
                <a:gd name="T6" fmla="*/ 18 w 35"/>
                <a:gd name="T7" fmla="*/ 27 h 30"/>
                <a:gd name="T8" fmla="*/ 35 w 35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28" y="0"/>
                  </a:moveTo>
                  <a:cubicBezTo>
                    <a:pt x="28" y="0"/>
                    <a:pt x="22" y="19"/>
                    <a:pt x="11" y="14"/>
                  </a:cubicBezTo>
                  <a:cubicBezTo>
                    <a:pt x="11" y="14"/>
                    <a:pt x="8" y="11"/>
                    <a:pt x="4" y="20"/>
                  </a:cubicBezTo>
                  <a:cubicBezTo>
                    <a:pt x="0" y="30"/>
                    <a:pt x="14" y="29"/>
                    <a:pt x="18" y="27"/>
                  </a:cubicBezTo>
                  <a:cubicBezTo>
                    <a:pt x="21" y="25"/>
                    <a:pt x="29" y="18"/>
                    <a:pt x="35" y="4"/>
                  </a:cubicBezTo>
                </a:path>
              </a:pathLst>
            </a:custGeom>
            <a:solidFill>
              <a:srgbClr val="7F8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234" y="3638"/>
              <a:ext cx="258" cy="252"/>
            </a:xfrm>
            <a:prstGeom prst="ellipse">
              <a:avLst/>
            </a:prstGeom>
            <a:noFill/>
            <a:ln w="174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308" y="3708"/>
              <a:ext cx="47" cy="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369" y="3708"/>
              <a:ext cx="49" cy="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308" y="3771"/>
              <a:ext cx="47" cy="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1369" y="3771"/>
              <a:ext cx="49" cy="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Movie2017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2017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년에 국내에 개봉한 영화 중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만명 이상의 전국 관객수를 기록한 영화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926079" y="2148426"/>
            <a:ext cx="7274755" cy="1169551"/>
            <a:chOff x="2880360" y="1775965"/>
            <a:chExt cx="7274755" cy="116955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0360" y="1892469"/>
              <a:ext cx="215947" cy="22865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187747" y="1775965"/>
              <a:ext cx="3368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데이터 설명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87745" y="2237630"/>
              <a:ext cx="69673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총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152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개의 관측치가 존재하며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,14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개의 설명변수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(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영화 흥행에 영향을 미치는 요인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와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1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개의 </a:t>
              </a:r>
              <a:r>
                <a:rPr lang="ko-KR" altLang="en-US" sz="2000" dirty="0" err="1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반응변수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(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전국 관객수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로 구성</a:t>
              </a:r>
              <a:endPara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880359" y="3629025"/>
            <a:ext cx="6923062" cy="1169551"/>
            <a:chOff x="2880360" y="4220408"/>
            <a:chExt cx="6923062" cy="1169551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0360" y="4336912"/>
              <a:ext cx="215947" cy="228656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187747" y="4220408"/>
              <a:ext cx="3368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분석 목표</a:t>
              </a:r>
              <a:r>
                <a:rPr lang="en-US" altLang="ko-KR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en-US" altLang="ko-KR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(1)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87745" y="4682073"/>
              <a:ext cx="66156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회귀 모형을 통해 영화의 전국 관객수에</a:t>
              </a:r>
              <a:endPara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                     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영향을 미치는 요인들을 알아보고자 한다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.</a:t>
              </a:r>
              <a:endPara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880359" y="5109624"/>
            <a:ext cx="6923062" cy="1169551"/>
            <a:chOff x="2880360" y="4220408"/>
            <a:chExt cx="6923062" cy="1169551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0360" y="4336912"/>
              <a:ext cx="215947" cy="228656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187747" y="4220408"/>
              <a:ext cx="3368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분석 목표</a:t>
              </a:r>
              <a:r>
                <a:rPr lang="en-US" altLang="ko-KR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en-US" altLang="ko-KR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(2)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87745" y="4682073"/>
              <a:ext cx="66156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“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천만 영화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”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라고 불리는 최고 흥행의 영화를</a:t>
              </a:r>
              <a:endPara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                 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개봉 전에 예측할 수 있는지 알아보고자 한다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.</a:t>
              </a:r>
              <a:endPara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1353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" y="1437858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1008" y="5196483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8FA5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dirty="0">
              <a:solidFill>
                <a:srgbClr val="7F8FA5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82699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1851025" y="5460683"/>
            <a:ext cx="34925" cy="33338"/>
          </a:xfrm>
          <a:prstGeom prst="ellipse">
            <a:avLst/>
          </a:prstGeom>
          <a:solidFill>
            <a:srgbClr val="2D44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Freeform 13"/>
          <p:cNvSpPr>
            <a:spLocks/>
          </p:cNvSpPr>
          <p:nvPr/>
        </p:nvSpPr>
        <p:spPr bwMode="auto">
          <a:xfrm>
            <a:off x="1860550" y="5481321"/>
            <a:ext cx="17463" cy="52388"/>
          </a:xfrm>
          <a:custGeom>
            <a:avLst/>
            <a:gdLst>
              <a:gd name="T0" fmla="*/ 4 w 4"/>
              <a:gd name="T1" fmla="*/ 10 h 12"/>
              <a:gd name="T2" fmla="*/ 2 w 4"/>
              <a:gd name="T3" fmla="*/ 12 h 12"/>
              <a:gd name="T4" fmla="*/ 2 w 4"/>
              <a:gd name="T5" fmla="*/ 12 h 12"/>
              <a:gd name="T6" fmla="*/ 0 w 4"/>
              <a:gd name="T7" fmla="*/ 10 h 12"/>
              <a:gd name="T8" fmla="*/ 0 w 4"/>
              <a:gd name="T9" fmla="*/ 1 h 12"/>
              <a:gd name="T10" fmla="*/ 2 w 4"/>
              <a:gd name="T11" fmla="*/ 0 h 12"/>
              <a:gd name="T12" fmla="*/ 2 w 4"/>
              <a:gd name="T13" fmla="*/ 0 h 12"/>
              <a:gd name="T14" fmla="*/ 4 w 4"/>
              <a:gd name="T15" fmla="*/ 1 h 12"/>
              <a:gd name="T16" fmla="*/ 4 w 4"/>
              <a:gd name="T17" fmla="*/ 1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2">
                <a:moveTo>
                  <a:pt x="4" y="10"/>
                </a:moveTo>
                <a:cubicBezTo>
                  <a:pt x="4" y="11"/>
                  <a:pt x="3" y="12"/>
                  <a:pt x="2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4" y="0"/>
                  <a:pt x="4" y="1"/>
                </a:cubicBezTo>
                <a:lnTo>
                  <a:pt x="4" y="10"/>
                </a:lnTo>
                <a:close/>
              </a:path>
            </a:pathLst>
          </a:custGeom>
          <a:solidFill>
            <a:srgbClr val="2D44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Group 5"/>
          <p:cNvGrpSpPr>
            <a:grpSpLocks noChangeAspect="1"/>
          </p:cNvGrpSpPr>
          <p:nvPr/>
        </p:nvGrpSpPr>
        <p:grpSpPr bwMode="auto">
          <a:xfrm>
            <a:off x="1649413" y="5155565"/>
            <a:ext cx="419100" cy="1042988"/>
            <a:chOff x="1231" y="3238"/>
            <a:chExt cx="264" cy="657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31" y="3238"/>
              <a:ext cx="264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234" y="3243"/>
              <a:ext cx="258" cy="254"/>
            </a:xfrm>
            <a:prstGeom prst="ellipse">
              <a:avLst/>
            </a:prstGeom>
            <a:noFill/>
            <a:ln w="17463" cap="flat">
              <a:solidFill>
                <a:srgbClr val="7F8F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363" y="3273"/>
              <a:ext cx="55" cy="116"/>
            </a:xfrm>
            <a:custGeom>
              <a:avLst/>
              <a:gdLst>
                <a:gd name="T0" fmla="*/ 6 w 20"/>
                <a:gd name="T1" fmla="*/ 40 h 43"/>
                <a:gd name="T2" fmla="*/ 4 w 20"/>
                <a:gd name="T3" fmla="*/ 19 h 43"/>
                <a:gd name="T4" fmla="*/ 4 w 20"/>
                <a:gd name="T5" fmla="*/ 9 h 43"/>
                <a:gd name="T6" fmla="*/ 19 w 20"/>
                <a:gd name="T7" fmla="*/ 14 h 43"/>
                <a:gd name="T8" fmla="*/ 13 w 2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3">
                  <a:moveTo>
                    <a:pt x="6" y="40"/>
                  </a:moveTo>
                  <a:cubicBezTo>
                    <a:pt x="6" y="40"/>
                    <a:pt x="16" y="24"/>
                    <a:pt x="4" y="19"/>
                  </a:cubicBezTo>
                  <a:cubicBezTo>
                    <a:pt x="4" y="19"/>
                    <a:pt x="0" y="18"/>
                    <a:pt x="4" y="9"/>
                  </a:cubicBezTo>
                  <a:cubicBezTo>
                    <a:pt x="8" y="0"/>
                    <a:pt x="18" y="11"/>
                    <a:pt x="19" y="14"/>
                  </a:cubicBezTo>
                  <a:cubicBezTo>
                    <a:pt x="20" y="18"/>
                    <a:pt x="20" y="29"/>
                    <a:pt x="13" y="43"/>
                  </a:cubicBezTo>
                </a:path>
              </a:pathLst>
            </a:custGeom>
            <a:solidFill>
              <a:srgbClr val="7F8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305" y="3376"/>
              <a:ext cx="97" cy="81"/>
            </a:xfrm>
            <a:custGeom>
              <a:avLst/>
              <a:gdLst>
                <a:gd name="T0" fmla="*/ 28 w 35"/>
                <a:gd name="T1" fmla="*/ 0 h 30"/>
                <a:gd name="T2" fmla="*/ 11 w 35"/>
                <a:gd name="T3" fmla="*/ 14 h 30"/>
                <a:gd name="T4" fmla="*/ 4 w 35"/>
                <a:gd name="T5" fmla="*/ 20 h 30"/>
                <a:gd name="T6" fmla="*/ 18 w 35"/>
                <a:gd name="T7" fmla="*/ 27 h 30"/>
                <a:gd name="T8" fmla="*/ 35 w 35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28" y="0"/>
                  </a:moveTo>
                  <a:cubicBezTo>
                    <a:pt x="28" y="0"/>
                    <a:pt x="22" y="19"/>
                    <a:pt x="11" y="14"/>
                  </a:cubicBezTo>
                  <a:cubicBezTo>
                    <a:pt x="11" y="14"/>
                    <a:pt x="8" y="11"/>
                    <a:pt x="4" y="20"/>
                  </a:cubicBezTo>
                  <a:cubicBezTo>
                    <a:pt x="0" y="30"/>
                    <a:pt x="14" y="29"/>
                    <a:pt x="18" y="27"/>
                  </a:cubicBezTo>
                  <a:cubicBezTo>
                    <a:pt x="21" y="25"/>
                    <a:pt x="29" y="18"/>
                    <a:pt x="35" y="4"/>
                  </a:cubicBezTo>
                </a:path>
              </a:pathLst>
            </a:custGeom>
            <a:solidFill>
              <a:srgbClr val="7F8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234" y="3638"/>
              <a:ext cx="258" cy="252"/>
            </a:xfrm>
            <a:prstGeom prst="ellipse">
              <a:avLst/>
            </a:prstGeom>
            <a:noFill/>
            <a:ln w="174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308" y="3708"/>
              <a:ext cx="47" cy="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369" y="3708"/>
              <a:ext cx="49" cy="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308" y="3771"/>
              <a:ext cx="47" cy="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1369" y="3771"/>
              <a:ext cx="49" cy="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분석 목표 </a:t>
            </a:r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(1)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26079" y="1074542"/>
            <a:ext cx="8961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회귀 모형을 통해 영화의 전국 관객수에 영향을 미치는 요인들을 알아보고자 한다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79" y="2264930"/>
            <a:ext cx="215947" cy="22865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233466" y="2148426"/>
            <a:ext cx="3747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최종 모형에 선택된 변수들</a:t>
            </a:r>
            <a:endParaRPr lang="ko-KR" altLang="en-US" sz="2400" b="1" dirty="0">
              <a:solidFill>
                <a:srgbClr val="0070C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757986" y="2904727"/>
            <a:ext cx="3805115" cy="3060166"/>
            <a:chOff x="7757986" y="2904727"/>
            <a:chExt cx="3805115" cy="306016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986" y="2904727"/>
              <a:ext cx="3805115" cy="253420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7" name="TextBox 36"/>
            <p:cNvSpPr txBox="1"/>
            <p:nvPr/>
          </p:nvSpPr>
          <p:spPr>
            <a:xfrm>
              <a:off x="8340645" y="5503228"/>
              <a:ext cx="2639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스크린 수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256324" y="2904726"/>
            <a:ext cx="3724768" cy="3090648"/>
            <a:chOff x="3256324" y="2904726"/>
            <a:chExt cx="3724768" cy="3090648"/>
          </a:xfrm>
        </p:grpSpPr>
        <p:sp>
          <p:nvSpPr>
            <p:cNvPr id="36" name="TextBox 35"/>
            <p:cNvSpPr txBox="1"/>
            <p:nvPr/>
          </p:nvSpPr>
          <p:spPr>
            <a:xfrm>
              <a:off x="3787381" y="5533709"/>
              <a:ext cx="2639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시사회 비평가 평점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6324" y="2904726"/>
              <a:ext cx="3724768" cy="253420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2314973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" y="1437858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1008" y="5196483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8FA5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dirty="0">
              <a:solidFill>
                <a:srgbClr val="7F8FA5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82699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1851025" y="5460683"/>
            <a:ext cx="34925" cy="33338"/>
          </a:xfrm>
          <a:prstGeom prst="ellipse">
            <a:avLst/>
          </a:prstGeom>
          <a:solidFill>
            <a:srgbClr val="2D44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Freeform 13"/>
          <p:cNvSpPr>
            <a:spLocks/>
          </p:cNvSpPr>
          <p:nvPr/>
        </p:nvSpPr>
        <p:spPr bwMode="auto">
          <a:xfrm>
            <a:off x="1860550" y="5481321"/>
            <a:ext cx="17463" cy="52388"/>
          </a:xfrm>
          <a:custGeom>
            <a:avLst/>
            <a:gdLst>
              <a:gd name="T0" fmla="*/ 4 w 4"/>
              <a:gd name="T1" fmla="*/ 10 h 12"/>
              <a:gd name="T2" fmla="*/ 2 w 4"/>
              <a:gd name="T3" fmla="*/ 12 h 12"/>
              <a:gd name="T4" fmla="*/ 2 w 4"/>
              <a:gd name="T5" fmla="*/ 12 h 12"/>
              <a:gd name="T6" fmla="*/ 0 w 4"/>
              <a:gd name="T7" fmla="*/ 10 h 12"/>
              <a:gd name="T8" fmla="*/ 0 w 4"/>
              <a:gd name="T9" fmla="*/ 1 h 12"/>
              <a:gd name="T10" fmla="*/ 2 w 4"/>
              <a:gd name="T11" fmla="*/ 0 h 12"/>
              <a:gd name="T12" fmla="*/ 2 w 4"/>
              <a:gd name="T13" fmla="*/ 0 h 12"/>
              <a:gd name="T14" fmla="*/ 4 w 4"/>
              <a:gd name="T15" fmla="*/ 1 h 12"/>
              <a:gd name="T16" fmla="*/ 4 w 4"/>
              <a:gd name="T17" fmla="*/ 1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2">
                <a:moveTo>
                  <a:pt x="4" y="10"/>
                </a:moveTo>
                <a:cubicBezTo>
                  <a:pt x="4" y="11"/>
                  <a:pt x="3" y="12"/>
                  <a:pt x="2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4" y="0"/>
                  <a:pt x="4" y="1"/>
                </a:cubicBezTo>
                <a:lnTo>
                  <a:pt x="4" y="10"/>
                </a:lnTo>
                <a:close/>
              </a:path>
            </a:pathLst>
          </a:custGeom>
          <a:solidFill>
            <a:srgbClr val="2D44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Group 5"/>
          <p:cNvGrpSpPr>
            <a:grpSpLocks noChangeAspect="1"/>
          </p:cNvGrpSpPr>
          <p:nvPr/>
        </p:nvGrpSpPr>
        <p:grpSpPr bwMode="auto">
          <a:xfrm>
            <a:off x="1649413" y="5155565"/>
            <a:ext cx="419100" cy="1042988"/>
            <a:chOff x="1231" y="3238"/>
            <a:chExt cx="264" cy="657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31" y="3238"/>
              <a:ext cx="264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234" y="3243"/>
              <a:ext cx="258" cy="254"/>
            </a:xfrm>
            <a:prstGeom prst="ellipse">
              <a:avLst/>
            </a:prstGeom>
            <a:noFill/>
            <a:ln w="17463" cap="flat">
              <a:solidFill>
                <a:srgbClr val="7F8F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363" y="3273"/>
              <a:ext cx="55" cy="116"/>
            </a:xfrm>
            <a:custGeom>
              <a:avLst/>
              <a:gdLst>
                <a:gd name="T0" fmla="*/ 6 w 20"/>
                <a:gd name="T1" fmla="*/ 40 h 43"/>
                <a:gd name="T2" fmla="*/ 4 w 20"/>
                <a:gd name="T3" fmla="*/ 19 h 43"/>
                <a:gd name="T4" fmla="*/ 4 w 20"/>
                <a:gd name="T5" fmla="*/ 9 h 43"/>
                <a:gd name="T6" fmla="*/ 19 w 20"/>
                <a:gd name="T7" fmla="*/ 14 h 43"/>
                <a:gd name="T8" fmla="*/ 13 w 2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3">
                  <a:moveTo>
                    <a:pt x="6" y="40"/>
                  </a:moveTo>
                  <a:cubicBezTo>
                    <a:pt x="6" y="40"/>
                    <a:pt x="16" y="24"/>
                    <a:pt x="4" y="19"/>
                  </a:cubicBezTo>
                  <a:cubicBezTo>
                    <a:pt x="4" y="19"/>
                    <a:pt x="0" y="18"/>
                    <a:pt x="4" y="9"/>
                  </a:cubicBezTo>
                  <a:cubicBezTo>
                    <a:pt x="8" y="0"/>
                    <a:pt x="18" y="11"/>
                    <a:pt x="19" y="14"/>
                  </a:cubicBezTo>
                  <a:cubicBezTo>
                    <a:pt x="20" y="18"/>
                    <a:pt x="20" y="29"/>
                    <a:pt x="13" y="43"/>
                  </a:cubicBezTo>
                </a:path>
              </a:pathLst>
            </a:custGeom>
            <a:solidFill>
              <a:srgbClr val="7F8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305" y="3376"/>
              <a:ext cx="97" cy="81"/>
            </a:xfrm>
            <a:custGeom>
              <a:avLst/>
              <a:gdLst>
                <a:gd name="T0" fmla="*/ 28 w 35"/>
                <a:gd name="T1" fmla="*/ 0 h 30"/>
                <a:gd name="T2" fmla="*/ 11 w 35"/>
                <a:gd name="T3" fmla="*/ 14 h 30"/>
                <a:gd name="T4" fmla="*/ 4 w 35"/>
                <a:gd name="T5" fmla="*/ 20 h 30"/>
                <a:gd name="T6" fmla="*/ 18 w 35"/>
                <a:gd name="T7" fmla="*/ 27 h 30"/>
                <a:gd name="T8" fmla="*/ 35 w 35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28" y="0"/>
                  </a:moveTo>
                  <a:cubicBezTo>
                    <a:pt x="28" y="0"/>
                    <a:pt x="22" y="19"/>
                    <a:pt x="11" y="14"/>
                  </a:cubicBezTo>
                  <a:cubicBezTo>
                    <a:pt x="11" y="14"/>
                    <a:pt x="8" y="11"/>
                    <a:pt x="4" y="20"/>
                  </a:cubicBezTo>
                  <a:cubicBezTo>
                    <a:pt x="0" y="30"/>
                    <a:pt x="14" y="29"/>
                    <a:pt x="18" y="27"/>
                  </a:cubicBezTo>
                  <a:cubicBezTo>
                    <a:pt x="21" y="25"/>
                    <a:pt x="29" y="18"/>
                    <a:pt x="35" y="4"/>
                  </a:cubicBezTo>
                </a:path>
              </a:pathLst>
            </a:custGeom>
            <a:solidFill>
              <a:srgbClr val="7F8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234" y="3638"/>
              <a:ext cx="258" cy="252"/>
            </a:xfrm>
            <a:prstGeom prst="ellipse">
              <a:avLst/>
            </a:prstGeom>
            <a:noFill/>
            <a:ln w="174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308" y="3708"/>
              <a:ext cx="47" cy="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369" y="3708"/>
              <a:ext cx="49" cy="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308" y="3771"/>
              <a:ext cx="47" cy="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1369" y="3771"/>
              <a:ext cx="49" cy="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분석 목표 </a:t>
            </a:r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(1)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26079" y="1074542"/>
            <a:ext cx="8961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회귀 모형을 통해 영화의 전국 관객수에 영향을 미치는 요인들을 알아보고자 한다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926079" y="2187086"/>
            <a:ext cx="8486336" cy="1477328"/>
            <a:chOff x="2880360" y="4220408"/>
            <a:chExt cx="8486336" cy="147732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0360" y="4336912"/>
              <a:ext cx="215947" cy="228656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187747" y="4220408"/>
              <a:ext cx="5215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14</a:t>
              </a:r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개의 설명변수 중 선택된 변수는 </a:t>
              </a:r>
              <a:r>
                <a:rPr lang="en-US" altLang="ko-KR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2</a:t>
              </a:r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개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87745" y="4682073"/>
              <a:ext cx="81789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영화에 관객수에 영향을 미칠 것이라고 예상되는 변수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14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개를 선정하여 분석을 진행하였지만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, 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정작 최종 모델에 선택된 변수는 </a:t>
              </a:r>
              <a:r>
                <a:rPr lang="en-US" altLang="ko-KR" sz="2000" dirty="0" smtClean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“</a:t>
              </a:r>
              <a:r>
                <a:rPr lang="ko-KR" altLang="en-US" sz="2000" dirty="0" smtClean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시사회 평론가 평점</a:t>
              </a:r>
              <a:r>
                <a:rPr lang="en-US" altLang="ko-KR" sz="2000" dirty="0" smtClean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”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과 </a:t>
              </a:r>
              <a:r>
                <a:rPr lang="en-US" altLang="ko-KR" sz="2000" dirty="0" smtClean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“</a:t>
              </a:r>
              <a:r>
                <a:rPr lang="ko-KR" altLang="en-US" sz="2000" dirty="0" smtClean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스크린 수</a:t>
              </a:r>
              <a:r>
                <a:rPr lang="en-US" altLang="ko-KR" sz="2000" dirty="0" smtClean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”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뿐이었다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.</a:t>
              </a:r>
              <a:endPara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926079" y="4457819"/>
            <a:ext cx="8486336" cy="1477328"/>
            <a:chOff x="2880360" y="4220408"/>
            <a:chExt cx="8486336" cy="1477328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0360" y="4336912"/>
              <a:ext cx="215947" cy="228656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3187747" y="4220408"/>
              <a:ext cx="5215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어떤 변수를 좀 더 추가해야 할까</a:t>
              </a:r>
              <a:r>
                <a:rPr lang="en-US" altLang="ko-KR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..?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87745" y="4682073"/>
              <a:ext cx="81789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장르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, 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상영시간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, 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등급</a:t>
              </a:r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처럼 영화의 기본적인 정보보다는 </a:t>
              </a:r>
              <a:r>
                <a:rPr lang="ko-KR" altLang="en-US" sz="2000" dirty="0" smtClean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수치화</a:t>
              </a:r>
              <a:r>
                <a:rPr lang="en-US" altLang="ko-KR" sz="2000" dirty="0" smtClean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, </a:t>
              </a:r>
              <a:r>
                <a:rPr lang="ko-KR" altLang="en-US" sz="2000" dirty="0" smtClean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정형화되어 있지 않는 비정형 변수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들이 최근에는 관객들의 영화 선택에 영향을 주고 있다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.</a:t>
              </a:r>
              <a:endPara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1859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31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effectLst>
            <a:glow>
              <a:schemeClr val="accent1">
                <a:alpha val="99000"/>
              </a:schemeClr>
            </a:glow>
          </a:effectLst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5996" y="5585821"/>
            <a:ext cx="97000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또 </a:t>
            </a:r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1,400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만명의 관객수를 기록할 것이라고 예측을 하였는가</a:t>
            </a:r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31" y="1342180"/>
            <a:ext cx="1621935" cy="290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348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" y="1437858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1008" y="5196483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8FA5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dirty="0">
              <a:solidFill>
                <a:srgbClr val="7F8FA5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82699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1851025" y="5460683"/>
            <a:ext cx="34925" cy="33338"/>
          </a:xfrm>
          <a:prstGeom prst="ellipse">
            <a:avLst/>
          </a:prstGeom>
          <a:solidFill>
            <a:srgbClr val="2D44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Freeform 13"/>
          <p:cNvSpPr>
            <a:spLocks/>
          </p:cNvSpPr>
          <p:nvPr/>
        </p:nvSpPr>
        <p:spPr bwMode="auto">
          <a:xfrm>
            <a:off x="1860550" y="5481321"/>
            <a:ext cx="17463" cy="52388"/>
          </a:xfrm>
          <a:custGeom>
            <a:avLst/>
            <a:gdLst>
              <a:gd name="T0" fmla="*/ 4 w 4"/>
              <a:gd name="T1" fmla="*/ 10 h 12"/>
              <a:gd name="T2" fmla="*/ 2 w 4"/>
              <a:gd name="T3" fmla="*/ 12 h 12"/>
              <a:gd name="T4" fmla="*/ 2 w 4"/>
              <a:gd name="T5" fmla="*/ 12 h 12"/>
              <a:gd name="T6" fmla="*/ 0 w 4"/>
              <a:gd name="T7" fmla="*/ 10 h 12"/>
              <a:gd name="T8" fmla="*/ 0 w 4"/>
              <a:gd name="T9" fmla="*/ 1 h 12"/>
              <a:gd name="T10" fmla="*/ 2 w 4"/>
              <a:gd name="T11" fmla="*/ 0 h 12"/>
              <a:gd name="T12" fmla="*/ 2 w 4"/>
              <a:gd name="T13" fmla="*/ 0 h 12"/>
              <a:gd name="T14" fmla="*/ 4 w 4"/>
              <a:gd name="T15" fmla="*/ 1 h 12"/>
              <a:gd name="T16" fmla="*/ 4 w 4"/>
              <a:gd name="T17" fmla="*/ 1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2">
                <a:moveTo>
                  <a:pt x="4" y="10"/>
                </a:moveTo>
                <a:cubicBezTo>
                  <a:pt x="4" y="11"/>
                  <a:pt x="3" y="12"/>
                  <a:pt x="2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4" y="0"/>
                  <a:pt x="4" y="1"/>
                </a:cubicBezTo>
                <a:lnTo>
                  <a:pt x="4" y="10"/>
                </a:lnTo>
                <a:close/>
              </a:path>
            </a:pathLst>
          </a:custGeom>
          <a:solidFill>
            <a:srgbClr val="2D44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Group 5"/>
          <p:cNvGrpSpPr>
            <a:grpSpLocks noChangeAspect="1"/>
          </p:cNvGrpSpPr>
          <p:nvPr/>
        </p:nvGrpSpPr>
        <p:grpSpPr bwMode="auto">
          <a:xfrm>
            <a:off x="1649413" y="5155565"/>
            <a:ext cx="419100" cy="1042988"/>
            <a:chOff x="1231" y="3238"/>
            <a:chExt cx="264" cy="657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31" y="3238"/>
              <a:ext cx="264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234" y="3243"/>
              <a:ext cx="258" cy="254"/>
            </a:xfrm>
            <a:prstGeom prst="ellipse">
              <a:avLst/>
            </a:prstGeom>
            <a:noFill/>
            <a:ln w="17463" cap="flat">
              <a:solidFill>
                <a:srgbClr val="7F8F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363" y="3273"/>
              <a:ext cx="55" cy="116"/>
            </a:xfrm>
            <a:custGeom>
              <a:avLst/>
              <a:gdLst>
                <a:gd name="T0" fmla="*/ 6 w 20"/>
                <a:gd name="T1" fmla="*/ 40 h 43"/>
                <a:gd name="T2" fmla="*/ 4 w 20"/>
                <a:gd name="T3" fmla="*/ 19 h 43"/>
                <a:gd name="T4" fmla="*/ 4 w 20"/>
                <a:gd name="T5" fmla="*/ 9 h 43"/>
                <a:gd name="T6" fmla="*/ 19 w 20"/>
                <a:gd name="T7" fmla="*/ 14 h 43"/>
                <a:gd name="T8" fmla="*/ 13 w 2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3">
                  <a:moveTo>
                    <a:pt x="6" y="40"/>
                  </a:moveTo>
                  <a:cubicBezTo>
                    <a:pt x="6" y="40"/>
                    <a:pt x="16" y="24"/>
                    <a:pt x="4" y="19"/>
                  </a:cubicBezTo>
                  <a:cubicBezTo>
                    <a:pt x="4" y="19"/>
                    <a:pt x="0" y="18"/>
                    <a:pt x="4" y="9"/>
                  </a:cubicBezTo>
                  <a:cubicBezTo>
                    <a:pt x="8" y="0"/>
                    <a:pt x="18" y="11"/>
                    <a:pt x="19" y="14"/>
                  </a:cubicBezTo>
                  <a:cubicBezTo>
                    <a:pt x="20" y="18"/>
                    <a:pt x="20" y="29"/>
                    <a:pt x="13" y="43"/>
                  </a:cubicBezTo>
                </a:path>
              </a:pathLst>
            </a:custGeom>
            <a:solidFill>
              <a:srgbClr val="7F8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305" y="3376"/>
              <a:ext cx="97" cy="81"/>
            </a:xfrm>
            <a:custGeom>
              <a:avLst/>
              <a:gdLst>
                <a:gd name="T0" fmla="*/ 28 w 35"/>
                <a:gd name="T1" fmla="*/ 0 h 30"/>
                <a:gd name="T2" fmla="*/ 11 w 35"/>
                <a:gd name="T3" fmla="*/ 14 h 30"/>
                <a:gd name="T4" fmla="*/ 4 w 35"/>
                <a:gd name="T5" fmla="*/ 20 h 30"/>
                <a:gd name="T6" fmla="*/ 18 w 35"/>
                <a:gd name="T7" fmla="*/ 27 h 30"/>
                <a:gd name="T8" fmla="*/ 35 w 35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28" y="0"/>
                  </a:moveTo>
                  <a:cubicBezTo>
                    <a:pt x="28" y="0"/>
                    <a:pt x="22" y="19"/>
                    <a:pt x="11" y="14"/>
                  </a:cubicBezTo>
                  <a:cubicBezTo>
                    <a:pt x="11" y="14"/>
                    <a:pt x="8" y="11"/>
                    <a:pt x="4" y="20"/>
                  </a:cubicBezTo>
                  <a:cubicBezTo>
                    <a:pt x="0" y="30"/>
                    <a:pt x="14" y="29"/>
                    <a:pt x="18" y="27"/>
                  </a:cubicBezTo>
                  <a:cubicBezTo>
                    <a:pt x="21" y="25"/>
                    <a:pt x="29" y="18"/>
                    <a:pt x="35" y="4"/>
                  </a:cubicBezTo>
                </a:path>
              </a:pathLst>
            </a:custGeom>
            <a:solidFill>
              <a:srgbClr val="7F8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234" y="3638"/>
              <a:ext cx="258" cy="252"/>
            </a:xfrm>
            <a:prstGeom prst="ellipse">
              <a:avLst/>
            </a:prstGeom>
            <a:noFill/>
            <a:ln w="174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308" y="3708"/>
              <a:ext cx="47" cy="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369" y="3708"/>
              <a:ext cx="49" cy="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308" y="3771"/>
              <a:ext cx="47" cy="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1369" y="3771"/>
              <a:ext cx="49" cy="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Movie2017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2017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년에 국내에 개봉한 영화 중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만명 이상의 전국 관객수를 기록한 영화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80358" y="1986046"/>
            <a:ext cx="5859195" cy="4483178"/>
            <a:chOff x="2880358" y="1986046"/>
            <a:chExt cx="5859195" cy="448317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358" y="2363861"/>
              <a:ext cx="5859195" cy="41053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4" name="TextBox 23"/>
            <p:cNvSpPr txBox="1"/>
            <p:nvPr/>
          </p:nvSpPr>
          <p:spPr>
            <a:xfrm>
              <a:off x="2880358" y="1986046"/>
              <a:ext cx="2024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페이스북 페이지</a:t>
              </a:r>
              <a:endParaRPr lang="ko-KR" altLang="en-US" sz="20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797638" y="1559476"/>
            <a:ext cx="3579607" cy="5087508"/>
            <a:chOff x="7797638" y="1559476"/>
            <a:chExt cx="3579607" cy="5087508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7638" y="1961077"/>
              <a:ext cx="3579607" cy="46859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6" name="TextBox 25"/>
            <p:cNvSpPr txBox="1"/>
            <p:nvPr/>
          </p:nvSpPr>
          <p:spPr>
            <a:xfrm>
              <a:off x="7797638" y="1559476"/>
              <a:ext cx="2375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인스타그램</a:t>
              </a:r>
              <a:r>
                <a:rPr lang="ko-KR" altLang="en-US" sz="20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해시태그</a:t>
              </a:r>
              <a:endParaRPr lang="ko-KR" altLang="en-US" sz="20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427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" y="1437858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1008" y="5196483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8FA5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dirty="0">
              <a:solidFill>
                <a:srgbClr val="7F8FA5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82699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1851025" y="5460683"/>
            <a:ext cx="34925" cy="33338"/>
          </a:xfrm>
          <a:prstGeom prst="ellipse">
            <a:avLst/>
          </a:prstGeom>
          <a:solidFill>
            <a:srgbClr val="2D44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Freeform 13"/>
          <p:cNvSpPr>
            <a:spLocks/>
          </p:cNvSpPr>
          <p:nvPr/>
        </p:nvSpPr>
        <p:spPr bwMode="auto">
          <a:xfrm>
            <a:off x="1860550" y="5481321"/>
            <a:ext cx="17463" cy="52388"/>
          </a:xfrm>
          <a:custGeom>
            <a:avLst/>
            <a:gdLst>
              <a:gd name="T0" fmla="*/ 4 w 4"/>
              <a:gd name="T1" fmla="*/ 10 h 12"/>
              <a:gd name="T2" fmla="*/ 2 w 4"/>
              <a:gd name="T3" fmla="*/ 12 h 12"/>
              <a:gd name="T4" fmla="*/ 2 w 4"/>
              <a:gd name="T5" fmla="*/ 12 h 12"/>
              <a:gd name="T6" fmla="*/ 0 w 4"/>
              <a:gd name="T7" fmla="*/ 10 h 12"/>
              <a:gd name="T8" fmla="*/ 0 w 4"/>
              <a:gd name="T9" fmla="*/ 1 h 12"/>
              <a:gd name="T10" fmla="*/ 2 w 4"/>
              <a:gd name="T11" fmla="*/ 0 h 12"/>
              <a:gd name="T12" fmla="*/ 2 w 4"/>
              <a:gd name="T13" fmla="*/ 0 h 12"/>
              <a:gd name="T14" fmla="*/ 4 w 4"/>
              <a:gd name="T15" fmla="*/ 1 h 12"/>
              <a:gd name="T16" fmla="*/ 4 w 4"/>
              <a:gd name="T17" fmla="*/ 1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2">
                <a:moveTo>
                  <a:pt x="4" y="10"/>
                </a:moveTo>
                <a:cubicBezTo>
                  <a:pt x="4" y="11"/>
                  <a:pt x="3" y="12"/>
                  <a:pt x="2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4" y="0"/>
                  <a:pt x="4" y="1"/>
                </a:cubicBezTo>
                <a:lnTo>
                  <a:pt x="4" y="10"/>
                </a:lnTo>
                <a:close/>
              </a:path>
            </a:pathLst>
          </a:custGeom>
          <a:solidFill>
            <a:srgbClr val="2D44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Group 5"/>
          <p:cNvGrpSpPr>
            <a:grpSpLocks noChangeAspect="1"/>
          </p:cNvGrpSpPr>
          <p:nvPr/>
        </p:nvGrpSpPr>
        <p:grpSpPr bwMode="auto">
          <a:xfrm>
            <a:off x="1649413" y="5155565"/>
            <a:ext cx="419100" cy="1042988"/>
            <a:chOff x="1231" y="3238"/>
            <a:chExt cx="264" cy="657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31" y="3238"/>
              <a:ext cx="264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234" y="3243"/>
              <a:ext cx="258" cy="254"/>
            </a:xfrm>
            <a:prstGeom prst="ellipse">
              <a:avLst/>
            </a:prstGeom>
            <a:noFill/>
            <a:ln w="17463" cap="flat">
              <a:solidFill>
                <a:srgbClr val="7F8F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363" y="3273"/>
              <a:ext cx="55" cy="116"/>
            </a:xfrm>
            <a:custGeom>
              <a:avLst/>
              <a:gdLst>
                <a:gd name="T0" fmla="*/ 6 w 20"/>
                <a:gd name="T1" fmla="*/ 40 h 43"/>
                <a:gd name="T2" fmla="*/ 4 w 20"/>
                <a:gd name="T3" fmla="*/ 19 h 43"/>
                <a:gd name="T4" fmla="*/ 4 w 20"/>
                <a:gd name="T5" fmla="*/ 9 h 43"/>
                <a:gd name="T6" fmla="*/ 19 w 20"/>
                <a:gd name="T7" fmla="*/ 14 h 43"/>
                <a:gd name="T8" fmla="*/ 13 w 2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3">
                  <a:moveTo>
                    <a:pt x="6" y="40"/>
                  </a:moveTo>
                  <a:cubicBezTo>
                    <a:pt x="6" y="40"/>
                    <a:pt x="16" y="24"/>
                    <a:pt x="4" y="19"/>
                  </a:cubicBezTo>
                  <a:cubicBezTo>
                    <a:pt x="4" y="19"/>
                    <a:pt x="0" y="18"/>
                    <a:pt x="4" y="9"/>
                  </a:cubicBezTo>
                  <a:cubicBezTo>
                    <a:pt x="8" y="0"/>
                    <a:pt x="18" y="11"/>
                    <a:pt x="19" y="14"/>
                  </a:cubicBezTo>
                  <a:cubicBezTo>
                    <a:pt x="20" y="18"/>
                    <a:pt x="20" y="29"/>
                    <a:pt x="13" y="43"/>
                  </a:cubicBezTo>
                </a:path>
              </a:pathLst>
            </a:custGeom>
            <a:solidFill>
              <a:srgbClr val="7F8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305" y="3376"/>
              <a:ext cx="97" cy="81"/>
            </a:xfrm>
            <a:custGeom>
              <a:avLst/>
              <a:gdLst>
                <a:gd name="T0" fmla="*/ 28 w 35"/>
                <a:gd name="T1" fmla="*/ 0 h 30"/>
                <a:gd name="T2" fmla="*/ 11 w 35"/>
                <a:gd name="T3" fmla="*/ 14 h 30"/>
                <a:gd name="T4" fmla="*/ 4 w 35"/>
                <a:gd name="T5" fmla="*/ 20 h 30"/>
                <a:gd name="T6" fmla="*/ 18 w 35"/>
                <a:gd name="T7" fmla="*/ 27 h 30"/>
                <a:gd name="T8" fmla="*/ 35 w 35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28" y="0"/>
                  </a:moveTo>
                  <a:cubicBezTo>
                    <a:pt x="28" y="0"/>
                    <a:pt x="22" y="19"/>
                    <a:pt x="11" y="14"/>
                  </a:cubicBezTo>
                  <a:cubicBezTo>
                    <a:pt x="11" y="14"/>
                    <a:pt x="8" y="11"/>
                    <a:pt x="4" y="20"/>
                  </a:cubicBezTo>
                  <a:cubicBezTo>
                    <a:pt x="0" y="30"/>
                    <a:pt x="14" y="29"/>
                    <a:pt x="18" y="27"/>
                  </a:cubicBezTo>
                  <a:cubicBezTo>
                    <a:pt x="21" y="25"/>
                    <a:pt x="29" y="18"/>
                    <a:pt x="35" y="4"/>
                  </a:cubicBezTo>
                </a:path>
              </a:pathLst>
            </a:custGeom>
            <a:solidFill>
              <a:srgbClr val="7F8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234" y="3638"/>
              <a:ext cx="258" cy="252"/>
            </a:xfrm>
            <a:prstGeom prst="ellipse">
              <a:avLst/>
            </a:prstGeom>
            <a:noFill/>
            <a:ln w="174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308" y="3708"/>
              <a:ext cx="47" cy="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369" y="3708"/>
              <a:ext cx="49" cy="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308" y="3771"/>
              <a:ext cx="47" cy="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1369" y="3771"/>
              <a:ext cx="49" cy="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Movie2017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2017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년에 국내에 개봉한 영화 중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만명 이상의 전국 관객수를 기록한 영화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26079" y="2148426"/>
            <a:ext cx="7554351" cy="2400657"/>
            <a:chOff x="2926079" y="2148426"/>
            <a:chExt cx="7554351" cy="2400657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6079" y="2264930"/>
              <a:ext cx="215947" cy="228656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3233466" y="2148426"/>
              <a:ext cx="3368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SNS</a:t>
              </a:r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의 </a:t>
              </a:r>
              <a:r>
                <a:rPr lang="en-US" altLang="ko-KR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Power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233463" y="2610091"/>
              <a:ext cx="724696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우리는 </a:t>
              </a:r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SNS</a:t>
              </a:r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로 많은 정보들을 서로 공유하고 있는데</a:t>
              </a:r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, </a:t>
              </a:r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영화도 예외는 아니다</a:t>
              </a:r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. “</a:t>
              </a:r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페이스북</a:t>
              </a:r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”</a:t>
              </a:r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에 어떤 영화에 대한 리뷰가 게시되면 수 많은 사람들이 그 리뷰와 자신의 영화 </a:t>
              </a:r>
              <a:r>
                <a:rPr lang="ko-KR" altLang="en-US" sz="2000" dirty="0" err="1">
                  <a:latin typeface="-윤고딕330" panose="02030504000101010101" pitchFamily="18" charset="-127"/>
                  <a:ea typeface="-윤고딕330" panose="02030504000101010101" pitchFamily="18" charset="-127"/>
                </a:rPr>
                <a:t>감상평을</a:t>
              </a:r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비교하는 댓글을 달고</a:t>
              </a:r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, </a:t>
              </a:r>
              <a:r>
                <a:rPr lang="ko-KR" altLang="en-US" sz="2000" dirty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아직 그 영화를 보지 않는 사람들은 그런 글들을 읽고 자신이 추후에 그 영화를 볼지 안 볼지 결정</a:t>
              </a:r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하는데 많은 영향을 끼치기도 한다</a:t>
              </a:r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.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233463" y="4873317"/>
            <a:ext cx="7246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“</a:t>
            </a:r>
            <a:r>
              <a:rPr lang="ko-KR" altLang="en-US" sz="2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페이스북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좋아요 수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혹은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r>
              <a:rPr lang="ko-KR" altLang="en-US" sz="2000" dirty="0" err="1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인스타그램</a:t>
            </a:r>
            <a:r>
              <a:rPr lang="ko-KR" altLang="en-US" sz="2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해시태그 게시물 수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등을 객관화하고 수치화해서 변수에 포함하는 것도 좋은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설명변수가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될 수 있다  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89172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" y="1437858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1008" y="5196483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8FA5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dirty="0">
              <a:solidFill>
                <a:srgbClr val="7F8FA5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82699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1851025" y="5460683"/>
            <a:ext cx="34925" cy="33338"/>
          </a:xfrm>
          <a:prstGeom prst="ellipse">
            <a:avLst/>
          </a:prstGeom>
          <a:solidFill>
            <a:srgbClr val="2D44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Freeform 13"/>
          <p:cNvSpPr>
            <a:spLocks/>
          </p:cNvSpPr>
          <p:nvPr/>
        </p:nvSpPr>
        <p:spPr bwMode="auto">
          <a:xfrm>
            <a:off x="1860550" y="5481321"/>
            <a:ext cx="17463" cy="52388"/>
          </a:xfrm>
          <a:custGeom>
            <a:avLst/>
            <a:gdLst>
              <a:gd name="T0" fmla="*/ 4 w 4"/>
              <a:gd name="T1" fmla="*/ 10 h 12"/>
              <a:gd name="T2" fmla="*/ 2 w 4"/>
              <a:gd name="T3" fmla="*/ 12 h 12"/>
              <a:gd name="T4" fmla="*/ 2 w 4"/>
              <a:gd name="T5" fmla="*/ 12 h 12"/>
              <a:gd name="T6" fmla="*/ 0 w 4"/>
              <a:gd name="T7" fmla="*/ 10 h 12"/>
              <a:gd name="T8" fmla="*/ 0 w 4"/>
              <a:gd name="T9" fmla="*/ 1 h 12"/>
              <a:gd name="T10" fmla="*/ 2 w 4"/>
              <a:gd name="T11" fmla="*/ 0 h 12"/>
              <a:gd name="T12" fmla="*/ 2 w 4"/>
              <a:gd name="T13" fmla="*/ 0 h 12"/>
              <a:gd name="T14" fmla="*/ 4 w 4"/>
              <a:gd name="T15" fmla="*/ 1 h 12"/>
              <a:gd name="T16" fmla="*/ 4 w 4"/>
              <a:gd name="T17" fmla="*/ 1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2">
                <a:moveTo>
                  <a:pt x="4" y="10"/>
                </a:moveTo>
                <a:cubicBezTo>
                  <a:pt x="4" y="11"/>
                  <a:pt x="3" y="12"/>
                  <a:pt x="2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4" y="0"/>
                  <a:pt x="4" y="1"/>
                </a:cubicBezTo>
                <a:lnTo>
                  <a:pt x="4" y="10"/>
                </a:lnTo>
                <a:close/>
              </a:path>
            </a:pathLst>
          </a:custGeom>
          <a:solidFill>
            <a:srgbClr val="2D44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Group 5"/>
          <p:cNvGrpSpPr>
            <a:grpSpLocks noChangeAspect="1"/>
          </p:cNvGrpSpPr>
          <p:nvPr/>
        </p:nvGrpSpPr>
        <p:grpSpPr bwMode="auto">
          <a:xfrm>
            <a:off x="1649413" y="5155565"/>
            <a:ext cx="419100" cy="1042988"/>
            <a:chOff x="1231" y="3238"/>
            <a:chExt cx="264" cy="657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31" y="3238"/>
              <a:ext cx="264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234" y="3243"/>
              <a:ext cx="258" cy="254"/>
            </a:xfrm>
            <a:prstGeom prst="ellipse">
              <a:avLst/>
            </a:prstGeom>
            <a:noFill/>
            <a:ln w="17463" cap="flat">
              <a:solidFill>
                <a:srgbClr val="7F8F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363" y="3273"/>
              <a:ext cx="55" cy="116"/>
            </a:xfrm>
            <a:custGeom>
              <a:avLst/>
              <a:gdLst>
                <a:gd name="T0" fmla="*/ 6 w 20"/>
                <a:gd name="T1" fmla="*/ 40 h 43"/>
                <a:gd name="T2" fmla="*/ 4 w 20"/>
                <a:gd name="T3" fmla="*/ 19 h 43"/>
                <a:gd name="T4" fmla="*/ 4 w 20"/>
                <a:gd name="T5" fmla="*/ 9 h 43"/>
                <a:gd name="T6" fmla="*/ 19 w 20"/>
                <a:gd name="T7" fmla="*/ 14 h 43"/>
                <a:gd name="T8" fmla="*/ 13 w 2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3">
                  <a:moveTo>
                    <a:pt x="6" y="40"/>
                  </a:moveTo>
                  <a:cubicBezTo>
                    <a:pt x="6" y="40"/>
                    <a:pt x="16" y="24"/>
                    <a:pt x="4" y="19"/>
                  </a:cubicBezTo>
                  <a:cubicBezTo>
                    <a:pt x="4" y="19"/>
                    <a:pt x="0" y="18"/>
                    <a:pt x="4" y="9"/>
                  </a:cubicBezTo>
                  <a:cubicBezTo>
                    <a:pt x="8" y="0"/>
                    <a:pt x="18" y="11"/>
                    <a:pt x="19" y="14"/>
                  </a:cubicBezTo>
                  <a:cubicBezTo>
                    <a:pt x="20" y="18"/>
                    <a:pt x="20" y="29"/>
                    <a:pt x="13" y="43"/>
                  </a:cubicBezTo>
                </a:path>
              </a:pathLst>
            </a:custGeom>
            <a:solidFill>
              <a:srgbClr val="7F8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305" y="3376"/>
              <a:ext cx="97" cy="81"/>
            </a:xfrm>
            <a:custGeom>
              <a:avLst/>
              <a:gdLst>
                <a:gd name="T0" fmla="*/ 28 w 35"/>
                <a:gd name="T1" fmla="*/ 0 h 30"/>
                <a:gd name="T2" fmla="*/ 11 w 35"/>
                <a:gd name="T3" fmla="*/ 14 h 30"/>
                <a:gd name="T4" fmla="*/ 4 w 35"/>
                <a:gd name="T5" fmla="*/ 20 h 30"/>
                <a:gd name="T6" fmla="*/ 18 w 35"/>
                <a:gd name="T7" fmla="*/ 27 h 30"/>
                <a:gd name="T8" fmla="*/ 35 w 35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28" y="0"/>
                  </a:moveTo>
                  <a:cubicBezTo>
                    <a:pt x="28" y="0"/>
                    <a:pt x="22" y="19"/>
                    <a:pt x="11" y="14"/>
                  </a:cubicBezTo>
                  <a:cubicBezTo>
                    <a:pt x="11" y="14"/>
                    <a:pt x="8" y="11"/>
                    <a:pt x="4" y="20"/>
                  </a:cubicBezTo>
                  <a:cubicBezTo>
                    <a:pt x="0" y="30"/>
                    <a:pt x="14" y="29"/>
                    <a:pt x="18" y="27"/>
                  </a:cubicBezTo>
                  <a:cubicBezTo>
                    <a:pt x="21" y="25"/>
                    <a:pt x="29" y="18"/>
                    <a:pt x="35" y="4"/>
                  </a:cubicBezTo>
                </a:path>
              </a:pathLst>
            </a:custGeom>
            <a:solidFill>
              <a:srgbClr val="7F8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234" y="3638"/>
              <a:ext cx="258" cy="252"/>
            </a:xfrm>
            <a:prstGeom prst="ellipse">
              <a:avLst/>
            </a:prstGeom>
            <a:noFill/>
            <a:ln w="174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308" y="3708"/>
              <a:ext cx="47" cy="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369" y="3708"/>
              <a:ext cx="49" cy="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308" y="3771"/>
              <a:ext cx="47" cy="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1369" y="3771"/>
              <a:ext cx="49" cy="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Movie2017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2017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년에 국내에 개봉한 영화 중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만명 이상의 전국 관객수를 기록한 영화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958" y="1980927"/>
            <a:ext cx="2633496" cy="32918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98" y="3019129"/>
            <a:ext cx="2537156" cy="31714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00" y="2584642"/>
            <a:ext cx="3371846" cy="23940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26" y="3467087"/>
            <a:ext cx="2355146" cy="29439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989" y="2357097"/>
            <a:ext cx="2659505" cy="33243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82763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" y="1437858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1008" y="5196483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8FA5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dirty="0">
              <a:solidFill>
                <a:srgbClr val="7F8FA5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82699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1851025" y="5460683"/>
            <a:ext cx="34925" cy="33338"/>
          </a:xfrm>
          <a:prstGeom prst="ellipse">
            <a:avLst/>
          </a:prstGeom>
          <a:solidFill>
            <a:srgbClr val="2D44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Freeform 13"/>
          <p:cNvSpPr>
            <a:spLocks/>
          </p:cNvSpPr>
          <p:nvPr/>
        </p:nvSpPr>
        <p:spPr bwMode="auto">
          <a:xfrm>
            <a:off x="1860550" y="5481321"/>
            <a:ext cx="17463" cy="52388"/>
          </a:xfrm>
          <a:custGeom>
            <a:avLst/>
            <a:gdLst>
              <a:gd name="T0" fmla="*/ 4 w 4"/>
              <a:gd name="T1" fmla="*/ 10 h 12"/>
              <a:gd name="T2" fmla="*/ 2 w 4"/>
              <a:gd name="T3" fmla="*/ 12 h 12"/>
              <a:gd name="T4" fmla="*/ 2 w 4"/>
              <a:gd name="T5" fmla="*/ 12 h 12"/>
              <a:gd name="T6" fmla="*/ 0 w 4"/>
              <a:gd name="T7" fmla="*/ 10 h 12"/>
              <a:gd name="T8" fmla="*/ 0 w 4"/>
              <a:gd name="T9" fmla="*/ 1 h 12"/>
              <a:gd name="T10" fmla="*/ 2 w 4"/>
              <a:gd name="T11" fmla="*/ 0 h 12"/>
              <a:gd name="T12" fmla="*/ 2 w 4"/>
              <a:gd name="T13" fmla="*/ 0 h 12"/>
              <a:gd name="T14" fmla="*/ 4 w 4"/>
              <a:gd name="T15" fmla="*/ 1 h 12"/>
              <a:gd name="T16" fmla="*/ 4 w 4"/>
              <a:gd name="T17" fmla="*/ 1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2">
                <a:moveTo>
                  <a:pt x="4" y="10"/>
                </a:moveTo>
                <a:cubicBezTo>
                  <a:pt x="4" y="11"/>
                  <a:pt x="3" y="12"/>
                  <a:pt x="2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4" y="0"/>
                  <a:pt x="4" y="1"/>
                </a:cubicBezTo>
                <a:lnTo>
                  <a:pt x="4" y="10"/>
                </a:lnTo>
                <a:close/>
              </a:path>
            </a:pathLst>
          </a:custGeom>
          <a:solidFill>
            <a:srgbClr val="2D44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Group 5"/>
          <p:cNvGrpSpPr>
            <a:grpSpLocks noChangeAspect="1"/>
          </p:cNvGrpSpPr>
          <p:nvPr/>
        </p:nvGrpSpPr>
        <p:grpSpPr bwMode="auto">
          <a:xfrm>
            <a:off x="1649413" y="5155565"/>
            <a:ext cx="419100" cy="1042988"/>
            <a:chOff x="1231" y="3238"/>
            <a:chExt cx="264" cy="657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31" y="3238"/>
              <a:ext cx="264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234" y="3243"/>
              <a:ext cx="258" cy="254"/>
            </a:xfrm>
            <a:prstGeom prst="ellipse">
              <a:avLst/>
            </a:prstGeom>
            <a:noFill/>
            <a:ln w="17463" cap="flat">
              <a:solidFill>
                <a:srgbClr val="7F8F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363" y="3273"/>
              <a:ext cx="55" cy="116"/>
            </a:xfrm>
            <a:custGeom>
              <a:avLst/>
              <a:gdLst>
                <a:gd name="T0" fmla="*/ 6 w 20"/>
                <a:gd name="T1" fmla="*/ 40 h 43"/>
                <a:gd name="T2" fmla="*/ 4 w 20"/>
                <a:gd name="T3" fmla="*/ 19 h 43"/>
                <a:gd name="T4" fmla="*/ 4 w 20"/>
                <a:gd name="T5" fmla="*/ 9 h 43"/>
                <a:gd name="T6" fmla="*/ 19 w 20"/>
                <a:gd name="T7" fmla="*/ 14 h 43"/>
                <a:gd name="T8" fmla="*/ 13 w 2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3">
                  <a:moveTo>
                    <a:pt x="6" y="40"/>
                  </a:moveTo>
                  <a:cubicBezTo>
                    <a:pt x="6" y="40"/>
                    <a:pt x="16" y="24"/>
                    <a:pt x="4" y="19"/>
                  </a:cubicBezTo>
                  <a:cubicBezTo>
                    <a:pt x="4" y="19"/>
                    <a:pt x="0" y="18"/>
                    <a:pt x="4" y="9"/>
                  </a:cubicBezTo>
                  <a:cubicBezTo>
                    <a:pt x="8" y="0"/>
                    <a:pt x="18" y="11"/>
                    <a:pt x="19" y="14"/>
                  </a:cubicBezTo>
                  <a:cubicBezTo>
                    <a:pt x="20" y="18"/>
                    <a:pt x="20" y="29"/>
                    <a:pt x="13" y="43"/>
                  </a:cubicBezTo>
                </a:path>
              </a:pathLst>
            </a:custGeom>
            <a:solidFill>
              <a:srgbClr val="7F8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305" y="3376"/>
              <a:ext cx="97" cy="81"/>
            </a:xfrm>
            <a:custGeom>
              <a:avLst/>
              <a:gdLst>
                <a:gd name="T0" fmla="*/ 28 w 35"/>
                <a:gd name="T1" fmla="*/ 0 h 30"/>
                <a:gd name="T2" fmla="*/ 11 w 35"/>
                <a:gd name="T3" fmla="*/ 14 h 30"/>
                <a:gd name="T4" fmla="*/ 4 w 35"/>
                <a:gd name="T5" fmla="*/ 20 h 30"/>
                <a:gd name="T6" fmla="*/ 18 w 35"/>
                <a:gd name="T7" fmla="*/ 27 h 30"/>
                <a:gd name="T8" fmla="*/ 35 w 35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28" y="0"/>
                  </a:moveTo>
                  <a:cubicBezTo>
                    <a:pt x="28" y="0"/>
                    <a:pt x="22" y="19"/>
                    <a:pt x="11" y="14"/>
                  </a:cubicBezTo>
                  <a:cubicBezTo>
                    <a:pt x="11" y="14"/>
                    <a:pt x="8" y="11"/>
                    <a:pt x="4" y="20"/>
                  </a:cubicBezTo>
                  <a:cubicBezTo>
                    <a:pt x="0" y="30"/>
                    <a:pt x="14" y="29"/>
                    <a:pt x="18" y="27"/>
                  </a:cubicBezTo>
                  <a:cubicBezTo>
                    <a:pt x="21" y="25"/>
                    <a:pt x="29" y="18"/>
                    <a:pt x="35" y="4"/>
                  </a:cubicBezTo>
                </a:path>
              </a:pathLst>
            </a:custGeom>
            <a:solidFill>
              <a:srgbClr val="7F8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234" y="3638"/>
              <a:ext cx="258" cy="252"/>
            </a:xfrm>
            <a:prstGeom prst="ellipse">
              <a:avLst/>
            </a:prstGeom>
            <a:noFill/>
            <a:ln w="174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308" y="3708"/>
              <a:ext cx="47" cy="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369" y="3708"/>
              <a:ext cx="49" cy="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308" y="3771"/>
              <a:ext cx="47" cy="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1369" y="3771"/>
              <a:ext cx="49" cy="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Movie2017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26079" y="1074542"/>
            <a:ext cx="827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2017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년에 국내에 개봉한 영화 중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만명 이상의 전국 관객수를 기록한 영화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926079" y="2148426"/>
            <a:ext cx="8275321" cy="1477328"/>
            <a:chOff x="2926079" y="2148426"/>
            <a:chExt cx="8275321" cy="1477328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6079" y="2264930"/>
              <a:ext cx="215947" cy="228656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233466" y="2148426"/>
              <a:ext cx="3368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믿고 보는 배우</a:t>
              </a:r>
              <a:r>
                <a:rPr lang="en-US" altLang="ko-KR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?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33463" y="2610091"/>
              <a:ext cx="79679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2000" dirty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주연 배우가 누구인지</a:t>
              </a:r>
              <a:r>
                <a:rPr lang="en-US" altLang="ko-KR" sz="2000" dirty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, </a:t>
              </a:r>
              <a:r>
                <a:rPr lang="ko-KR" altLang="en-US" sz="2000" dirty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조연 배우는 누구인지</a:t>
              </a:r>
              <a:r>
                <a:rPr lang="en-US" altLang="ko-KR" sz="2000" dirty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, </a:t>
              </a:r>
              <a:r>
                <a:rPr lang="ko-KR" altLang="en-US" sz="2000" dirty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그 배우들의 대중적인 인지도와 평판은 어떤지도 중요한 영화의 흥행 요인</a:t>
              </a:r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이다</a:t>
              </a:r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. </a:t>
              </a:r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이 변수도 객관화와 </a:t>
              </a:r>
              <a:r>
                <a:rPr lang="ko-KR" altLang="en-US" sz="2000" dirty="0" err="1">
                  <a:latin typeface="-윤고딕330" panose="02030504000101010101" pitchFamily="18" charset="-127"/>
                  <a:ea typeface="-윤고딕330" panose="02030504000101010101" pitchFamily="18" charset="-127"/>
                </a:rPr>
                <a:t>수치화하면</a:t>
              </a:r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의미 있는 변수가 될 수 있다</a:t>
              </a:r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.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233462" y="4186069"/>
            <a:ext cx="7967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이와 비슷한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변수로 </a:t>
            </a:r>
            <a:r>
              <a:rPr lang="ko-KR" altLang="en-US" sz="2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감독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 있는데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감독의 전 작품들이 어떤 작품인지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 작품들의 흥행 기록은 어떠하였는지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수상경력은 있는지 등이 중요 변수가 될 수 있다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7807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" y="1437858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1008" y="5196483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8FA5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dirty="0">
              <a:solidFill>
                <a:srgbClr val="7F8FA5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82699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1851025" y="5460683"/>
            <a:ext cx="34925" cy="33338"/>
          </a:xfrm>
          <a:prstGeom prst="ellipse">
            <a:avLst/>
          </a:prstGeom>
          <a:solidFill>
            <a:srgbClr val="2D44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Freeform 13"/>
          <p:cNvSpPr>
            <a:spLocks/>
          </p:cNvSpPr>
          <p:nvPr/>
        </p:nvSpPr>
        <p:spPr bwMode="auto">
          <a:xfrm>
            <a:off x="1860550" y="5481321"/>
            <a:ext cx="17463" cy="52388"/>
          </a:xfrm>
          <a:custGeom>
            <a:avLst/>
            <a:gdLst>
              <a:gd name="T0" fmla="*/ 4 w 4"/>
              <a:gd name="T1" fmla="*/ 10 h 12"/>
              <a:gd name="T2" fmla="*/ 2 w 4"/>
              <a:gd name="T3" fmla="*/ 12 h 12"/>
              <a:gd name="T4" fmla="*/ 2 w 4"/>
              <a:gd name="T5" fmla="*/ 12 h 12"/>
              <a:gd name="T6" fmla="*/ 0 w 4"/>
              <a:gd name="T7" fmla="*/ 10 h 12"/>
              <a:gd name="T8" fmla="*/ 0 w 4"/>
              <a:gd name="T9" fmla="*/ 1 h 12"/>
              <a:gd name="T10" fmla="*/ 2 w 4"/>
              <a:gd name="T11" fmla="*/ 0 h 12"/>
              <a:gd name="T12" fmla="*/ 2 w 4"/>
              <a:gd name="T13" fmla="*/ 0 h 12"/>
              <a:gd name="T14" fmla="*/ 4 w 4"/>
              <a:gd name="T15" fmla="*/ 1 h 12"/>
              <a:gd name="T16" fmla="*/ 4 w 4"/>
              <a:gd name="T17" fmla="*/ 1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2">
                <a:moveTo>
                  <a:pt x="4" y="10"/>
                </a:moveTo>
                <a:cubicBezTo>
                  <a:pt x="4" y="11"/>
                  <a:pt x="3" y="12"/>
                  <a:pt x="2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4" y="0"/>
                  <a:pt x="4" y="1"/>
                </a:cubicBezTo>
                <a:lnTo>
                  <a:pt x="4" y="10"/>
                </a:lnTo>
                <a:close/>
              </a:path>
            </a:pathLst>
          </a:custGeom>
          <a:solidFill>
            <a:srgbClr val="2D44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Group 5"/>
          <p:cNvGrpSpPr>
            <a:grpSpLocks noChangeAspect="1"/>
          </p:cNvGrpSpPr>
          <p:nvPr/>
        </p:nvGrpSpPr>
        <p:grpSpPr bwMode="auto">
          <a:xfrm>
            <a:off x="1649413" y="5155565"/>
            <a:ext cx="419100" cy="1042988"/>
            <a:chOff x="1231" y="3238"/>
            <a:chExt cx="264" cy="657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31" y="3238"/>
              <a:ext cx="264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234" y="3243"/>
              <a:ext cx="258" cy="254"/>
            </a:xfrm>
            <a:prstGeom prst="ellipse">
              <a:avLst/>
            </a:prstGeom>
            <a:noFill/>
            <a:ln w="17463" cap="flat">
              <a:solidFill>
                <a:srgbClr val="7F8F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363" y="3273"/>
              <a:ext cx="55" cy="116"/>
            </a:xfrm>
            <a:custGeom>
              <a:avLst/>
              <a:gdLst>
                <a:gd name="T0" fmla="*/ 6 w 20"/>
                <a:gd name="T1" fmla="*/ 40 h 43"/>
                <a:gd name="T2" fmla="*/ 4 w 20"/>
                <a:gd name="T3" fmla="*/ 19 h 43"/>
                <a:gd name="T4" fmla="*/ 4 w 20"/>
                <a:gd name="T5" fmla="*/ 9 h 43"/>
                <a:gd name="T6" fmla="*/ 19 w 20"/>
                <a:gd name="T7" fmla="*/ 14 h 43"/>
                <a:gd name="T8" fmla="*/ 13 w 2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3">
                  <a:moveTo>
                    <a:pt x="6" y="40"/>
                  </a:moveTo>
                  <a:cubicBezTo>
                    <a:pt x="6" y="40"/>
                    <a:pt x="16" y="24"/>
                    <a:pt x="4" y="19"/>
                  </a:cubicBezTo>
                  <a:cubicBezTo>
                    <a:pt x="4" y="19"/>
                    <a:pt x="0" y="18"/>
                    <a:pt x="4" y="9"/>
                  </a:cubicBezTo>
                  <a:cubicBezTo>
                    <a:pt x="8" y="0"/>
                    <a:pt x="18" y="11"/>
                    <a:pt x="19" y="14"/>
                  </a:cubicBezTo>
                  <a:cubicBezTo>
                    <a:pt x="20" y="18"/>
                    <a:pt x="20" y="29"/>
                    <a:pt x="13" y="43"/>
                  </a:cubicBezTo>
                </a:path>
              </a:pathLst>
            </a:custGeom>
            <a:solidFill>
              <a:srgbClr val="7F8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305" y="3376"/>
              <a:ext cx="97" cy="81"/>
            </a:xfrm>
            <a:custGeom>
              <a:avLst/>
              <a:gdLst>
                <a:gd name="T0" fmla="*/ 28 w 35"/>
                <a:gd name="T1" fmla="*/ 0 h 30"/>
                <a:gd name="T2" fmla="*/ 11 w 35"/>
                <a:gd name="T3" fmla="*/ 14 h 30"/>
                <a:gd name="T4" fmla="*/ 4 w 35"/>
                <a:gd name="T5" fmla="*/ 20 h 30"/>
                <a:gd name="T6" fmla="*/ 18 w 35"/>
                <a:gd name="T7" fmla="*/ 27 h 30"/>
                <a:gd name="T8" fmla="*/ 35 w 35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28" y="0"/>
                  </a:moveTo>
                  <a:cubicBezTo>
                    <a:pt x="28" y="0"/>
                    <a:pt x="22" y="19"/>
                    <a:pt x="11" y="14"/>
                  </a:cubicBezTo>
                  <a:cubicBezTo>
                    <a:pt x="11" y="14"/>
                    <a:pt x="8" y="11"/>
                    <a:pt x="4" y="20"/>
                  </a:cubicBezTo>
                  <a:cubicBezTo>
                    <a:pt x="0" y="30"/>
                    <a:pt x="14" y="29"/>
                    <a:pt x="18" y="27"/>
                  </a:cubicBezTo>
                  <a:cubicBezTo>
                    <a:pt x="21" y="25"/>
                    <a:pt x="29" y="18"/>
                    <a:pt x="35" y="4"/>
                  </a:cubicBezTo>
                </a:path>
              </a:pathLst>
            </a:custGeom>
            <a:solidFill>
              <a:srgbClr val="7F8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234" y="3638"/>
              <a:ext cx="258" cy="252"/>
            </a:xfrm>
            <a:prstGeom prst="ellipse">
              <a:avLst/>
            </a:prstGeom>
            <a:noFill/>
            <a:ln w="174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308" y="3708"/>
              <a:ext cx="47" cy="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369" y="3708"/>
              <a:ext cx="49" cy="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308" y="3771"/>
              <a:ext cx="47" cy="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1369" y="3771"/>
              <a:ext cx="49" cy="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분석 목표 </a:t>
            </a:r>
            <a:r>
              <a:rPr lang="en-US" altLang="ko-KR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(2)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26079" y="1074542"/>
            <a:ext cx="913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천만 영화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라고 불리는 최고 흥행의 영화를 개봉 전에 예측할 수 있는지 알아보고자 한다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880359" y="2056331"/>
            <a:ext cx="8233118" cy="1477328"/>
            <a:chOff x="2880360" y="4220408"/>
            <a:chExt cx="8233118" cy="1477328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0360" y="4336912"/>
              <a:ext cx="215947" cy="228656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3187746" y="4220408"/>
              <a:ext cx="6615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2017</a:t>
              </a:r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년의 천만 영화 </a:t>
              </a:r>
              <a:r>
                <a:rPr lang="en-US" altLang="ko-KR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“</a:t>
              </a:r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택시운전사</a:t>
              </a:r>
              <a:r>
                <a:rPr lang="en-US" altLang="ko-KR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”, </a:t>
              </a:r>
              <a:r>
                <a:rPr lang="en-US" altLang="ko-KR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“</a:t>
              </a:r>
              <a:r>
                <a:rPr lang="ko-KR" altLang="en-US" sz="2400" b="1" dirty="0" err="1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신과함께</a:t>
              </a:r>
              <a:r>
                <a:rPr lang="en-US" altLang="ko-KR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”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87745" y="4682073"/>
              <a:ext cx="79257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2017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년에 영화관에서 상영된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900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여 편의 영화 중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10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만 명 이상의 관객수를 기록한 영화는 단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152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편이였으며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, 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그 중에서도 단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2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편 만이 관객수 천 만명을 기록하였다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.</a:t>
              </a:r>
              <a:endPara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880359" y="3986014"/>
            <a:ext cx="8233118" cy="1169551"/>
            <a:chOff x="2880360" y="4220408"/>
            <a:chExt cx="8233118" cy="116955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0360" y="4336912"/>
              <a:ext cx="215947" cy="22865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187746" y="4220408"/>
              <a:ext cx="5481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데이터 범위의 확장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87745" y="4682073"/>
              <a:ext cx="79257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그렇기 때문에 </a:t>
              </a:r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2017</a:t>
              </a:r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년의 데이터만 가지고 예측 모델을 만드는 경우</a:t>
              </a:r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천만 이상의 관객의 영화는 </a:t>
              </a:r>
              <a:r>
                <a:rPr lang="ko-KR" altLang="en-US" sz="2000" dirty="0" err="1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이상값으로</a:t>
              </a:r>
              <a:r>
                <a:rPr lang="ko-KR" altLang="en-US" sz="2000" dirty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분류될 가능성이 </a:t>
              </a:r>
              <a:r>
                <a:rPr lang="ko-KR" altLang="en-US" sz="2000" dirty="0" smtClean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높다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.</a:t>
              </a:r>
              <a:endPara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187744" y="5264368"/>
            <a:ext cx="7925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따라서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2017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년으로 범위를 한정 짓는 것이 아닌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2014 ~ 2017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년 정도로 기간을 늘려주어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많은 </a:t>
            </a:r>
            <a:r>
              <a:rPr lang="en-US" altLang="ko-KR" sz="2000" dirty="0" err="1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DataSet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확보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하는 것이 해결책으로 제시된다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87333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255520" cy="6858000"/>
          </a:xfrm>
          <a:prstGeom prst="rect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04800"/>
            <a:ext cx="149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8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" y="1437858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2144969" y="704911"/>
            <a:ext cx="510661" cy="289560"/>
          </a:xfrm>
          <a:prstGeom prst="triangle">
            <a:avLst/>
          </a:prstGeom>
          <a:solidFill>
            <a:srgbClr val="2C4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1008" y="5196483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8FA5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dirty="0">
              <a:solidFill>
                <a:srgbClr val="7F8FA5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08" y="5826999"/>
            <a:ext cx="115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결론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1851025" y="5460683"/>
            <a:ext cx="34925" cy="33338"/>
          </a:xfrm>
          <a:prstGeom prst="ellipse">
            <a:avLst/>
          </a:prstGeom>
          <a:solidFill>
            <a:srgbClr val="2D44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Freeform 13"/>
          <p:cNvSpPr>
            <a:spLocks/>
          </p:cNvSpPr>
          <p:nvPr/>
        </p:nvSpPr>
        <p:spPr bwMode="auto">
          <a:xfrm>
            <a:off x="1860550" y="5481321"/>
            <a:ext cx="17463" cy="52388"/>
          </a:xfrm>
          <a:custGeom>
            <a:avLst/>
            <a:gdLst>
              <a:gd name="T0" fmla="*/ 4 w 4"/>
              <a:gd name="T1" fmla="*/ 10 h 12"/>
              <a:gd name="T2" fmla="*/ 2 w 4"/>
              <a:gd name="T3" fmla="*/ 12 h 12"/>
              <a:gd name="T4" fmla="*/ 2 w 4"/>
              <a:gd name="T5" fmla="*/ 12 h 12"/>
              <a:gd name="T6" fmla="*/ 0 w 4"/>
              <a:gd name="T7" fmla="*/ 10 h 12"/>
              <a:gd name="T8" fmla="*/ 0 w 4"/>
              <a:gd name="T9" fmla="*/ 1 h 12"/>
              <a:gd name="T10" fmla="*/ 2 w 4"/>
              <a:gd name="T11" fmla="*/ 0 h 12"/>
              <a:gd name="T12" fmla="*/ 2 w 4"/>
              <a:gd name="T13" fmla="*/ 0 h 12"/>
              <a:gd name="T14" fmla="*/ 4 w 4"/>
              <a:gd name="T15" fmla="*/ 1 h 12"/>
              <a:gd name="T16" fmla="*/ 4 w 4"/>
              <a:gd name="T17" fmla="*/ 1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2">
                <a:moveTo>
                  <a:pt x="4" y="10"/>
                </a:moveTo>
                <a:cubicBezTo>
                  <a:pt x="4" y="11"/>
                  <a:pt x="3" y="12"/>
                  <a:pt x="2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4" y="0"/>
                  <a:pt x="4" y="1"/>
                </a:cubicBezTo>
                <a:lnTo>
                  <a:pt x="4" y="10"/>
                </a:lnTo>
                <a:close/>
              </a:path>
            </a:pathLst>
          </a:custGeom>
          <a:solidFill>
            <a:srgbClr val="2D44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Group 5"/>
          <p:cNvGrpSpPr>
            <a:grpSpLocks noChangeAspect="1"/>
          </p:cNvGrpSpPr>
          <p:nvPr/>
        </p:nvGrpSpPr>
        <p:grpSpPr bwMode="auto">
          <a:xfrm>
            <a:off x="1649413" y="5155565"/>
            <a:ext cx="419100" cy="1042988"/>
            <a:chOff x="1231" y="3238"/>
            <a:chExt cx="264" cy="657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31" y="3238"/>
              <a:ext cx="264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234" y="3243"/>
              <a:ext cx="258" cy="254"/>
            </a:xfrm>
            <a:prstGeom prst="ellipse">
              <a:avLst/>
            </a:prstGeom>
            <a:noFill/>
            <a:ln w="17463" cap="flat">
              <a:solidFill>
                <a:srgbClr val="7F8FA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363" y="3273"/>
              <a:ext cx="55" cy="116"/>
            </a:xfrm>
            <a:custGeom>
              <a:avLst/>
              <a:gdLst>
                <a:gd name="T0" fmla="*/ 6 w 20"/>
                <a:gd name="T1" fmla="*/ 40 h 43"/>
                <a:gd name="T2" fmla="*/ 4 w 20"/>
                <a:gd name="T3" fmla="*/ 19 h 43"/>
                <a:gd name="T4" fmla="*/ 4 w 20"/>
                <a:gd name="T5" fmla="*/ 9 h 43"/>
                <a:gd name="T6" fmla="*/ 19 w 20"/>
                <a:gd name="T7" fmla="*/ 14 h 43"/>
                <a:gd name="T8" fmla="*/ 13 w 2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3">
                  <a:moveTo>
                    <a:pt x="6" y="40"/>
                  </a:moveTo>
                  <a:cubicBezTo>
                    <a:pt x="6" y="40"/>
                    <a:pt x="16" y="24"/>
                    <a:pt x="4" y="19"/>
                  </a:cubicBezTo>
                  <a:cubicBezTo>
                    <a:pt x="4" y="19"/>
                    <a:pt x="0" y="18"/>
                    <a:pt x="4" y="9"/>
                  </a:cubicBezTo>
                  <a:cubicBezTo>
                    <a:pt x="8" y="0"/>
                    <a:pt x="18" y="11"/>
                    <a:pt x="19" y="14"/>
                  </a:cubicBezTo>
                  <a:cubicBezTo>
                    <a:pt x="20" y="18"/>
                    <a:pt x="20" y="29"/>
                    <a:pt x="13" y="43"/>
                  </a:cubicBezTo>
                </a:path>
              </a:pathLst>
            </a:custGeom>
            <a:solidFill>
              <a:srgbClr val="7F8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305" y="3376"/>
              <a:ext cx="97" cy="81"/>
            </a:xfrm>
            <a:custGeom>
              <a:avLst/>
              <a:gdLst>
                <a:gd name="T0" fmla="*/ 28 w 35"/>
                <a:gd name="T1" fmla="*/ 0 h 30"/>
                <a:gd name="T2" fmla="*/ 11 w 35"/>
                <a:gd name="T3" fmla="*/ 14 h 30"/>
                <a:gd name="T4" fmla="*/ 4 w 35"/>
                <a:gd name="T5" fmla="*/ 20 h 30"/>
                <a:gd name="T6" fmla="*/ 18 w 35"/>
                <a:gd name="T7" fmla="*/ 27 h 30"/>
                <a:gd name="T8" fmla="*/ 35 w 35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28" y="0"/>
                  </a:moveTo>
                  <a:cubicBezTo>
                    <a:pt x="28" y="0"/>
                    <a:pt x="22" y="19"/>
                    <a:pt x="11" y="14"/>
                  </a:cubicBezTo>
                  <a:cubicBezTo>
                    <a:pt x="11" y="14"/>
                    <a:pt x="8" y="11"/>
                    <a:pt x="4" y="20"/>
                  </a:cubicBezTo>
                  <a:cubicBezTo>
                    <a:pt x="0" y="30"/>
                    <a:pt x="14" y="29"/>
                    <a:pt x="18" y="27"/>
                  </a:cubicBezTo>
                  <a:cubicBezTo>
                    <a:pt x="21" y="25"/>
                    <a:pt x="29" y="18"/>
                    <a:pt x="35" y="4"/>
                  </a:cubicBezTo>
                </a:path>
              </a:pathLst>
            </a:custGeom>
            <a:solidFill>
              <a:srgbClr val="7F8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234" y="3638"/>
              <a:ext cx="258" cy="252"/>
            </a:xfrm>
            <a:prstGeom prst="ellipse">
              <a:avLst/>
            </a:prstGeom>
            <a:noFill/>
            <a:ln w="174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308" y="3708"/>
              <a:ext cx="47" cy="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369" y="3708"/>
              <a:ext cx="49" cy="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308" y="3771"/>
              <a:ext cx="47" cy="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1369" y="3771"/>
              <a:ext cx="49" cy="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80359" y="426720"/>
            <a:ext cx="884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정</a:t>
            </a:r>
            <a:r>
              <a:rPr lang="ko-KR" altLang="en-US" sz="36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리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880359" y="1961078"/>
            <a:ext cx="9173895" cy="861775"/>
            <a:chOff x="2880360" y="4220408"/>
            <a:chExt cx="9173895" cy="861775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0360" y="4336912"/>
              <a:ext cx="215947" cy="228656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187747" y="4220408"/>
              <a:ext cx="3368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분석 목표</a:t>
              </a:r>
              <a:r>
                <a:rPr lang="en-US" altLang="ko-KR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en-US" altLang="ko-KR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(1)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87745" y="4682073"/>
              <a:ext cx="88665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회귀 모형을 통해 영화의 전국 관객수에 영향을 미치는 요인들을 알아보고자 한다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.</a:t>
              </a:r>
              <a:endPara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880359" y="4533702"/>
            <a:ext cx="9173895" cy="861775"/>
            <a:chOff x="2880360" y="4220408"/>
            <a:chExt cx="9173895" cy="861775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0360" y="4336912"/>
              <a:ext cx="215947" cy="228656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187747" y="4220408"/>
              <a:ext cx="3368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분석 목표</a:t>
              </a:r>
              <a:r>
                <a:rPr lang="en-US" altLang="ko-KR" sz="2400" b="1" dirty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en-US" altLang="ko-KR" sz="2400" b="1" dirty="0" smtClean="0">
                  <a:solidFill>
                    <a:srgbClr val="0070C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(2)</a:t>
              </a:r>
              <a:endParaRPr lang="ko-KR" altLang="en-US" sz="2400" b="1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87745" y="4682073"/>
              <a:ext cx="88665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“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천만 영화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”</a:t>
              </a:r>
              <a:r>
                <a:rPr lang="ko-KR" altLang="en-US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를 개봉 전에 예측할 수 있는지 알아보고자 한다</a:t>
              </a:r>
              <a:r>
                <a: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.</a:t>
              </a:r>
              <a:endPara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095767" y="3019841"/>
            <a:ext cx="8245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→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좀 더 설명력이 있는 회귀 모델을 세우기 위해서는 실제로 관객이 영화를 선택하는데 영향을 미치는 변수가 더 필요하다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95767" y="5503228"/>
            <a:ext cx="854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→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데이터의 범위를 확장하여 관측 데이터를</a:t>
            </a:r>
            <a:endParaRPr lang="en-US" altLang="ko-KR" sz="2000" dirty="0" smtClean="0">
              <a:solidFill>
                <a:schemeClr val="accent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ko-KR" altLang="en-US" sz="200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               </a:t>
            </a:r>
            <a:r>
              <a:rPr lang="ko-KR" altLang="en-US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충분히 확보해 주면 예측이 가능하다</a:t>
            </a:r>
            <a:r>
              <a:rPr lang="en-US" altLang="ko-KR" sz="2000" dirty="0" smtClean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70166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190" y="2331720"/>
            <a:ext cx="6865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Thank You!</a:t>
            </a:r>
            <a:endParaRPr lang="ko-KR" altLang="en-US" sz="96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1E3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6110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31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effectLst>
            <a:glow>
              <a:schemeClr val="accent1">
                <a:alpha val="99000"/>
              </a:schemeClr>
            </a:glow>
          </a:effectLst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1018441" y="1430187"/>
            <a:ext cx="4169021" cy="1870504"/>
          </a:xfrm>
          <a:prstGeom prst="wedgeRoundRectCallout">
            <a:avLst>
              <a:gd name="adj1" fmla="val -33748"/>
              <a:gd name="adj2" fmla="val 697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5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5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명량</a:t>
            </a:r>
            <a:r>
              <a:rPr lang="en-US" altLang="ko-KR" sz="25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5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신과함께</a:t>
            </a:r>
            <a:r>
              <a:rPr lang="en-US" altLang="ko-KR" sz="25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5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택시운전사</a:t>
            </a:r>
            <a:r>
              <a:rPr lang="en-US" altLang="ko-KR" sz="2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5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등 매년 천만 관객을 기록한 영화들이 꾸준히 등장하고 있다</a:t>
            </a:r>
            <a:r>
              <a:rPr lang="en-US" altLang="ko-KR" sz="25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25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5825636" y="1503015"/>
            <a:ext cx="4918564" cy="1797676"/>
          </a:xfrm>
          <a:prstGeom prst="wedgeRound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5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국내에 상영한 영화의 편수는 </a:t>
            </a:r>
            <a:r>
              <a:rPr lang="en-US" altLang="ko-KR" sz="25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2016</a:t>
            </a:r>
            <a:r>
              <a:rPr lang="ko-KR" altLang="en-US" sz="25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년에는 </a:t>
            </a:r>
            <a:r>
              <a:rPr lang="en-US" altLang="ko-KR" sz="25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700</a:t>
            </a:r>
            <a:r>
              <a:rPr lang="ko-KR" altLang="en-US" sz="25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편</a:t>
            </a:r>
            <a:r>
              <a:rPr lang="en-US" altLang="ko-KR" sz="25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2017</a:t>
            </a:r>
            <a:r>
              <a:rPr lang="ko-KR" altLang="en-US" sz="25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년에는 </a:t>
            </a:r>
            <a:r>
              <a:rPr lang="en-US" altLang="ko-KR" sz="25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870</a:t>
            </a:r>
            <a:r>
              <a:rPr lang="ko-KR" altLang="en-US" sz="25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편</a:t>
            </a:r>
            <a:r>
              <a:rPr lang="en-US" altLang="ko-KR" sz="25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2018</a:t>
            </a:r>
            <a:r>
              <a:rPr lang="ko-KR" altLang="en-US" sz="25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년에는 </a:t>
            </a:r>
            <a:r>
              <a:rPr lang="en-US" altLang="ko-KR" sz="25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938</a:t>
            </a:r>
            <a:r>
              <a:rPr lang="ko-KR" altLang="en-US" sz="25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편으로 꾸준한 성장세를 보이고 있다</a:t>
            </a:r>
            <a:r>
              <a:rPr lang="en-US" altLang="ko-KR" sz="25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25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1018441" y="3955424"/>
            <a:ext cx="4916367" cy="2269530"/>
          </a:xfrm>
          <a:prstGeom prst="wedgeRoundRectCallout">
            <a:avLst/>
          </a:prstGeom>
          <a:solidFill>
            <a:srgbClr val="00B050"/>
          </a:solidFill>
          <a:ln>
            <a:solidFill>
              <a:srgbClr val="00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5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또한 </a:t>
            </a:r>
            <a:r>
              <a:rPr lang="en-US" altLang="ko-KR" sz="25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SNS </a:t>
            </a:r>
            <a:r>
              <a:rPr lang="ko-KR" altLang="en-US" sz="25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등의 발달로 먼저 영화를 보고 온 관객들의 후기가 다른 관객들의 영화 선택에 많은 영향을 끼치고 있다</a:t>
            </a:r>
            <a:r>
              <a:rPr lang="en-US" altLang="ko-KR" sz="25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r>
              <a:rPr lang="ko-KR" altLang="en-US" sz="25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ko-KR" altLang="en-US" sz="25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75907" y="291795"/>
            <a:ext cx="58401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&lt;2018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년의 영화시장</a:t>
            </a:r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&gt;</a:t>
            </a:r>
            <a:endParaRPr lang="ko-KR" altLang="en-US" sz="3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6506309" y="3950294"/>
            <a:ext cx="4237892" cy="2274659"/>
          </a:xfrm>
          <a:prstGeom prst="wedgeRoundRect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5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극소수의 영화만이 손익분기점을 넘어 흑자를 기록하고 있는 상황에서 영화업계에서는 관객수를 예측하는데 많은 노력을 기울이고 있다</a:t>
            </a:r>
            <a:r>
              <a:rPr lang="en-US" altLang="ko-KR" sz="25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25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3973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31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effectLst>
            <a:glow>
              <a:schemeClr val="accent1">
                <a:alpha val="99000"/>
              </a:schemeClr>
            </a:glow>
          </a:effectLst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7109" y="820390"/>
            <a:ext cx="9497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일반적으로 영화의 흥행 예측은 크게 </a:t>
            </a:r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단계에서 진행된다</a:t>
            </a:r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3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7109" y="1640780"/>
            <a:ext cx="9497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단계 </a:t>
            </a:r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영화의 </a:t>
            </a:r>
            <a:r>
              <a:rPr lang="ko-KR" altLang="en-US" sz="3000" dirty="0" smtClean="0">
                <a:solidFill>
                  <a:schemeClr val="accent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제작 및 투자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단계에서의 흥행 예측</a:t>
            </a:r>
            <a:endParaRPr lang="ko-KR" altLang="en-US" sz="3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7108" y="2461170"/>
            <a:ext cx="9497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단계 </a:t>
            </a:r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영화의 </a:t>
            </a:r>
            <a:r>
              <a:rPr lang="ko-KR" altLang="en-US" sz="3000" dirty="0" smtClean="0">
                <a:solidFill>
                  <a:schemeClr val="accent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배급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단계에서의 흥행 예측</a:t>
            </a:r>
            <a:endParaRPr lang="ko-KR" altLang="en-US" sz="3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47107" y="3281560"/>
            <a:ext cx="9497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단계 </a:t>
            </a:r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영화의 </a:t>
            </a:r>
            <a:r>
              <a:rPr lang="ko-KR" altLang="en-US" sz="3000" dirty="0" smtClean="0">
                <a:solidFill>
                  <a:schemeClr val="accent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상영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단계에서의 흥행 예측</a:t>
            </a:r>
            <a:endParaRPr lang="ko-KR" altLang="en-US" sz="3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47106" y="4645341"/>
            <a:ext cx="9497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영화가 개봉하기 바로 직전의 단계</a:t>
            </a:r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en-US" altLang="ko-KR" sz="3000" dirty="0" smtClean="0">
                <a:solidFill>
                  <a:schemeClr val="accent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r>
              <a:rPr lang="ko-KR" altLang="en-US" sz="3000" dirty="0" smtClean="0">
                <a:solidFill>
                  <a:schemeClr val="accent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단계</a:t>
            </a:r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에서의 영화의 흥행 예측을 통해 관객이 영화를 선택하는데 미치는 요인에는 어떤 것들이 있는지 알아보고자 한다</a:t>
            </a:r>
            <a:r>
              <a:rPr lang="en-US" altLang="ko-KR" sz="3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3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0454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3424</Words>
  <Application>Microsoft Office PowerPoint</Application>
  <PresentationFormat>와이드스크린</PresentationFormat>
  <Paragraphs>849</Paragraphs>
  <Slides>76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1" baseType="lpstr">
      <vt:lpstr>맑은 고딕</vt:lpstr>
      <vt:lpstr>-윤고딕330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Windows User</cp:lastModifiedBy>
  <cp:revision>1474</cp:revision>
  <dcterms:created xsi:type="dcterms:W3CDTF">2017-02-13T01:18:58Z</dcterms:created>
  <dcterms:modified xsi:type="dcterms:W3CDTF">2018-12-04T02:07:28Z</dcterms:modified>
</cp:coreProperties>
</file>