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63" r:id="rId10"/>
    <p:sldId id="27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6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61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942" y="10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C8D2-28F1-4F59-8F47-12EE511ACFCC}" type="datetimeFigureOut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3E8B-9F69-41B3-9609-90B65B884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242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C8D2-28F1-4F59-8F47-12EE511ACFCC}" type="datetimeFigureOut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3E8B-9F69-41B3-9609-90B65B884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321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C8D2-28F1-4F59-8F47-12EE511ACFCC}" type="datetimeFigureOut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3E8B-9F69-41B3-9609-90B65B884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31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C8D2-28F1-4F59-8F47-12EE511ACFCC}" type="datetimeFigureOut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3E8B-9F69-41B3-9609-90B65B884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384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C8D2-28F1-4F59-8F47-12EE511ACFCC}" type="datetimeFigureOut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3E8B-9F69-41B3-9609-90B65B884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747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C8D2-28F1-4F59-8F47-12EE511ACFCC}" type="datetimeFigureOut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3E8B-9F69-41B3-9609-90B65B884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54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C8D2-28F1-4F59-8F47-12EE511ACFCC}" type="datetimeFigureOut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3E8B-9F69-41B3-9609-90B65B884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32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C8D2-28F1-4F59-8F47-12EE511ACFCC}" type="datetimeFigureOut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3E8B-9F69-41B3-9609-90B65B884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855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C8D2-28F1-4F59-8F47-12EE511ACFCC}" type="datetimeFigureOut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3E8B-9F69-41B3-9609-90B65B884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920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C8D2-28F1-4F59-8F47-12EE511ACFCC}" type="datetimeFigureOut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3E8B-9F69-41B3-9609-90B65B884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81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C8D2-28F1-4F59-8F47-12EE511ACFCC}" type="datetimeFigureOut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3E8B-9F69-41B3-9609-90B65B884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592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4C8D2-28F1-4F59-8F47-12EE511ACFCC}" type="datetimeFigureOut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E3E8B-9F69-41B3-9609-90B65B884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457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ihub.or.kr/aidata/130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09502" y="2869046"/>
            <a:ext cx="9772996" cy="1119908"/>
          </a:xfrm>
        </p:spPr>
        <p:txBody>
          <a:bodyPr anchor="ctr">
            <a:noAutofit/>
          </a:bodyPr>
          <a:lstStyle/>
          <a:p>
            <a:r>
              <a:rPr lang="en-US" altLang="ko-KR" sz="5000" dirty="0" smtClean="0">
                <a:latin typeface="카페24 아네모네" pitchFamily="2" charset="-127"/>
                <a:ea typeface="카페24 아네모네" pitchFamily="2" charset="-127"/>
              </a:rPr>
              <a:t>K-Food Image Classification</a:t>
            </a:r>
            <a:endParaRPr lang="ko-KR" altLang="en-US" sz="5000" dirty="0">
              <a:latin typeface="카페24 아네모네" pitchFamily="2" charset="-127"/>
              <a:ea typeface="카페24 아네모네" pitchFamily="2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823855"/>
            <a:ext cx="9144000" cy="1192876"/>
          </a:xfrm>
        </p:spPr>
        <p:txBody>
          <a:bodyPr anchor="ctr"/>
          <a:lstStyle/>
          <a:p>
            <a:r>
              <a:rPr lang="en-US" altLang="ko-KR" dirty="0" smtClean="0">
                <a:latin typeface="카페24 아네모네" pitchFamily="2" charset="-127"/>
                <a:ea typeface="카페24 아네모네" pitchFamily="2" charset="-127"/>
              </a:rPr>
              <a:t>2020. 06. 06</a:t>
            </a:r>
          </a:p>
          <a:p>
            <a:r>
              <a:rPr lang="en-US" altLang="ko-KR" dirty="0" smtClean="0">
                <a:latin typeface="카페24 아네모네" pitchFamily="2" charset="-127"/>
                <a:ea typeface="카페24 아네모네" pitchFamily="2" charset="-127"/>
              </a:rPr>
              <a:t>Park Sang </a:t>
            </a:r>
            <a:r>
              <a:rPr lang="en-US" altLang="ko-KR" dirty="0" err="1" smtClean="0">
                <a:latin typeface="카페24 아네모네" pitchFamily="2" charset="-127"/>
                <a:ea typeface="카페24 아네모네" pitchFamily="2" charset="-127"/>
              </a:rPr>
              <a:t>Hee</a:t>
            </a:r>
            <a:endParaRPr lang="ko-KR" altLang="en-US" dirty="0">
              <a:latin typeface="카페24 아네모네" pitchFamily="2" charset="-127"/>
              <a:ea typeface="카페24 아네모네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441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1" y="1"/>
            <a:ext cx="12192001" cy="1163782"/>
          </a:xfrm>
        </p:spPr>
        <p:txBody>
          <a:bodyPr anchor="t">
            <a:noAutofit/>
          </a:bodyPr>
          <a:lstStyle/>
          <a:p>
            <a:pPr algn="just"/>
            <a:endParaRPr lang="en-US" altLang="ko-KR" sz="3000" dirty="0" smtClean="0">
              <a:latin typeface="카페24 아네모네" pitchFamily="2" charset="-127"/>
              <a:ea typeface="카페24 아네모네" pitchFamily="2" charset="-127"/>
            </a:endParaRPr>
          </a:p>
          <a:p>
            <a:pPr algn="just"/>
            <a:r>
              <a:rPr lang="en-US" altLang="ko-KR" sz="3000" dirty="0">
                <a:solidFill>
                  <a:schemeClr val="accent5"/>
                </a:solidFill>
                <a:latin typeface="카페24 아네모네" pitchFamily="2" charset="-127"/>
                <a:ea typeface="카페24 아네모네" pitchFamily="2" charset="-127"/>
              </a:rPr>
              <a:t> </a:t>
            </a:r>
            <a:r>
              <a:rPr lang="en-US" altLang="ko-KR" sz="3000" dirty="0" smtClean="0">
                <a:solidFill>
                  <a:schemeClr val="accent5"/>
                </a:solidFill>
                <a:latin typeface="카페24 아네모네" pitchFamily="2" charset="-127"/>
                <a:ea typeface="카페24 아네모네" pitchFamily="2" charset="-127"/>
              </a:rPr>
              <a:t>    03. Describe your approach and algorithm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2973" y="1163783"/>
            <a:ext cx="11377353" cy="1755417"/>
          </a:xfrm>
          <a:prstGeom prst="rect">
            <a:avLst/>
          </a:prstGeom>
          <a:noFill/>
        </p:spPr>
        <p:txBody>
          <a:bodyPr wrap="square" bIns="46800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accent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# </a:t>
            </a:r>
            <a:r>
              <a:rPr lang="en-US" altLang="ko-KR" dirty="0" smtClean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Algorithm</a:t>
            </a:r>
            <a:endParaRPr lang="en-US" altLang="ko-KR" dirty="0">
              <a:solidFill>
                <a:schemeClr val="accent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 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3. </a:t>
            </a:r>
            <a:r>
              <a:rPr lang="en-US" altLang="ko-KR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MobileNet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V2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649" y="2919199"/>
            <a:ext cx="5170519" cy="34323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73" y="2987547"/>
            <a:ext cx="5067994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1" y="1"/>
            <a:ext cx="12192001" cy="1163782"/>
          </a:xfrm>
        </p:spPr>
        <p:txBody>
          <a:bodyPr anchor="t">
            <a:noAutofit/>
          </a:bodyPr>
          <a:lstStyle/>
          <a:p>
            <a:pPr algn="just"/>
            <a:endParaRPr lang="en-US" altLang="ko-KR" sz="3000" dirty="0" smtClean="0">
              <a:latin typeface="카페24 아네모네" pitchFamily="2" charset="-127"/>
              <a:ea typeface="카페24 아네모네" pitchFamily="2" charset="-127"/>
            </a:endParaRPr>
          </a:p>
          <a:p>
            <a:pPr algn="just"/>
            <a:r>
              <a:rPr lang="en-US" altLang="ko-KR" sz="3000" dirty="0">
                <a:solidFill>
                  <a:schemeClr val="accent5"/>
                </a:solidFill>
                <a:latin typeface="카페24 아네모네" pitchFamily="2" charset="-127"/>
                <a:ea typeface="카페24 아네모네" pitchFamily="2" charset="-127"/>
              </a:rPr>
              <a:t> </a:t>
            </a:r>
            <a:r>
              <a:rPr lang="en-US" altLang="ko-KR" sz="3000" dirty="0" smtClean="0">
                <a:solidFill>
                  <a:schemeClr val="accent5"/>
                </a:solidFill>
                <a:latin typeface="카페24 아네모네" pitchFamily="2" charset="-127"/>
                <a:ea typeface="카페24 아네모네" pitchFamily="2" charset="-127"/>
              </a:rPr>
              <a:t>    04. Experiment / Result (if you have)</a:t>
            </a:r>
            <a:endParaRPr lang="en-US" altLang="ko-KR" sz="3000" dirty="0">
              <a:solidFill>
                <a:schemeClr val="accent5"/>
              </a:solidFill>
              <a:latin typeface="카페24 아네모네" pitchFamily="2" charset="-127"/>
              <a:ea typeface="카페24 아네모네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974" y="1163783"/>
            <a:ext cx="11006050" cy="468976"/>
          </a:xfrm>
          <a:prstGeom prst="rect">
            <a:avLst/>
          </a:prstGeom>
          <a:noFill/>
        </p:spPr>
        <p:txBody>
          <a:bodyPr wrap="square" bIns="468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 Image Augmentation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423" y="1793239"/>
            <a:ext cx="6029152" cy="40194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32960" y="5580192"/>
            <a:ext cx="2926080" cy="785921"/>
          </a:xfrm>
          <a:prstGeom prst="rect">
            <a:avLst/>
          </a:prstGeom>
          <a:noFill/>
        </p:spPr>
        <p:txBody>
          <a:bodyPr wrap="square" bIns="46800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Original Image</a:t>
            </a:r>
            <a:endParaRPr lang="ko-KR" altLang="en-US" sz="30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833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1" y="1"/>
            <a:ext cx="12192001" cy="1163782"/>
          </a:xfrm>
        </p:spPr>
        <p:txBody>
          <a:bodyPr anchor="t">
            <a:noAutofit/>
          </a:bodyPr>
          <a:lstStyle/>
          <a:p>
            <a:pPr algn="just"/>
            <a:endParaRPr lang="en-US" altLang="ko-KR" sz="3000" dirty="0" smtClean="0">
              <a:latin typeface="카페24 아네모네" pitchFamily="2" charset="-127"/>
              <a:ea typeface="카페24 아네모네" pitchFamily="2" charset="-127"/>
            </a:endParaRPr>
          </a:p>
          <a:p>
            <a:pPr algn="just"/>
            <a:r>
              <a:rPr lang="en-US" altLang="ko-KR" sz="3000" dirty="0">
                <a:solidFill>
                  <a:schemeClr val="accent5"/>
                </a:solidFill>
                <a:latin typeface="카페24 아네모네" pitchFamily="2" charset="-127"/>
                <a:ea typeface="카페24 아네모네" pitchFamily="2" charset="-127"/>
              </a:rPr>
              <a:t> </a:t>
            </a:r>
            <a:r>
              <a:rPr lang="en-US" altLang="ko-KR" sz="3000" dirty="0" smtClean="0">
                <a:solidFill>
                  <a:schemeClr val="accent5"/>
                </a:solidFill>
                <a:latin typeface="카페24 아네모네" pitchFamily="2" charset="-127"/>
                <a:ea typeface="카페24 아네모네" pitchFamily="2" charset="-127"/>
              </a:rPr>
              <a:t>    04. Experiment / Result (if you have)</a:t>
            </a:r>
            <a:endParaRPr lang="en-US" altLang="ko-KR" sz="3000" dirty="0">
              <a:solidFill>
                <a:schemeClr val="accent5"/>
              </a:solidFill>
              <a:latin typeface="카페24 아네모네" pitchFamily="2" charset="-127"/>
              <a:ea typeface="카페24 아네모네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974" y="1163783"/>
            <a:ext cx="11006050" cy="1339919"/>
          </a:xfrm>
          <a:prstGeom prst="rect">
            <a:avLst/>
          </a:prstGeom>
          <a:noFill/>
        </p:spPr>
        <p:txBody>
          <a:bodyPr wrap="square" bIns="468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 Image Augmentation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accent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accent4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이미지 좌우 반전</a:t>
            </a:r>
            <a:endParaRPr lang="en-US" altLang="ko-KR" dirty="0" smtClean="0">
              <a:solidFill>
                <a:schemeClr val="accent4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471" y="2796541"/>
            <a:ext cx="9019055" cy="317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30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1" y="1"/>
            <a:ext cx="12192001" cy="1163782"/>
          </a:xfrm>
        </p:spPr>
        <p:txBody>
          <a:bodyPr anchor="t">
            <a:noAutofit/>
          </a:bodyPr>
          <a:lstStyle/>
          <a:p>
            <a:pPr algn="just"/>
            <a:endParaRPr lang="en-US" altLang="ko-KR" sz="3000" dirty="0" smtClean="0">
              <a:latin typeface="카페24 아네모네" pitchFamily="2" charset="-127"/>
              <a:ea typeface="카페24 아네모네" pitchFamily="2" charset="-127"/>
            </a:endParaRPr>
          </a:p>
          <a:p>
            <a:pPr algn="just"/>
            <a:r>
              <a:rPr lang="en-US" altLang="ko-KR" sz="3000" dirty="0">
                <a:solidFill>
                  <a:schemeClr val="accent5"/>
                </a:solidFill>
                <a:latin typeface="카페24 아네모네" pitchFamily="2" charset="-127"/>
                <a:ea typeface="카페24 아네모네" pitchFamily="2" charset="-127"/>
              </a:rPr>
              <a:t> </a:t>
            </a:r>
            <a:r>
              <a:rPr lang="en-US" altLang="ko-KR" sz="3000" dirty="0" smtClean="0">
                <a:solidFill>
                  <a:schemeClr val="accent5"/>
                </a:solidFill>
                <a:latin typeface="카페24 아네모네" pitchFamily="2" charset="-127"/>
                <a:ea typeface="카페24 아네모네" pitchFamily="2" charset="-127"/>
              </a:rPr>
              <a:t>    04. Experiment / Result (if you have)</a:t>
            </a:r>
            <a:endParaRPr lang="en-US" altLang="ko-KR" sz="3000" dirty="0">
              <a:solidFill>
                <a:schemeClr val="accent5"/>
              </a:solidFill>
              <a:latin typeface="카페24 아네모네" pitchFamily="2" charset="-127"/>
              <a:ea typeface="카페24 아네모네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974" y="1163783"/>
            <a:ext cx="11006050" cy="1339919"/>
          </a:xfrm>
          <a:prstGeom prst="rect">
            <a:avLst/>
          </a:prstGeom>
          <a:noFill/>
        </p:spPr>
        <p:txBody>
          <a:bodyPr wrap="square" bIns="468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 Image Augmentation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accent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accent4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이미지 </a:t>
            </a:r>
            <a:r>
              <a:rPr lang="ko-KR" altLang="en-US" dirty="0" err="1" smtClean="0">
                <a:solidFill>
                  <a:schemeClr val="accent4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회색조</a:t>
            </a:r>
            <a:r>
              <a:rPr lang="ko-KR" altLang="en-US" dirty="0" smtClean="0">
                <a:solidFill>
                  <a:schemeClr val="accent4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변경</a:t>
            </a:r>
            <a:endParaRPr lang="en-US" altLang="ko-KR" dirty="0" smtClean="0">
              <a:solidFill>
                <a:schemeClr val="accent4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617" y="2503702"/>
            <a:ext cx="8566765" cy="355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33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1" y="1"/>
            <a:ext cx="12192001" cy="1163782"/>
          </a:xfrm>
        </p:spPr>
        <p:txBody>
          <a:bodyPr anchor="t">
            <a:noAutofit/>
          </a:bodyPr>
          <a:lstStyle/>
          <a:p>
            <a:pPr algn="just"/>
            <a:endParaRPr lang="en-US" altLang="ko-KR" sz="3000" dirty="0" smtClean="0">
              <a:latin typeface="카페24 아네모네" pitchFamily="2" charset="-127"/>
              <a:ea typeface="카페24 아네모네" pitchFamily="2" charset="-127"/>
            </a:endParaRPr>
          </a:p>
          <a:p>
            <a:pPr algn="just"/>
            <a:r>
              <a:rPr lang="en-US" altLang="ko-KR" sz="3000" dirty="0">
                <a:solidFill>
                  <a:schemeClr val="accent5"/>
                </a:solidFill>
                <a:latin typeface="카페24 아네모네" pitchFamily="2" charset="-127"/>
                <a:ea typeface="카페24 아네모네" pitchFamily="2" charset="-127"/>
              </a:rPr>
              <a:t> </a:t>
            </a:r>
            <a:r>
              <a:rPr lang="en-US" altLang="ko-KR" sz="3000" dirty="0" smtClean="0">
                <a:solidFill>
                  <a:schemeClr val="accent5"/>
                </a:solidFill>
                <a:latin typeface="카페24 아네모네" pitchFamily="2" charset="-127"/>
                <a:ea typeface="카페24 아네모네" pitchFamily="2" charset="-127"/>
              </a:rPr>
              <a:t>    04. Experiment / Result (if you have)</a:t>
            </a:r>
            <a:endParaRPr lang="en-US" altLang="ko-KR" sz="3000" dirty="0">
              <a:solidFill>
                <a:schemeClr val="accent5"/>
              </a:solidFill>
              <a:latin typeface="카페24 아네모네" pitchFamily="2" charset="-127"/>
              <a:ea typeface="카페24 아네모네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974" y="1163783"/>
            <a:ext cx="11006050" cy="1339919"/>
          </a:xfrm>
          <a:prstGeom prst="rect">
            <a:avLst/>
          </a:prstGeom>
          <a:noFill/>
        </p:spPr>
        <p:txBody>
          <a:bodyPr wrap="square" bIns="468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 Image Augmentation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accent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accent4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이미지 채도 변경</a:t>
            </a:r>
            <a:endParaRPr lang="en-US" altLang="ko-KR" dirty="0" smtClean="0">
              <a:solidFill>
                <a:schemeClr val="accent4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617" y="2772099"/>
            <a:ext cx="8566765" cy="301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43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1" y="1"/>
            <a:ext cx="12192001" cy="1163782"/>
          </a:xfrm>
        </p:spPr>
        <p:txBody>
          <a:bodyPr anchor="t">
            <a:noAutofit/>
          </a:bodyPr>
          <a:lstStyle/>
          <a:p>
            <a:pPr algn="just"/>
            <a:endParaRPr lang="en-US" altLang="ko-KR" sz="3000" dirty="0" smtClean="0">
              <a:latin typeface="카페24 아네모네" pitchFamily="2" charset="-127"/>
              <a:ea typeface="카페24 아네모네" pitchFamily="2" charset="-127"/>
            </a:endParaRPr>
          </a:p>
          <a:p>
            <a:pPr algn="just"/>
            <a:r>
              <a:rPr lang="en-US" altLang="ko-KR" sz="3000" dirty="0">
                <a:solidFill>
                  <a:schemeClr val="accent5"/>
                </a:solidFill>
                <a:latin typeface="카페24 아네모네" pitchFamily="2" charset="-127"/>
                <a:ea typeface="카페24 아네모네" pitchFamily="2" charset="-127"/>
              </a:rPr>
              <a:t> </a:t>
            </a:r>
            <a:r>
              <a:rPr lang="en-US" altLang="ko-KR" sz="3000" dirty="0" smtClean="0">
                <a:solidFill>
                  <a:schemeClr val="accent5"/>
                </a:solidFill>
                <a:latin typeface="카페24 아네모네" pitchFamily="2" charset="-127"/>
                <a:ea typeface="카페24 아네모네" pitchFamily="2" charset="-127"/>
              </a:rPr>
              <a:t>    04. Experiment / Result (if you have)</a:t>
            </a:r>
            <a:endParaRPr lang="en-US" altLang="ko-KR" sz="3000" dirty="0">
              <a:solidFill>
                <a:schemeClr val="accent5"/>
              </a:solidFill>
              <a:latin typeface="카페24 아네모네" pitchFamily="2" charset="-127"/>
              <a:ea typeface="카페24 아네모네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974" y="1163783"/>
            <a:ext cx="11006050" cy="1339919"/>
          </a:xfrm>
          <a:prstGeom prst="rect">
            <a:avLst/>
          </a:prstGeom>
          <a:noFill/>
        </p:spPr>
        <p:txBody>
          <a:bodyPr wrap="square" bIns="468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 Image Augmentation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accent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accent4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이미지 밝기 변경</a:t>
            </a:r>
            <a:endParaRPr lang="en-US" altLang="ko-KR" dirty="0" smtClean="0">
              <a:solidFill>
                <a:schemeClr val="accent4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618" y="2772099"/>
            <a:ext cx="8566762" cy="301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4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1" y="1"/>
            <a:ext cx="12192001" cy="1163782"/>
          </a:xfrm>
        </p:spPr>
        <p:txBody>
          <a:bodyPr anchor="t">
            <a:noAutofit/>
          </a:bodyPr>
          <a:lstStyle/>
          <a:p>
            <a:pPr algn="just"/>
            <a:endParaRPr lang="en-US" altLang="ko-KR" sz="3000" dirty="0" smtClean="0">
              <a:latin typeface="카페24 아네모네" pitchFamily="2" charset="-127"/>
              <a:ea typeface="카페24 아네모네" pitchFamily="2" charset="-127"/>
            </a:endParaRPr>
          </a:p>
          <a:p>
            <a:pPr algn="just"/>
            <a:r>
              <a:rPr lang="en-US" altLang="ko-KR" sz="3000" dirty="0">
                <a:solidFill>
                  <a:schemeClr val="accent5"/>
                </a:solidFill>
                <a:latin typeface="카페24 아네모네" pitchFamily="2" charset="-127"/>
                <a:ea typeface="카페24 아네모네" pitchFamily="2" charset="-127"/>
              </a:rPr>
              <a:t> </a:t>
            </a:r>
            <a:r>
              <a:rPr lang="en-US" altLang="ko-KR" sz="3000" dirty="0" smtClean="0">
                <a:solidFill>
                  <a:schemeClr val="accent5"/>
                </a:solidFill>
                <a:latin typeface="카페24 아네모네" pitchFamily="2" charset="-127"/>
                <a:ea typeface="카페24 아네모네" pitchFamily="2" charset="-127"/>
              </a:rPr>
              <a:t>    04. Experiment / Result (if you have)</a:t>
            </a:r>
            <a:endParaRPr lang="en-US" altLang="ko-KR" sz="3000" dirty="0">
              <a:solidFill>
                <a:schemeClr val="accent5"/>
              </a:solidFill>
              <a:latin typeface="카페24 아네모네" pitchFamily="2" charset="-127"/>
              <a:ea typeface="카페24 아네모네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974" y="1163783"/>
            <a:ext cx="11006050" cy="1339919"/>
          </a:xfrm>
          <a:prstGeom prst="rect">
            <a:avLst/>
          </a:prstGeom>
          <a:noFill/>
        </p:spPr>
        <p:txBody>
          <a:bodyPr wrap="square" bIns="468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 Image Augmentation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accent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accent4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이미지  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90</a:t>
            </a:r>
            <a:r>
              <a:rPr lang="ko-KR" altLang="en-US" dirty="0" smtClean="0">
                <a:solidFill>
                  <a:schemeClr val="accent4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 변경</a:t>
            </a:r>
            <a:endParaRPr lang="en-US" altLang="ko-KR" dirty="0" smtClean="0">
              <a:solidFill>
                <a:schemeClr val="accent4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603" y="2503702"/>
            <a:ext cx="7840794" cy="385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1" y="1"/>
            <a:ext cx="12192001" cy="1163782"/>
          </a:xfrm>
        </p:spPr>
        <p:txBody>
          <a:bodyPr anchor="t">
            <a:noAutofit/>
          </a:bodyPr>
          <a:lstStyle/>
          <a:p>
            <a:pPr algn="just"/>
            <a:endParaRPr lang="en-US" altLang="ko-KR" sz="3000" dirty="0" smtClean="0">
              <a:latin typeface="카페24 아네모네" pitchFamily="2" charset="-127"/>
              <a:ea typeface="카페24 아네모네" pitchFamily="2" charset="-127"/>
            </a:endParaRPr>
          </a:p>
          <a:p>
            <a:pPr algn="just"/>
            <a:r>
              <a:rPr lang="en-US" altLang="ko-KR" sz="3000" dirty="0">
                <a:solidFill>
                  <a:schemeClr val="accent5"/>
                </a:solidFill>
                <a:latin typeface="카페24 아네모네" pitchFamily="2" charset="-127"/>
                <a:ea typeface="카페24 아네모네" pitchFamily="2" charset="-127"/>
              </a:rPr>
              <a:t> </a:t>
            </a:r>
            <a:r>
              <a:rPr lang="en-US" altLang="ko-KR" sz="3000" dirty="0" smtClean="0">
                <a:solidFill>
                  <a:schemeClr val="accent5"/>
                </a:solidFill>
                <a:latin typeface="카페24 아네모네" pitchFamily="2" charset="-127"/>
                <a:ea typeface="카페24 아네모네" pitchFamily="2" charset="-127"/>
              </a:rPr>
              <a:t>    04. Experiment / Result (if you have)</a:t>
            </a:r>
            <a:endParaRPr lang="en-US" altLang="ko-KR" sz="3000" dirty="0">
              <a:solidFill>
                <a:schemeClr val="accent5"/>
              </a:solidFill>
              <a:latin typeface="카페24 아네모네" pitchFamily="2" charset="-127"/>
              <a:ea typeface="카페24 아네모네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974" y="1163783"/>
            <a:ext cx="11006050" cy="1339919"/>
          </a:xfrm>
          <a:prstGeom prst="rect">
            <a:avLst/>
          </a:prstGeom>
          <a:noFill/>
        </p:spPr>
        <p:txBody>
          <a:bodyPr wrap="square" bIns="468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 Image Augmentation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accent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accent4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이미지  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Center Crop (</a:t>
            </a:r>
            <a:r>
              <a:rPr lang="ko-KR" altLang="en-US" dirty="0" smtClean="0">
                <a:solidFill>
                  <a:schemeClr val="accent4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확대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733" y="2503702"/>
            <a:ext cx="8886533" cy="312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11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09502" y="2905559"/>
            <a:ext cx="9772996" cy="1119908"/>
          </a:xfrm>
        </p:spPr>
        <p:txBody>
          <a:bodyPr anchor="ctr">
            <a:noAutofit/>
          </a:bodyPr>
          <a:lstStyle/>
          <a:p>
            <a:r>
              <a:rPr lang="en-US" altLang="ko-KR" sz="5000" dirty="0" smtClean="0">
                <a:latin typeface="카페24 아네모네" pitchFamily="2" charset="-127"/>
                <a:ea typeface="카페24 아네모네" pitchFamily="2" charset="-127"/>
              </a:rPr>
              <a:t>Thank You</a:t>
            </a:r>
            <a:endParaRPr lang="ko-KR" altLang="en-US" sz="5000" dirty="0">
              <a:latin typeface="카페24 아네모네" pitchFamily="2" charset="-127"/>
              <a:ea typeface="카페24 아네모네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899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1" y="0"/>
            <a:ext cx="12192001" cy="6857999"/>
          </a:xfrm>
        </p:spPr>
        <p:txBody>
          <a:bodyPr anchor="ctr">
            <a:noAutofit/>
          </a:bodyPr>
          <a:lstStyle/>
          <a:p>
            <a:pPr algn="just"/>
            <a:endParaRPr lang="en-US" altLang="ko-KR" sz="3000" dirty="0" smtClean="0">
              <a:latin typeface="카페24 아네모네" pitchFamily="2" charset="-127"/>
              <a:ea typeface="카페24 아네모네" pitchFamily="2" charset="-127"/>
            </a:endParaRPr>
          </a:p>
          <a:p>
            <a:pPr algn="just"/>
            <a:r>
              <a:rPr lang="en-US" altLang="ko-KR" sz="3000" dirty="0" smtClean="0">
                <a:latin typeface="카페24 아네모네" pitchFamily="2" charset="-127"/>
                <a:ea typeface="카페24 아네모네" pitchFamily="2" charset="-127"/>
              </a:rPr>
              <a:t>	Index</a:t>
            </a:r>
            <a:endParaRPr lang="en-US" altLang="ko-KR" sz="3000" dirty="0">
              <a:latin typeface="카페24 아네모네" pitchFamily="2" charset="-127"/>
              <a:ea typeface="카페24 아네모네" pitchFamily="2" charset="-127"/>
            </a:endParaRPr>
          </a:p>
          <a:p>
            <a:pPr algn="just"/>
            <a:endParaRPr lang="en-US" altLang="ko-KR" sz="3000" dirty="0" smtClean="0">
              <a:latin typeface="카페24 아네모네" pitchFamily="2" charset="-127"/>
              <a:ea typeface="카페24 아네모네" pitchFamily="2" charset="-127"/>
            </a:endParaRPr>
          </a:p>
          <a:p>
            <a:pPr algn="just"/>
            <a:r>
              <a:rPr lang="en-US" altLang="ko-KR" sz="3000" dirty="0" smtClean="0">
                <a:latin typeface="카페24 아네모네" pitchFamily="2" charset="-127"/>
                <a:ea typeface="카페24 아네모네" pitchFamily="2" charset="-127"/>
              </a:rPr>
              <a:t>	01. Describe the problem</a:t>
            </a:r>
          </a:p>
          <a:p>
            <a:pPr algn="just"/>
            <a:endParaRPr lang="en-US" altLang="ko-KR" sz="3000" dirty="0" smtClean="0">
              <a:latin typeface="카페24 아네모네" pitchFamily="2" charset="-127"/>
              <a:ea typeface="카페24 아네모네" pitchFamily="2" charset="-127"/>
            </a:endParaRPr>
          </a:p>
          <a:p>
            <a:pPr algn="just"/>
            <a:r>
              <a:rPr lang="en-US" altLang="ko-KR" sz="3000" dirty="0" smtClean="0">
                <a:latin typeface="카페24 아네모네" pitchFamily="2" charset="-127"/>
                <a:ea typeface="카페24 아네모네" pitchFamily="2" charset="-127"/>
              </a:rPr>
              <a:t>	02. Explain Dataset and Baseline</a:t>
            </a:r>
          </a:p>
          <a:p>
            <a:pPr algn="just"/>
            <a:endParaRPr lang="en-US" altLang="ko-KR" sz="3000" dirty="0" smtClean="0">
              <a:latin typeface="카페24 아네모네" pitchFamily="2" charset="-127"/>
              <a:ea typeface="카페24 아네모네" pitchFamily="2" charset="-127"/>
            </a:endParaRPr>
          </a:p>
          <a:p>
            <a:pPr algn="just"/>
            <a:r>
              <a:rPr lang="en-US" altLang="ko-KR" sz="3000" dirty="0" smtClean="0">
                <a:latin typeface="카페24 아네모네" pitchFamily="2" charset="-127"/>
                <a:ea typeface="카페24 아네모네" pitchFamily="2" charset="-127"/>
              </a:rPr>
              <a:t>	03. Describe your approach and algorithm</a:t>
            </a:r>
          </a:p>
          <a:p>
            <a:pPr algn="just"/>
            <a:endParaRPr lang="en-US" altLang="ko-KR" sz="3000" dirty="0" smtClean="0">
              <a:latin typeface="카페24 아네모네" pitchFamily="2" charset="-127"/>
              <a:ea typeface="카페24 아네모네" pitchFamily="2" charset="-127"/>
            </a:endParaRPr>
          </a:p>
          <a:p>
            <a:pPr algn="just"/>
            <a:r>
              <a:rPr lang="en-US" altLang="ko-KR" sz="3000" dirty="0" smtClean="0">
                <a:latin typeface="카페24 아네모네" pitchFamily="2" charset="-127"/>
                <a:ea typeface="카페24 아네모네" pitchFamily="2" charset="-127"/>
              </a:rPr>
              <a:t>	04. Experiment / Result (if you have)</a:t>
            </a:r>
            <a:endParaRPr lang="en-US" altLang="ko-KR" sz="3000" dirty="0">
              <a:latin typeface="카페24 아네모네" pitchFamily="2" charset="-127"/>
              <a:ea typeface="카페24 아네모네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104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1" y="1"/>
            <a:ext cx="12192001" cy="1163782"/>
          </a:xfrm>
        </p:spPr>
        <p:txBody>
          <a:bodyPr anchor="t">
            <a:noAutofit/>
          </a:bodyPr>
          <a:lstStyle/>
          <a:p>
            <a:pPr algn="just"/>
            <a:endParaRPr lang="en-US" altLang="ko-KR" sz="3000" dirty="0" smtClean="0">
              <a:latin typeface="카페24 아네모네" pitchFamily="2" charset="-127"/>
              <a:ea typeface="카페24 아네모네" pitchFamily="2" charset="-127"/>
            </a:endParaRPr>
          </a:p>
          <a:p>
            <a:pPr algn="just"/>
            <a:r>
              <a:rPr lang="en-US" altLang="ko-KR" sz="3000" dirty="0">
                <a:solidFill>
                  <a:schemeClr val="accent5"/>
                </a:solidFill>
                <a:latin typeface="카페24 아네모네" pitchFamily="2" charset="-127"/>
                <a:ea typeface="카페24 아네모네" pitchFamily="2" charset="-127"/>
              </a:rPr>
              <a:t> </a:t>
            </a:r>
            <a:r>
              <a:rPr lang="en-US" altLang="ko-KR" sz="3000" dirty="0" smtClean="0">
                <a:solidFill>
                  <a:schemeClr val="accent5"/>
                </a:solidFill>
                <a:latin typeface="카페24 아네모네" pitchFamily="2" charset="-127"/>
                <a:ea typeface="카페24 아네모네" pitchFamily="2" charset="-127"/>
              </a:rPr>
              <a:t>    01. Describe the problem</a:t>
            </a:r>
            <a:endParaRPr lang="en-US" altLang="ko-KR" sz="3000" dirty="0">
              <a:solidFill>
                <a:schemeClr val="accent5"/>
              </a:solidFill>
              <a:latin typeface="카페24 아네모네" pitchFamily="2" charset="-127"/>
              <a:ea typeface="카페24 아네모네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2974" y="1163783"/>
            <a:ext cx="11006050" cy="5494902"/>
          </a:xfrm>
          <a:prstGeom prst="rect">
            <a:avLst/>
          </a:prstGeom>
          <a:noFill/>
        </p:spPr>
        <p:txBody>
          <a:bodyPr wrap="square" bIns="4680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우리가 해외 여행을 갈 때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한국에서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SNS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나 인터넷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유튜브 등으로 맛있는 음식을 검색하고 직접 찾아 먹으로 가는 경우가 많습니다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하지만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현지 언어가 익숙하지 않아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내가 주문한 음식이 미리 알아본 음식이 맞는지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또 그 음식의 주재료는 무엇인지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알레르기를 일으키는 재료가 들어가 있는지는 알기 힘듭니다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비록 음식 맛이 맛있을지라도 그 음식에 대해 제대로 모르고 모르면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100%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만족할 수 없습니다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외국인들이 한국에서 한국 음식을 먹을 때도 똑같다고 생각합니다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한국인 친구와 함께 식당에 가지 않는 이상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외국인들은 한국 음식을 보고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내가 </a:t>
            </a:r>
            <a:r>
              <a:rPr lang="ko-KR" altLang="en-US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메뉴판을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보고 주문한 음식이 맞는지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혹시 내가 종교적 이유나 알레르기 등의 이유로 못 먹는 재료가 들어간 음식은 아닌지 판단하기 매우 힘듭니다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특히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한식에는 한국인들도 구분이 힘든 비슷한 생김새를 가진 음식들이 많습니다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예를 들어 </a:t>
            </a:r>
            <a:r>
              <a:rPr lang="ko-KR" altLang="en-US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알밥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vs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비빔밥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갈치조림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vs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고등어조림 등이 그 예입니다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그래서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저는 음식의 이미지를 주었을 때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 음식의 종류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재료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칼로리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전통 유래 등을 알려주는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모델을 서비스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한다면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한식을 좋아하는 외국인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아직 한식이 익숙하지 않은 어린 아이들에게 음식을 구분하는 데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도움을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줄 수 있는 서비스라고 생각하기 때문에 이번 프로젝트를 계획하게 되었습니다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4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1" y="1"/>
            <a:ext cx="12192001" cy="1163782"/>
          </a:xfrm>
        </p:spPr>
        <p:txBody>
          <a:bodyPr anchor="t">
            <a:noAutofit/>
          </a:bodyPr>
          <a:lstStyle/>
          <a:p>
            <a:pPr algn="just"/>
            <a:endParaRPr lang="en-US" altLang="ko-KR" sz="3000" dirty="0" smtClean="0">
              <a:latin typeface="카페24 아네모네" pitchFamily="2" charset="-127"/>
              <a:ea typeface="카페24 아네모네" pitchFamily="2" charset="-127"/>
            </a:endParaRPr>
          </a:p>
          <a:p>
            <a:pPr algn="just"/>
            <a:r>
              <a:rPr lang="en-US" altLang="ko-KR" sz="3000" dirty="0">
                <a:solidFill>
                  <a:schemeClr val="accent5"/>
                </a:solidFill>
                <a:latin typeface="카페24 아네모네" pitchFamily="2" charset="-127"/>
                <a:ea typeface="카페24 아네모네" pitchFamily="2" charset="-127"/>
              </a:rPr>
              <a:t> </a:t>
            </a:r>
            <a:r>
              <a:rPr lang="en-US" altLang="ko-KR" sz="3000" dirty="0" smtClean="0">
                <a:solidFill>
                  <a:schemeClr val="accent5"/>
                </a:solidFill>
                <a:latin typeface="카페24 아네모네" pitchFamily="2" charset="-127"/>
                <a:ea typeface="카페24 아네모네" pitchFamily="2" charset="-127"/>
              </a:rPr>
              <a:t>    01. Describe the problem</a:t>
            </a:r>
            <a:endParaRPr lang="en-US" altLang="ko-KR" sz="3000" dirty="0">
              <a:solidFill>
                <a:schemeClr val="accent5"/>
              </a:solidFill>
              <a:latin typeface="카페24 아네모네" pitchFamily="2" charset="-127"/>
              <a:ea typeface="카페24 아네모네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2974" y="1163783"/>
            <a:ext cx="11006050" cy="468976"/>
          </a:xfrm>
          <a:prstGeom prst="rect">
            <a:avLst/>
          </a:prstGeom>
          <a:noFill/>
        </p:spPr>
        <p:txBody>
          <a:bodyPr wrap="square" bIns="468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 </a:t>
            </a:r>
            <a:r>
              <a:rPr lang="ko-KR" altLang="en-US" dirty="0" smtClean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서로 비슷한 생김새를 가지고 있는 음식들의 예</a:t>
            </a:r>
            <a:endParaRPr lang="en-US" altLang="ko-KR" dirty="0" smtClean="0">
              <a:solidFill>
                <a:schemeClr val="accent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74" y="1873828"/>
            <a:ext cx="2141913" cy="164600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549" y="1877984"/>
            <a:ext cx="2141913" cy="16418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6566" y="3519830"/>
            <a:ext cx="145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비빔밥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63141" y="3519830"/>
            <a:ext cx="145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알밥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536" y="1985000"/>
            <a:ext cx="2141913" cy="142365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111" y="1917443"/>
            <a:ext cx="2141913" cy="156292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074128" y="3519830"/>
            <a:ext cx="145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갈치조림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00703" y="3519830"/>
            <a:ext cx="145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고등어조림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34887" y="2506287"/>
            <a:ext cx="584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VS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72449" y="2510443"/>
            <a:ext cx="584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VS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74" y="4557937"/>
            <a:ext cx="2141913" cy="12033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549" y="4529843"/>
            <a:ext cx="2141913" cy="126366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36566" y="5982599"/>
            <a:ext cx="145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오징어튀김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63141" y="5982599"/>
            <a:ext cx="145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새우튀김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34887" y="4969056"/>
            <a:ext cx="584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VS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536" y="4468543"/>
            <a:ext cx="2141913" cy="137351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111" y="4468543"/>
            <a:ext cx="2141913" cy="137351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074128" y="5978301"/>
            <a:ext cx="145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떡볶이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800703" y="5978301"/>
            <a:ext cx="145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라볶이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872449" y="4964758"/>
            <a:ext cx="584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VS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29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1" y="1"/>
            <a:ext cx="12192001" cy="1163782"/>
          </a:xfrm>
        </p:spPr>
        <p:txBody>
          <a:bodyPr anchor="t">
            <a:noAutofit/>
          </a:bodyPr>
          <a:lstStyle/>
          <a:p>
            <a:pPr algn="just"/>
            <a:endParaRPr lang="en-US" altLang="ko-KR" sz="3000" dirty="0" smtClean="0">
              <a:latin typeface="카페24 아네모네" pitchFamily="2" charset="-127"/>
              <a:ea typeface="카페24 아네모네" pitchFamily="2" charset="-127"/>
            </a:endParaRPr>
          </a:p>
          <a:p>
            <a:pPr algn="just"/>
            <a:r>
              <a:rPr lang="en-US" altLang="ko-KR" sz="3000" dirty="0" smtClean="0">
                <a:solidFill>
                  <a:schemeClr val="accent5"/>
                </a:solidFill>
                <a:latin typeface="카페24 아네모네" pitchFamily="2" charset="-127"/>
                <a:ea typeface="카페24 아네모네" pitchFamily="2" charset="-127"/>
              </a:rPr>
              <a:t>     02. Explain Dataset and Baseline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2974" y="1163783"/>
            <a:ext cx="11006050" cy="3832909"/>
          </a:xfrm>
          <a:prstGeom prst="rect">
            <a:avLst/>
          </a:prstGeom>
          <a:noFill/>
        </p:spPr>
        <p:txBody>
          <a:bodyPr wrap="square" bIns="4680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현재 프로젝트를 위해 확보한 데이터는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AI Hub(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hlinkClick r:id="rId2"/>
              </a:rPr>
              <a:t>http://www.aihub.or.kr/aidata/130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제공하는 한식 이미지 데이터로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미국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ImageNet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처럼 한국의 이미지 분야 인공지능 기술의 활성화를 위해 고품질의 데이터를 확보하고 무료로 제공하는 데이터입니다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연구 개발을 위해 데이터 사용 신청을 했으며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허가를 받아 데이터를 확보한 상태입니다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구축의 수행기관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주관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은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한국과학기술연구원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입니다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데이터 안에는 한국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음식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150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종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종별 약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천장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데이터 수집 및 세그먼트 정보 등을 </a:t>
            </a:r>
            <a:r>
              <a:rPr lang="ko-KR" altLang="en-US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태깅한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정보가 들어있습니다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 음식의 종류들은 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한식재단의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음식 분류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및 한국인이 즐겨 먹는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음식 통계를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참조하여 선정된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150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종의 음식으로 구성되며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한식메뉴외국어표기 길라잡이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한식재단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200 International Korean Menu Guide, 2014)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참고하여 음식의 종류를 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대분류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밥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면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국 등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및 소분류를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결정하고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ID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부여하고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구조화된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상태입니다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54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1" y="1"/>
            <a:ext cx="12192001" cy="1163782"/>
          </a:xfrm>
        </p:spPr>
        <p:txBody>
          <a:bodyPr anchor="t">
            <a:noAutofit/>
          </a:bodyPr>
          <a:lstStyle/>
          <a:p>
            <a:pPr algn="just"/>
            <a:endParaRPr lang="en-US" altLang="ko-KR" sz="3000" dirty="0" smtClean="0">
              <a:latin typeface="카페24 아네모네" pitchFamily="2" charset="-127"/>
              <a:ea typeface="카페24 아네모네" pitchFamily="2" charset="-127"/>
            </a:endParaRPr>
          </a:p>
          <a:p>
            <a:pPr algn="just"/>
            <a:r>
              <a:rPr lang="en-US" altLang="ko-KR" sz="3000" dirty="0" smtClean="0">
                <a:solidFill>
                  <a:schemeClr val="accent5"/>
                </a:solidFill>
                <a:latin typeface="카페24 아네모네" pitchFamily="2" charset="-127"/>
                <a:ea typeface="카페24 아네모네" pitchFamily="2" charset="-127"/>
              </a:rPr>
              <a:t>     02. Explain Dataset and Baseline</a:t>
            </a:r>
            <a:endParaRPr lang="en-US" altLang="ko-KR" sz="3000" dirty="0">
              <a:solidFill>
                <a:schemeClr val="accent5"/>
              </a:solidFill>
              <a:latin typeface="카페24 아네모네" pitchFamily="2" charset="-127"/>
              <a:ea typeface="카페24 아네모네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2974" y="1163783"/>
            <a:ext cx="11006050" cy="468976"/>
          </a:xfrm>
          <a:prstGeom prst="rect">
            <a:avLst/>
          </a:prstGeom>
          <a:noFill/>
        </p:spPr>
        <p:txBody>
          <a:bodyPr wrap="square" bIns="468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 </a:t>
            </a:r>
            <a:r>
              <a:rPr lang="ko-KR" altLang="en-US" dirty="0" smtClean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음식 분류표 예시</a:t>
            </a:r>
            <a:endParaRPr lang="en-US" altLang="ko-KR" dirty="0" smtClean="0">
              <a:solidFill>
                <a:schemeClr val="accent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348028"/>
              </p:ext>
            </p:extLst>
          </p:nvPr>
        </p:nvGraphicFramePr>
        <p:xfrm>
          <a:off x="595744" y="1882141"/>
          <a:ext cx="11003280" cy="4592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0820">
                  <a:extLst>
                    <a:ext uri="{9D8B030D-6E8A-4147-A177-3AD203B41FA5}">
                      <a16:colId xmlns:a16="http://schemas.microsoft.com/office/drawing/2014/main" val="1509022509"/>
                    </a:ext>
                  </a:extLst>
                </a:gridCol>
                <a:gridCol w="2750820">
                  <a:extLst>
                    <a:ext uri="{9D8B030D-6E8A-4147-A177-3AD203B41FA5}">
                      <a16:colId xmlns:a16="http://schemas.microsoft.com/office/drawing/2014/main" val="3851383931"/>
                    </a:ext>
                  </a:extLst>
                </a:gridCol>
                <a:gridCol w="2750820">
                  <a:extLst>
                    <a:ext uri="{9D8B030D-6E8A-4147-A177-3AD203B41FA5}">
                      <a16:colId xmlns:a16="http://schemas.microsoft.com/office/drawing/2014/main" val="3393657530"/>
                    </a:ext>
                  </a:extLst>
                </a:gridCol>
                <a:gridCol w="2750820">
                  <a:extLst>
                    <a:ext uri="{9D8B030D-6E8A-4147-A177-3AD203B41FA5}">
                      <a16:colId xmlns:a16="http://schemas.microsoft.com/office/drawing/2014/main" val="2008206348"/>
                    </a:ext>
                  </a:extLst>
                </a:gridCol>
              </a:tblGrid>
              <a:tr h="279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대분류</a:t>
                      </a:r>
                      <a:endParaRPr lang="ko-KR" altLang="en-US" sz="14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소분류</a:t>
                      </a:r>
                      <a:endParaRPr lang="ko-KR" altLang="en-US" sz="14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대분류</a:t>
                      </a:r>
                      <a:endParaRPr lang="ko-KR" altLang="en-US" sz="14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소분류</a:t>
                      </a:r>
                      <a:endParaRPr lang="ko-KR" altLang="en-US" sz="14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604460"/>
                  </a:ext>
                </a:extLst>
              </a:tr>
              <a:tr h="693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구이</a:t>
                      </a:r>
                      <a:endParaRPr lang="en-US" altLang="ko-KR" sz="1400" dirty="0" smtClean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kern="12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갈비구이</a:t>
                      </a:r>
                      <a:r>
                        <a:rPr lang="en-US" altLang="ko-KR" sz="1200" kern="12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</a:t>
                      </a:r>
                      <a:r>
                        <a:rPr lang="ko-KR" altLang="en-US" sz="1200" kern="12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갈치구이</a:t>
                      </a:r>
                      <a:r>
                        <a:rPr lang="en-US" altLang="ko-KR" sz="1200" kern="12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</a:t>
                      </a:r>
                      <a:r>
                        <a:rPr lang="ko-KR" altLang="en-US" sz="1200" kern="1200" dirty="0" err="1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고등어구이</a:t>
                      </a:r>
                      <a:r>
                        <a:rPr lang="en-US" altLang="ko-KR" sz="1200" kern="12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</a:t>
                      </a:r>
                      <a:r>
                        <a:rPr lang="ko-KR" altLang="en-US" sz="1200" kern="1200" dirty="0" err="1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곱창구이</a:t>
                      </a:r>
                      <a:r>
                        <a:rPr lang="en-US" altLang="ko-KR" sz="1200" kern="12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</a:t>
                      </a:r>
                      <a:r>
                        <a:rPr lang="ko-KR" altLang="en-US" sz="1200" kern="12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닭갈비</a:t>
                      </a:r>
                      <a:r>
                        <a:rPr lang="en-US" altLang="ko-KR" sz="1200" kern="12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</a:t>
                      </a:r>
                      <a:r>
                        <a:rPr lang="ko-KR" altLang="en-US" sz="1200" kern="12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더덕구이</a:t>
                      </a:r>
                      <a:r>
                        <a:rPr lang="en-US" altLang="ko-KR" sz="1200" kern="12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</a:t>
                      </a:r>
                      <a:r>
                        <a:rPr lang="ko-KR" altLang="en-US" sz="1200" kern="12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떡갈비</a:t>
                      </a:r>
                      <a:r>
                        <a:rPr lang="en-US" altLang="ko-KR" sz="1200" kern="12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</a:t>
                      </a:r>
                      <a:r>
                        <a:rPr lang="ko-KR" altLang="en-US" sz="1200" kern="12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불고기</a:t>
                      </a:r>
                      <a:r>
                        <a:rPr lang="en-US" altLang="ko-KR" sz="1200" kern="12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</a:t>
                      </a:r>
                      <a:r>
                        <a:rPr lang="ko-KR" altLang="en-US" sz="1200" kern="1200" dirty="0" err="1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삽겹살</a:t>
                      </a:r>
                      <a:r>
                        <a:rPr lang="en-US" altLang="ko-KR" sz="1200" kern="12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</a:t>
                      </a:r>
                      <a:r>
                        <a:rPr lang="ko-KR" altLang="en-US" sz="1200" kern="12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장어구이</a:t>
                      </a:r>
                      <a:r>
                        <a:rPr lang="en-US" altLang="ko-KR" sz="1200" kern="12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</a:t>
                      </a:r>
                      <a:r>
                        <a:rPr lang="ko-KR" altLang="en-US" sz="1200" kern="12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조개구이</a:t>
                      </a:r>
                      <a:r>
                        <a:rPr lang="en-US" altLang="ko-KR" sz="1200" kern="12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</a:t>
                      </a:r>
                      <a:r>
                        <a:rPr lang="ko-KR" altLang="en-US" sz="1200" kern="1200" dirty="0" err="1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황태구이</a:t>
                      </a:r>
                      <a:r>
                        <a:rPr lang="en-US" altLang="ko-KR" sz="1200" kern="12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</a:t>
                      </a:r>
                      <a:r>
                        <a:rPr lang="ko-KR" altLang="en-US" sz="1200" kern="12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훈제오리</a:t>
                      </a:r>
                      <a:endParaRPr lang="ko-KR" altLang="en-US" sz="12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국</a:t>
                      </a:r>
                      <a:endParaRPr lang="ko-KR" altLang="en-US" sz="14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dirty="0" err="1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계란국</a:t>
                      </a:r>
                      <a:r>
                        <a:rPr lang="en-US" altLang="ko-KR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떡국</a:t>
                      </a:r>
                      <a:r>
                        <a:rPr lang="en-US" altLang="ko-KR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/</a:t>
                      </a:r>
                      <a:r>
                        <a:rPr lang="ko-KR" altLang="en-US" sz="1200" dirty="0" err="1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만두국</a:t>
                      </a:r>
                      <a:r>
                        <a:rPr lang="en-US" altLang="ko-KR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 err="1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무국</a:t>
                      </a:r>
                      <a:r>
                        <a:rPr lang="en-US" altLang="ko-KR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미역국</a:t>
                      </a:r>
                      <a:r>
                        <a:rPr lang="en-US" altLang="ko-KR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북엇국</a:t>
                      </a:r>
                      <a:r>
                        <a:rPr lang="en-US" altLang="ko-KR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 err="1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소고기무국</a:t>
                      </a:r>
                      <a:r>
                        <a:rPr lang="en-US" altLang="ko-KR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 err="1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시래기국</a:t>
                      </a:r>
                      <a:r>
                        <a:rPr lang="en-US" altLang="ko-KR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육개장</a:t>
                      </a:r>
                      <a:r>
                        <a:rPr lang="en-US" altLang="ko-KR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콩나물국</a:t>
                      </a:r>
                      <a:endParaRPr lang="ko-KR" altLang="en-US" sz="1200" dirty="0">
                        <a:solidFill>
                          <a:srgbClr val="333333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186314"/>
                  </a:ext>
                </a:extLst>
              </a:tr>
              <a:tr h="693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김치</a:t>
                      </a:r>
                      <a:endParaRPr lang="ko-KR" altLang="en-US" sz="14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갓김치</a:t>
                      </a:r>
                      <a:r>
                        <a:rPr lang="en-US" altLang="ko-KR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깍두기</a:t>
                      </a:r>
                      <a:r>
                        <a:rPr lang="en-US" altLang="ko-KR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나박김치</a:t>
                      </a:r>
                      <a:r>
                        <a:rPr lang="en-US" altLang="ko-KR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무생채</a:t>
                      </a:r>
                      <a:r>
                        <a:rPr lang="en-US" altLang="ko-KR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배추김치</a:t>
                      </a:r>
                      <a:r>
                        <a:rPr lang="en-US" altLang="ko-KR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 err="1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백김치</a:t>
                      </a:r>
                      <a:r>
                        <a:rPr lang="en-US" altLang="ko-KR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 err="1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부추김치</a:t>
                      </a:r>
                      <a:r>
                        <a:rPr lang="en-US" altLang="ko-KR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열무김치</a:t>
                      </a:r>
                      <a:r>
                        <a:rPr lang="en-US" altLang="ko-KR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오이소박이</a:t>
                      </a:r>
                      <a:r>
                        <a:rPr lang="en-US" altLang="ko-KR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총각김치</a:t>
                      </a:r>
                      <a:r>
                        <a:rPr lang="en-US" altLang="ko-KR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파김치</a:t>
                      </a:r>
                      <a:endParaRPr lang="ko-KR" altLang="en-US" sz="1200" dirty="0">
                        <a:solidFill>
                          <a:srgbClr val="333333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나물</a:t>
                      </a:r>
                      <a:endParaRPr lang="ko-KR" altLang="en-US" sz="14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dirty="0" err="1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가지볶음</a:t>
                      </a:r>
                      <a:r>
                        <a:rPr lang="en-US" altLang="ko-KR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 err="1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고사리나물</a:t>
                      </a:r>
                      <a:r>
                        <a:rPr lang="en-US" altLang="ko-KR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미역줄기볶음</a:t>
                      </a:r>
                      <a:r>
                        <a:rPr lang="en-US" altLang="ko-KR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숙주나물</a:t>
                      </a:r>
                      <a:r>
                        <a:rPr lang="en-US" altLang="ko-KR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시금치나물</a:t>
                      </a:r>
                      <a:r>
                        <a:rPr lang="en-US" altLang="ko-KR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 err="1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애호박볶음</a:t>
                      </a:r>
                      <a:endParaRPr lang="ko-KR" altLang="en-US" sz="1200" dirty="0">
                        <a:solidFill>
                          <a:srgbClr val="333333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0738374"/>
                  </a:ext>
                </a:extLst>
              </a:tr>
              <a:tr h="693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떡</a:t>
                      </a:r>
                      <a:endParaRPr lang="ko-KR" altLang="en-US" sz="14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kern="12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경단</a:t>
                      </a:r>
                      <a:endParaRPr lang="ko-KR" altLang="en-US" sz="12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만두</a:t>
                      </a:r>
                      <a:endParaRPr lang="ko-KR" altLang="en-US" sz="14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 smtClean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만두</a:t>
                      </a:r>
                      <a:endParaRPr lang="ko-KR" altLang="en-US" sz="12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1038566"/>
                  </a:ext>
                </a:extLst>
              </a:tr>
              <a:tr h="693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면</a:t>
                      </a:r>
                      <a:endParaRPr lang="ko-KR" altLang="en-US" sz="14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막국수</a:t>
                      </a:r>
                      <a:r>
                        <a:rPr lang="en-US" altLang="ko-KR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물냉면</a:t>
                      </a:r>
                      <a:r>
                        <a:rPr lang="en-US" altLang="ko-KR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비빔냉면</a:t>
                      </a:r>
                      <a:r>
                        <a:rPr lang="en-US" altLang="ko-KR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수제비</a:t>
                      </a:r>
                      <a:r>
                        <a:rPr lang="en-US" altLang="ko-KR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 err="1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열무국수</a:t>
                      </a:r>
                      <a:r>
                        <a:rPr lang="en-US" altLang="ko-KR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잔치국수</a:t>
                      </a:r>
                      <a:r>
                        <a:rPr lang="en-US" altLang="ko-KR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쫄면</a:t>
                      </a:r>
                      <a:r>
                        <a:rPr lang="en-US" altLang="ko-KR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칼국수</a:t>
                      </a:r>
                      <a:r>
                        <a:rPr lang="en-US" altLang="ko-KR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콩국수</a:t>
                      </a:r>
                      <a:r>
                        <a:rPr lang="en-US" altLang="ko-KR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라면</a:t>
                      </a:r>
                      <a:r>
                        <a:rPr lang="en-US" altLang="ko-KR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자장면</a:t>
                      </a:r>
                      <a:r>
                        <a:rPr lang="en-US" altLang="ko-KR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짬뽕</a:t>
                      </a:r>
                      <a:endParaRPr lang="ko-KR" altLang="en-US" sz="1200" dirty="0">
                        <a:solidFill>
                          <a:srgbClr val="333333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무침</a:t>
                      </a:r>
                      <a:endParaRPr lang="ko-KR" altLang="en-US" sz="14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고추된장무침</a:t>
                      </a:r>
                      <a:r>
                        <a:rPr lang="en-US" altLang="ko-KR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꽈리고추무침</a:t>
                      </a:r>
                      <a:r>
                        <a:rPr lang="en-US" altLang="ko-KR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도토리묵</a:t>
                      </a:r>
                      <a:r>
                        <a:rPr lang="en-US" altLang="ko-KR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잡채</a:t>
                      </a:r>
                      <a:r>
                        <a:rPr lang="en-US" altLang="ko-KR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 err="1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도라지무침</a:t>
                      </a:r>
                      <a:r>
                        <a:rPr lang="en-US" altLang="ko-KR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콩나물무침</a:t>
                      </a:r>
                      <a:r>
                        <a:rPr lang="en-US" altLang="ko-KR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 err="1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홍어무침</a:t>
                      </a:r>
                      <a:endParaRPr lang="ko-KR" altLang="en-US" sz="1200" dirty="0">
                        <a:solidFill>
                          <a:srgbClr val="333333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561519"/>
                  </a:ext>
                </a:extLst>
              </a:tr>
              <a:tr h="693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밥</a:t>
                      </a:r>
                      <a:endParaRPr lang="ko-KR" altLang="en-US" sz="14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김밥</a:t>
                      </a:r>
                      <a:r>
                        <a:rPr lang="en-US" altLang="ko-KR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김치볶음밥</a:t>
                      </a:r>
                      <a:r>
                        <a:rPr lang="en-US" altLang="ko-KR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비빔밥</a:t>
                      </a:r>
                      <a:r>
                        <a:rPr lang="en-US" altLang="ko-KR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 err="1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새우볶음밥</a:t>
                      </a:r>
                      <a:r>
                        <a:rPr lang="en-US" altLang="ko-KR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 err="1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알밥</a:t>
                      </a:r>
                      <a:r>
                        <a:rPr lang="en-US" altLang="ko-KR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잡곡밥</a:t>
                      </a:r>
                      <a:r>
                        <a:rPr lang="en-US" altLang="ko-KR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주먹밥</a:t>
                      </a:r>
                      <a:r>
                        <a:rPr lang="en-US" altLang="ko-KR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유부초밥</a:t>
                      </a:r>
                      <a:endParaRPr lang="ko-KR" altLang="en-US" sz="1200" dirty="0">
                        <a:solidFill>
                          <a:srgbClr val="333333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볶음</a:t>
                      </a:r>
                      <a:endParaRPr lang="ko-KR" altLang="en-US" sz="14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dirty="0" err="1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건새우볶음</a:t>
                      </a:r>
                      <a:r>
                        <a:rPr lang="en-US" altLang="ko-KR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오징어채볶음</a:t>
                      </a:r>
                      <a:r>
                        <a:rPr lang="en-US" altLang="ko-KR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 err="1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감자채볶음</a:t>
                      </a:r>
                      <a:r>
                        <a:rPr lang="en-US" altLang="ko-KR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고추장진미채볶음</a:t>
                      </a:r>
                      <a:r>
                        <a:rPr lang="en-US" altLang="ko-KR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두부김치</a:t>
                      </a:r>
                      <a:r>
                        <a:rPr lang="en-US" altLang="ko-KR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떡볶이</a:t>
                      </a:r>
                      <a:r>
                        <a:rPr lang="en-US" altLang="ko-KR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 err="1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라볶이</a:t>
                      </a:r>
                      <a:r>
                        <a:rPr lang="en-US" altLang="ko-KR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멸치볶음</a:t>
                      </a:r>
                      <a:r>
                        <a:rPr lang="en-US" altLang="ko-KR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 err="1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소세지볶음</a:t>
                      </a:r>
                      <a:r>
                        <a:rPr lang="en-US" altLang="ko-KR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어묵볶음</a:t>
                      </a:r>
                      <a:r>
                        <a:rPr lang="en-US" altLang="ko-KR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제육볶음</a:t>
                      </a:r>
                      <a:r>
                        <a:rPr lang="en-US" altLang="ko-KR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 err="1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쭈꾸미볶음</a:t>
                      </a:r>
                      <a:endParaRPr lang="ko-KR" altLang="en-US" sz="1200" dirty="0">
                        <a:solidFill>
                          <a:srgbClr val="333333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2660735"/>
                  </a:ext>
                </a:extLst>
              </a:tr>
              <a:tr h="693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쌈</a:t>
                      </a:r>
                      <a:endParaRPr lang="ko-KR" altLang="en-US" sz="14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kern="12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보쌈</a:t>
                      </a:r>
                      <a:endParaRPr lang="ko-KR" altLang="en-US" sz="12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음청류</a:t>
                      </a:r>
                      <a:endParaRPr lang="ko-KR" altLang="en-US" sz="14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수정과</a:t>
                      </a:r>
                      <a:r>
                        <a:rPr lang="en-US" altLang="ko-KR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식혜</a:t>
                      </a:r>
                      <a:endParaRPr lang="ko-KR" altLang="en-US" sz="1200" dirty="0">
                        <a:solidFill>
                          <a:srgbClr val="333333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4080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753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1" y="1"/>
            <a:ext cx="12192001" cy="1163782"/>
          </a:xfrm>
        </p:spPr>
        <p:txBody>
          <a:bodyPr anchor="t">
            <a:noAutofit/>
          </a:bodyPr>
          <a:lstStyle/>
          <a:p>
            <a:pPr algn="just"/>
            <a:endParaRPr lang="en-US" altLang="ko-KR" sz="3000" dirty="0" smtClean="0">
              <a:latin typeface="카페24 아네모네" pitchFamily="2" charset="-127"/>
              <a:ea typeface="카페24 아네모네" pitchFamily="2" charset="-127"/>
            </a:endParaRPr>
          </a:p>
          <a:p>
            <a:pPr algn="just"/>
            <a:r>
              <a:rPr lang="en-US" altLang="ko-KR" sz="3000" dirty="0" smtClean="0">
                <a:solidFill>
                  <a:schemeClr val="accent5"/>
                </a:solidFill>
                <a:latin typeface="카페24 아네모네" pitchFamily="2" charset="-127"/>
                <a:ea typeface="카페24 아네모네" pitchFamily="2" charset="-127"/>
              </a:rPr>
              <a:t>     02. Explain Dataset and Baseline</a:t>
            </a:r>
            <a:endParaRPr lang="en-US" altLang="ko-KR" sz="3000" dirty="0">
              <a:solidFill>
                <a:schemeClr val="accent5"/>
              </a:solidFill>
              <a:latin typeface="카페24 아네모네" pitchFamily="2" charset="-127"/>
              <a:ea typeface="카페24 아네모네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2974" y="1163783"/>
            <a:ext cx="11006050" cy="3417410"/>
          </a:xfrm>
          <a:prstGeom prst="rect">
            <a:avLst/>
          </a:prstGeom>
          <a:noFill/>
        </p:spPr>
        <p:txBody>
          <a:bodyPr wrap="square" bIns="468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 Project Baseline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74" y="1848890"/>
            <a:ext cx="2028306" cy="13522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2974" y="3201094"/>
            <a:ext cx="2028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Original</a:t>
            </a:r>
          </a:p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Image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2709950" y="2246515"/>
            <a:ext cx="581891" cy="556953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380511" y="1877882"/>
            <a:ext cx="2047700" cy="12942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Image 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Augmentation</a:t>
            </a:r>
            <a:endParaRPr lang="en-US" altLang="ko-KR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5516881" y="2239385"/>
            <a:ext cx="581891" cy="556953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8323812" y="2217522"/>
            <a:ext cx="581891" cy="556953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187442" y="1848890"/>
            <a:ext cx="2047700" cy="12942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MobileNet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V2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80511" y="3201094"/>
            <a:ext cx="204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더 많은 이미지 </a:t>
            </a:r>
            <a:endParaRPr lang="en-US" altLang="ko-KR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데이터를 확보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87442" y="3201094"/>
            <a:ext cx="204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Transfer</a:t>
            </a:r>
          </a:p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Learning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8994373" y="1848890"/>
            <a:ext cx="2047700" cy="12942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Multi-Class</a:t>
            </a:r>
          </a:p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Classification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994373" y="3201094"/>
            <a:ext cx="204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Image</a:t>
            </a:r>
          </a:p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Labeling</a:t>
            </a:r>
          </a:p>
        </p:txBody>
      </p:sp>
      <p:sp>
        <p:nvSpPr>
          <p:cNvPr id="21" name="오른쪽 화살표 20"/>
          <p:cNvSpPr/>
          <p:nvPr/>
        </p:nvSpPr>
        <p:spPr>
          <a:xfrm>
            <a:off x="573580" y="4642676"/>
            <a:ext cx="581891" cy="556953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244141" y="4274044"/>
            <a:ext cx="2247204" cy="12942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Image – Describe Mapping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44141" y="5626248"/>
            <a:ext cx="204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인식된 이미지에 </a:t>
            </a:r>
            <a:endParaRPr lang="en-US" altLang="ko-KR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대하여 설명 추가</a:t>
            </a:r>
            <a:endParaRPr lang="en-US" altLang="ko-KR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42511" y="4276596"/>
            <a:ext cx="68995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ㆍ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최초 계획은 주어진 사진에 대하여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Object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Detection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먼저 진행하고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Image Recognition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진행하려 했으나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제공 받은 이미지가 이미 한 번 가공되어 음식에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Focus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맞춰져 있는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데이터이기 때문에 바로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Classification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진행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예정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en-US" altLang="ko-KR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just"/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just"/>
            <a:r>
              <a:rPr lang="ko-KR" altLang="en-US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ㆍ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식품에 대한 상세 정보 및 영양 성분은 식품의약품안전처 식품영양성분 데이터베이스의 </a:t>
            </a:r>
            <a:r>
              <a:rPr lang="en-US" altLang="ko-KR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OpenAPI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활용하여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구축하여 매핑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130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1" y="1"/>
            <a:ext cx="12192001" cy="1163782"/>
          </a:xfrm>
        </p:spPr>
        <p:txBody>
          <a:bodyPr anchor="t">
            <a:noAutofit/>
          </a:bodyPr>
          <a:lstStyle/>
          <a:p>
            <a:pPr algn="just"/>
            <a:endParaRPr lang="en-US" altLang="ko-KR" sz="3000" dirty="0" smtClean="0">
              <a:latin typeface="카페24 아네모네" pitchFamily="2" charset="-127"/>
              <a:ea typeface="카페24 아네모네" pitchFamily="2" charset="-127"/>
            </a:endParaRPr>
          </a:p>
          <a:p>
            <a:pPr algn="just"/>
            <a:r>
              <a:rPr lang="en-US" altLang="ko-KR" sz="3000" dirty="0">
                <a:solidFill>
                  <a:schemeClr val="accent5"/>
                </a:solidFill>
                <a:latin typeface="카페24 아네모네" pitchFamily="2" charset="-127"/>
                <a:ea typeface="카페24 아네모네" pitchFamily="2" charset="-127"/>
              </a:rPr>
              <a:t> </a:t>
            </a:r>
            <a:r>
              <a:rPr lang="en-US" altLang="ko-KR" sz="3000" dirty="0" smtClean="0">
                <a:solidFill>
                  <a:schemeClr val="accent5"/>
                </a:solidFill>
                <a:latin typeface="카페24 아네모네" pitchFamily="2" charset="-127"/>
                <a:ea typeface="카페24 아네모네" pitchFamily="2" charset="-127"/>
              </a:rPr>
              <a:t>    03. Describe your approach and algorithm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2974" y="1163783"/>
            <a:ext cx="11006050" cy="5079404"/>
          </a:xfrm>
          <a:prstGeom prst="rect">
            <a:avLst/>
          </a:prstGeom>
          <a:noFill/>
        </p:spPr>
        <p:txBody>
          <a:bodyPr wrap="square" bIns="468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 </a:t>
            </a:r>
            <a:r>
              <a:rPr lang="en-US" altLang="ko-KR" dirty="0" smtClean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Approach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1. 150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개의 소분류에 대하여 한 번에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Classification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진행</a:t>
            </a:r>
            <a:endParaRPr lang="en-US" altLang="ko-KR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</a:t>
            </a:r>
            <a:endParaRPr lang="en-US" altLang="ko-KR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27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개의 </a:t>
            </a:r>
            <a:r>
              <a:rPr lang="ko-KR" altLang="en-US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대분류에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대하여만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Classification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진행</a:t>
            </a:r>
            <a:endParaRPr lang="en-US" altLang="ko-KR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olidFill>
                  <a:srgbClr val="C55A1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같은 대분류안에서는 비록 다른 음식들이 존재하지만</a:t>
            </a:r>
            <a:r>
              <a:rPr lang="en-US" altLang="ko-KR" dirty="0" smtClean="0">
                <a:solidFill>
                  <a:srgbClr val="C55A1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olidFill>
                  <a:srgbClr val="C55A1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크게 보면 하나의 </a:t>
            </a:r>
            <a:r>
              <a:rPr lang="en-US" altLang="ko-KR" dirty="0" smtClean="0">
                <a:solidFill>
                  <a:srgbClr val="C55A1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class</a:t>
            </a:r>
            <a:r>
              <a:rPr lang="ko-KR" altLang="en-US" dirty="0" smtClean="0">
                <a:solidFill>
                  <a:srgbClr val="C55A1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라고 볼 수 있음</a:t>
            </a:r>
            <a:r>
              <a:rPr lang="en-US" altLang="ko-KR" dirty="0" smtClean="0">
                <a:solidFill>
                  <a:srgbClr val="C55A1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.</a:t>
            </a:r>
            <a:endParaRPr lang="en-US" altLang="ko-KR" dirty="0" smtClean="0">
              <a:solidFill>
                <a:srgbClr val="C55A1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1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번의 </a:t>
            </a:r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대분류에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대한 정확도와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2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번의 </a:t>
            </a:r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대분류에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대한 정확도를 비교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accent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  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이미지 분류 문제에서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유사한 그룹에 대하여 </a:t>
            </a:r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대분류가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존재하고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그 </a:t>
            </a:r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대분류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안에서 개별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class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가 존재하는 문제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      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에서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대분류를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먼저 분류하는 것이 얼마나 효과적인지에 대한 연구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.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717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1" y="1"/>
            <a:ext cx="12192001" cy="1163782"/>
          </a:xfrm>
        </p:spPr>
        <p:txBody>
          <a:bodyPr anchor="t">
            <a:noAutofit/>
          </a:bodyPr>
          <a:lstStyle/>
          <a:p>
            <a:pPr algn="just"/>
            <a:endParaRPr lang="en-US" altLang="ko-KR" sz="3000" dirty="0" smtClean="0">
              <a:latin typeface="카페24 아네모네" pitchFamily="2" charset="-127"/>
              <a:ea typeface="카페24 아네모네" pitchFamily="2" charset="-127"/>
            </a:endParaRPr>
          </a:p>
          <a:p>
            <a:pPr algn="just"/>
            <a:r>
              <a:rPr lang="en-US" altLang="ko-KR" sz="3000" dirty="0">
                <a:solidFill>
                  <a:schemeClr val="accent5"/>
                </a:solidFill>
                <a:latin typeface="카페24 아네모네" pitchFamily="2" charset="-127"/>
                <a:ea typeface="카페24 아네모네" pitchFamily="2" charset="-127"/>
              </a:rPr>
              <a:t> </a:t>
            </a:r>
            <a:r>
              <a:rPr lang="en-US" altLang="ko-KR" sz="3000" dirty="0" smtClean="0">
                <a:solidFill>
                  <a:schemeClr val="accent5"/>
                </a:solidFill>
                <a:latin typeface="카페24 아네모네" pitchFamily="2" charset="-127"/>
                <a:ea typeface="카페24 아네모네" pitchFamily="2" charset="-127"/>
              </a:rPr>
              <a:t>    03. Describe your approach and algorithm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2973" y="1163783"/>
            <a:ext cx="11377353" cy="4663905"/>
          </a:xfrm>
          <a:prstGeom prst="rect">
            <a:avLst/>
          </a:prstGeom>
          <a:noFill/>
        </p:spPr>
        <p:txBody>
          <a:bodyPr wrap="square" bIns="46800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accent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# </a:t>
            </a:r>
            <a:r>
              <a:rPr lang="en-US" altLang="ko-KR" dirty="0" smtClean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Algorithm</a:t>
            </a:r>
            <a:endParaRPr lang="en-US" altLang="ko-KR" dirty="0">
              <a:solidFill>
                <a:schemeClr val="accent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 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3. </a:t>
            </a:r>
            <a:r>
              <a:rPr lang="en-US" altLang="ko-KR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MobileNet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V2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	- </a:t>
            </a:r>
            <a:r>
              <a:rPr lang="en-US" altLang="ko-KR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Depthwise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Separable Convolution (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Convolution </a:t>
            </a:r>
            <a:r>
              <a:rPr lang="ko-KR" altLang="en-US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연산시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Channel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별 연산을 실시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, 8~9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배 속도 향상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.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              - Linear Bottlenecks (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정보 손실을 줄여주고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작은 크기의 입출력을 사용해 메모리를 효율적으로 사용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.)</a:t>
            </a:r>
            <a:endParaRPr lang="en-US" altLang="ko-KR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 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실제로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이 프로젝트가 서비스로 쓰여진다면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모바일이나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가벼운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디바이스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환경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등에서 주로 사용이 될 예정이므로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,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      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무거운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CNN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알고리즘들을 쓰는 것보다 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MobileNet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V2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을 구조를 이용하여 전이 학습 예정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.</a:t>
            </a:r>
            <a:endParaRPr lang="en-US" altLang="ko-KR" dirty="0">
              <a:solidFill>
                <a:schemeClr val="accent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90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bIns="46800" rtlCol="0" anchor="ctr">
        <a:spAutoFit/>
      </a:bodyPr>
      <a:lstStyle>
        <a:defPPr algn="ctr">
          <a:lnSpc>
            <a:spcPct val="150000"/>
          </a:lnSpc>
          <a:defRPr sz="3000" dirty="0" smtClean="0">
            <a:latin typeface="나눔스퀘어 ExtraBold" panose="020B0600000101010101" pitchFamily="50" charset="-127"/>
            <a:ea typeface="나눔스퀘어 ExtraBold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904</Words>
  <Application>Microsoft Office PowerPoint</Application>
  <PresentationFormat>와이드스크린</PresentationFormat>
  <Paragraphs>166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나눔스퀘어 ExtraBold</vt:lpstr>
      <vt:lpstr>맑은 고딕</vt:lpstr>
      <vt:lpstr>카페24 아네모네</vt:lpstr>
      <vt:lpstr>Arial</vt:lpstr>
      <vt:lpstr>Wingdings</vt:lpstr>
      <vt:lpstr>Office 테마</vt:lpstr>
      <vt:lpstr>K-Food Image Classification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상희</dc:creator>
  <cp:lastModifiedBy>박 상희</cp:lastModifiedBy>
  <cp:revision>119</cp:revision>
  <dcterms:created xsi:type="dcterms:W3CDTF">2020-06-05T13:15:49Z</dcterms:created>
  <dcterms:modified xsi:type="dcterms:W3CDTF">2020-06-06T09:42:25Z</dcterms:modified>
</cp:coreProperties>
</file>