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11/3/2017 6:06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11/3/2017 6:06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5" cstate="print"/>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HN" dirty="0" smtClean="0"/>
              <a:t>Inteligencia Artificial</a:t>
            </a:r>
            <a:endParaRPr lang="es-HN" dirty="0"/>
          </a:p>
        </p:txBody>
      </p:sp>
      <p:sp>
        <p:nvSpPr>
          <p:cNvPr id="3" name="Subtitle 2"/>
          <p:cNvSpPr>
            <a:spLocks noGrp="1"/>
          </p:cNvSpPr>
          <p:nvPr>
            <p:ph type="subTitle" idx="1"/>
          </p:nvPr>
        </p:nvSpPr>
        <p:spPr>
          <a:xfrm>
            <a:off x="730249" y="4344988"/>
            <a:ext cx="7681913" cy="1293812"/>
          </a:xfrm>
        </p:spPr>
        <p:txBody>
          <a:bodyPr>
            <a:normAutofit/>
          </a:bodyPr>
          <a:lstStyle/>
          <a:p>
            <a:r>
              <a:rPr lang="es-HN" dirty="0" smtClean="0"/>
              <a:t>Inteligencia Artificial</a:t>
            </a:r>
          </a:p>
          <a:p>
            <a:r>
              <a:rPr lang="es-HN" dirty="0" smtClean="0"/>
              <a:t>Universidad Católica de Honduras</a:t>
            </a:r>
            <a:endParaRPr lang="es-HN"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Text Placeholder 2"/>
          <p:cNvSpPr>
            <a:spLocks noGrp="1"/>
          </p:cNvSpPr>
          <p:nvPr>
            <p:ph type="body" sz="quarter" idx="10"/>
          </p:nvPr>
        </p:nvSpPr>
        <p:spPr>
          <a:xfrm>
            <a:off x="381000" y="1411552"/>
            <a:ext cx="8382000" cy="2412968"/>
          </a:xfrm>
        </p:spPr>
        <p:txBody>
          <a:bodyPr/>
          <a:lstStyle/>
          <a:p>
            <a:pPr>
              <a:buNone/>
            </a:pPr>
            <a:r>
              <a:rPr lang="es-HN" b="1" dirty="0" err="1" smtClean="0"/>
              <a:t>Pro</a:t>
            </a:r>
            <a:r>
              <a:rPr lang="es-HN" dirty="0" err="1" smtClean="0"/>
              <a:t>gramming</a:t>
            </a:r>
            <a:r>
              <a:rPr lang="es-HN" dirty="0" smtClean="0"/>
              <a:t> </a:t>
            </a:r>
            <a:r>
              <a:rPr lang="es-HN" b="1" dirty="0" err="1" smtClean="0"/>
              <a:t>Log</a:t>
            </a:r>
            <a:r>
              <a:rPr lang="es-HN" dirty="0" err="1" smtClean="0"/>
              <a:t>ic</a:t>
            </a:r>
            <a:endParaRPr lang="es-HN" dirty="0" smtClean="0"/>
          </a:p>
          <a:p>
            <a:pPr marL="0" indent="0" algn="just">
              <a:buNone/>
            </a:pPr>
            <a:r>
              <a:rPr lang="es-HN" dirty="0" err="1" smtClean="0"/>
              <a:t>Prolog</a:t>
            </a:r>
            <a:r>
              <a:rPr lang="es-HN" dirty="0" smtClean="0"/>
              <a:t> es un lenguaje basado en reglas y hechos de lógica, la información que se procesa es retribuida en forma de consulta.</a:t>
            </a:r>
          </a:p>
          <a:p>
            <a:endParaRPr lang="en-US" dirty="0" smtClean="0"/>
          </a:p>
        </p:txBody>
      </p:sp>
      <p:sp>
        <p:nvSpPr>
          <p:cNvPr id="10" name="9 CuadroTexto"/>
          <p:cNvSpPr txBox="1"/>
          <p:nvPr/>
        </p:nvSpPr>
        <p:spPr>
          <a:xfrm>
            <a:off x="1763688" y="4293096"/>
            <a:ext cx="785280" cy="369332"/>
          </a:xfrm>
          <a:prstGeom prst="rect">
            <a:avLst/>
          </a:prstGeom>
          <a:noFill/>
        </p:spPr>
        <p:txBody>
          <a:bodyPr wrap="none" rtlCol="0">
            <a:spAutoFit/>
          </a:bodyPr>
          <a:lstStyle/>
          <a:p>
            <a:r>
              <a:rPr lang="es-HN" dirty="0" err="1" smtClean="0"/>
              <a:t>Prolog</a:t>
            </a:r>
            <a:endParaRPr lang="es-HN" dirty="0"/>
          </a:p>
        </p:txBody>
      </p:sp>
      <p:cxnSp>
        <p:nvCxnSpPr>
          <p:cNvPr id="12" name="11 Conector recto de flecha"/>
          <p:cNvCxnSpPr>
            <a:stCxn id="10" idx="3"/>
          </p:cNvCxnSpPr>
          <p:nvPr/>
        </p:nvCxnSpPr>
        <p:spPr>
          <a:xfrm flipV="1">
            <a:off x="2548968" y="3933056"/>
            <a:ext cx="1086928" cy="5447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12 CuadroTexto"/>
          <p:cNvSpPr txBox="1"/>
          <p:nvPr/>
        </p:nvSpPr>
        <p:spPr>
          <a:xfrm>
            <a:off x="3851920" y="3717032"/>
            <a:ext cx="783356" cy="369332"/>
          </a:xfrm>
          <a:prstGeom prst="rect">
            <a:avLst/>
          </a:prstGeom>
          <a:noFill/>
        </p:spPr>
        <p:txBody>
          <a:bodyPr wrap="none" rtlCol="0">
            <a:spAutoFit/>
          </a:bodyPr>
          <a:lstStyle/>
          <a:p>
            <a:r>
              <a:rPr lang="es-HN" dirty="0" smtClean="0"/>
              <a:t>Reglas</a:t>
            </a:r>
            <a:endParaRPr lang="es-HN" dirty="0"/>
          </a:p>
        </p:txBody>
      </p:sp>
      <p:cxnSp>
        <p:nvCxnSpPr>
          <p:cNvPr id="14" name="13 Conector recto de flecha"/>
          <p:cNvCxnSpPr/>
          <p:nvPr/>
        </p:nvCxnSpPr>
        <p:spPr>
          <a:xfrm>
            <a:off x="2555776" y="4581128"/>
            <a:ext cx="1152128" cy="28803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17 CuadroTexto"/>
          <p:cNvSpPr txBox="1"/>
          <p:nvPr/>
        </p:nvSpPr>
        <p:spPr>
          <a:xfrm>
            <a:off x="3851920" y="4653136"/>
            <a:ext cx="875561" cy="369332"/>
          </a:xfrm>
          <a:prstGeom prst="rect">
            <a:avLst/>
          </a:prstGeom>
          <a:noFill/>
        </p:spPr>
        <p:txBody>
          <a:bodyPr wrap="none" rtlCol="0">
            <a:spAutoFit/>
          </a:bodyPr>
          <a:lstStyle/>
          <a:p>
            <a:r>
              <a:rPr lang="es-HN" dirty="0" smtClean="0"/>
              <a:t>Hechos</a:t>
            </a:r>
            <a:endParaRPr lang="es-HN" dirty="0"/>
          </a:p>
        </p:txBody>
      </p:sp>
      <p:sp>
        <p:nvSpPr>
          <p:cNvPr id="19" name="18 Cerrar llave"/>
          <p:cNvSpPr/>
          <p:nvPr/>
        </p:nvSpPr>
        <p:spPr>
          <a:xfrm>
            <a:off x="4860032" y="3573016"/>
            <a:ext cx="216024" cy="1584176"/>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s-HN"/>
          </a:p>
        </p:txBody>
      </p:sp>
      <p:sp>
        <p:nvSpPr>
          <p:cNvPr id="20" name="19 CuadroTexto"/>
          <p:cNvSpPr txBox="1"/>
          <p:nvPr/>
        </p:nvSpPr>
        <p:spPr>
          <a:xfrm>
            <a:off x="5220072" y="4221088"/>
            <a:ext cx="1090748" cy="369332"/>
          </a:xfrm>
          <a:prstGeom prst="rect">
            <a:avLst/>
          </a:prstGeom>
          <a:noFill/>
        </p:spPr>
        <p:txBody>
          <a:bodyPr wrap="none" rtlCol="0">
            <a:spAutoFit/>
          </a:bodyPr>
          <a:lstStyle/>
          <a:p>
            <a:r>
              <a:rPr lang="es-HN" dirty="0" smtClean="0"/>
              <a:t>Consultas</a:t>
            </a:r>
            <a:endParaRPr lang="es-HN"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smtClean="0"/>
              <a:t>Hechos</a:t>
            </a:r>
            <a:endParaRPr lang="es-HN" dirty="0"/>
          </a:p>
        </p:txBody>
      </p:sp>
      <p:sp>
        <p:nvSpPr>
          <p:cNvPr id="3" name="2 Marcador de texto"/>
          <p:cNvSpPr>
            <a:spLocks noGrp="1"/>
          </p:cNvSpPr>
          <p:nvPr>
            <p:ph type="body" sz="quarter" idx="10"/>
          </p:nvPr>
        </p:nvSpPr>
        <p:spPr>
          <a:xfrm>
            <a:off x="381000" y="1411552"/>
            <a:ext cx="8382000" cy="5306068"/>
          </a:xfrm>
        </p:spPr>
        <p:txBody>
          <a:bodyPr/>
          <a:lstStyle/>
          <a:p>
            <a:pPr>
              <a:buNone/>
            </a:pPr>
            <a:r>
              <a:rPr lang="es-HN" dirty="0" smtClean="0"/>
              <a:t>Carlos es maestro</a:t>
            </a:r>
          </a:p>
          <a:p>
            <a:pPr>
              <a:buNone/>
            </a:pPr>
            <a:r>
              <a:rPr lang="es-HN" dirty="0" smtClean="0"/>
              <a:t>Juan es programador</a:t>
            </a:r>
          </a:p>
          <a:p>
            <a:pPr>
              <a:buNone/>
            </a:pPr>
            <a:endParaRPr lang="es-HN" dirty="0" smtClean="0"/>
          </a:p>
          <a:p>
            <a:pPr>
              <a:buNone/>
            </a:pPr>
            <a:r>
              <a:rPr lang="es-HN" sz="2400" dirty="0" smtClean="0"/>
              <a:t>Notación </a:t>
            </a:r>
            <a:r>
              <a:rPr lang="es-HN" sz="2400" dirty="0" err="1" smtClean="0"/>
              <a:t>Prolog</a:t>
            </a:r>
            <a:endParaRPr lang="es-HN" sz="2400" dirty="0" smtClean="0"/>
          </a:p>
          <a:p>
            <a:pPr>
              <a:buFont typeface="Arial" pitchFamily="34" charset="0"/>
              <a:buChar char="•"/>
            </a:pPr>
            <a:r>
              <a:rPr lang="es-HN" sz="2400" dirty="0" smtClean="0"/>
              <a:t>maestro(Carlos).</a:t>
            </a:r>
          </a:p>
          <a:p>
            <a:pPr>
              <a:buFont typeface="Arial" pitchFamily="34" charset="0"/>
              <a:buChar char="•"/>
            </a:pPr>
            <a:r>
              <a:rPr lang="es-HN" sz="2400" dirty="0" smtClean="0"/>
              <a:t>programador(Juan).</a:t>
            </a:r>
          </a:p>
          <a:p>
            <a:pPr>
              <a:buFont typeface="Arial" pitchFamily="34" charset="0"/>
              <a:buChar char="•"/>
            </a:pPr>
            <a:endParaRPr lang="es-HN" sz="2400" dirty="0" smtClean="0"/>
          </a:p>
          <a:p>
            <a:pPr>
              <a:buNone/>
            </a:pPr>
            <a:r>
              <a:rPr lang="es-HN" sz="2400" dirty="0" smtClean="0"/>
              <a:t>Para definir un hecho s en </a:t>
            </a:r>
            <a:r>
              <a:rPr lang="es-HN" sz="2400" dirty="0" err="1" smtClean="0"/>
              <a:t>prolog</a:t>
            </a:r>
            <a:r>
              <a:rPr lang="es-HN" sz="2400" dirty="0" smtClean="0"/>
              <a:t>, se debe tomar en cuenta que la oración(hecho) deberá estar definida en la forma predicado(sujeto). </a:t>
            </a:r>
          </a:p>
          <a:p>
            <a:pPr>
              <a:buNone/>
            </a:pPr>
            <a:endParaRPr lang="es-HN" dirty="0" smtClean="0"/>
          </a:p>
          <a:p>
            <a:pPr>
              <a:buNone/>
            </a:pPr>
            <a:endParaRPr lang="es-HN" dirty="0"/>
          </a:p>
        </p:txBody>
      </p:sp>
      <p:sp>
        <p:nvSpPr>
          <p:cNvPr id="4" name="3 CuadroTexto"/>
          <p:cNvSpPr txBox="1"/>
          <p:nvPr/>
        </p:nvSpPr>
        <p:spPr>
          <a:xfrm>
            <a:off x="6300192" y="1340768"/>
            <a:ext cx="1747723" cy="369332"/>
          </a:xfrm>
          <a:prstGeom prst="rect">
            <a:avLst/>
          </a:prstGeom>
          <a:noFill/>
        </p:spPr>
        <p:txBody>
          <a:bodyPr wrap="none" rtlCol="0">
            <a:spAutoFit/>
          </a:bodyPr>
          <a:lstStyle/>
          <a:p>
            <a:r>
              <a:rPr lang="es-HN" dirty="0" smtClean="0">
                <a:solidFill>
                  <a:schemeClr val="accent3">
                    <a:lumMod val="75000"/>
                  </a:schemeClr>
                </a:solidFill>
              </a:rPr>
              <a:t>Maestro</a:t>
            </a:r>
            <a:r>
              <a:rPr lang="es-HN" dirty="0" smtClean="0"/>
              <a:t>(Carlos).</a:t>
            </a:r>
            <a:endParaRPr lang="es-HN" dirty="0"/>
          </a:p>
        </p:txBody>
      </p:sp>
      <p:cxnSp>
        <p:nvCxnSpPr>
          <p:cNvPr id="6" name="5 Conector recto de flecha"/>
          <p:cNvCxnSpPr/>
          <p:nvPr/>
        </p:nvCxnSpPr>
        <p:spPr>
          <a:xfrm flipV="1">
            <a:off x="6300192" y="1700808"/>
            <a:ext cx="43204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a:stCxn id="11" idx="0"/>
          </p:cNvCxnSpPr>
          <p:nvPr/>
        </p:nvCxnSpPr>
        <p:spPr>
          <a:xfrm flipV="1">
            <a:off x="7329010" y="1628800"/>
            <a:ext cx="12331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5724128" y="1988840"/>
            <a:ext cx="1123897" cy="369332"/>
          </a:xfrm>
          <a:prstGeom prst="rect">
            <a:avLst/>
          </a:prstGeom>
          <a:noFill/>
        </p:spPr>
        <p:txBody>
          <a:bodyPr wrap="none" rtlCol="0">
            <a:spAutoFit/>
          </a:bodyPr>
          <a:lstStyle/>
          <a:p>
            <a:r>
              <a:rPr lang="es-HN" dirty="0" smtClean="0"/>
              <a:t>predicado</a:t>
            </a:r>
            <a:endParaRPr lang="es-HN" dirty="0"/>
          </a:p>
        </p:txBody>
      </p:sp>
      <p:sp>
        <p:nvSpPr>
          <p:cNvPr id="11" name="10 CuadroTexto"/>
          <p:cNvSpPr txBox="1"/>
          <p:nvPr/>
        </p:nvSpPr>
        <p:spPr>
          <a:xfrm>
            <a:off x="6948264" y="2060848"/>
            <a:ext cx="761491" cy="369332"/>
          </a:xfrm>
          <a:prstGeom prst="rect">
            <a:avLst/>
          </a:prstGeom>
          <a:noFill/>
        </p:spPr>
        <p:txBody>
          <a:bodyPr wrap="none" rtlCol="0">
            <a:spAutoFit/>
          </a:bodyPr>
          <a:lstStyle/>
          <a:p>
            <a:r>
              <a:rPr lang="es-HN" dirty="0" smtClean="0"/>
              <a:t>sujeto</a:t>
            </a:r>
            <a:endParaRPr lang="es-HN" dirty="0"/>
          </a:p>
        </p:txBody>
      </p:sp>
      <p:sp>
        <p:nvSpPr>
          <p:cNvPr id="12" name="11 CuadroTexto"/>
          <p:cNvSpPr txBox="1"/>
          <p:nvPr/>
        </p:nvSpPr>
        <p:spPr>
          <a:xfrm>
            <a:off x="7740352" y="2051556"/>
            <a:ext cx="971741" cy="646331"/>
          </a:xfrm>
          <a:prstGeom prst="rect">
            <a:avLst/>
          </a:prstGeom>
          <a:noFill/>
        </p:spPr>
        <p:txBody>
          <a:bodyPr wrap="none" rtlCol="0">
            <a:spAutoFit/>
          </a:bodyPr>
          <a:lstStyle/>
          <a:p>
            <a:r>
              <a:rPr lang="es-HN" dirty="0" smtClean="0"/>
              <a:t>Fin de la</a:t>
            </a:r>
          </a:p>
          <a:p>
            <a:r>
              <a:rPr lang="es-HN" dirty="0" smtClean="0"/>
              <a:t> oración</a:t>
            </a:r>
            <a:endParaRPr lang="es-HN" dirty="0"/>
          </a:p>
        </p:txBody>
      </p:sp>
      <p:cxnSp>
        <p:nvCxnSpPr>
          <p:cNvPr id="15" name="14 Conector recto de flecha"/>
          <p:cNvCxnSpPr>
            <a:stCxn id="12" idx="0"/>
          </p:cNvCxnSpPr>
          <p:nvPr/>
        </p:nvCxnSpPr>
        <p:spPr>
          <a:xfrm flipH="1" flipV="1">
            <a:off x="7956376" y="1628800"/>
            <a:ext cx="269847"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err="1" smtClean="0"/>
              <a:t>Sintaxys</a:t>
            </a:r>
            <a:endParaRPr lang="es-HN" dirty="0"/>
          </a:p>
        </p:txBody>
      </p:sp>
      <p:sp>
        <p:nvSpPr>
          <p:cNvPr id="3" name="2 Marcador de texto"/>
          <p:cNvSpPr>
            <a:spLocks noGrp="1"/>
          </p:cNvSpPr>
          <p:nvPr>
            <p:ph type="body" sz="quarter" idx="10"/>
          </p:nvPr>
        </p:nvSpPr>
        <p:spPr>
          <a:xfrm>
            <a:off x="381000" y="1411552"/>
            <a:ext cx="8382000" cy="2696123"/>
          </a:xfrm>
        </p:spPr>
        <p:txBody>
          <a:bodyPr/>
          <a:lstStyle/>
          <a:p>
            <a:r>
              <a:rPr lang="es-HN" sz="2400" dirty="0" smtClean="0"/>
              <a:t>Las variables deben escribirse con letra inicial mayúscula.</a:t>
            </a:r>
          </a:p>
          <a:p>
            <a:r>
              <a:rPr lang="es-HN" sz="2400" dirty="0" smtClean="0"/>
              <a:t>Las constantes se escriben con </a:t>
            </a:r>
            <a:r>
              <a:rPr lang="es-HN" sz="2400" dirty="0" err="1" smtClean="0"/>
              <a:t>miniscula</a:t>
            </a:r>
            <a:r>
              <a:rPr lang="es-HN" sz="2400" dirty="0" smtClean="0"/>
              <a:t>.</a:t>
            </a:r>
          </a:p>
          <a:p>
            <a:r>
              <a:rPr lang="es-HN" sz="2400" dirty="0" smtClean="0"/>
              <a:t>Las afirmaciones se terminan con “.”</a:t>
            </a:r>
          </a:p>
          <a:p>
            <a:r>
              <a:rPr lang="es-HN" sz="2400" dirty="0" smtClean="0"/>
              <a:t>No se permiten espacios entre nombre de constantes para ello se utiliza “-”.</a:t>
            </a:r>
          </a:p>
          <a:p>
            <a:r>
              <a:rPr lang="es-HN" sz="2400" dirty="0" smtClean="0"/>
              <a:t>Los comentarios inician con “%”.</a:t>
            </a:r>
          </a:p>
          <a:p>
            <a:endParaRPr lang="es-HN" sz="2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smtClean="0"/>
              <a:t>Operadores</a:t>
            </a:r>
            <a:endParaRPr lang="es-HN" dirty="0"/>
          </a:p>
        </p:txBody>
      </p:sp>
      <p:sp>
        <p:nvSpPr>
          <p:cNvPr id="3" name="2 Marcador de texto"/>
          <p:cNvSpPr>
            <a:spLocks noGrp="1"/>
          </p:cNvSpPr>
          <p:nvPr>
            <p:ph type="body" sz="quarter" idx="10"/>
          </p:nvPr>
        </p:nvSpPr>
        <p:spPr>
          <a:xfrm>
            <a:off x="381000" y="1411552"/>
            <a:ext cx="8382000" cy="2609945"/>
          </a:xfrm>
        </p:spPr>
        <p:txBody>
          <a:bodyPr/>
          <a:lstStyle/>
          <a:p>
            <a:r>
              <a:rPr lang="es-HN" dirty="0" smtClean="0"/>
              <a:t>Conjunción -&gt; “,”</a:t>
            </a:r>
          </a:p>
          <a:p>
            <a:r>
              <a:rPr lang="es-HN" dirty="0" smtClean="0"/>
              <a:t>Disyunción -&gt; “;”</a:t>
            </a:r>
          </a:p>
          <a:p>
            <a:r>
              <a:rPr lang="es-HN" dirty="0" smtClean="0"/>
              <a:t>Regla o condición “:-”</a:t>
            </a:r>
          </a:p>
          <a:p>
            <a:r>
              <a:rPr lang="es-HN" dirty="0" smtClean="0"/>
              <a:t>Fin de la condición “.”</a:t>
            </a:r>
          </a:p>
          <a:p>
            <a:endParaRPr lang="es-HN"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smtClean="0"/>
              <a:t>Conjunción</a:t>
            </a:r>
            <a:endParaRPr lang="es-HN" dirty="0"/>
          </a:p>
        </p:txBody>
      </p:sp>
      <p:sp>
        <p:nvSpPr>
          <p:cNvPr id="3" name="2 Marcador de texto"/>
          <p:cNvSpPr>
            <a:spLocks noGrp="1"/>
          </p:cNvSpPr>
          <p:nvPr>
            <p:ph type="body" sz="quarter" idx="10"/>
          </p:nvPr>
        </p:nvSpPr>
        <p:spPr>
          <a:xfrm>
            <a:off x="381000" y="1411552"/>
            <a:ext cx="8382000" cy="3933384"/>
          </a:xfrm>
        </p:spPr>
        <p:txBody>
          <a:bodyPr/>
          <a:lstStyle/>
          <a:p>
            <a:r>
              <a:rPr lang="es-HN" dirty="0" smtClean="0"/>
              <a:t>Una conjunción una parte de lenguaje que se utiliza para enlazar palabras, oraciones, etc.</a:t>
            </a:r>
          </a:p>
          <a:p>
            <a:endParaRPr lang="es-HN" dirty="0" smtClean="0"/>
          </a:p>
          <a:p>
            <a:pPr lvl="1">
              <a:buFont typeface="Arial" pitchFamily="34" charset="0"/>
              <a:buChar char="•"/>
            </a:pPr>
            <a:r>
              <a:rPr lang="es-HN" dirty="0" smtClean="0"/>
              <a:t>Hoy va a llover pero mañana no.</a:t>
            </a:r>
          </a:p>
          <a:p>
            <a:pPr lvl="1">
              <a:buFont typeface="Arial" pitchFamily="34" charset="0"/>
              <a:buChar char="•"/>
            </a:pPr>
            <a:r>
              <a:rPr lang="es-HN" dirty="0" smtClean="0"/>
              <a:t>Jorge es padre de Carlos</a:t>
            </a:r>
          </a:p>
          <a:p>
            <a:pPr lvl="1">
              <a:buFont typeface="Arial" pitchFamily="34" charset="0"/>
              <a:buChar char="•"/>
            </a:pPr>
            <a:endParaRPr lang="es-HN" dirty="0" smtClean="0"/>
          </a:p>
          <a:p>
            <a:pPr>
              <a:buFont typeface="Arial" pitchFamily="34" charset="0"/>
              <a:buChar char="•"/>
            </a:pPr>
            <a:r>
              <a:rPr lang="es-HN" dirty="0" smtClean="0"/>
              <a:t>Sintaxis </a:t>
            </a:r>
            <a:r>
              <a:rPr lang="es-HN" dirty="0" err="1" smtClean="0"/>
              <a:t>prolog</a:t>
            </a:r>
            <a:endParaRPr lang="es-HN" dirty="0" smtClean="0"/>
          </a:p>
          <a:p>
            <a:pPr lvl="1">
              <a:buFont typeface="Arial" pitchFamily="34" charset="0"/>
              <a:buChar char="•"/>
            </a:pPr>
            <a:r>
              <a:rPr lang="es-HN" dirty="0" smtClean="0"/>
              <a:t>Padre(</a:t>
            </a:r>
            <a:r>
              <a:rPr lang="es-HN" dirty="0" err="1" smtClean="0"/>
              <a:t>Jorge,Carlos</a:t>
            </a:r>
            <a:r>
              <a:rPr lang="es-HN" dirty="0" smtClean="0"/>
              <a:t>).</a:t>
            </a:r>
            <a:endParaRPr lang="es-HN"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smtClean="0"/>
              <a:t>Reglas</a:t>
            </a:r>
            <a:endParaRPr lang="es-HN" dirty="0"/>
          </a:p>
        </p:txBody>
      </p:sp>
      <p:sp>
        <p:nvSpPr>
          <p:cNvPr id="3" name="2 Marcador de texto"/>
          <p:cNvSpPr>
            <a:spLocks noGrp="1"/>
          </p:cNvSpPr>
          <p:nvPr>
            <p:ph type="body" sz="quarter" idx="10"/>
          </p:nvPr>
        </p:nvSpPr>
        <p:spPr>
          <a:xfrm>
            <a:off x="381000" y="1411552"/>
            <a:ext cx="8382000" cy="4708981"/>
          </a:xfrm>
        </p:spPr>
        <p:txBody>
          <a:bodyPr/>
          <a:lstStyle/>
          <a:p>
            <a:pPr>
              <a:buNone/>
            </a:pPr>
            <a:r>
              <a:rPr lang="es-HN" dirty="0" smtClean="0"/>
              <a:t>Una regla es una sentencia condicional</a:t>
            </a:r>
          </a:p>
          <a:p>
            <a:pPr>
              <a:buNone/>
            </a:pPr>
            <a:r>
              <a:rPr lang="es-HN" sz="2000" dirty="0" smtClean="0"/>
              <a:t>Regla 1: Si esta contento entonces escucha música</a:t>
            </a:r>
          </a:p>
          <a:p>
            <a:pPr>
              <a:buNone/>
            </a:pPr>
            <a:r>
              <a:rPr lang="es-HN" sz="2000" dirty="0" smtClean="0"/>
              <a:t>Regla 2: Si tiene radio entonces escucha música</a:t>
            </a:r>
          </a:p>
          <a:p>
            <a:pPr>
              <a:buNone/>
            </a:pPr>
            <a:r>
              <a:rPr lang="es-HN" sz="2000" dirty="0" smtClean="0"/>
              <a:t>Regla 3: Si escucha música y tiene una guitarra entonces toca la guitarra</a:t>
            </a:r>
          </a:p>
          <a:p>
            <a:pPr>
              <a:buNone/>
            </a:pPr>
            <a:endParaRPr lang="es-HN" sz="2000" dirty="0" smtClean="0"/>
          </a:p>
          <a:p>
            <a:pPr>
              <a:buNone/>
            </a:pPr>
            <a:r>
              <a:rPr lang="es-HN" sz="2000" dirty="0" smtClean="0"/>
              <a:t>Consulta</a:t>
            </a:r>
          </a:p>
          <a:p>
            <a:pPr>
              <a:buNone/>
            </a:pPr>
            <a:r>
              <a:rPr lang="es-HN" sz="2000" dirty="0" smtClean="0"/>
              <a:t>esta tocando la guitarra?</a:t>
            </a:r>
          </a:p>
          <a:p>
            <a:pPr>
              <a:buNone/>
            </a:pPr>
            <a:r>
              <a:rPr lang="es-HN" sz="2000" dirty="0" err="1" smtClean="0"/>
              <a:t>escucha_musica</a:t>
            </a:r>
            <a:r>
              <a:rPr lang="es-HN" sz="2000" dirty="0" smtClean="0"/>
              <a:t>:-</a:t>
            </a:r>
            <a:r>
              <a:rPr lang="es-HN" sz="2000" dirty="0" err="1" smtClean="0"/>
              <a:t>esta_contento</a:t>
            </a:r>
            <a:r>
              <a:rPr lang="es-HN" sz="2000" dirty="0" smtClean="0"/>
              <a:t>.</a:t>
            </a:r>
          </a:p>
          <a:p>
            <a:pPr>
              <a:buNone/>
            </a:pPr>
            <a:r>
              <a:rPr lang="es-HN" sz="2000" dirty="0" err="1" smtClean="0"/>
              <a:t>escucha_musica</a:t>
            </a:r>
            <a:r>
              <a:rPr lang="es-HN" sz="2000" dirty="0" smtClean="0"/>
              <a:t>:-</a:t>
            </a:r>
            <a:r>
              <a:rPr lang="es-HN" sz="2000" dirty="0" err="1" smtClean="0"/>
              <a:t>tiene_radio</a:t>
            </a:r>
            <a:r>
              <a:rPr lang="es-HN" sz="2000" dirty="0" smtClean="0"/>
              <a:t>.</a:t>
            </a:r>
          </a:p>
          <a:p>
            <a:pPr>
              <a:buNone/>
            </a:pPr>
            <a:r>
              <a:rPr lang="es-HN" sz="2000" dirty="0" err="1" smtClean="0"/>
              <a:t>toca_la_guitarra</a:t>
            </a:r>
            <a:r>
              <a:rPr lang="es-HN" sz="2000" dirty="0" smtClean="0"/>
              <a:t>:-</a:t>
            </a:r>
            <a:r>
              <a:rPr lang="es-HN" sz="2000" dirty="0" err="1" smtClean="0"/>
              <a:t>escucha_musica,tiene_guitarra</a:t>
            </a:r>
            <a:endParaRPr lang="es-HN" sz="2000" dirty="0" smtClean="0"/>
          </a:p>
          <a:p>
            <a:pPr>
              <a:buNone/>
            </a:pPr>
            <a:r>
              <a:rPr lang="es-HN" sz="2000" dirty="0" err="1" smtClean="0"/>
              <a:t>tiene_guitarra</a:t>
            </a:r>
            <a:r>
              <a:rPr lang="es-HN" sz="2000" dirty="0" smtClean="0"/>
              <a:t>:-hecho1</a:t>
            </a:r>
          </a:p>
          <a:p>
            <a:pPr>
              <a:buNone/>
            </a:pPr>
            <a:r>
              <a:rPr lang="es-HN" sz="2000" dirty="0" err="1" smtClean="0"/>
              <a:t>esta_contecto</a:t>
            </a:r>
            <a:r>
              <a:rPr lang="es-HN" sz="2000" dirty="0" smtClean="0"/>
              <a:t>:-hecho2</a:t>
            </a:r>
          </a:p>
          <a:p>
            <a:endParaRPr lang="es-HN"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dirty="0" smtClean="0"/>
              <a:t>Un ejemplo</a:t>
            </a:r>
            <a:endParaRPr lang="es-HN" dirty="0"/>
          </a:p>
        </p:txBody>
      </p:sp>
      <p:sp>
        <p:nvSpPr>
          <p:cNvPr id="3" name="2 Marcador de texto"/>
          <p:cNvSpPr>
            <a:spLocks noGrp="1"/>
          </p:cNvSpPr>
          <p:nvPr>
            <p:ph type="body" sz="quarter" idx="10"/>
          </p:nvPr>
        </p:nvSpPr>
        <p:spPr/>
        <p:txBody>
          <a:bodyPr/>
          <a:lstStyle/>
          <a:p>
            <a:endParaRPr lang="es-HN"/>
          </a:p>
        </p:txBody>
      </p:sp>
      <p:pic>
        <p:nvPicPr>
          <p:cNvPr id="1026" name="Picture 2"/>
          <p:cNvPicPr>
            <a:picLocks noChangeAspect="1" noChangeArrowheads="1"/>
          </p:cNvPicPr>
          <p:nvPr/>
        </p:nvPicPr>
        <p:blipFill>
          <a:blip r:embed="rId2" cstate="print"/>
          <a:srcRect/>
          <a:stretch>
            <a:fillRect/>
          </a:stretch>
        </p:blipFill>
        <p:spPr bwMode="auto">
          <a:xfrm>
            <a:off x="5000628" y="1428736"/>
            <a:ext cx="3743325" cy="201534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HN"/>
          </a:p>
        </p:txBody>
      </p:sp>
      <p:sp>
        <p:nvSpPr>
          <p:cNvPr id="3" name="2 Marcador de texto"/>
          <p:cNvSpPr>
            <a:spLocks noGrp="1"/>
          </p:cNvSpPr>
          <p:nvPr>
            <p:ph type="body" sz="quarter" idx="10"/>
          </p:nvPr>
        </p:nvSpPr>
        <p:spPr/>
        <p:txBody>
          <a:bodyPr/>
          <a:lstStyle/>
          <a:p>
            <a:endParaRPr lang="es-HN"/>
          </a:p>
        </p:txBody>
      </p:sp>
      <p:pic>
        <p:nvPicPr>
          <p:cNvPr id="1027" name="Picture 3"/>
          <p:cNvPicPr>
            <a:picLocks noChangeAspect="1" noChangeArrowheads="1"/>
          </p:cNvPicPr>
          <p:nvPr/>
        </p:nvPicPr>
        <p:blipFill>
          <a:blip r:embed="rId2"/>
          <a:srcRect/>
          <a:stretch>
            <a:fillRect/>
          </a:stretch>
        </p:blipFill>
        <p:spPr bwMode="auto">
          <a:xfrm>
            <a:off x="1000100" y="142852"/>
            <a:ext cx="6903653" cy="586262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with Blue Bar Segoe Template</Template>
  <TotalTime>1819</TotalTime>
  <Words>446</Words>
  <Application>Microsoft Office PowerPoint</Application>
  <PresentationFormat>Presentación en pantalla (4:3)</PresentationFormat>
  <Paragraphs>65</Paragraphs>
  <Slides>9</Slides>
  <Notes>2</Notes>
  <HiddenSlides>0</HiddenSlides>
  <MMClips>0</MMClips>
  <ScaleCrop>false</ScaleCrop>
  <HeadingPairs>
    <vt:vector size="4" baseType="variant">
      <vt:variant>
        <vt:lpstr>Tema</vt:lpstr>
      </vt:variant>
      <vt:variant>
        <vt:i4>2</vt:i4>
      </vt:variant>
      <vt:variant>
        <vt:lpstr>Títulos de diapositiva</vt:lpstr>
      </vt:variant>
      <vt:variant>
        <vt:i4>9</vt:i4>
      </vt:variant>
    </vt:vector>
  </HeadingPairs>
  <TitlesOfParts>
    <vt:vector size="11" baseType="lpstr">
      <vt:lpstr>1_White with Blue Bar Segoe Template</vt:lpstr>
      <vt:lpstr>White with Courier font for code slides</vt:lpstr>
      <vt:lpstr>Inteligencia Artificial</vt:lpstr>
      <vt:lpstr>Prolog</vt:lpstr>
      <vt:lpstr>Hechos</vt:lpstr>
      <vt:lpstr>Sintaxys</vt:lpstr>
      <vt:lpstr>Operadores</vt:lpstr>
      <vt:lpstr>Conjunción</vt:lpstr>
      <vt:lpstr>Reglas</vt:lpstr>
      <vt:lpstr>Un ejemplo</vt:lpstr>
      <vt:lpstr>Diapositiva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reynaldo.cruz</dc:creator>
  <cp:lastModifiedBy>rj</cp:lastModifiedBy>
  <cp:revision>74</cp:revision>
  <dcterms:created xsi:type="dcterms:W3CDTF">2014-06-13T14:16:07Z</dcterms:created>
  <dcterms:modified xsi:type="dcterms:W3CDTF">2017-11-04T14:21:28Z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