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1"/>
  </p:sldMasterIdLst>
  <p:notesMasterIdLst>
    <p:notesMasterId r:id="rId35"/>
  </p:notesMasterIdLst>
  <p:handoutMasterIdLst>
    <p:handoutMasterId r:id="rId36"/>
  </p:handoutMasterIdLst>
  <p:sldIdLst>
    <p:sldId id="764" r:id="rId2"/>
    <p:sldId id="867" r:id="rId3"/>
    <p:sldId id="779" r:id="rId4"/>
    <p:sldId id="868" r:id="rId5"/>
    <p:sldId id="879" r:id="rId6"/>
    <p:sldId id="869" r:id="rId7"/>
    <p:sldId id="870" r:id="rId8"/>
    <p:sldId id="871" r:id="rId9"/>
    <p:sldId id="781" r:id="rId10"/>
    <p:sldId id="885" r:id="rId11"/>
    <p:sldId id="881" r:id="rId12"/>
    <p:sldId id="888" r:id="rId13"/>
    <p:sldId id="889" r:id="rId14"/>
    <p:sldId id="892" r:id="rId15"/>
    <p:sldId id="893" r:id="rId16"/>
    <p:sldId id="890" r:id="rId17"/>
    <p:sldId id="909" r:id="rId18"/>
    <p:sldId id="904" r:id="rId19"/>
    <p:sldId id="905" r:id="rId20"/>
    <p:sldId id="908" r:id="rId21"/>
    <p:sldId id="896" r:id="rId22"/>
    <p:sldId id="898" r:id="rId23"/>
    <p:sldId id="900" r:id="rId24"/>
    <p:sldId id="899" r:id="rId25"/>
    <p:sldId id="907" r:id="rId26"/>
    <p:sldId id="894" r:id="rId27"/>
    <p:sldId id="902" r:id="rId28"/>
    <p:sldId id="886" r:id="rId29"/>
    <p:sldId id="878" r:id="rId30"/>
    <p:sldId id="895" r:id="rId31"/>
    <p:sldId id="835" r:id="rId32"/>
    <p:sldId id="872" r:id="rId33"/>
    <p:sldId id="906" r:id="rId34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worley" initials="fbw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D53D5"/>
    <a:srgbClr val="8F3A94"/>
    <a:srgbClr val="A643AC"/>
    <a:srgbClr val="D255D9"/>
    <a:srgbClr val="FFFF99"/>
    <a:srgbClr val="A2CB6C"/>
    <a:srgbClr val="B3691B"/>
    <a:srgbClr val="D27B20"/>
    <a:srgbClr val="FFCC99"/>
    <a:srgbClr val="FFCC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3" autoAdjust="0"/>
    <p:restoredTop sz="85275" autoAdjust="0"/>
  </p:normalViewPr>
  <p:slideViewPr>
    <p:cSldViewPr snapToGrid="0" snapToObjects="1">
      <p:cViewPr varScale="1">
        <p:scale>
          <a:sx n="83" d="100"/>
          <a:sy n="83" d="100"/>
        </p:scale>
        <p:origin x="-1146" y="-132"/>
      </p:cViewPr>
      <p:guideLst>
        <p:guide orient="horz" pos="458"/>
        <p:guide pos="2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0"/>
    </p:cViewPr>
  </p:sorterViewPr>
  <p:notesViewPr>
    <p:cSldViewPr snapToGrid="0" snapToObjects="1">
      <p:cViewPr varScale="1">
        <p:scale>
          <a:sx n="115" d="100"/>
          <a:sy n="115" d="100"/>
        </p:scale>
        <p:origin x="-2704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07T02:30:01.368" idx="31">
    <p:pos x="10" y="10"/>
    <p:text>Recommend for backup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5A9ED35-349E-4C9D-AF81-5EB1CD21EC10}" type="datetimeFigureOut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AA2BDC9-F1E5-41BC-A956-09F161719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0098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5598C66-EBB6-4979-B28F-5A7D5BEDE804}" type="datetimeFigureOut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C7E9F86-3486-4275-BB5B-E33B7ED235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4077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 all about the love, baby.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E9F86-3486-4275-BB5B-E33B7ED2359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9068D9-6DEE-48B6-8DB5-093800BCE20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ACD14-0CFE-4A05-BE5C-20D2BFF8188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Pool commodity servers in a single hierarchical namespace.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Designed for large files that are written once and read many times.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Example here shows what happens with a replication factor of 3, each data block is present in at least 3 separate data nodes.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Typical Hadoop node is eight cores with 16GB ram and four 1TB SATA disks.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Default block size is 64MB, though most folks now set it to 128MB</a:t>
            </a:r>
          </a:p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ADE7A6-43CB-4DA6-9AF1-EA3FB9F54A3E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these are not simple</a:t>
            </a:r>
            <a:r>
              <a:rPr lang="en-US" baseline="0" dirty="0" smtClean="0"/>
              <a:t> queries, they are DEEP COMPLEX SCANS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3424-7045-474F-A5AB-A9FF22A1B1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212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these are not simple</a:t>
            </a:r>
            <a:r>
              <a:rPr lang="en-US" baseline="0" dirty="0" smtClean="0"/>
              <a:t> queries, they are DEEP COMPLEX SCANS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3424-7045-474F-A5AB-A9FF22A1B1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2127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Theme: they through away a lot of valuable</a:t>
            </a:r>
            <a:r>
              <a:rPr lang="en-US" baseline="0" dirty="0" smtClean="0"/>
              <a:t> gas and oil just like we through away data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E9F86-3486-4275-BB5B-E33B7ED2359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2355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  <a:r>
              <a:rPr lang="en-US" baseline="0" dirty="0" smtClean="0"/>
              <a:t> Hadoop is a new solution in your existing infrastructure.</a:t>
            </a:r>
          </a:p>
          <a:p>
            <a:r>
              <a:rPr lang="en-US" baseline="0" dirty="0" smtClean="0"/>
              <a:t>It does not replace any existing major existing investment.</a:t>
            </a:r>
          </a:p>
          <a:p>
            <a:r>
              <a:rPr lang="en-US" baseline="0" dirty="0" smtClean="0"/>
              <a:t>Apache brings data that you’re already generating into context and integrates it with your business.</a:t>
            </a:r>
          </a:p>
          <a:p>
            <a:r>
              <a:rPr lang="en-US" baseline="0" dirty="0" smtClean="0"/>
              <a:t>You get access to key information about how your business is operating but pulling together</a:t>
            </a:r>
          </a:p>
          <a:p>
            <a:pPr marL="181240" indent="-181240">
              <a:buFontTx/>
              <a:buChar char="•"/>
            </a:pPr>
            <a:r>
              <a:rPr lang="en-US" baseline="0" dirty="0" smtClean="0"/>
              <a:t>Web and application logs</a:t>
            </a:r>
          </a:p>
          <a:p>
            <a:pPr marL="181240" indent="-181240">
              <a:buFontTx/>
              <a:buChar char="•"/>
            </a:pPr>
            <a:r>
              <a:rPr lang="en-US" baseline="0" dirty="0" smtClean="0"/>
              <a:t>Unstructured files</a:t>
            </a:r>
          </a:p>
          <a:p>
            <a:pPr marL="181240" indent="-181240">
              <a:buFontTx/>
              <a:buChar char="•"/>
            </a:pPr>
            <a:r>
              <a:rPr lang="en-US" baseline="0" dirty="0" smtClean="0"/>
              <a:t>Web data</a:t>
            </a:r>
          </a:p>
          <a:p>
            <a:pPr marL="181240" indent="-181240">
              <a:buFontTx/>
              <a:buChar char="•"/>
            </a:pPr>
            <a:r>
              <a:rPr lang="en-US" baseline="0" dirty="0" smtClean="0"/>
              <a:t>Relational data</a:t>
            </a:r>
          </a:p>
          <a:p>
            <a:r>
              <a:rPr lang="en-US" baseline="0" dirty="0" smtClean="0"/>
              <a:t>Hadoop is used by your team to analyze this data and deliver it to business users directly and via existing data management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DC58A-A629-4619-B7AA-7A19160B8DC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074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Allows vendor specific</a:t>
            </a:r>
            <a:r>
              <a:rPr lang="en-US" baseline="0" dirty="0" smtClean="0"/>
              <a:t> solutions to build on top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Certain custom code would be written for the platform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E9F86-3486-4275-BB5B-E33B7ED2359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624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Theme: they through away a lot of valuable</a:t>
            </a:r>
            <a:r>
              <a:rPr lang="en-US" baseline="0" dirty="0" smtClean="0"/>
              <a:t> gas and oil just like we through away data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E9F86-3486-4275-BB5B-E33B7ED2359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2355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r>
              <a:rPr lang="en-US" baseline="0" dirty="0" smtClean="0"/>
              <a:t> into “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as a platform”, but vendors are building on top of it for specific vertical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E9F86-3486-4275-BB5B-E33B7ED2359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365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Theme: they through away a lot of valuable</a:t>
            </a:r>
            <a:r>
              <a:rPr lang="en-US" baseline="0" dirty="0" smtClean="0"/>
              <a:t> gas and oil just like we through away data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E9F86-3486-4275-BB5B-E33B7ED235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2355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probably a better slide 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E9F86-3486-4275-BB5B-E33B7ED2359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this against the Mahout </a:t>
            </a:r>
            <a:r>
              <a:rPr lang="en-US" baseline="0" dirty="0" err="1" smtClean="0"/>
              <a:t>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E8CB5-1501-473B-8D4A-4967A8F9B16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963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data production</a:t>
            </a:r>
            <a:r>
              <a:rPr lang="en-US" baseline="0" dirty="0" smtClean="0"/>
              <a:t>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E9F86-3486-4275-BB5B-E33B7ED235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But what</a:t>
            </a:r>
            <a:r>
              <a:rPr lang="en-US" baseline="0" dirty="0" smtClean="0"/>
              <a:t> if some constraints changed?</a:t>
            </a:r>
            <a:endParaRPr lang="en-US" dirty="0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2B4A68-3AAE-4B3F-B188-035C9D3BA95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changing market dynamics of storage</a:t>
            </a:r>
            <a:r>
              <a:rPr lang="en-US" baseline="0" dirty="0" smtClean="0"/>
              <a:t> cost</a:t>
            </a:r>
          </a:p>
          <a:p>
            <a:r>
              <a:rPr lang="en-US" baseline="0" dirty="0" smtClean="0"/>
              <a:t>What if some of the previously held constraints changed? Enter </a:t>
            </a:r>
            <a:r>
              <a:rPr lang="en-US" baseline="0" dirty="0" err="1" smtClean="0"/>
              <a:t>hadoop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E9F86-3486-4275-BB5B-E33B7ED235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889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set the stage in the context</a:t>
            </a:r>
            <a:r>
              <a:rPr lang="en-US" baseline="0" dirty="0" smtClean="0"/>
              <a:t> of story, why we were looking at big data for time series.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3424-7045-474F-A5AB-A9FF22A1B1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82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so</a:t>
            </a:r>
            <a:r>
              <a:rPr lang="en-US" baseline="0" dirty="0" smtClean="0"/>
              <a:t> how did we get to this point?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>Older SCADA systems take 1 data</a:t>
            </a:r>
            <a:r>
              <a:rPr lang="en-US" baseline="0" dirty="0" smtClean="0"/>
              <a:t> point per 2-4 seconds --- PMUs --- 30 times a sec, 120 PMUs, Growing by 10x factor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D86D-0A18-6748-BA74-442B64C32F7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was sampled 30 times a second</a:t>
            </a:r>
          </a:p>
          <a:p>
            <a:r>
              <a:rPr lang="en-US" dirty="0" smtClean="0"/>
              <a:t>Number of sensors (</a:t>
            </a:r>
            <a:r>
              <a:rPr lang="en-US" dirty="0" err="1" smtClean="0"/>
              <a:t>Phasor</a:t>
            </a:r>
            <a:r>
              <a:rPr lang="en-US" dirty="0" smtClean="0"/>
              <a:t> Measurement Units / PMU) was increasing rapidly </a:t>
            </a:r>
          </a:p>
          <a:p>
            <a:pPr lvl="1"/>
            <a:r>
              <a:rPr lang="en-US" dirty="0" smtClean="0"/>
              <a:t>was 120, heading towards </a:t>
            </a:r>
            <a:r>
              <a:rPr lang="en-US" b="1" dirty="0" smtClean="0"/>
              <a:t>1000</a:t>
            </a:r>
            <a:r>
              <a:rPr lang="en-US" dirty="0" smtClean="0"/>
              <a:t> over next 2 years, currently taking in </a:t>
            </a:r>
            <a:r>
              <a:rPr lang="en-US" b="1" dirty="0" smtClean="0"/>
              <a:t>4.3 billion </a:t>
            </a:r>
            <a:r>
              <a:rPr lang="en-US" dirty="0" smtClean="0"/>
              <a:t>samples per day</a:t>
            </a:r>
          </a:p>
          <a:p>
            <a:r>
              <a:rPr lang="en-US" dirty="0" smtClean="0"/>
              <a:t>Cost of SAN storage became excessive</a:t>
            </a:r>
          </a:p>
          <a:p>
            <a:r>
              <a:rPr lang="en-US" dirty="0" smtClean="0"/>
              <a:t>Little analysis possible on SAN due to poor read rates on large amounts (TBs)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3424-7045-474F-A5AB-A9FF22A1B1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388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29C2B8-48C0-438A-B6D5-764037A6BAF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st="381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69" y="6145759"/>
            <a:ext cx="1878631" cy="408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0517"/>
          <a:stretch/>
        </p:blipFill>
        <p:spPr>
          <a:xfrm>
            <a:off x="3581394" y="1005840"/>
            <a:ext cx="5334006" cy="27759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79390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69CAD1-C540-400C-9C6D-D88A0D6AD4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69451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69CAD1-C540-400C-9C6D-D88A0D6AD4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119822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st="381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914400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291072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209152"/>
            <a:ext cx="1600200" cy="344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713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69CAD1-C540-400C-9C6D-D88A0D6AD4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726770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E2D5FC-58C6-46AF-B8B7-9CE7A4C1F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67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435C65-9C5F-47BD-AB00-40DDB4A242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339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5F6A927-E1D5-41C0-B706-22389A1B43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73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708818-FD97-422E-AFEA-6617756A61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844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69CAD1-C540-400C-9C6D-D88A0D6AD4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186243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69CAD1-C540-400C-9C6D-D88A0D6AD4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830440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7" descr="cloudera_logo_textonly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7175" y="6423025"/>
            <a:ext cx="952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991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dc.codeplex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pdc.svn.codeplex.com/svn/Hadoop/Current%20Versi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dc.codeplex.com" TargetMode="External"/><Relationship Id="rId2" Type="http://schemas.openxmlformats.org/officeDocument/2006/relationships/hyperlink" Target="mailto:josh@cloudera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github.com/jpatanoog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dataplatforminsider/archive/2011/08/25/microsoft-ships-ctp-of-hadoop-connectors-for-sql-server-and-parallel-data-warehouse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forrester.com/brian_hopkins/11-09-30-big_data_will_help_shape_your_markets_next_big_winner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na-projects.com/dataf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oudera.com/blog/2011/03/simple-moving-average-secondary-sort-and-mapreduce-part-1/" TargetMode="External"/><Relationship Id="rId3" Type="http://schemas.openxmlformats.org/officeDocument/2006/relationships/hyperlink" Target="http://www.cloudera.com" TargetMode="External"/><Relationship Id="rId7" Type="http://schemas.openxmlformats.org/officeDocument/2006/relationships/hyperlink" Target="http://gigaom.com/cleantech/how-to-use-open-source-hadoop-for-the-smart-grid/" TargetMode="External"/><Relationship Id="rId2" Type="http://schemas.openxmlformats.org/officeDocument/2006/relationships/hyperlink" Target="http://www.hadoopworl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ws.cnet.com/8301-13846_3-10393259-62.html" TargetMode="External"/><Relationship Id="rId5" Type="http://schemas.openxmlformats.org/officeDocument/2006/relationships/hyperlink" Target="http://gigaom.com/cleantech/the-google-android-of-the-smart-grid-openpdc/" TargetMode="External"/><Relationship Id="rId4" Type="http://schemas.openxmlformats.org/officeDocument/2006/relationships/hyperlink" Target="http://www.slideshare.net/cloudera/hadoop-as-the-platform-for-the-smartgrid-at-tv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era.com/blog" TargetMode="External"/><Relationship Id="rId2" Type="http://schemas.openxmlformats.org/officeDocument/2006/relationships/hyperlink" Target="http://www.cloudera.com/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loudera.com/download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224" y="4419600"/>
            <a:ext cx="81057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October 2011 – CHADNUG – Chattanooga, TN</a:t>
            </a:r>
          </a:p>
          <a:p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</a:rPr>
              <a:t>What is </a:t>
            </a:r>
            <a:r>
              <a:rPr lang="en-US" sz="3000" b="1" dirty="0" err="1" smtClean="0">
                <a:solidFill>
                  <a:schemeClr val="accent4">
                    <a:lumMod val="75000"/>
                  </a:schemeClr>
                </a:solidFill>
              </a:rPr>
              <a:t>Hadoop</a:t>
            </a:r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Josh Patterson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Solution Architect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MU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566" y="-609600"/>
            <a:ext cx="9283566" cy="79588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04800" y="0"/>
            <a:ext cx="9906000" cy="16002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solidFill>
              <a:schemeClr val="dk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381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NERC Sensor Data Collection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066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openPDC</a:t>
            </a:r>
            <a:r>
              <a:rPr lang="en-US" dirty="0" smtClean="0">
                <a:solidFill>
                  <a:srgbClr val="FFFFFF"/>
                </a:solidFill>
              </a:rPr>
              <a:t> PMU Data Collection circa 2009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4648200"/>
            <a:ext cx="2667000" cy="1569660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txBody>
          <a:bodyPr wrap="square" lIns="274320" tIns="182880" rIns="182880" bIns="274320" numCol="1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120 Sensors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30 samples/second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4.3B</a:t>
            </a:r>
            <a:r>
              <a:rPr lang="en-US" dirty="0" smtClean="0">
                <a:solidFill>
                  <a:srgbClr val="FFFFFF"/>
                </a:solidFill>
              </a:rPr>
              <a:t> Samples/day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Housed in </a:t>
            </a:r>
            <a:r>
              <a:rPr lang="en-US" dirty="0" err="1" smtClean="0">
                <a:solidFill>
                  <a:srgbClr val="FFFFFF"/>
                </a:solidFill>
              </a:rPr>
              <a:t>Hadoop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70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NERC Wanted High-Res </a:t>
            </a:r>
            <a:r>
              <a:rPr lang="en-US" sz="2800" dirty="0" err="1" smtClean="0"/>
              <a:t>Smartgrid</a:t>
            </a:r>
            <a:r>
              <a:rPr lang="en-US" sz="2800" dirty="0" smtClean="0"/>
              <a:t>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</a:t>
            </a:r>
            <a:r>
              <a:rPr lang="en-US" b="1" dirty="0" err="1" smtClean="0"/>
              <a:t>openPDC</a:t>
            </a:r>
            <a:r>
              <a:rPr lang="en-US" dirty="0" smtClean="0"/>
              <a:t> project @ TVA</a:t>
            </a:r>
          </a:p>
          <a:p>
            <a:pPr lvl="1"/>
            <a:r>
              <a:rPr lang="en-US" dirty="0" smtClean="0">
                <a:hlinkClick r:id="rId3"/>
              </a:rPr>
              <a:t>http://openpdc.codeplex.com/</a:t>
            </a:r>
            <a:endParaRPr lang="en-US" dirty="0" smtClean="0"/>
          </a:p>
          <a:p>
            <a:r>
              <a:rPr lang="en-US" dirty="0" smtClean="0"/>
              <a:t>We used </a:t>
            </a:r>
            <a:r>
              <a:rPr lang="en-US" b="1" dirty="0" err="1" smtClean="0"/>
              <a:t>Hadoop</a:t>
            </a:r>
            <a:r>
              <a:rPr lang="en-US" dirty="0" smtClean="0"/>
              <a:t> to store and process </a:t>
            </a:r>
            <a:r>
              <a:rPr lang="en-US" b="1" dirty="0" err="1" smtClean="0">
                <a:solidFill>
                  <a:schemeClr val="tx2"/>
                </a:solidFill>
              </a:rPr>
              <a:t>smartgrid</a:t>
            </a:r>
            <a:r>
              <a:rPr lang="en-US" dirty="0" smtClean="0"/>
              <a:t> (PMU) time series data</a:t>
            </a:r>
          </a:p>
          <a:p>
            <a:pPr lvl="1"/>
            <a:r>
              <a:rPr lang="en-US" dirty="0" smtClean="0">
                <a:hlinkClick r:id="rId4"/>
              </a:rPr>
              <a:t>https://openpdc.svn.codeplex.com/svn/Hadoop/Current%20Version/</a:t>
            </a:r>
            <a:endParaRPr lang="en-US" dirty="0" smtClean="0"/>
          </a:p>
          <a:p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3800" y="6422751"/>
            <a:ext cx="3556000" cy="245140"/>
          </a:xfrm>
        </p:spPr>
        <p:txBody>
          <a:bodyPr/>
          <a:lstStyle/>
          <a:p>
            <a:r>
              <a:rPr lang="en-US" dirty="0" smtClean="0"/>
              <a:t>Copyright 2011 Cloudera Inc. All rights reserved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01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Themes From </a:t>
            </a:r>
            <a:r>
              <a:rPr lang="en-US" dirty="0" err="1" smtClean="0"/>
              <a:t>openPDC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Velocity of incoming data</a:t>
            </a:r>
          </a:p>
          <a:p>
            <a:r>
              <a:rPr lang="en-US" dirty="0" smtClean="0"/>
              <a:t>Where to put the data?</a:t>
            </a:r>
          </a:p>
          <a:p>
            <a:pPr lvl="1"/>
            <a:r>
              <a:rPr lang="en-US" dirty="0" smtClean="0"/>
              <a:t>Wanted to scale out, not up</a:t>
            </a:r>
          </a:p>
          <a:p>
            <a:pPr lvl="1"/>
            <a:r>
              <a:rPr lang="en-US" dirty="0" smtClean="0"/>
              <a:t>Wanted </a:t>
            </a:r>
            <a:r>
              <a:rPr lang="en-US" b="1" dirty="0" smtClean="0">
                <a:solidFill>
                  <a:schemeClr val="tx2"/>
                </a:solidFill>
              </a:rPr>
              <a:t>linear scalability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cost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 size</a:t>
            </a:r>
          </a:p>
          <a:p>
            <a:pPr lvl="1"/>
            <a:r>
              <a:rPr lang="en-US" dirty="0" smtClean="0"/>
              <a:t>Wanted system </a:t>
            </a:r>
            <a:r>
              <a:rPr lang="en-US" b="1" dirty="0" smtClean="0">
                <a:solidFill>
                  <a:schemeClr val="tx2"/>
                </a:solidFill>
              </a:rPr>
              <a:t>robust</a:t>
            </a:r>
            <a:r>
              <a:rPr lang="en-US" dirty="0" smtClean="0"/>
              <a:t> in the face of </a:t>
            </a:r>
            <a:r>
              <a:rPr lang="en-US" b="1" dirty="0" smtClean="0">
                <a:solidFill>
                  <a:srgbClr val="FF0000"/>
                </a:solidFill>
              </a:rPr>
              <a:t>HW failure</a:t>
            </a:r>
          </a:p>
          <a:p>
            <a:pPr lvl="1"/>
            <a:r>
              <a:rPr lang="en-US" b="1" dirty="0" smtClean="0"/>
              <a:t>Not fans of vendor lock-in</a:t>
            </a:r>
          </a:p>
          <a:p>
            <a:r>
              <a:rPr lang="en-US" dirty="0" smtClean="0"/>
              <a:t>What can we realistically expect from analysis and extraction at this scale?</a:t>
            </a:r>
          </a:p>
          <a:p>
            <a:pPr lvl="1"/>
            <a:r>
              <a:rPr lang="en-US" dirty="0" smtClean="0"/>
              <a:t>How long does it take to scan a </a:t>
            </a:r>
            <a:r>
              <a:rPr lang="en-US" dirty="0" err="1" smtClean="0"/>
              <a:t>Petabyte</a:t>
            </a:r>
            <a:r>
              <a:rPr lang="en-US" dirty="0" smtClean="0"/>
              <a:t> @ 40MB/s?</a:t>
            </a:r>
          </a:p>
        </p:txBody>
      </p:sp>
    </p:spTree>
    <p:extLst>
      <p:ext uri="{BB962C8B-B14F-4D97-AF65-F5344CB8AC3E}">
        <p14:creationId xmlns="" xmlns:p14="http://schemas.microsoft.com/office/powerpoint/2010/main" val="34743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96888" y="1735138"/>
            <a:ext cx="3914775" cy="4368800"/>
          </a:xfrm>
          <a:prstGeom prst="roundRect">
            <a:avLst>
              <a:gd name="adj" fmla="val 7259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2" descr="http://static.seekingalpha.com/uploads/2009/4/2/saupload_hadoop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416" y="2016443"/>
            <a:ext cx="3190875" cy="885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831850" y="3340100"/>
            <a:ext cx="3190875" cy="1008063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1850" y="4732338"/>
            <a:ext cx="3190875" cy="1008062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Hadoop Distributed File System (HDFS)</a:t>
            </a: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1284288" y="3530600"/>
            <a:ext cx="2257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MapReduce</a:t>
            </a:r>
          </a:p>
        </p:txBody>
      </p:sp>
      <p:sp>
        <p:nvSpPr>
          <p:cNvPr id="27654" name="Title 1"/>
          <p:cNvSpPr>
            <a:spLocks noGrp="1"/>
          </p:cNvSpPr>
          <p:nvPr>
            <p:ph type="title"/>
          </p:nvPr>
        </p:nvSpPr>
        <p:spPr bwMode="auto">
          <a:xfrm>
            <a:off x="342900" y="152400"/>
            <a:ext cx="6248400" cy="809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sz="2400" i="1" dirty="0" smtClean="0">
              <a:solidFill>
                <a:schemeClr val="tx2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779963" y="1223962"/>
            <a:ext cx="4156075" cy="46132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endParaRPr lang="en-US" sz="2000" dirty="0">
              <a:latin typeface="+mn-lt"/>
              <a:cs typeface="Verdan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Consolidates Mixed Data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Move complex and relational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data into a single repository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Stores Inexpensively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Keep raw data always available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Use industry standard hardware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Processes at the Source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Eliminate ETL bottlenecks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Mine data first, govern later </a:t>
            </a:r>
          </a:p>
        </p:txBody>
      </p:sp>
      <p:sp>
        <p:nvSpPr>
          <p:cNvPr id="27658" name="TextBox 16"/>
          <p:cNvSpPr txBox="1">
            <a:spLocks noChangeArrowheads="1"/>
          </p:cNvSpPr>
          <p:nvPr/>
        </p:nvSpPr>
        <p:spPr bwMode="auto">
          <a:xfrm>
            <a:off x="342900" y="1031875"/>
            <a:ext cx="6076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70C0"/>
                </a:solidFill>
                <a:latin typeface="Calibri" pitchFamily="34" charset="0"/>
              </a:rPr>
              <a:t>Open Source Distributed Storage and Processing Engine</a:t>
            </a:r>
          </a:p>
        </p:txBody>
      </p:sp>
    </p:spTree>
    <p:extLst>
      <p:ext uri="{BB962C8B-B14F-4D97-AF65-F5344CB8AC3E}">
        <p14:creationId xmlns="" xmlns:p14="http://schemas.microsoft.com/office/powerpoint/2010/main" val="483497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80060" y="0"/>
            <a:ext cx="8216265" cy="8080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</a:t>
            </a:r>
            <a:r>
              <a:rPr lang="en-US" dirty="0" err="1" smtClean="0"/>
              <a:t>Hadoop</a:t>
            </a:r>
            <a:r>
              <a:rPr lang="en-US" dirty="0" smtClean="0"/>
              <a:t> does</a:t>
            </a:r>
            <a:endParaRPr lang="en-US" sz="2400" i="1" dirty="0" smtClean="0">
              <a:solidFill>
                <a:schemeClr val="tx2"/>
              </a:solidFill>
            </a:endParaRPr>
          </a:p>
        </p:txBody>
      </p:sp>
      <p:sp>
        <p:nvSpPr>
          <p:cNvPr id="29700" name="Content Placeholder 2"/>
          <p:cNvSpPr txBox="1">
            <a:spLocks/>
          </p:cNvSpPr>
          <p:nvPr/>
        </p:nvSpPr>
        <p:spPr bwMode="auto">
          <a:xfrm>
            <a:off x="331788" y="1905000"/>
            <a:ext cx="8574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Networks industry standard hardware nodes together to combine compute and storage into scalable distributed system</a:t>
            </a: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Scales to petabytes without modification</a:t>
            </a: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Manages fault tolerance and data replication automatically</a:t>
            </a: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Processes semi-structured and unstructured data easily</a:t>
            </a: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MapReduce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natively to analyze data in parallel</a:t>
            </a: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</a:pPr>
            <a:endParaRPr lang="en-US" sz="2400" dirty="0">
              <a:latin typeface="Calibri" pitchFamily="34" charset="0"/>
            </a:endParaRPr>
          </a:p>
        </p:txBody>
      </p:sp>
      <p:pic>
        <p:nvPicPr>
          <p:cNvPr id="29701" name="Picture 2" descr="http://static.seekingalpha.com/uploads/2009/4/2/saupload_hadoop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450" y="1162050"/>
            <a:ext cx="31908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07381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39739" y="0"/>
            <a:ext cx="5580062" cy="808038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 smtClean="0"/>
              <a:t>What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does </a:t>
            </a:r>
            <a:r>
              <a:rPr lang="en-US" sz="3200" u="sng" dirty="0" smtClean="0"/>
              <a:t>not </a:t>
            </a:r>
            <a:r>
              <a:rPr lang="en-US" sz="3200" dirty="0" smtClean="0"/>
              <a:t>do</a:t>
            </a:r>
            <a:endParaRPr lang="en-US" sz="3200" i="1" dirty="0" smtClean="0">
              <a:solidFill>
                <a:schemeClr val="tx2"/>
              </a:solidFill>
            </a:endParaRPr>
          </a:p>
        </p:txBody>
      </p:sp>
      <p:sp>
        <p:nvSpPr>
          <p:cNvPr id="31748" name="Content Placeholder 2"/>
          <p:cNvSpPr txBox="1">
            <a:spLocks/>
          </p:cNvSpPr>
          <p:nvPr/>
        </p:nvSpPr>
        <p:spPr bwMode="auto">
          <a:xfrm>
            <a:off x="331788" y="2047875"/>
            <a:ext cx="8574087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No random access or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transactions</a:t>
            </a:r>
          </a:p>
          <a:p>
            <a:pPr marL="800100" lvl="1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  <a:latin typeface="Calibri" pitchFamily="34" charset="0"/>
              </a:rPr>
              <a:t>Hadoop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 is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not a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database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Not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real-time</a:t>
            </a:r>
          </a:p>
          <a:p>
            <a:pPr marL="800100" lvl="1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  <a:latin typeface="Calibri" pitchFamily="34" charset="0"/>
              </a:rPr>
              <a:t>Hadoop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 is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batch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oriented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Push-button install or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configure</a:t>
            </a:r>
          </a:p>
          <a:p>
            <a:pPr marL="800100" lvl="1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  <a:latin typeface="Calibri" pitchFamily="34" charset="0"/>
              </a:rPr>
              <a:t>Hadoop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requires some advanced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skills</a:t>
            </a:r>
          </a:p>
          <a:p>
            <a:pPr marL="800100" lvl="1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This aspect is part of </a:t>
            </a:r>
            <a:r>
              <a:rPr lang="en-US" sz="2400" dirty="0" err="1" smtClean="0">
                <a:solidFill>
                  <a:srgbClr val="000000"/>
                </a:solidFill>
                <a:latin typeface="Calibri" pitchFamily="34" charset="0"/>
              </a:rPr>
              <a:t>Cloudera’s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 value add</a:t>
            </a: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</a:pPr>
            <a:endParaRPr lang="en-US" sz="2400" dirty="0">
              <a:latin typeface="Calibri" pitchFamily="34" charset="0"/>
            </a:endParaRPr>
          </a:p>
        </p:txBody>
      </p:sp>
      <p:pic>
        <p:nvPicPr>
          <p:cNvPr id="31749" name="Picture 2" descr="http://static.seekingalpha.com/uploads/2009/4/2/saupload_hadoo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450" y="1162050"/>
            <a:ext cx="31908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19780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5" descr="ScreenShot172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4460" y="1402024"/>
            <a:ext cx="6229350" cy="440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itle 1"/>
          <p:cNvSpPr>
            <a:spLocks noGrp="1"/>
          </p:cNvSpPr>
          <p:nvPr>
            <p:ph type="title"/>
          </p:nvPr>
        </p:nvSpPr>
        <p:spPr bwMode="auto">
          <a:xfrm>
            <a:off x="304800" y="204787"/>
            <a:ext cx="8458200" cy="557213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HDFS: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</p:txBody>
      </p:sp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0" y="4976546"/>
            <a:ext cx="358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cs typeface="Arial" charset="0"/>
              </a:rPr>
              <a:t>Cost/GB is a few ¢/month </a:t>
            </a:r>
            <a:r>
              <a:rPr lang="en-US" sz="2400" dirty="0" err="1">
                <a:cs typeface="Arial" charset="0"/>
              </a:rPr>
              <a:t>vs</a:t>
            </a:r>
            <a:r>
              <a:rPr lang="en-US" sz="2400" dirty="0">
                <a:cs typeface="Arial" charset="0"/>
              </a:rPr>
              <a:t> $/month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" y="1058068"/>
            <a:ext cx="8382000" cy="474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866" name="TextBox 10"/>
          <p:cNvSpPr txBox="1">
            <a:spLocks noChangeArrowheads="1"/>
          </p:cNvSpPr>
          <p:nvPr/>
        </p:nvSpPr>
        <p:spPr bwMode="auto">
          <a:xfrm>
            <a:off x="457200" y="1295400"/>
            <a:ext cx="3276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cs typeface="Arial" charset="0"/>
              </a:rPr>
              <a:t>Block Size = 64MB</a:t>
            </a:r>
          </a:p>
          <a:p>
            <a:pPr algn="ctr"/>
            <a:r>
              <a:rPr lang="en-US" sz="2400" dirty="0">
                <a:cs typeface="Arial" charset="0"/>
              </a:rPr>
              <a:t>Replication Factor = 3</a:t>
            </a:r>
          </a:p>
        </p:txBody>
      </p:sp>
    </p:spTree>
    <p:extLst>
      <p:ext uri="{BB962C8B-B14F-4D97-AF65-F5344CB8AC3E}">
        <p14:creationId xmlns="" xmlns:p14="http://schemas.microsoft.com/office/powerpoint/2010/main" val="4124439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simple terms, it</a:t>
            </a:r>
            <a:r>
              <a:rPr lang="fr-FR" dirty="0" smtClean="0">
                <a:solidFill>
                  <a:srgbClr val="000000"/>
                </a:solidFill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s an application with 2 functions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 Function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Think massively parallel “</a:t>
            </a:r>
            <a:r>
              <a:rPr lang="en-US" b="1" dirty="0" smtClean="0">
                <a:solidFill>
                  <a:srgbClr val="000000"/>
                </a:solidFill>
              </a:rPr>
              <a:t>group by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Reduce Function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Think “</a:t>
            </a:r>
            <a:r>
              <a:rPr lang="en-US" b="1" dirty="0" smtClean="0">
                <a:solidFill>
                  <a:srgbClr val="000000"/>
                </a:solidFill>
              </a:rPr>
              <a:t>aggregation + processing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Not hard to write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be challenging to </a:t>
            </a:r>
            <a:r>
              <a:rPr lang="en-US" dirty="0" err="1" smtClean="0">
                <a:solidFill>
                  <a:srgbClr val="000000"/>
                </a:solidFill>
              </a:rPr>
              <a:t>refactor</a:t>
            </a:r>
            <a:r>
              <a:rPr lang="en-US" dirty="0" smtClean="0">
                <a:solidFill>
                  <a:srgbClr val="000000"/>
                </a:solidFill>
              </a:rPr>
              <a:t> existing algorithms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Designed to work hand-in-hand with HDFS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Minimizes disk seeks, operates at “transfer rate” of disk</a:t>
            </a:r>
          </a:p>
        </p:txBody>
      </p:sp>
    </p:spTree>
    <p:extLst>
      <p:ext uri="{BB962C8B-B14F-4D97-AF65-F5344CB8AC3E}">
        <p14:creationId xmlns="" xmlns:p14="http://schemas.microsoft.com/office/powerpoint/2010/main" val="9507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Speed @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1 million sensors, collecting sample / 5 min</a:t>
            </a:r>
          </a:p>
          <a:p>
            <a:pPr lvl="1"/>
            <a:r>
              <a:rPr lang="en-US" dirty="0" smtClean="0"/>
              <a:t>5 year retention policy</a:t>
            </a:r>
          </a:p>
          <a:p>
            <a:pPr lvl="1"/>
            <a:r>
              <a:rPr lang="en-US" dirty="0" smtClean="0"/>
              <a:t>Storage needs of 15 TB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Single Machine: 15TB takes 2.2 DAYS to scan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@ 20 nodes: </a:t>
            </a:r>
            <a:r>
              <a:rPr lang="en-US" b="1" dirty="0" smtClean="0"/>
              <a:t>Same task takes </a:t>
            </a:r>
            <a:r>
              <a:rPr lang="en-US" b="1" dirty="0" smtClean="0">
                <a:solidFill>
                  <a:srgbClr val="FF0000"/>
                </a:solidFill>
              </a:rPr>
              <a:t>11 Minutes</a:t>
            </a:r>
          </a:p>
        </p:txBody>
      </p:sp>
    </p:spTree>
    <p:extLst>
      <p:ext uri="{BB962C8B-B14F-4D97-AF65-F5344CB8AC3E}">
        <p14:creationId xmlns="" xmlns:p14="http://schemas.microsoft.com/office/powerpoint/2010/main" val="9507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Pig</a:t>
            </a:r>
          </a:p>
          <a:p>
            <a:pPr lvl="1"/>
            <a:r>
              <a:rPr lang="en-US" dirty="0" smtClean="0"/>
              <a:t>Procedural language compiled into MR</a:t>
            </a:r>
          </a:p>
          <a:p>
            <a:r>
              <a:rPr lang="en-US" dirty="0" smtClean="0"/>
              <a:t>Hive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SQL-like </a:t>
            </a:r>
            <a:r>
              <a:rPr lang="en-US" dirty="0" smtClean="0"/>
              <a:t>language compiled into MR</a:t>
            </a:r>
          </a:p>
          <a:p>
            <a:r>
              <a:rPr lang="en-US" dirty="0" smtClean="0"/>
              <a:t>Mahout</a:t>
            </a:r>
          </a:p>
          <a:p>
            <a:pPr lvl="1"/>
            <a:r>
              <a:rPr lang="en-US" dirty="0" smtClean="0"/>
              <a:t>Collection of data mining algorithms for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Streaming</a:t>
            </a:r>
          </a:p>
          <a:p>
            <a:pPr lvl="1"/>
            <a:r>
              <a:rPr lang="en-US" dirty="0" smtClean="0"/>
              <a:t>Ability to write MR with tools such as python,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85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Who is Josh Patterson?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b="1" dirty="0" smtClean="0">
                <a:solidFill>
                  <a:srgbClr val="000000"/>
                </a:solidFill>
                <a:hlinkClick r:id="rId2"/>
              </a:rPr>
              <a:t>josh@cloudera.com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Twitter: </a:t>
            </a:r>
            <a:r>
              <a:rPr lang="en-US" sz="2000" dirty="0" smtClean="0">
                <a:solidFill>
                  <a:schemeClr val="tx2"/>
                </a:solidFill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</a:rPr>
              <a:t>jpatanooga</a:t>
            </a: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Master’s Thesis: self-organizing mesh networks </a:t>
            </a:r>
          </a:p>
          <a:p>
            <a:pPr lvl="1" eaLnBrk="1" hangingPunct="1"/>
            <a:r>
              <a:rPr lang="en-US" sz="1800" dirty="0" smtClean="0">
                <a:solidFill>
                  <a:srgbClr val="000000"/>
                </a:solidFill>
              </a:rPr>
              <a:t>Published in IAAI-09: </a:t>
            </a:r>
            <a:r>
              <a:rPr lang="en-US" sz="1800" dirty="0" err="1" smtClean="0">
                <a:solidFill>
                  <a:srgbClr val="000000"/>
                </a:solidFill>
              </a:rPr>
              <a:t>TinyTermite</a:t>
            </a:r>
            <a:r>
              <a:rPr lang="en-US" sz="1800" dirty="0" smtClean="0">
                <a:solidFill>
                  <a:srgbClr val="000000"/>
                </a:solidFill>
              </a:rPr>
              <a:t>: A Secure Routing Algorithm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Conceived, built, and led </a:t>
            </a:r>
            <a:r>
              <a:rPr lang="en-US" sz="2400" dirty="0" err="1" smtClean="0">
                <a:solidFill>
                  <a:srgbClr val="000000"/>
                </a:solidFill>
              </a:rPr>
              <a:t>Hadoop</a:t>
            </a:r>
            <a:r>
              <a:rPr lang="en-US" sz="2400" dirty="0" smtClean="0">
                <a:solidFill>
                  <a:srgbClr val="000000"/>
                </a:solidFill>
              </a:rPr>
              <a:t> integration for </a:t>
            </a:r>
            <a:r>
              <a:rPr lang="en-US" sz="2400" dirty="0" err="1" smtClean="0">
                <a:solidFill>
                  <a:srgbClr val="000000"/>
                </a:solidFill>
              </a:rPr>
              <a:t>openPDC</a:t>
            </a:r>
            <a:r>
              <a:rPr lang="en-US" sz="2400" dirty="0" smtClean="0">
                <a:solidFill>
                  <a:srgbClr val="000000"/>
                </a:solidFill>
              </a:rPr>
              <a:t> project at Tennessee Valley Authority (TVA)</a:t>
            </a:r>
          </a:p>
          <a:p>
            <a:pPr lvl="1" eaLnBrk="1" hangingPunct="1"/>
            <a:r>
              <a:rPr lang="en-US" sz="1800" dirty="0" smtClean="0">
                <a:solidFill>
                  <a:srgbClr val="000000"/>
                </a:solidFill>
              </a:rPr>
              <a:t>Led team which designed classification techniques for time series and Map Reduce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Open source work at </a:t>
            </a:r>
          </a:p>
          <a:p>
            <a:pPr lvl="1" eaLnBrk="1" hangingPunct="1"/>
            <a:r>
              <a:rPr lang="en-US" sz="1800" dirty="0" smtClean="0">
                <a:solidFill>
                  <a:srgbClr val="000000"/>
                </a:solidFill>
                <a:hlinkClick r:id="rId3"/>
              </a:rPr>
              <a:t>http://openpdc.codeplex.com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linkClick r:id="rId4"/>
              </a:rPr>
              <a:t>https://github.com/</a:t>
            </a:r>
            <a:r>
              <a:rPr lang="en-US" sz="1800" dirty="0" smtClean="0">
                <a:solidFill>
                  <a:srgbClr val="000000"/>
                </a:solidFill>
                <a:hlinkClick r:id="rId4"/>
              </a:rPr>
              <a:t>jpatanooga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Today</a:t>
            </a:r>
          </a:p>
          <a:p>
            <a:pPr lvl="1" eaLnBrk="1" hangingPunct="1"/>
            <a:r>
              <a:rPr lang="en-US" sz="1800" dirty="0" smtClean="0">
                <a:solidFill>
                  <a:srgbClr val="000000"/>
                </a:solidFill>
              </a:rPr>
              <a:t>Sr. Solutions Architect at Cloudera</a:t>
            </a:r>
          </a:p>
        </p:txBody>
      </p:sp>
    </p:spTree>
    <p:extLst>
      <p:ext uri="{BB962C8B-B14F-4D97-AF65-F5344CB8AC3E}">
        <p14:creationId xmlns="" xmlns:p14="http://schemas.microsoft.com/office/powerpoint/2010/main" val="24292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90" y="4063999"/>
            <a:ext cx="8649085" cy="755265"/>
          </a:xfrm>
        </p:spPr>
        <p:txBody>
          <a:bodyPr/>
          <a:lstStyle/>
          <a:p>
            <a:pPr algn="r"/>
            <a:r>
              <a:rPr lang="en-US" sz="3200" dirty="0" smtClean="0"/>
              <a:t>The Enterprise and </a:t>
            </a:r>
            <a:r>
              <a:rPr lang="en-US" sz="3200" dirty="0" err="1" smtClean="0"/>
              <a:t>Hadoop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2032000"/>
            <a:ext cx="8648700" cy="18825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“What if you don’t know the questions?” </a:t>
            </a:r>
          </a:p>
          <a:p>
            <a:pPr marL="0" indent="0" algn="r">
              <a:buNone/>
            </a:pPr>
            <a:endParaRPr lang="en-US" i="1" dirty="0" smtClean="0"/>
          </a:p>
          <a:p>
            <a:pPr marL="0" indent="0" algn="r">
              <a:buNone/>
            </a:pP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--- 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Forrester 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Report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27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2057400"/>
            <a:ext cx="9144000" cy="38862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205740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Hadoop in Production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©2011 Cloudera,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D36-5D07-4228-ACDA-B3825FFA9D9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197114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How Apache Hadoop fits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 Black" pitchFamily="34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Arial Black" pitchFamily="34" charset="0"/>
              </a:rPr>
              <a:t>nto </a:t>
            </a:r>
            <a:r>
              <a:rPr lang="en-US" sz="2000" dirty="0">
                <a:solidFill>
                  <a:schemeClr val="accent1"/>
                </a:solidFill>
                <a:latin typeface="Arial Black" pitchFamily="34" charset="0"/>
              </a:rPr>
              <a:t>y</a:t>
            </a:r>
            <a:r>
              <a:rPr lang="en-US" sz="2000" dirty="0" smtClean="0">
                <a:solidFill>
                  <a:schemeClr val="accent1"/>
                </a:solidFill>
                <a:latin typeface="Arial Black" pitchFamily="34" charset="0"/>
              </a:rPr>
              <a:t>our </a:t>
            </a:r>
            <a:r>
              <a:rPr lang="en-US" sz="2000" dirty="0">
                <a:solidFill>
                  <a:schemeClr val="accent1"/>
                </a:solidFill>
                <a:latin typeface="Arial Black" pitchFamily="34" charset="0"/>
              </a:rPr>
              <a:t>e</a:t>
            </a:r>
            <a:r>
              <a:rPr lang="en-US" sz="2000" dirty="0" smtClean="0">
                <a:solidFill>
                  <a:schemeClr val="accent1"/>
                </a:solidFill>
                <a:latin typeface="Arial Black" pitchFamily="34" charset="0"/>
              </a:rPr>
              <a:t>xisting </a:t>
            </a:r>
            <a:r>
              <a:rPr lang="en-US" sz="2000" dirty="0">
                <a:solidFill>
                  <a:schemeClr val="accent1"/>
                </a:solidFill>
                <a:latin typeface="Arial Black" pitchFamily="34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Arial Black" pitchFamily="34" charset="0"/>
              </a:rPr>
              <a:t>nfrastructure.</a:t>
            </a:r>
            <a:endParaRPr 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11142"/>
            <a:ext cx="4419600" cy="1223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886" t="17555" r="6447" b="20308"/>
          <a:stretch/>
        </p:blipFill>
        <p:spPr>
          <a:xfrm>
            <a:off x="990600" y="3998120"/>
            <a:ext cx="3474738" cy="8798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3400" y="5299038"/>
            <a:ext cx="990600" cy="3770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670198" y="5299038"/>
            <a:ext cx="990600" cy="3770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Files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819400" y="5299038"/>
            <a:ext cx="990600" cy="3770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Web Data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3962400" y="5299038"/>
            <a:ext cx="990600" cy="3770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Relational Databases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3959674" y="2932843"/>
            <a:ext cx="990600" cy="3770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IDE’s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5102674" y="2932843"/>
            <a:ext cx="990600" cy="3770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 / Analytics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245674" y="2932843"/>
            <a:ext cx="990600" cy="3770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Enterprise Reporting</a:t>
            </a:r>
            <a:endParaRPr lang="en-US" sz="1000" dirty="0"/>
          </a:p>
        </p:txBody>
      </p:sp>
      <p:pic>
        <p:nvPicPr>
          <p:cNvPr id="21" name="Picture 20" descr="C:\Users\Charles\AppData\Local\Microsoft\Windows\Temporary Internet Files\Content.IE5\Y0WKFHQ5\MC900432623[1]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225353" y="2436521"/>
            <a:ext cx="496321" cy="496321"/>
          </a:xfrm>
          <a:prstGeom prst="rect">
            <a:avLst/>
          </a:prstGeom>
          <a:noFill/>
        </p:spPr>
      </p:pic>
      <p:pic>
        <p:nvPicPr>
          <p:cNvPr id="22" name="Picture 21" descr="C:\Users\Charles\AppData\Local\Microsoft\Windows\Temporary Internet Files\Content.IE5\Y0WKFHQ5\MC900432623[1]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349812" y="2436520"/>
            <a:ext cx="496321" cy="496321"/>
          </a:xfrm>
          <a:prstGeom prst="rect">
            <a:avLst/>
          </a:prstGeom>
          <a:noFill/>
        </p:spPr>
      </p:pic>
      <p:pic>
        <p:nvPicPr>
          <p:cNvPr id="23" name="Picture 22" descr="C:\Users\Charles\AppData\Local\Microsoft\Windows\Temporary Internet Files\Content.IE5\Y0WKFHQ5\MC900432623[1]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492813" y="2436519"/>
            <a:ext cx="496321" cy="496321"/>
          </a:xfrm>
          <a:prstGeom prst="rect">
            <a:avLst/>
          </a:prstGeom>
          <a:noFill/>
        </p:spPr>
      </p:pic>
      <p:sp>
        <p:nvSpPr>
          <p:cNvPr id="26" name="Can 25"/>
          <p:cNvSpPr/>
          <p:nvPr/>
        </p:nvSpPr>
        <p:spPr>
          <a:xfrm>
            <a:off x="5559874" y="3777480"/>
            <a:ext cx="1676400" cy="592311"/>
          </a:xfrm>
          <a:prstGeom prst="can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5000"/>
                </a:schemeClr>
              </a:gs>
              <a:gs pos="100000">
                <a:schemeClr val="tx2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Enterprise Data Warehouse</a:t>
            </a:r>
            <a:endParaRPr lang="en-US" sz="1000" dirty="0"/>
          </a:p>
        </p:txBody>
      </p:sp>
      <p:sp>
        <p:nvSpPr>
          <p:cNvPr id="27" name="Can 26"/>
          <p:cNvSpPr/>
          <p:nvPr/>
        </p:nvSpPr>
        <p:spPr>
          <a:xfrm>
            <a:off x="5559874" y="4442023"/>
            <a:ext cx="1676400" cy="592311"/>
          </a:xfrm>
          <a:prstGeom prst="can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5000"/>
                </a:schemeClr>
              </a:gs>
              <a:gs pos="100000">
                <a:schemeClr val="tx2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Operational Rules Engines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2932019"/>
            <a:ext cx="990600" cy="3770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Web Application</a:t>
            </a:r>
            <a:endParaRPr lang="en-US" sz="1000" dirty="0"/>
          </a:p>
        </p:txBody>
      </p:sp>
      <p:pic>
        <p:nvPicPr>
          <p:cNvPr id="29" name="Picture 28" descr="C:\Users\Charles\AppData\Local\Microsoft\Windows\Temporary Internet Files\Content.IE5\Y0WKFHQ5\MC900432623[1]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961879" y="2435697"/>
            <a:ext cx="496321" cy="496321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533400" y="2932840"/>
            <a:ext cx="990600" cy="3770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Management Tools</a:t>
            </a:r>
            <a:endParaRPr lang="en-US" sz="1000" dirty="0"/>
          </a:p>
        </p:txBody>
      </p:sp>
      <p:pic>
        <p:nvPicPr>
          <p:cNvPr id="31" name="Picture 30" descr="C:\Users\Charles\AppData\Local\Microsoft\Windows\Temporary Internet Files\Content.IE5\Y0WKFHQ5\MC900432623[1]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99079" y="2436518"/>
            <a:ext cx="496321" cy="496321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533400" y="2235254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OPERATORS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9674" y="2235254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ENGINEERS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02672" y="2221074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ANALYSTS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0010" y="2221077"/>
            <a:ext cx="1221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BUSINESS USERS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96200" y="2220253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CUSTOMERS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33400" y="3466243"/>
            <a:ext cx="815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95400" y="3490627"/>
            <a:ext cx="0" cy="311237"/>
          </a:xfrm>
          <a:prstGeom prst="line">
            <a:avLst/>
          </a:prstGeom>
          <a:ln w="190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67200" y="3490627"/>
            <a:ext cx="0" cy="311237"/>
          </a:xfrm>
          <a:prstGeom prst="line">
            <a:avLst/>
          </a:prstGeom>
          <a:ln w="190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2"/>
          </p:cNvCxnSpPr>
          <p:nvPr/>
        </p:nvCxnSpPr>
        <p:spPr>
          <a:xfrm>
            <a:off x="6740974" y="3309851"/>
            <a:ext cx="0" cy="156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01450" y="3316715"/>
            <a:ext cx="0" cy="156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57700" y="3305859"/>
            <a:ext cx="0" cy="156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49011" y="3331016"/>
            <a:ext cx="0" cy="156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953000" y="4073635"/>
            <a:ext cx="606874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953000" y="4739514"/>
            <a:ext cx="606874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0"/>
          </p:cNvCxnSpPr>
          <p:nvPr/>
        </p:nvCxnSpPr>
        <p:spPr>
          <a:xfrm flipV="1">
            <a:off x="1028700" y="5034334"/>
            <a:ext cx="0" cy="26470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166384" y="5034334"/>
            <a:ext cx="0" cy="26470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317358" y="5034334"/>
            <a:ext cx="0" cy="26470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454974" y="5034334"/>
            <a:ext cx="0" cy="26470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93158" y="3487408"/>
            <a:ext cx="0" cy="311237"/>
          </a:xfrm>
          <a:prstGeom prst="line">
            <a:avLst/>
          </a:prstGeom>
          <a:ln w="190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06502" y="3316715"/>
            <a:ext cx="0" cy="156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6960445" y="3738081"/>
            <a:ext cx="1277263" cy="725605"/>
          </a:xfrm>
          <a:prstGeom prst="bentConnector3">
            <a:avLst>
              <a:gd name="adj1" fmla="val -266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906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Industry is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Microsoft </a:t>
            </a:r>
          </a:p>
          <a:p>
            <a:pPr lvl="1"/>
            <a:r>
              <a:rPr lang="en-US" dirty="0" smtClean="0"/>
              <a:t>ships CTP of </a:t>
            </a:r>
            <a:r>
              <a:rPr lang="en-US" b="1" dirty="0" err="1" smtClean="0"/>
              <a:t>Hadoop</a:t>
            </a:r>
            <a:r>
              <a:rPr lang="en-US" b="1" dirty="0" smtClean="0"/>
              <a:t> Connectors for SQL Server and Parallel Data Warehouse</a:t>
            </a:r>
          </a:p>
          <a:p>
            <a:pPr lvl="2"/>
            <a:r>
              <a:rPr lang="en-US" dirty="0" smtClean="0"/>
              <a:t>(based on </a:t>
            </a:r>
            <a:r>
              <a:rPr lang="en-US" dirty="0" err="1" smtClean="0"/>
              <a:t>Cloudera’s</a:t>
            </a:r>
            <a:r>
              <a:rPr lang="en-US" dirty="0" smtClean="0"/>
              <a:t> </a:t>
            </a:r>
            <a:r>
              <a:rPr lang="en-US" dirty="0" err="1" smtClean="0"/>
              <a:t>Sqoop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dirty="0" smtClean="0">
                <a:hlinkClick r:id="rId2"/>
              </a:rPr>
              <a:t>http://blogs.technet.com/b/dataplatforminsider/archive/2011/08/25/microsoft-ships-ctp-of-hadoop-connectors-for-sql-server-and-parallel-data-warehouse.aspx</a:t>
            </a:r>
            <a:endParaRPr lang="en-US" dirty="0" smtClean="0"/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Announcments</a:t>
            </a:r>
            <a:r>
              <a:rPr lang="en-US" dirty="0" smtClean="0"/>
              <a:t> at Oracle Open World</a:t>
            </a:r>
          </a:p>
          <a:p>
            <a:pPr lvl="2"/>
            <a:r>
              <a:rPr lang="en-US" dirty="0" smtClean="0"/>
              <a:t>Connector to </a:t>
            </a:r>
            <a:r>
              <a:rPr lang="en-US" b="1" dirty="0" err="1" smtClean="0">
                <a:solidFill>
                  <a:srgbClr val="FF0000"/>
                </a:solidFill>
              </a:rPr>
              <a:t>Hadoop</a:t>
            </a:r>
            <a:r>
              <a:rPr lang="en-US" dirty="0" smtClean="0"/>
              <a:t> allowing data flow into Oracle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</a:rPr>
              <a:t>Hadoop</a:t>
            </a:r>
            <a:r>
              <a:rPr lang="en-US" dirty="0" smtClean="0"/>
              <a:t> Accelerator for </a:t>
            </a:r>
            <a:r>
              <a:rPr lang="en-US" dirty="0" err="1" smtClean="0"/>
              <a:t>Exalogic</a:t>
            </a:r>
            <a:endParaRPr lang="en-US" dirty="0" smtClean="0"/>
          </a:p>
          <a:p>
            <a:pPr lvl="2"/>
            <a:r>
              <a:rPr lang="en-US" dirty="0" smtClean="0"/>
              <a:t>In-memory processing for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2"/>
            <a:r>
              <a:rPr lang="en-US" dirty="0" smtClean="0"/>
              <a:t>ETL using </a:t>
            </a:r>
            <a:r>
              <a:rPr lang="en-US" b="1" dirty="0" err="1" smtClean="0">
                <a:solidFill>
                  <a:srgbClr val="FF0000"/>
                </a:solidFill>
              </a:rPr>
              <a:t>Hadoop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Integrated analytics on Oracle and </a:t>
            </a:r>
            <a:r>
              <a:rPr lang="en-US" b="1" dirty="0" err="1" smtClean="0">
                <a:solidFill>
                  <a:srgbClr val="FF0000"/>
                </a:solidFill>
              </a:rPr>
              <a:t>Hadoop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://www.google.com/url?source=imgres&amp;ct=img&amp;q=http://www.seeklogo.com/images/I/Informatica-logo-9C986B1256-seeklogo.com.gif&amp;sa=X&amp;ei=hW4-TZOHLoWesQOwka3nBA&amp;ved=0CAQQ8wc&amp;usg=AFQjCNGrGSE1SQu08C-MXVTN3iP-gVN-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5050" y="1291738"/>
            <a:ext cx="1272808" cy="1272808"/>
          </a:xfrm>
          <a:prstGeom prst="rect">
            <a:avLst/>
          </a:prstGeom>
          <a:noFill/>
        </p:spPr>
      </p:pic>
      <p:sp>
        <p:nvSpPr>
          <p:cNvPr id="13316" name="Rectangle 1"/>
          <p:cNvSpPr>
            <a:spLocks noGrp="1" noChangeArrowheads="1"/>
          </p:cNvSpPr>
          <p:nvPr>
            <p:ph type="title"/>
          </p:nvPr>
        </p:nvSpPr>
        <p:spPr>
          <a:xfrm>
            <a:off x="448938" y="0"/>
            <a:ext cx="8923661" cy="1107281"/>
          </a:xfrm>
        </p:spPr>
        <p:txBody>
          <a:bodyPr/>
          <a:lstStyle/>
          <a:p>
            <a:pPr algn="l" eaLnBrk="1" hangingPunct="1"/>
            <a:r>
              <a:rPr lang="en-US" sz="2600" dirty="0" smtClean="0"/>
              <a:t>Integrating With the Enterprise IT Ecosystem</a:t>
            </a: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C913D36-5D07-4228-ACDA-B3825FFA9D99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8072" y="5250070"/>
            <a:ext cx="6781800" cy="1433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10" descr="AsterD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939" y="4419600"/>
            <a:ext cx="952500" cy="247650"/>
          </a:xfrm>
          <a:prstGeom prst="rect">
            <a:avLst/>
          </a:prstGeom>
          <a:noFill/>
        </p:spPr>
      </p:pic>
      <p:pic>
        <p:nvPicPr>
          <p:cNvPr id="19" name="Picture 12" descr="Greenplu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339" y="3581400"/>
            <a:ext cx="762000" cy="466726"/>
          </a:xfrm>
          <a:prstGeom prst="rect">
            <a:avLst/>
          </a:prstGeom>
          <a:noFill/>
        </p:spPr>
      </p:pic>
      <p:pic>
        <p:nvPicPr>
          <p:cNvPr id="20" name="Picture 14" descr="Membas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939" y="3048000"/>
            <a:ext cx="952500" cy="257175"/>
          </a:xfrm>
          <a:prstGeom prst="rect">
            <a:avLst/>
          </a:prstGeom>
          <a:noFill/>
        </p:spPr>
      </p:pic>
      <p:pic>
        <p:nvPicPr>
          <p:cNvPr id="21" name="Picture 16" descr="Netezza Corporati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139" y="2438400"/>
            <a:ext cx="1532261" cy="352420"/>
          </a:xfrm>
          <a:prstGeom prst="rect">
            <a:avLst/>
          </a:prstGeom>
          <a:noFill/>
        </p:spPr>
      </p:pic>
      <p:pic>
        <p:nvPicPr>
          <p:cNvPr id="22" name="Picture 20" descr="Teradat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8939" y="4876800"/>
            <a:ext cx="952500" cy="314326"/>
          </a:xfrm>
          <a:prstGeom prst="rect">
            <a:avLst/>
          </a:prstGeom>
          <a:noFill/>
        </p:spPr>
      </p:pic>
      <p:pic>
        <p:nvPicPr>
          <p:cNvPr id="24" name="Picture 4" descr="Jaspersof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05811" y="1149123"/>
            <a:ext cx="1143000" cy="295275"/>
          </a:xfrm>
          <a:prstGeom prst="rect">
            <a:avLst/>
          </a:prstGeom>
          <a:noFill/>
        </p:spPr>
      </p:pic>
      <p:pic>
        <p:nvPicPr>
          <p:cNvPr id="25" name="Picture 6" descr="Microstrategy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66924" y="1729096"/>
            <a:ext cx="1104904" cy="209932"/>
          </a:xfrm>
          <a:prstGeom prst="rect">
            <a:avLst/>
          </a:prstGeom>
          <a:noFill/>
        </p:spPr>
      </p:pic>
      <p:pic>
        <p:nvPicPr>
          <p:cNvPr id="26" name="Picture 8" descr="Pentaho Corporati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05811" y="1729096"/>
            <a:ext cx="1143000" cy="352426"/>
          </a:xfrm>
          <a:prstGeom prst="rect">
            <a:avLst/>
          </a:prstGeom>
          <a:noFill/>
        </p:spPr>
      </p:pic>
      <p:pic>
        <p:nvPicPr>
          <p:cNvPr id="27" name="Picture 4" descr="http://www.google.com/url?source=imgres&amp;ct=img&amp;q=http://radar.oreilly.com/2010/12/15/121510-karmasphere-slider.jpg&amp;sa=X&amp;ei=X3A-TcrwKIL0tgPF__XmBA&amp;ved=0CAQQ8wc&amp;usg=AFQjCNFXrm04cw230kezRnQa07pqFYz6w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7389" y="1013007"/>
            <a:ext cx="1021452" cy="676367"/>
          </a:xfrm>
          <a:prstGeom prst="rect">
            <a:avLst/>
          </a:prstGeom>
          <a:noFill/>
        </p:spPr>
      </p:pic>
      <p:pic>
        <p:nvPicPr>
          <p:cNvPr id="31" name="Picture 24" descr="Datame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71302" y="1856025"/>
            <a:ext cx="1143000" cy="209550"/>
          </a:xfrm>
          <a:prstGeom prst="rect">
            <a:avLst/>
          </a:prstGeom>
          <a:noFill/>
        </p:spPr>
      </p:pic>
      <p:pic>
        <p:nvPicPr>
          <p:cNvPr id="34818" name="Picture 2" descr="http://www.google.com/url?source=imgres&amp;ct=img&amp;q=https://evbdn.eventbrite.com/s3-s3/eventlogos/9246459/rhstandardsmall.jpg&amp;sa=X&amp;ei=QdCvTbS8KYjTiAK9tqmwBg&amp;ved=0CAQQ8wc&amp;usg=AFQjCNG3oKsm_AAno5pXalVN2sYd_gmsoQ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34652" y="5852643"/>
            <a:ext cx="1226262" cy="393654"/>
          </a:xfrm>
          <a:prstGeom prst="rect">
            <a:avLst/>
          </a:prstGeom>
          <a:noFill/>
        </p:spPr>
      </p:pic>
      <p:pic>
        <p:nvPicPr>
          <p:cNvPr id="34820" name="Picture 4" descr="http://www.google.com/url?source=imgres&amp;ct=img&amp;q=http://projects.hepforge.org/genie/images/logos/suse.png&amp;sa=X&amp;ei=atCvTYjNEejhiALT0fivBg&amp;ved=0CAQQ8wc&amp;usg=AFQjCNGm60SC8Vb0hHX5GW1PI7cTE1YJj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46005" y="5691473"/>
            <a:ext cx="859970" cy="780589"/>
          </a:xfrm>
          <a:prstGeom prst="rect">
            <a:avLst/>
          </a:prstGeom>
          <a:noFill/>
        </p:spPr>
      </p:pic>
      <p:pic>
        <p:nvPicPr>
          <p:cNvPr id="34822" name="Picture 6" descr="http://www.google.com/url?source=imgres&amp;ct=img&amp;q=http://mirror.leaseweb.com/centos/graphics/centos-transparent.png&amp;sa=X&amp;ei=k9CvTeGVEaPfiALG-OivBg&amp;ved=0CAQQ8wc&amp;usg=AFQjCNFvo7piWvsh2AVX-D1OOJQbXnwdb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86466" y="5812144"/>
            <a:ext cx="1445743" cy="552404"/>
          </a:xfrm>
          <a:prstGeom prst="rect">
            <a:avLst/>
          </a:prstGeom>
          <a:noFill/>
        </p:spPr>
      </p:pic>
      <p:pic>
        <p:nvPicPr>
          <p:cNvPr id="34824" name="Picture 8" descr="http://www.google.com/url?source=imgres&amp;ct=img&amp;q=http://www.gmcomputers4u2.com/pic/UbuntuLogo.png&amp;sa=X&amp;ei=wtCvTbjIM6vQiALxgqSwBg&amp;ved=0CAQQ8wc&amp;usg=AFQjCNHyLClLoTZAhug_PGmislk7rY6c6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477000" y="5867400"/>
            <a:ext cx="1486047" cy="387105"/>
          </a:xfrm>
          <a:prstGeom prst="rect">
            <a:avLst/>
          </a:prstGeom>
          <a:noFill/>
        </p:spPr>
      </p:pic>
      <p:pic>
        <p:nvPicPr>
          <p:cNvPr id="38" name="Picture 2" descr="Talen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346088" y="1238061"/>
            <a:ext cx="952500" cy="361951"/>
          </a:xfrm>
          <a:prstGeom prst="rect">
            <a:avLst/>
          </a:prstGeom>
          <a:noFill/>
        </p:spPr>
      </p:pic>
      <p:sp>
        <p:nvSpPr>
          <p:cNvPr id="40" name="Content Placeholder 2"/>
          <p:cNvSpPr txBox="1">
            <a:spLocks/>
          </p:cNvSpPr>
          <p:nvPr/>
        </p:nvSpPr>
        <p:spPr>
          <a:xfrm>
            <a:off x="7630882" y="3659455"/>
            <a:ext cx="1545776" cy="92343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defTabSz="457200">
              <a:spcBef>
                <a:spcPts val="600"/>
              </a:spcBef>
              <a:buClr>
                <a:srgbClr val="006AAE"/>
              </a:buClr>
              <a:defRPr/>
            </a:pPr>
            <a:r>
              <a:rPr lang="en-US" sz="2000" b="1" dirty="0">
                <a:solidFill>
                  <a:srgbClr val="4D4D4D"/>
                </a:solidFill>
                <a:cs typeface="Verdana"/>
              </a:rPr>
              <a:t>More coming…</a:t>
            </a:r>
          </a:p>
        </p:txBody>
      </p:sp>
      <p:sp>
        <p:nvSpPr>
          <p:cNvPr id="41" name="Oval 40"/>
          <p:cNvSpPr/>
          <p:nvPr/>
        </p:nvSpPr>
        <p:spPr>
          <a:xfrm>
            <a:off x="2573663" y="5212403"/>
            <a:ext cx="4554947" cy="598816"/>
          </a:xfrm>
          <a:prstGeom prst="ellipse">
            <a:avLst/>
          </a:prstGeom>
          <a:solidFill>
            <a:srgbClr val="FFFFCC">
              <a:alpha val="50196"/>
            </a:srgb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645228" y="5334000"/>
            <a:ext cx="4441371" cy="36835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defTabSz="457200">
              <a:spcBef>
                <a:spcPts val="600"/>
              </a:spcBef>
              <a:buClr>
                <a:srgbClr val="006AAE"/>
              </a:buClr>
              <a:defRPr/>
            </a:pPr>
            <a:r>
              <a:rPr lang="en-US" sz="1600" b="1" dirty="0">
                <a:solidFill>
                  <a:srgbClr val="4D4D4D"/>
                </a:solidFill>
                <a:cs typeface="Verdana"/>
              </a:rPr>
              <a:t>Packaging, testing</a:t>
            </a:r>
          </a:p>
        </p:txBody>
      </p:sp>
      <p:sp>
        <p:nvSpPr>
          <p:cNvPr id="45" name="Oval 44"/>
          <p:cNvSpPr/>
          <p:nvPr/>
        </p:nvSpPr>
        <p:spPr>
          <a:xfrm>
            <a:off x="1747692" y="2819400"/>
            <a:ext cx="679818" cy="2299526"/>
          </a:xfrm>
          <a:prstGeom prst="ellipse">
            <a:avLst/>
          </a:prstGeom>
          <a:solidFill>
            <a:srgbClr val="FFFFCC">
              <a:alpha val="50196"/>
            </a:srgb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590022" y="3361633"/>
            <a:ext cx="1000778" cy="11293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defTabSz="457200">
              <a:spcBef>
                <a:spcPts val="600"/>
              </a:spcBef>
              <a:buClr>
                <a:srgbClr val="006AAE"/>
              </a:buClr>
              <a:defRPr/>
            </a:pPr>
            <a:r>
              <a:rPr lang="en-US" sz="1400" b="1" dirty="0" err="1" smtClean="0">
                <a:solidFill>
                  <a:srgbClr val="4D4D4D"/>
                </a:solidFill>
                <a:cs typeface="Verdana"/>
              </a:rPr>
              <a:t>Sqoop</a:t>
            </a:r>
            <a:r>
              <a:rPr lang="en-US" sz="1400" b="1" dirty="0" smtClean="0">
                <a:solidFill>
                  <a:srgbClr val="4D4D4D"/>
                </a:solidFill>
                <a:cs typeface="Verdana"/>
              </a:rPr>
              <a:t>* </a:t>
            </a:r>
            <a:r>
              <a:rPr lang="en-US" sz="1400" b="1" dirty="0">
                <a:solidFill>
                  <a:srgbClr val="4D4D4D"/>
                </a:solidFill>
                <a:cs typeface="Verdana"/>
              </a:rPr>
              <a:t>frame-work, adapters</a:t>
            </a:r>
          </a:p>
        </p:txBody>
      </p:sp>
      <p:sp>
        <p:nvSpPr>
          <p:cNvPr id="47" name="Oval 46"/>
          <p:cNvSpPr/>
          <p:nvPr/>
        </p:nvSpPr>
        <p:spPr>
          <a:xfrm>
            <a:off x="2541001" y="2099003"/>
            <a:ext cx="4554947" cy="598816"/>
          </a:xfrm>
          <a:prstGeom prst="ellipse">
            <a:avLst/>
          </a:prstGeom>
          <a:solidFill>
            <a:srgbClr val="FFFFCC">
              <a:alpha val="50196"/>
            </a:srgb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612566" y="2220600"/>
            <a:ext cx="4441371" cy="36835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defTabSz="457200">
              <a:spcBef>
                <a:spcPts val="600"/>
              </a:spcBef>
              <a:buClr>
                <a:srgbClr val="006AAE"/>
              </a:buClr>
              <a:defRPr/>
            </a:pPr>
            <a:r>
              <a:rPr lang="en-US" sz="1600" b="1" dirty="0">
                <a:solidFill>
                  <a:srgbClr val="4D4D4D"/>
                </a:solidFill>
                <a:cs typeface="Verdana"/>
              </a:rPr>
              <a:t>Drivers, language enhancements, testing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19400" y="2819400"/>
            <a:ext cx="3962400" cy="2362200"/>
            <a:chOff x="228600" y="2667000"/>
            <a:chExt cx="4180114" cy="2667000"/>
          </a:xfrm>
        </p:grpSpPr>
        <p:sp>
          <p:nvSpPr>
            <p:cNvPr id="33" name="Rectangle 32"/>
            <p:cNvSpPr/>
            <p:nvPr/>
          </p:nvSpPr>
          <p:spPr>
            <a:xfrm>
              <a:off x="1295400" y="4419600"/>
              <a:ext cx="1981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600" y="4953000"/>
              <a:ext cx="41148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Coordination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886" t="17555" r="6447" b="20308"/>
            <a:stretch/>
          </p:blipFill>
          <p:spPr>
            <a:xfrm>
              <a:off x="1473610" y="4478280"/>
              <a:ext cx="1554485" cy="3936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/>
          </p:nvSpPr>
          <p:spPr>
            <a:xfrm>
              <a:off x="228600" y="3733800"/>
              <a:ext cx="990600" cy="1143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Data Integration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52800" y="3733800"/>
              <a:ext cx="990600" cy="113808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Fast Read/Write Access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95400" y="3733800"/>
              <a:ext cx="1981200" cy="6096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Languages / Compilers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8600" y="3200400"/>
              <a:ext cx="12954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Workflow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3152" y="3200400"/>
              <a:ext cx="1368648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Scheduling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48000" y="3200400"/>
              <a:ext cx="12954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Metadata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9313" y="5149334"/>
              <a:ext cx="10494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prstClr val="white"/>
                  </a:solidFill>
                </a:rPr>
                <a:t>APACHE ZOOKEEPER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00" y="4600545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i="1" dirty="0">
                  <a:solidFill>
                    <a:prstClr val="white"/>
                  </a:solidFill>
                </a:rPr>
                <a:t>APACHE FLUME, APACHE SQOOP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51939" y="4692134"/>
              <a:ext cx="990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i="1" dirty="0">
                  <a:solidFill>
                    <a:prstClr val="white"/>
                  </a:solidFill>
                </a:rPr>
                <a:t>APACHE HBASE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05000" y="4114800"/>
              <a:ext cx="1371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i="1" dirty="0">
                  <a:solidFill>
                    <a:prstClr val="white"/>
                  </a:solidFill>
                </a:rPr>
                <a:t>APACHE PIG, APACHE HIVE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400" y="3472934"/>
              <a:ext cx="990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i="1" dirty="0">
                  <a:solidFill>
                    <a:prstClr val="white"/>
                  </a:solidFill>
                </a:rPr>
                <a:t>APACHE OOZIE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16602" y="3472934"/>
              <a:ext cx="990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i="1" dirty="0">
                  <a:solidFill>
                    <a:prstClr val="white"/>
                  </a:solidFill>
                </a:rPr>
                <a:t>APACHE OOZIE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52800" y="3472934"/>
              <a:ext cx="990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i="1" dirty="0">
                  <a:solidFill>
                    <a:prstClr val="white"/>
                  </a:solidFill>
                </a:rPr>
                <a:t>APACHE HIVE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8600" y="2667000"/>
              <a:ext cx="12954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File System Mount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3152" y="2667000"/>
              <a:ext cx="1368648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UI Framework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8000" y="2667000"/>
              <a:ext cx="12954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</a:rPr>
                <a:t>SDK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400" y="2939534"/>
              <a:ext cx="990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i="1" dirty="0">
                  <a:solidFill>
                    <a:prstClr val="white"/>
                  </a:solidFill>
                </a:rPr>
                <a:t>FUSE-DFS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16602" y="2939534"/>
              <a:ext cx="990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i="1" dirty="0">
                  <a:solidFill>
                    <a:prstClr val="white"/>
                  </a:solidFill>
                </a:rPr>
                <a:t>HUE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00" y="2939534"/>
              <a:ext cx="990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i="1" dirty="0">
                  <a:solidFill>
                    <a:prstClr val="white"/>
                  </a:solidFill>
                </a:rPr>
                <a:t>HUE SDK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0" y="5486400"/>
            <a:ext cx="228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*</a:t>
            </a:r>
            <a:r>
              <a:rPr lang="en-US" sz="1050" i="1" dirty="0" err="1" smtClean="0"/>
              <a:t>Sqoop</a:t>
            </a:r>
            <a:r>
              <a:rPr lang="en-US" sz="1050" i="1" dirty="0" smtClean="0"/>
              <a:t> supports JDBC, </a:t>
            </a:r>
            <a:r>
              <a:rPr lang="en-US" sz="1050" i="1" dirty="0" err="1" smtClean="0"/>
              <a:t>MySQL</a:t>
            </a:r>
            <a:r>
              <a:rPr lang="en-US" sz="1050" i="1" dirty="0" smtClean="0"/>
              <a:t>, </a:t>
            </a:r>
            <a:r>
              <a:rPr lang="en-US" sz="1050" i="1" dirty="0" err="1" smtClean="0"/>
              <a:t>Postgres</a:t>
            </a:r>
            <a:r>
              <a:rPr lang="en-US" sz="1050" i="1" dirty="0" smtClean="0"/>
              <a:t>, HSQLDB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609005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Forester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 World Economic Forum </a:t>
            </a:r>
          </a:p>
          <a:p>
            <a:pPr lvl="1"/>
            <a:r>
              <a:rPr lang="en-US" b="1" dirty="0" smtClean="0"/>
              <a:t>Declared that data is a new asset class</a:t>
            </a:r>
          </a:p>
          <a:p>
            <a:r>
              <a:rPr lang="en-US" dirty="0" smtClean="0"/>
              <a:t>Big data is an </a:t>
            </a:r>
            <a:r>
              <a:rPr lang="en-US" b="1" dirty="0" smtClean="0"/>
              <a:t>applied science project </a:t>
            </a:r>
            <a:r>
              <a:rPr lang="en-US" dirty="0" smtClean="0"/>
              <a:t>in most companies</a:t>
            </a:r>
          </a:p>
          <a:p>
            <a:pPr lvl="1"/>
            <a:r>
              <a:rPr lang="en-US" dirty="0" smtClean="0"/>
              <a:t>Major potential constraint is </a:t>
            </a:r>
            <a:r>
              <a:rPr lang="en-US" b="1" dirty="0" smtClean="0"/>
              <a:t>not</a:t>
            </a:r>
            <a:r>
              <a:rPr lang="en-US" dirty="0" smtClean="0"/>
              <a:t> the cost of the computing technology </a:t>
            </a:r>
          </a:p>
          <a:p>
            <a:pPr lvl="1"/>
            <a:r>
              <a:rPr lang="en-US" b="1" dirty="0" smtClean="0"/>
              <a:t>but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tx2"/>
                </a:solidFill>
              </a:rPr>
              <a:t>skilled people </a:t>
            </a:r>
            <a:r>
              <a:rPr lang="en-US" dirty="0" smtClean="0"/>
              <a:t>needed to carry out these projects</a:t>
            </a:r>
          </a:p>
          <a:p>
            <a:pPr lvl="2"/>
            <a:r>
              <a:rPr lang="en-US" dirty="0" smtClean="0"/>
              <a:t>the data scientists</a:t>
            </a:r>
          </a:p>
          <a:p>
            <a:r>
              <a:rPr lang="en-US" dirty="0" smtClean="0"/>
              <a:t>What if you don’t know the questions? </a:t>
            </a:r>
          </a:p>
          <a:p>
            <a:pPr lvl="1"/>
            <a:r>
              <a:rPr lang="en-US" dirty="0" smtClean="0"/>
              <a:t>Big data is all about exploration without preconceived notions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Need tools to ask questions to understand the right questions to ask</a:t>
            </a:r>
          </a:p>
          <a:p>
            <a:r>
              <a:rPr lang="en-US" dirty="0" smtClean="0"/>
              <a:t>Much of the software is based on open-source </a:t>
            </a:r>
            <a:r>
              <a:rPr lang="en-US" b="1" dirty="0" err="1" smtClean="0">
                <a:solidFill>
                  <a:srgbClr val="FF0000"/>
                </a:solidFill>
              </a:rPr>
              <a:t>Hadoop</a:t>
            </a:r>
            <a:endParaRPr lang="en-US" b="1" dirty="0" smtClean="0">
              <a:solidFill>
                <a:srgbClr val="FF0000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http://blogs.forrester.com/brian_hopkins/11-09-30-big_data_will_help_shape_your_markets_next_big_winners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90" y="4063999"/>
            <a:ext cx="8649085" cy="755265"/>
          </a:xfrm>
        </p:spPr>
        <p:txBody>
          <a:bodyPr/>
          <a:lstStyle/>
          <a:p>
            <a:pPr algn="r"/>
            <a:r>
              <a:rPr lang="en-US" sz="3200" dirty="0" smtClean="0"/>
              <a:t>What Can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Do For Me?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2032000"/>
            <a:ext cx="8648700" cy="18825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Ever been recommended a friend on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Ever been recommended a product 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Amazon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Ever used the homepage at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Yahoo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0" indent="0" algn="r">
              <a:buNone/>
            </a:pPr>
            <a:endParaRPr lang="en-US" sz="1400" i="1" dirty="0" smtClean="0"/>
          </a:p>
          <a:p>
            <a:pPr marL="0" indent="0" algn="r">
              <a:buNone/>
            </a:pPr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27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Addressed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Text Mining</a:t>
            </a:r>
          </a:p>
          <a:p>
            <a:r>
              <a:rPr lang="en-US" sz="2000" dirty="0" smtClean="0"/>
              <a:t>Index Building</a:t>
            </a:r>
          </a:p>
          <a:p>
            <a:pPr lvl="1"/>
            <a:r>
              <a:rPr lang="en-US" sz="2000" dirty="0" smtClean="0"/>
              <a:t>Search Engines</a:t>
            </a:r>
          </a:p>
          <a:p>
            <a:r>
              <a:rPr lang="en-US" sz="2000" dirty="0" smtClean="0"/>
              <a:t>Graph Creation</a:t>
            </a:r>
          </a:p>
          <a:p>
            <a:pPr lvl="1"/>
            <a:r>
              <a:rPr lang="en-US" sz="2000" dirty="0" smtClean="0"/>
              <a:t>Twitter, Facebook</a:t>
            </a:r>
          </a:p>
          <a:p>
            <a:r>
              <a:rPr lang="en-US" sz="2000" dirty="0" smtClean="0"/>
              <a:t>Pattern Recognition</a:t>
            </a:r>
          </a:p>
          <a:p>
            <a:pPr lvl="1"/>
            <a:r>
              <a:rPr lang="en-US" sz="2000" dirty="0" smtClean="0"/>
              <a:t>Naïve Bayes Classification</a:t>
            </a:r>
          </a:p>
          <a:p>
            <a:r>
              <a:rPr lang="en-US" sz="2000" dirty="0" smtClean="0"/>
              <a:t>Recommendation Engines</a:t>
            </a:r>
          </a:p>
          <a:p>
            <a:r>
              <a:rPr lang="en-US" sz="2000" dirty="0" smtClean="0"/>
              <a:t>Predictive Models</a:t>
            </a:r>
          </a:p>
          <a:p>
            <a:r>
              <a:rPr lang="en-US" sz="2000" dirty="0" smtClean="0"/>
              <a:t>Risk Assessment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7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4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 Few Named Examples</a:t>
            </a:r>
          </a:p>
        </p:txBody>
      </p:sp>
      <p:sp>
        <p:nvSpPr>
          <p:cNvPr id="58371" name="Content Placeholder 9"/>
          <p:cNvSpPr>
            <a:spLocks noGrp="1"/>
          </p:cNvSpPr>
          <p:nvPr>
            <p:ph idx="1"/>
          </p:nvPr>
        </p:nvSpPr>
        <p:spPr>
          <a:xfrm>
            <a:off x="2306638" y="1188244"/>
            <a:ext cx="6599237" cy="493871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Analyze search terms and subsequent user purchase decisions to tune search results, increase conversion rates</a:t>
            </a:r>
          </a:p>
          <a:p>
            <a:pPr marL="0" indent="0" eaLnBrk="1" hangingPunct="1">
              <a:buFont typeface="Arial" charset="0"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Digest long-term historical trade data to identify fraudulent activity and build real-time fraud prevention</a:t>
            </a:r>
          </a:p>
          <a:p>
            <a:pPr marL="0" indent="0" eaLnBrk="1" hangingPunct="1">
              <a:buFont typeface="Arial" charset="0"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Model site visitor behavior with analytics that deliver better recommendations for new purchases</a:t>
            </a:r>
          </a:p>
          <a:p>
            <a:pPr marL="0" indent="0" eaLnBrk="1" hangingPunct="1">
              <a:buFont typeface="Arial" charset="0"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Continually refine predictive models for advertising response rates to deliver more precisely targeted advertisements</a:t>
            </a:r>
          </a:p>
          <a:p>
            <a:pPr marL="0" indent="0" eaLnBrk="1" hangingPunct="1">
              <a:buFont typeface="Arial" charset="0"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Replace expensive legacy ETL system with more flexible, cheaper infrastructure that is 20 times faster</a:t>
            </a:r>
          </a:p>
          <a:p>
            <a:pPr marL="0" indent="0" eaLnBrk="1" hangingPunct="1">
              <a:buFont typeface="Arial" charset="0"/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Correlate educational outcomes with programs and student histories to improve results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5588" y="6423025"/>
            <a:ext cx="3698875" cy="244475"/>
          </a:xfrm>
        </p:spPr>
        <p:txBody>
          <a:bodyPr/>
          <a:lstStyle/>
          <a:p>
            <a:pPr>
              <a:defRPr/>
            </a:pPr>
            <a:r>
              <a:rPr lang="en-US"/>
              <a:t>Copyright © 2011, Cloudera,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E9991-A547-4C6F-8855-2BAD28FABB6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8372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227137"/>
            <a:ext cx="131286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2062163"/>
            <a:ext cx="1909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12"/>
          <p:cNvPicPr>
            <a:picLocks noChangeAspect="1"/>
          </p:cNvPicPr>
          <p:nvPr/>
        </p:nvPicPr>
        <p:blipFill>
          <a:blip r:embed="rId4"/>
          <a:srcRect r="68900"/>
          <a:stretch>
            <a:fillRect/>
          </a:stretch>
        </p:blipFill>
        <p:spPr bwMode="auto">
          <a:xfrm>
            <a:off x="652463" y="2767013"/>
            <a:ext cx="776287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650" y="3801269"/>
            <a:ext cx="14017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6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5925" y="4638675"/>
            <a:ext cx="1231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7" name="Picture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9425" y="5292090"/>
            <a:ext cx="13208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For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DataFu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Linkedin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http://sna-projects.com/datafu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UDFs in Pig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at LinkedIn in many of </a:t>
            </a:r>
            <a:r>
              <a:rPr lang="en-US" dirty="0" smtClean="0"/>
              <a:t>off</a:t>
            </a:r>
            <a:r>
              <a:rPr lang="en-US" dirty="0"/>
              <a:t>-line workflows for data derived </a:t>
            </a:r>
            <a:r>
              <a:rPr lang="en-US" dirty="0" smtClean="0"/>
              <a:t>products</a:t>
            </a:r>
          </a:p>
          <a:p>
            <a:pPr lvl="2"/>
            <a:r>
              <a:rPr lang="en-US" dirty="0" smtClean="0"/>
              <a:t>"</a:t>
            </a:r>
            <a:r>
              <a:rPr lang="en-US" dirty="0"/>
              <a:t>People You May </a:t>
            </a:r>
            <a:r>
              <a:rPr lang="en-US" dirty="0" smtClean="0"/>
              <a:t>Know”</a:t>
            </a:r>
          </a:p>
          <a:p>
            <a:pPr lvl="2"/>
            <a:r>
              <a:rPr lang="en-US" dirty="0" smtClean="0"/>
              <a:t>"Skills”</a:t>
            </a:r>
          </a:p>
          <a:p>
            <a:pPr lvl="1"/>
            <a:r>
              <a:rPr lang="en-US" dirty="0" smtClean="0"/>
              <a:t>Techniques</a:t>
            </a:r>
          </a:p>
          <a:p>
            <a:pPr lvl="2"/>
            <a:r>
              <a:rPr lang="en-US" dirty="0"/>
              <a:t>PageRank</a:t>
            </a:r>
          </a:p>
          <a:p>
            <a:pPr lvl="2"/>
            <a:r>
              <a:rPr lang="en-US" dirty="0" err="1"/>
              <a:t>Quantiles</a:t>
            </a:r>
            <a:r>
              <a:rPr lang="en-US" dirty="0"/>
              <a:t> (median), variance, etc.</a:t>
            </a:r>
          </a:p>
          <a:p>
            <a:pPr lvl="2"/>
            <a:r>
              <a:rPr lang="en-US" dirty="0" err="1"/>
              <a:t>Sessionization</a:t>
            </a:r>
            <a:endParaRPr lang="en-US" dirty="0"/>
          </a:p>
          <a:p>
            <a:pPr lvl="2"/>
            <a:r>
              <a:rPr lang="en-US" dirty="0"/>
              <a:t>Convenience bag </a:t>
            </a:r>
            <a:r>
              <a:rPr lang="en-US" dirty="0" smtClean="0"/>
              <a:t>functions</a:t>
            </a:r>
            <a:endParaRPr lang="en-US" dirty="0"/>
          </a:p>
          <a:p>
            <a:pPr lvl="2"/>
            <a:r>
              <a:rPr lang="en-US" dirty="0"/>
              <a:t>Convenience utility functions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83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Libs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Mix </a:t>
            </a:r>
            <a:r>
              <a:rPr lang="en-US" dirty="0" err="1" smtClean="0"/>
              <a:t>MapReduce</a:t>
            </a:r>
            <a:r>
              <a:rPr lang="en-US" dirty="0" smtClean="0"/>
              <a:t> with Machine Learning Libs</a:t>
            </a:r>
          </a:p>
          <a:p>
            <a:pPr lvl="1"/>
            <a:r>
              <a:rPr lang="en-US" dirty="0" smtClean="0"/>
              <a:t>WEKA</a:t>
            </a:r>
          </a:p>
          <a:p>
            <a:pPr lvl="1"/>
            <a:r>
              <a:rPr lang="en-US" dirty="0" smtClean="0"/>
              <a:t>KXEN</a:t>
            </a:r>
          </a:p>
          <a:p>
            <a:pPr lvl="1"/>
            <a:r>
              <a:rPr lang="en-US" dirty="0" smtClean="0"/>
              <a:t>CPLEX</a:t>
            </a:r>
          </a:p>
          <a:p>
            <a:r>
              <a:rPr lang="en-US" dirty="0" smtClean="0"/>
              <a:t>Map side “groups data”</a:t>
            </a:r>
          </a:p>
          <a:p>
            <a:r>
              <a:rPr lang="en-US" dirty="0" smtClean="0"/>
              <a:t>Reduce side processes groups of data with Lib in parallel</a:t>
            </a:r>
          </a:p>
          <a:p>
            <a:pPr lvl="1"/>
            <a:r>
              <a:rPr lang="en-US" dirty="0" smtClean="0"/>
              <a:t>Involves tricks in getting K/V pairs into lib</a:t>
            </a:r>
          </a:p>
          <a:p>
            <a:pPr lvl="1"/>
            <a:r>
              <a:rPr lang="en-US" dirty="0" smtClean="0"/>
              <a:t>Pipes, </a:t>
            </a:r>
            <a:r>
              <a:rPr lang="en-US" dirty="0" err="1" smtClean="0"/>
              <a:t>tmp</a:t>
            </a:r>
            <a:r>
              <a:rPr lang="en-US" dirty="0" smtClean="0"/>
              <a:t> files, task cache </a:t>
            </a:r>
            <a:r>
              <a:rPr lang="en-US" dirty="0" err="1" smtClean="0"/>
              <a:t>dir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2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Set the Stage</a:t>
            </a:r>
          </a:p>
          <a:p>
            <a:r>
              <a:rPr lang="en-US" dirty="0" smtClean="0"/>
              <a:t>Story Time: </a:t>
            </a:r>
            <a:r>
              <a:rPr lang="en-US" dirty="0" err="1" smtClean="0"/>
              <a:t>Hadoop</a:t>
            </a:r>
            <a:r>
              <a:rPr lang="en-US" dirty="0" smtClean="0"/>
              <a:t> and the </a:t>
            </a:r>
            <a:r>
              <a:rPr lang="en-US" dirty="0" err="1" smtClean="0"/>
              <a:t>Smartgrid</a:t>
            </a:r>
            <a:endParaRPr lang="en-US" dirty="0" smtClean="0"/>
          </a:p>
          <a:p>
            <a:r>
              <a:rPr lang="en-US" dirty="0" smtClean="0"/>
              <a:t>The Enterprise and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Use Cases and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13" y="131868"/>
            <a:ext cx="8886687" cy="809426"/>
          </a:xfrm>
        </p:spPr>
        <p:txBody>
          <a:bodyPr/>
          <a:lstStyle/>
          <a:p>
            <a:r>
              <a:rPr lang="en-US" dirty="0" smtClean="0"/>
              <a:t>Ask the right questions up front..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Is the job disk bound?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What is the latency requirement on the job?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Does it need a sub-minute latency? (not good for Hadoop!)</a:t>
            </a:r>
          </a:p>
          <a:p>
            <a:pPr lvl="1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Does the job look at a lot or all of the data at the same time?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Hadoop is good at looking at all data, complex/fuzzy joins</a:t>
            </a:r>
          </a:p>
          <a:p>
            <a:pPr lvl="1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Is large amounts of ETL processing needed before analysis?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Hadoop is good at ETL pre-processing work</a:t>
            </a:r>
          </a:p>
          <a:p>
            <a:pPr lvl="1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Can the analysis be converted into MR / Pig / Hive?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Hadoop</a:t>
            </a:r>
            <a:r>
              <a:rPr lang="en-US" dirty="0" smtClean="0"/>
              <a:t> Not Good At in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Anything highly iterative</a:t>
            </a:r>
          </a:p>
          <a:p>
            <a:r>
              <a:rPr lang="en-US" dirty="0" smtClean="0"/>
              <a:t>Anything that is </a:t>
            </a:r>
            <a:r>
              <a:rPr lang="en-US" dirty="0" err="1" smtClean="0"/>
              <a:t>extemely</a:t>
            </a:r>
            <a:r>
              <a:rPr lang="en-US" dirty="0" smtClean="0"/>
              <a:t> CPU bound and not disk bound</a:t>
            </a:r>
          </a:p>
          <a:p>
            <a:r>
              <a:rPr lang="en-US" dirty="0" smtClean="0"/>
              <a:t>Algorithms that can’t be inherently parallelized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Stochastic Gradient Descent (SGD)</a:t>
            </a:r>
          </a:p>
          <a:p>
            <a:pPr lvl="2"/>
            <a:r>
              <a:rPr lang="en-US" dirty="0" smtClean="0"/>
              <a:t>Support Vector Machines (SVM)</a:t>
            </a:r>
          </a:p>
          <a:p>
            <a:pPr lvl="1"/>
            <a:r>
              <a:rPr lang="en-US" dirty="0" smtClean="0"/>
              <a:t>Doesn’t mean they </a:t>
            </a:r>
            <a:r>
              <a:rPr lang="en-US" dirty="0" err="1" smtClean="0"/>
              <a:t>arent</a:t>
            </a:r>
            <a:r>
              <a:rPr lang="en-US" dirty="0" smtClean="0"/>
              <a:t> great to use</a:t>
            </a:r>
          </a:p>
        </p:txBody>
      </p:sp>
    </p:spTree>
    <p:extLst>
      <p:ext uri="{BB962C8B-B14F-4D97-AF65-F5344CB8AC3E}">
        <p14:creationId xmlns="" xmlns:p14="http://schemas.microsoft.com/office/powerpoint/2010/main" val="9461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(Thank You!)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Hadoop</a:t>
            </a:r>
            <a:r>
              <a:rPr lang="en-US" b="1" dirty="0" smtClean="0"/>
              <a:t> World 2011</a:t>
            </a:r>
          </a:p>
          <a:p>
            <a:pPr lvl="1"/>
            <a:r>
              <a:rPr lang="en-US" dirty="0" smtClean="0">
                <a:hlinkClick r:id="rId2"/>
              </a:rPr>
              <a:t>http://www.hadoopworld.com/</a:t>
            </a:r>
            <a:endParaRPr lang="en-US" b="1" dirty="0" smtClean="0"/>
          </a:p>
          <a:p>
            <a:r>
              <a:rPr lang="en-US" dirty="0" err="1" smtClean="0"/>
              <a:t>Cloudera’s</a:t>
            </a:r>
            <a:r>
              <a:rPr lang="en-US" dirty="0" smtClean="0"/>
              <a:t> Distribution including Apache </a:t>
            </a:r>
            <a:r>
              <a:rPr lang="en-US" dirty="0" err="1" smtClean="0"/>
              <a:t>Hadoop</a:t>
            </a:r>
            <a:r>
              <a:rPr lang="en-US" dirty="0" smtClean="0"/>
              <a:t> (CDH):</a:t>
            </a:r>
          </a:p>
          <a:p>
            <a:pPr lvl="1"/>
            <a:r>
              <a:rPr lang="en-US" dirty="0" smtClean="0">
                <a:hlinkClick r:id="rId3"/>
              </a:rPr>
              <a:t>http://www.cloudera.com</a:t>
            </a:r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u="sng" dirty="0" smtClean="0">
                <a:hlinkClick r:id="rId4"/>
              </a:rPr>
              <a:t>http://www.slideshare.net/cloudera/hadoop-as-the-platform-for-the-smartgrid-at-tva</a:t>
            </a:r>
          </a:p>
          <a:p>
            <a:pPr lvl="1"/>
            <a:r>
              <a:rPr lang="en-US" u="sng" dirty="0" smtClean="0">
                <a:hlinkClick r:id="rId5"/>
              </a:rPr>
              <a:t>http://gigaom.com/cleantech/the-google-android-of-the-smart-grid-openpdc/</a:t>
            </a:r>
          </a:p>
          <a:p>
            <a:pPr lvl="1"/>
            <a:r>
              <a:rPr lang="en-US" u="sng" dirty="0" smtClean="0">
                <a:hlinkClick r:id="rId6"/>
              </a:rPr>
              <a:t>http://news.cnet.com/8301-13846_3-10393259-62.html</a:t>
            </a:r>
          </a:p>
          <a:p>
            <a:pPr lvl="1"/>
            <a:r>
              <a:rPr lang="en-US" u="sng" dirty="0" smtClean="0">
                <a:hlinkClick r:id="rId7"/>
              </a:rPr>
              <a:t>http://gigaom.com/cleantech/how-to-use-open-source-hadoop-for-the-smart-grid/</a:t>
            </a:r>
          </a:p>
          <a:p>
            <a:r>
              <a:rPr lang="en-US" dirty="0" err="1" smtClean="0"/>
              <a:t>Timeseries</a:t>
            </a:r>
            <a:r>
              <a:rPr lang="en-US" dirty="0" smtClean="0"/>
              <a:t> blog article</a:t>
            </a:r>
          </a:p>
          <a:p>
            <a:pPr lvl="1"/>
            <a:r>
              <a:rPr lang="en-US" dirty="0" smtClean="0">
                <a:hlinkClick r:id="rId8"/>
              </a:rPr>
              <a:t>http://www.cloudera.com/blog/2011/03/simple-moving-average-secondary-sort-and-mapreduce-part-1/</a:t>
            </a:r>
            <a:endParaRPr lang="en-US" dirty="0" smtClean="0"/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2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Look at </a:t>
            </a:r>
            <a:r>
              <a:rPr lang="en-US" sz="2400" dirty="0" smtClean="0">
                <a:solidFill>
                  <a:srgbClr val="000000"/>
                </a:solidFill>
                <a:hlinkClick r:id="rId2"/>
              </a:rPr>
              <a:t>www.cloudera.com/training</a:t>
            </a:r>
            <a:r>
              <a:rPr lang="en-US" sz="2400" dirty="0" smtClean="0">
                <a:solidFill>
                  <a:srgbClr val="000000"/>
                </a:solidFill>
              </a:rPr>
              <a:t> to learn more about </a:t>
            </a:r>
            <a:r>
              <a:rPr lang="en-US" sz="2400" dirty="0" err="1" smtClean="0">
                <a:solidFill>
                  <a:srgbClr val="000000"/>
                </a:solidFill>
              </a:rPr>
              <a:t>Hadoop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Read </a:t>
            </a:r>
            <a:r>
              <a:rPr lang="en-US" sz="2400" dirty="0" smtClean="0">
                <a:solidFill>
                  <a:srgbClr val="000000"/>
                </a:solidFill>
                <a:hlinkClick r:id="rId3"/>
              </a:rPr>
              <a:t>www.cloudera.com/blog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Lots of great use cases.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Check out the downloads page at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hlinkClick r:id="rId4"/>
              </a:rPr>
              <a:t>www.cloudera.com/downloads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Get your own copy of </a:t>
            </a:r>
            <a:r>
              <a:rPr lang="en-US" sz="2000" dirty="0" err="1" smtClean="0">
                <a:solidFill>
                  <a:srgbClr val="000000"/>
                </a:solidFill>
              </a:rPr>
              <a:t>Cloudera</a:t>
            </a:r>
            <a:r>
              <a:rPr lang="en-US" sz="2000" dirty="0" smtClean="0">
                <a:solidFill>
                  <a:srgbClr val="000000"/>
                </a:solidFill>
              </a:rPr>
              <a:t> Distribution for Apache </a:t>
            </a:r>
            <a:r>
              <a:rPr lang="en-US" sz="2000" dirty="0" err="1" smtClean="0">
                <a:solidFill>
                  <a:srgbClr val="000000"/>
                </a:solidFill>
              </a:rPr>
              <a:t>Hadoop</a:t>
            </a:r>
            <a:r>
              <a:rPr lang="en-US" sz="2000" dirty="0" smtClean="0">
                <a:solidFill>
                  <a:srgbClr val="000000"/>
                </a:solidFill>
              </a:rPr>
              <a:t> (CDH)</a:t>
            </a:r>
          </a:p>
          <a:p>
            <a:pPr lvl="1"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Grab Demo VMs, Connectors, other useful tools.</a:t>
            </a:r>
          </a:p>
          <a:p>
            <a:pPr lvl="1">
              <a:buFont typeface="Arial"/>
              <a:buChar char="•"/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Contact Josh with any questions at </a:t>
            </a:r>
          </a:p>
          <a:p>
            <a:pPr lvl="1">
              <a:buFont typeface="Arial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josh@cloudera.com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90" y="4063999"/>
            <a:ext cx="8649085" cy="755265"/>
          </a:xfrm>
        </p:spPr>
        <p:txBody>
          <a:bodyPr/>
          <a:lstStyle/>
          <a:p>
            <a:pPr algn="r"/>
            <a:r>
              <a:rPr lang="en-US" sz="3200" dirty="0" smtClean="0"/>
              <a:t>Data Today: The Oil Industry Circa 1900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2032000"/>
            <a:ext cx="8648700" cy="1882588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After the refining process, one barrel of crude oil yielded more than 40% gasoline and only 3% kerosene, creating large quantities of waste gasoline for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disposal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indent="0" algn="r">
              <a:buNone/>
            </a:pPr>
            <a:r>
              <a:rPr lang="en-US" sz="1400" i="1" dirty="0" smtClean="0"/>
              <a:t>--- Excerpt from the book “The American Gas Station”</a:t>
            </a:r>
            <a:endParaRPr lang="en-US" sz="1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27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Sequencing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Cost of DNA Sequencing </a:t>
            </a:r>
            <a:r>
              <a:rPr lang="en-US" sz="3100" b="1" dirty="0" smtClean="0">
                <a:solidFill>
                  <a:schemeClr val="tx2"/>
                </a:solidFill>
              </a:rPr>
              <a:t>Falling Very Fast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Content Placeholder 4" descr="cost_per_megab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59" y="2162492"/>
            <a:ext cx="4914901" cy="36861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14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Data Explosion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33400" y="5410200"/>
            <a:ext cx="820896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90000"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ＭＳ Ｐゴシック"/>
                <a:cs typeface="ＭＳ Ｐゴシック"/>
              </a:rPr>
              <a:t> 2,500 </a:t>
            </a:r>
            <a:r>
              <a:rPr lang="en-US" sz="1200" dirty="0" err="1">
                <a:solidFill>
                  <a:srgbClr val="000000"/>
                </a:solidFill>
                <a:latin typeface="Calibri" pitchFamily="34" charset="0"/>
                <a:ea typeface="ＭＳ Ｐゴシック"/>
                <a:cs typeface="ＭＳ Ｐゴシック"/>
              </a:rPr>
              <a:t>exabytes</a:t>
            </a:r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ＭＳ Ｐゴシック"/>
                <a:cs typeface="ＭＳ Ｐゴシック"/>
              </a:rPr>
              <a:t> of new information in 2012 with Internet as primary driver</a:t>
            </a:r>
          </a:p>
          <a:p>
            <a:pPr>
              <a:spcBef>
                <a:spcPct val="20000"/>
              </a:spcBef>
              <a:buSzPct val="90000"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ＭＳ Ｐゴシック"/>
                <a:cs typeface="ＭＳ Ｐゴシック"/>
              </a:rPr>
              <a:t> Digital universe grew by 62% last year to 800K petabytes and will grow to 1.2 “</a:t>
            </a:r>
            <a:r>
              <a:rPr lang="en-US" sz="1200" dirty="0" err="1">
                <a:solidFill>
                  <a:srgbClr val="000000"/>
                </a:solidFill>
                <a:latin typeface="Calibri" pitchFamily="34" charset="0"/>
                <a:ea typeface="ＭＳ Ｐゴシック"/>
                <a:cs typeface="ＭＳ Ｐゴシック"/>
              </a:rPr>
              <a:t>zettabytes</a:t>
            </a:r>
            <a:r>
              <a:rPr lang="en-US" sz="1200" dirty="0">
                <a:solidFill>
                  <a:srgbClr val="000000"/>
                </a:solidFill>
                <a:latin typeface="Calibri" pitchFamily="34" charset="0"/>
                <a:ea typeface="ＭＳ Ｐゴシック"/>
                <a:cs typeface="ＭＳ Ｐゴシック"/>
              </a:rPr>
              <a:t>” this year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357188" y="1303338"/>
            <a:ext cx="5992812" cy="3948112"/>
            <a:chOff x="277813" y="1376363"/>
            <a:chExt cx="5992812" cy="3948112"/>
          </a:xfrm>
        </p:grpSpPr>
        <p:pic>
          <p:nvPicPr>
            <p:cNvPr id="9" name="Picture 9" descr="data-graph.gif"/>
            <p:cNvPicPr>
              <a:picLocks noChangeAspect="1"/>
            </p:cNvPicPr>
            <p:nvPr/>
          </p:nvPicPr>
          <p:blipFill>
            <a:blip r:embed="rId2"/>
            <a:srcRect t="2333" b="9843"/>
            <a:stretch>
              <a:fillRect/>
            </a:stretch>
          </p:blipFill>
          <p:spPr bwMode="auto">
            <a:xfrm>
              <a:off x="277813" y="1376363"/>
              <a:ext cx="5992812" cy="394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62402" y="3025000"/>
              <a:ext cx="521051" cy="252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5903913" y="4343400"/>
            <a:ext cx="719137" cy="1588"/>
          </a:xfrm>
          <a:prstGeom prst="straightConnector1">
            <a:avLst/>
          </a:prstGeom>
          <a:ln w="19050">
            <a:solidFill>
              <a:srgbClr val="0096D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03913" y="3195638"/>
            <a:ext cx="719137" cy="1587"/>
          </a:xfrm>
          <a:prstGeom prst="straightConnector1">
            <a:avLst/>
          </a:prstGeom>
          <a:ln w="19050">
            <a:solidFill>
              <a:srgbClr val="F1672A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6650038" y="4135438"/>
            <a:ext cx="1211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egoe UI"/>
                <a:ea typeface="ＭＳ Ｐゴシック"/>
                <a:cs typeface="ＭＳ Ｐゴシック"/>
              </a:rPr>
              <a:t>Relational</a:t>
            </a: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6650038" y="2780139"/>
            <a:ext cx="20887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"/>
                <a:ea typeface="ＭＳ Ｐゴシック"/>
                <a:cs typeface="ＭＳ Ｐゴシック"/>
              </a:rPr>
              <a:t>Complex, </a:t>
            </a:r>
            <a:endParaRPr lang="en-US" sz="2400" b="1" dirty="0" smtClean="0">
              <a:solidFill>
                <a:srgbClr val="FF0000"/>
              </a:solidFill>
              <a:latin typeface="Segoe UI"/>
              <a:ea typeface="ＭＳ Ｐゴシック"/>
              <a:cs typeface="ＭＳ Ｐゴシック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Segoe UI"/>
                <a:ea typeface="ＭＳ Ｐゴシック"/>
                <a:cs typeface="ＭＳ Ｐゴシック"/>
              </a:rPr>
              <a:t>Unstructured</a:t>
            </a:r>
            <a:endParaRPr lang="en-US" sz="2400" b="1" dirty="0">
              <a:solidFill>
                <a:srgbClr val="FF0000"/>
              </a:solidFill>
              <a:latin typeface="Segoe UI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96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 bwMode="auto">
          <a:xfrm>
            <a:off x="202232" y="113125"/>
            <a:ext cx="8859837" cy="809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Obstacles to Leveraging Data</a:t>
            </a:r>
            <a:endParaRPr lang="en-US" sz="2400" i="1" dirty="0" smtClean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Cloudera Inc. All rights reserved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EC2B6-730B-41BE-BE22-1C444B552923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252" name="Content Placeholder 2"/>
          <p:cNvSpPr txBox="1">
            <a:spLocks/>
          </p:cNvSpPr>
          <p:nvPr/>
        </p:nvSpPr>
        <p:spPr bwMode="auto">
          <a:xfrm>
            <a:off x="304800" y="1440703"/>
            <a:ext cx="8574087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Data comes in many shapes and sizes: relational tuples, log files,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semistructured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textual data (e.g., e-mail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Sometimes makes the data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unwieldy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Customers are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not creating schemas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for all of their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marL="800100" lvl="1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Yet still may want to join data sets</a:t>
            </a: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Customers are moving some of it to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tape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or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cold storage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throwing it away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because “it doesn’t fit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”</a:t>
            </a:r>
          </a:p>
          <a:p>
            <a:pPr marL="800100" lvl="1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They are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throwing data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away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because its too expensive to hold</a:t>
            </a:r>
          </a:p>
          <a:p>
            <a:pPr marL="800100" lvl="1" indent="-342900">
              <a:spcBef>
                <a:spcPct val="20000"/>
              </a:spcBef>
              <a:buClr>
                <a:srgbClr val="006AAE"/>
              </a:buClr>
              <a:buFont typeface="Arial" charset="0"/>
              <a:buChar char="•"/>
            </a:pPr>
            <a:r>
              <a:rPr lang="en-US" sz="2400" b="1" i="1" dirty="0" smtClean="0">
                <a:solidFill>
                  <a:srgbClr val="000000"/>
                </a:solidFill>
                <a:latin typeface="Calibri" pitchFamily="34" charset="0"/>
              </a:rPr>
              <a:t>Similar to the oil industry in 1900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6AAE"/>
              </a:buClr>
            </a:pP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063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Need for a Platform in an Evolving Landscape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Need ability to look at true distribution of data</a:t>
            </a:r>
          </a:p>
          <a:p>
            <a:pPr lvl="1"/>
            <a:r>
              <a:rPr lang="en-US" dirty="0" smtClean="0"/>
              <a:t>Previously impossible due to scale</a:t>
            </a:r>
          </a:p>
          <a:p>
            <a:r>
              <a:rPr lang="en-US" dirty="0" smtClean="0"/>
              <a:t>Need lower cost of analysis</a:t>
            </a:r>
          </a:p>
          <a:p>
            <a:pPr lvl="1"/>
            <a:r>
              <a:rPr lang="en-US" dirty="0" smtClean="0"/>
              <a:t>Ad Hoc analysis now more open and flexible</a:t>
            </a:r>
          </a:p>
          <a:p>
            <a:r>
              <a:rPr lang="en-US" dirty="0" smtClean="0"/>
              <a:t>Need Greater Flexibility, “</a:t>
            </a:r>
            <a:r>
              <a:rPr lang="en-US" b="1" dirty="0" smtClean="0">
                <a:solidFill>
                  <a:schemeClr val="tx2"/>
                </a:solidFill>
              </a:rPr>
              <a:t>BI Agility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Less restrictive than SQL-only systems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Speed @ Scale </a:t>
            </a:r>
            <a:r>
              <a:rPr lang="en-US" b="1" dirty="0" smtClean="0"/>
              <a:t>is the new </a:t>
            </a:r>
            <a:r>
              <a:rPr lang="en-US" b="1" dirty="0" smtClean="0">
                <a:solidFill>
                  <a:schemeClr val="tx2"/>
                </a:solidFill>
              </a:rPr>
              <a:t>Killer App</a:t>
            </a:r>
          </a:p>
          <a:p>
            <a:pPr lvl="1"/>
            <a:r>
              <a:rPr lang="en-US" dirty="0" smtClean="0"/>
              <a:t>Results in that previously took 1 day to process can gain new value when created in 10 minutes.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2010 Cloudera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37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90" y="4711533"/>
            <a:ext cx="7852410" cy="639762"/>
          </a:xfrm>
        </p:spPr>
        <p:txBody>
          <a:bodyPr/>
          <a:lstStyle/>
          <a:p>
            <a:r>
              <a:rPr lang="en-US" sz="3200" dirty="0" smtClean="0"/>
              <a:t>Story Time: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and the </a:t>
            </a:r>
            <a:r>
              <a:rPr lang="en-US" sz="3200" dirty="0" err="1" smtClean="0"/>
              <a:t>Smartgrid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A933-7E32-45AF-8CF7-65EDC2BD04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2411730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“We’re </a:t>
            </a:r>
            <a:r>
              <a:rPr lang="en-US" sz="3600" i="1" dirty="0" err="1" smtClean="0">
                <a:solidFill>
                  <a:schemeClr val="bg1">
                    <a:lumMod val="50000"/>
                  </a:schemeClr>
                </a:solidFill>
              </a:rPr>
              <a:t>gonna</a:t>
            </a:r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 need a bigger boat.”</a:t>
            </a:r>
            <a:endParaRPr lang="en-US" sz="36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--- Roy </a:t>
            </a:r>
            <a:r>
              <a:rPr lang="en-US" sz="2000" i="1" dirty="0" err="1" smtClean="0">
                <a:solidFill>
                  <a:schemeClr val="bg1">
                    <a:lumMod val="75000"/>
                  </a:schemeClr>
                </a:solidFill>
              </a:rPr>
              <a:t>Scheider</a:t>
            </a:r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, “Jaws”</a:t>
            </a:r>
            <a:endParaRPr lang="en-US" sz="20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Theme_Aug_2011_v1">
  <a:themeElements>
    <a:clrScheme name="Cloudera">
      <a:dk1>
        <a:sysClr val="windowText" lastClr="000000"/>
      </a:dk1>
      <a:lt1>
        <a:sysClr val="window" lastClr="FFFFFF"/>
      </a:lt1>
      <a:dk2>
        <a:srgbClr val="007DC3"/>
      </a:dk2>
      <a:lt2>
        <a:srgbClr val="EEECE1"/>
      </a:lt2>
      <a:accent1>
        <a:srgbClr val="231F20"/>
      </a:accent1>
      <a:accent2>
        <a:srgbClr val="F9F900"/>
      </a:accent2>
      <a:accent3>
        <a:srgbClr val="66CBFF"/>
      </a:accent3>
      <a:accent4>
        <a:srgbClr val="42A618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43993</TotalTime>
  <Words>2041</Words>
  <Application>Microsoft Office PowerPoint</Application>
  <PresentationFormat>On-screen Show (4:3)</PresentationFormat>
  <Paragraphs>393</Paragraphs>
  <Slides>33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Cloudera_Theme_Aug_2011_v1</vt:lpstr>
      <vt:lpstr>Slide 1</vt:lpstr>
      <vt:lpstr>Who is Josh Patterson?</vt:lpstr>
      <vt:lpstr>Outline</vt:lpstr>
      <vt:lpstr>Data Today: The Oil Industry Circa 1900</vt:lpstr>
      <vt:lpstr>DNA Sequencing Trends</vt:lpstr>
      <vt:lpstr>Unstructured Data Explosion</vt:lpstr>
      <vt:lpstr>Obstacles to Leveraging Data</vt:lpstr>
      <vt:lpstr>A Need for a Platform in an Evolving Landscape</vt:lpstr>
      <vt:lpstr>Story Time: Hadoop and the Smartgrid</vt:lpstr>
      <vt:lpstr>Slide 10</vt:lpstr>
      <vt:lpstr>NERC Wanted High-Res Smartgrid Data</vt:lpstr>
      <vt:lpstr>Major Themes From openPDC</vt:lpstr>
      <vt:lpstr>Apache Hadoop</vt:lpstr>
      <vt:lpstr>What Hadoop does</vt:lpstr>
      <vt:lpstr>What Hadoop does not do</vt:lpstr>
      <vt:lpstr>HDFS: Hadoop Distributed File System</vt:lpstr>
      <vt:lpstr>MapReduce</vt:lpstr>
      <vt:lpstr>Speed @ Scale</vt:lpstr>
      <vt:lpstr>MapReduce Tools</vt:lpstr>
      <vt:lpstr>The Enterprise and Hadoop</vt:lpstr>
      <vt:lpstr>Apache Hadoop in Production</vt:lpstr>
      <vt:lpstr>What the Industry is Doing</vt:lpstr>
      <vt:lpstr>Integrating With the Enterprise IT Ecosystem</vt:lpstr>
      <vt:lpstr>Forester Report</vt:lpstr>
      <vt:lpstr>What Can Hadoop Do For Me?</vt:lpstr>
      <vt:lpstr>Problems Addressed With Hadoop</vt:lpstr>
      <vt:lpstr>A Few Named Examples</vt:lpstr>
      <vt:lpstr>Packages For Hadoop</vt:lpstr>
      <vt:lpstr>Integration with Libs</vt:lpstr>
      <vt:lpstr>Ask the right questions up front..</vt:lpstr>
      <vt:lpstr>What Hadoop Not Good At in Data Mining</vt:lpstr>
      <vt:lpstr>Questions? (Thank You!)</vt:lpstr>
      <vt:lpstr>More?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Gail Blumberg</dc:creator>
  <cp:lastModifiedBy>Josh</cp:lastModifiedBy>
  <cp:revision>989</cp:revision>
  <cp:lastPrinted>2010-02-01T00:36:58Z</cp:lastPrinted>
  <dcterms:created xsi:type="dcterms:W3CDTF">2011-02-09T02:22:18Z</dcterms:created>
  <dcterms:modified xsi:type="dcterms:W3CDTF">2011-10-04T18:02:50Z</dcterms:modified>
</cp:coreProperties>
</file>