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Tomorrow" charset="1" panose="00000000000000000000"/>
      <p:regular r:id="rId36"/>
    </p:embeddedFont>
    <p:embeddedFont>
      <p:font typeface="Canva Sans" charset="1" panose="020B0503030501040103"/>
      <p:regular r:id="rId37"/>
    </p:embeddedFont>
    <p:embeddedFont>
      <p:font typeface="TT Rounds Condensed" charset="1" panose="02000506030000020003"/>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377440" y="3708654"/>
            <a:ext cx="13533120" cy="2993517"/>
          </a:xfrm>
          <a:prstGeom prst="rect">
            <a:avLst/>
          </a:prstGeom>
        </p:spPr>
        <p:txBody>
          <a:bodyPr anchor="t" rtlCol="false" tIns="0" lIns="0" bIns="0" rIns="0">
            <a:spAutoFit/>
          </a:bodyPr>
          <a:lstStyle/>
          <a:p>
            <a:pPr algn="ctr">
              <a:lnSpc>
                <a:spcPts val="11664"/>
              </a:lnSpc>
            </a:pPr>
            <a:r>
              <a:rPr lang="en-US" sz="10800">
                <a:solidFill>
                  <a:srgbClr val="FF3131"/>
                </a:solidFill>
                <a:latin typeface="Tomorrow"/>
                <a:ea typeface="Tomorrow"/>
                <a:cs typeface="Tomorrow"/>
                <a:sym typeface="Tomorrow"/>
              </a:rPr>
              <a:t>Property Price EDA Report</a:t>
            </a:r>
          </a:p>
        </p:txBody>
      </p:sp>
      <p:sp>
        <p:nvSpPr>
          <p:cNvPr name="TextBox 3" id="3"/>
          <p:cNvSpPr txBox="true"/>
          <p:nvPr/>
        </p:nvSpPr>
        <p:spPr>
          <a:xfrm rot="0">
            <a:off x="13477161" y="8677910"/>
            <a:ext cx="3782139" cy="580390"/>
          </a:xfrm>
          <a:prstGeom prst="rect">
            <a:avLst/>
          </a:prstGeom>
        </p:spPr>
        <p:txBody>
          <a:bodyPr anchor="t" rtlCol="false" tIns="0" lIns="0" bIns="0" rIns="0">
            <a:spAutoFit/>
          </a:bodyPr>
          <a:lstStyle/>
          <a:p>
            <a:pPr algn="ctr">
              <a:lnSpc>
                <a:spcPts val="4759"/>
              </a:lnSpc>
            </a:pPr>
            <a:r>
              <a:rPr lang="en-US" sz="3399">
                <a:solidFill>
                  <a:srgbClr val="287BB6"/>
                </a:solidFill>
                <a:latin typeface="Canva Sans"/>
                <a:ea typeface="Canva Sans"/>
                <a:cs typeface="Canva Sans"/>
                <a:sym typeface="Canva Sans"/>
              </a:rPr>
              <a:t>Name: Ajay Kumar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48740" y="1105805"/>
            <a:ext cx="15590520" cy="938784"/>
          </a:xfrm>
          <a:prstGeom prst="rect">
            <a:avLst/>
          </a:prstGeom>
        </p:spPr>
        <p:txBody>
          <a:bodyPr anchor="t" rtlCol="false" tIns="0" lIns="0" bIns="0" rIns="0">
            <a:spAutoFit/>
          </a:bodyPr>
          <a:lstStyle/>
          <a:p>
            <a:pPr algn="l">
              <a:lnSpc>
                <a:spcPts val="7128"/>
              </a:lnSpc>
            </a:pPr>
            <a:r>
              <a:rPr lang="en-US" sz="6600" spc="-40">
                <a:solidFill>
                  <a:srgbClr val="70AD47"/>
                </a:solidFill>
                <a:latin typeface="TT Rounds Condensed"/>
                <a:ea typeface="TT Rounds Condensed"/>
                <a:cs typeface="TT Rounds Condensed"/>
                <a:sym typeface="TT Rounds Condensed"/>
              </a:rPr>
              <a:t>Exploratory Data Analysis(EDA) on the data. </a:t>
            </a:r>
          </a:p>
        </p:txBody>
      </p:sp>
      <p:sp>
        <p:nvSpPr>
          <p:cNvPr name="Freeform 3" id="3"/>
          <p:cNvSpPr/>
          <p:nvPr/>
        </p:nvSpPr>
        <p:spPr>
          <a:xfrm flipH="false" flipV="false" rot="0">
            <a:off x="1257300" y="3518367"/>
            <a:ext cx="8340146" cy="5168433"/>
          </a:xfrm>
          <a:custGeom>
            <a:avLst/>
            <a:gdLst/>
            <a:ahLst/>
            <a:cxnLst/>
            <a:rect r="r" b="b" t="t" l="l"/>
            <a:pathLst>
              <a:path h="5168433" w="8340146">
                <a:moveTo>
                  <a:pt x="0" y="0"/>
                </a:moveTo>
                <a:lnTo>
                  <a:pt x="8340146" y="0"/>
                </a:lnTo>
                <a:lnTo>
                  <a:pt x="8340146" y="5168433"/>
                </a:lnTo>
                <a:lnTo>
                  <a:pt x="0" y="5168433"/>
                </a:lnTo>
                <a:lnTo>
                  <a:pt x="0" y="0"/>
                </a:lnTo>
                <a:close/>
              </a:path>
            </a:pathLst>
          </a:custGeom>
          <a:blipFill>
            <a:blip r:embed="rId2"/>
            <a:stretch>
              <a:fillRect l="0" t="0" r="0" b="0"/>
            </a:stretch>
          </a:blipFill>
        </p:spPr>
      </p:sp>
      <p:sp>
        <p:nvSpPr>
          <p:cNvPr name="TextBox 4" id="4"/>
          <p:cNvSpPr txBox="true"/>
          <p:nvPr/>
        </p:nvSpPr>
        <p:spPr>
          <a:xfrm rot="0">
            <a:off x="10378442" y="4658086"/>
            <a:ext cx="8961120" cy="2263050"/>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Properties with more bedrooms </a:t>
            </a:r>
          </a:p>
          <a:p>
            <a:pPr algn="l">
              <a:lnSpc>
                <a:spcPts val="4320"/>
              </a:lnSpc>
            </a:pPr>
            <a:r>
              <a:rPr lang="en-US" sz="3600" spc="33">
                <a:solidFill>
                  <a:srgbClr val="000000"/>
                </a:solidFill>
                <a:latin typeface="TT Rounds Condensed"/>
                <a:ea typeface="TT Rounds Condensed"/>
                <a:cs typeface="TT Rounds Condensed"/>
                <a:sym typeface="TT Rounds Condensed"/>
              </a:rPr>
              <a:t>tend to sell for more money. </a:t>
            </a:r>
          </a:p>
          <a:p>
            <a:pPr algn="l">
              <a:lnSpc>
                <a:spcPts val="4320"/>
              </a:lnSpc>
            </a:pPr>
            <a:r>
              <a:rPr lang="en-US" sz="3600" spc="33">
                <a:solidFill>
                  <a:srgbClr val="000000"/>
                </a:solidFill>
                <a:latin typeface="TT Rounds Condensed"/>
                <a:ea typeface="TT Rounds Condensed"/>
                <a:cs typeface="TT Rounds Condensed"/>
                <a:sym typeface="TT Rounds Condensed"/>
              </a:rPr>
              <a:t>However, there are also some dots </a:t>
            </a:r>
          </a:p>
          <a:p>
            <a:pPr algn="l">
              <a:lnSpc>
                <a:spcPts val="4320"/>
              </a:lnSpc>
            </a:pPr>
            <a:r>
              <a:rPr lang="en-US" sz="3600" spc="33">
                <a:solidFill>
                  <a:srgbClr val="000000"/>
                </a:solidFill>
                <a:latin typeface="TT Rounds Condensed"/>
                <a:ea typeface="TT Rounds Condensed"/>
                <a:cs typeface="TT Rounds Condensed"/>
                <a:sym typeface="TT Rounds Condensed"/>
              </a:rPr>
              <a:t>that fall outside of this trend.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7300" y="3428439"/>
            <a:ext cx="8022168" cy="5329797"/>
          </a:xfrm>
          <a:custGeom>
            <a:avLst/>
            <a:gdLst/>
            <a:ahLst/>
            <a:cxnLst/>
            <a:rect r="r" b="b" t="t" l="l"/>
            <a:pathLst>
              <a:path h="5329797" w="8022168">
                <a:moveTo>
                  <a:pt x="0" y="0"/>
                </a:moveTo>
                <a:lnTo>
                  <a:pt x="8022168" y="0"/>
                </a:lnTo>
                <a:lnTo>
                  <a:pt x="8022168" y="5329797"/>
                </a:lnTo>
                <a:lnTo>
                  <a:pt x="0" y="5329797"/>
                </a:lnTo>
                <a:lnTo>
                  <a:pt x="0" y="0"/>
                </a:lnTo>
                <a:close/>
              </a:path>
            </a:pathLst>
          </a:custGeom>
          <a:blipFill>
            <a:blip r:embed="rId2"/>
            <a:stretch>
              <a:fillRect l="0" t="0" r="0" b="0"/>
            </a:stretch>
          </a:blipFill>
        </p:spPr>
      </p:sp>
      <p:sp>
        <p:nvSpPr>
          <p:cNvPr name="TextBox 3" id="3"/>
          <p:cNvSpPr txBox="true"/>
          <p:nvPr/>
        </p:nvSpPr>
        <p:spPr>
          <a:xfrm rot="0">
            <a:off x="10096051" y="4677576"/>
            <a:ext cx="8961120" cy="2263050"/>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Properties with more bathrooms </a:t>
            </a:r>
          </a:p>
          <a:p>
            <a:pPr algn="l">
              <a:lnSpc>
                <a:spcPts val="4320"/>
              </a:lnSpc>
            </a:pPr>
            <a:r>
              <a:rPr lang="en-US" sz="3600" spc="33">
                <a:solidFill>
                  <a:srgbClr val="000000"/>
                </a:solidFill>
                <a:latin typeface="TT Rounds Condensed"/>
                <a:ea typeface="TT Rounds Condensed"/>
                <a:cs typeface="TT Rounds Condensed"/>
                <a:sym typeface="TT Rounds Condensed"/>
              </a:rPr>
              <a:t>tend to sell for more money. </a:t>
            </a:r>
          </a:p>
          <a:p>
            <a:pPr algn="l">
              <a:lnSpc>
                <a:spcPts val="4320"/>
              </a:lnSpc>
            </a:pPr>
            <a:r>
              <a:rPr lang="en-US" sz="3600" spc="33">
                <a:solidFill>
                  <a:srgbClr val="000000"/>
                </a:solidFill>
                <a:latin typeface="TT Rounds Condensed"/>
                <a:ea typeface="TT Rounds Condensed"/>
                <a:cs typeface="TT Rounds Condensed"/>
                <a:sym typeface="TT Rounds Condensed"/>
              </a:rPr>
              <a:t>However, there are also some dots </a:t>
            </a:r>
          </a:p>
          <a:p>
            <a:pPr algn="l">
              <a:lnSpc>
                <a:spcPts val="4320"/>
              </a:lnSpc>
            </a:pPr>
            <a:r>
              <a:rPr lang="en-US" sz="3600" spc="33">
                <a:solidFill>
                  <a:srgbClr val="000000"/>
                </a:solidFill>
                <a:latin typeface="TT Rounds Condensed"/>
                <a:ea typeface="TT Rounds Condensed"/>
                <a:cs typeface="TT Rounds Condensed"/>
                <a:sym typeface="TT Rounds Condensed"/>
              </a:rPr>
              <a:t>that fall outside this trend.</a:t>
            </a:r>
          </a:p>
        </p:txBody>
      </p:sp>
      <p:sp>
        <p:nvSpPr>
          <p:cNvPr name="TextBox 4" id="4"/>
          <p:cNvSpPr txBox="true"/>
          <p:nvPr/>
        </p:nvSpPr>
        <p:spPr>
          <a:xfrm rot="0">
            <a:off x="1773257" y="1269888"/>
            <a:ext cx="14741485"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70AD47"/>
                </a:solidFill>
                <a:latin typeface="TT Rounds Condensed"/>
                <a:ea typeface="TT Rounds Condensed"/>
                <a:cs typeface="TT Rounds Condensed"/>
                <a:sym typeface="TT Rounds Condensed"/>
              </a:rPr>
              <a:t>Exploratory Data Analysis(EDA) on the data.</a:t>
            </a:r>
            <a:r>
              <a:rPr lang="en-US" sz="6600" spc="-40">
                <a:solidFill>
                  <a:srgbClr val="70AD47"/>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08215" y="3186844"/>
            <a:ext cx="8192084" cy="5076678"/>
          </a:xfrm>
          <a:custGeom>
            <a:avLst/>
            <a:gdLst/>
            <a:ahLst/>
            <a:cxnLst/>
            <a:rect r="r" b="b" t="t" l="l"/>
            <a:pathLst>
              <a:path h="5076678" w="8192084">
                <a:moveTo>
                  <a:pt x="0" y="0"/>
                </a:moveTo>
                <a:lnTo>
                  <a:pt x="8192083" y="0"/>
                </a:lnTo>
                <a:lnTo>
                  <a:pt x="8192083" y="5076678"/>
                </a:lnTo>
                <a:lnTo>
                  <a:pt x="0" y="5076678"/>
                </a:lnTo>
                <a:lnTo>
                  <a:pt x="0" y="0"/>
                </a:lnTo>
                <a:close/>
              </a:path>
            </a:pathLst>
          </a:custGeom>
          <a:blipFill>
            <a:blip r:embed="rId2"/>
            <a:stretch>
              <a:fillRect l="0" t="0" r="0" b="0"/>
            </a:stretch>
          </a:blipFill>
        </p:spPr>
      </p:sp>
      <p:sp>
        <p:nvSpPr>
          <p:cNvPr name="TextBox 3" id="3"/>
          <p:cNvSpPr txBox="true"/>
          <p:nvPr/>
        </p:nvSpPr>
        <p:spPr>
          <a:xfrm rot="0">
            <a:off x="1382375" y="1095375"/>
            <a:ext cx="15523250" cy="949833"/>
          </a:xfrm>
          <a:prstGeom prst="rect">
            <a:avLst/>
          </a:prstGeom>
        </p:spPr>
        <p:txBody>
          <a:bodyPr anchor="t" rtlCol="false" tIns="0" lIns="0" bIns="0" rIns="0">
            <a:spAutoFit/>
          </a:bodyPr>
          <a:lstStyle/>
          <a:p>
            <a:pPr algn="ctr">
              <a:lnSpc>
                <a:spcPts val="7235"/>
              </a:lnSpc>
              <a:spcBef>
                <a:spcPct val="0"/>
              </a:spcBef>
            </a:pPr>
            <a:r>
              <a:rPr lang="en-US" sz="6699" spc="-40">
                <a:solidFill>
                  <a:srgbClr val="70AD47"/>
                </a:solidFill>
                <a:latin typeface="TT Rounds Condensed"/>
                <a:ea typeface="TT Rounds Condensed"/>
                <a:cs typeface="TT Rounds Condensed"/>
                <a:sym typeface="TT Rounds Condensed"/>
              </a:rPr>
              <a:t>Exploratory Data Analysis(EDA) on the data.</a:t>
            </a:r>
          </a:p>
        </p:txBody>
      </p:sp>
      <p:sp>
        <p:nvSpPr>
          <p:cNvPr name="TextBox 4" id="4"/>
          <p:cNvSpPr txBox="true"/>
          <p:nvPr/>
        </p:nvSpPr>
        <p:spPr>
          <a:xfrm rot="0">
            <a:off x="11383513" y="4069415"/>
            <a:ext cx="5156025" cy="2891820"/>
          </a:xfrm>
          <a:prstGeom prst="rect">
            <a:avLst/>
          </a:prstGeom>
        </p:spPr>
        <p:txBody>
          <a:bodyPr anchor="t" rtlCol="false" tIns="0" lIns="0" bIns="0" rIns="0">
            <a:spAutoFit/>
          </a:bodyPr>
          <a:lstStyle/>
          <a:p>
            <a:pPr algn="l">
              <a:lnSpc>
                <a:spcPts val="3883"/>
              </a:lnSpc>
            </a:pPr>
            <a:r>
              <a:rPr lang="en-US" sz="2773">
                <a:solidFill>
                  <a:srgbClr val="000000"/>
                </a:solidFill>
                <a:latin typeface="Canva Sans"/>
                <a:ea typeface="Canva Sans"/>
                <a:cs typeface="Canva Sans"/>
                <a:sym typeface="Canva Sans"/>
              </a:rPr>
              <a:t>Properties with more bedrooms tend to sell for more money. However, there are also some dots that fall outside of this trend.</a:t>
            </a:r>
          </a:p>
          <a:p>
            <a:pPr algn="l">
              <a:lnSpc>
                <a:spcPts val="3883"/>
              </a:lnSpc>
            </a:pPr>
            <a:r>
              <a:rPr lang="en-US" sz="2773">
                <a:solidFill>
                  <a:srgbClr val="000000"/>
                </a:solidFill>
                <a:latin typeface="Canva Sans"/>
                <a:ea typeface="Canva Sans"/>
                <a:cs typeface="Canva Sans"/>
                <a:sym typeface="Canva Sans"/>
              </a:rPr>
              <a:t>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01420" y="3100781"/>
            <a:ext cx="7145656" cy="4747457"/>
          </a:xfrm>
          <a:custGeom>
            <a:avLst/>
            <a:gdLst/>
            <a:ahLst/>
            <a:cxnLst/>
            <a:rect r="r" b="b" t="t" l="l"/>
            <a:pathLst>
              <a:path h="4747457" w="7145656">
                <a:moveTo>
                  <a:pt x="0" y="0"/>
                </a:moveTo>
                <a:lnTo>
                  <a:pt x="7145656" y="0"/>
                </a:lnTo>
                <a:lnTo>
                  <a:pt x="7145656" y="4747456"/>
                </a:lnTo>
                <a:lnTo>
                  <a:pt x="0" y="4747456"/>
                </a:lnTo>
                <a:lnTo>
                  <a:pt x="0" y="0"/>
                </a:lnTo>
                <a:close/>
              </a:path>
            </a:pathLst>
          </a:custGeom>
          <a:blipFill>
            <a:blip r:embed="rId2"/>
            <a:stretch>
              <a:fillRect l="0" t="0" r="0" b="0"/>
            </a:stretch>
          </a:blipFill>
        </p:spPr>
      </p:sp>
      <p:sp>
        <p:nvSpPr>
          <p:cNvPr name="TextBox 3" id="3"/>
          <p:cNvSpPr txBox="true"/>
          <p:nvPr/>
        </p:nvSpPr>
        <p:spPr>
          <a:xfrm rot="0">
            <a:off x="1794876" y="1095375"/>
            <a:ext cx="15185662"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70AD47"/>
                </a:solidFill>
                <a:latin typeface="TT Rounds Condensed"/>
                <a:ea typeface="TT Rounds Condensed"/>
                <a:cs typeface="TT Rounds Condensed"/>
                <a:sym typeface="TT Rounds Condensed"/>
              </a:rPr>
              <a:t>Exploratory Data Analysis(EDA) on the data.</a:t>
            </a:r>
          </a:p>
        </p:txBody>
      </p:sp>
      <p:sp>
        <p:nvSpPr>
          <p:cNvPr name="TextBox 4" id="4"/>
          <p:cNvSpPr txBox="true"/>
          <p:nvPr/>
        </p:nvSpPr>
        <p:spPr>
          <a:xfrm rot="0">
            <a:off x="10517901" y="3619817"/>
            <a:ext cx="6174248" cy="29806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Properties with more bathrooms tend to sell for more money. However, there are also some dots that fall outside this trend.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8092" y="3549614"/>
            <a:ext cx="9400867" cy="4146234"/>
          </a:xfrm>
          <a:custGeom>
            <a:avLst/>
            <a:gdLst/>
            <a:ahLst/>
            <a:cxnLst/>
            <a:rect r="r" b="b" t="t" l="l"/>
            <a:pathLst>
              <a:path h="4146234" w="9400867">
                <a:moveTo>
                  <a:pt x="0" y="0"/>
                </a:moveTo>
                <a:lnTo>
                  <a:pt x="9400867" y="0"/>
                </a:lnTo>
                <a:lnTo>
                  <a:pt x="9400867" y="4146234"/>
                </a:lnTo>
                <a:lnTo>
                  <a:pt x="0" y="4146234"/>
                </a:lnTo>
                <a:lnTo>
                  <a:pt x="0" y="0"/>
                </a:lnTo>
                <a:close/>
              </a:path>
            </a:pathLst>
          </a:custGeom>
          <a:blipFill>
            <a:blip r:embed="rId2"/>
            <a:stretch>
              <a:fillRect l="0" t="0" r="0" b="0"/>
            </a:stretch>
          </a:blipFill>
        </p:spPr>
      </p:sp>
      <p:sp>
        <p:nvSpPr>
          <p:cNvPr name="TextBox 3" id="3"/>
          <p:cNvSpPr txBox="true"/>
          <p:nvPr/>
        </p:nvSpPr>
        <p:spPr>
          <a:xfrm rot="0">
            <a:off x="1846183" y="1095375"/>
            <a:ext cx="15160009"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70AD47"/>
                </a:solidFill>
                <a:latin typeface="TT Rounds Condensed"/>
                <a:ea typeface="TT Rounds Condensed"/>
                <a:cs typeface="TT Rounds Condensed"/>
                <a:sym typeface="TT Rounds Condensed"/>
              </a:rPr>
              <a:t>Exploratory Data Analysis(EDA) on the data.</a:t>
            </a:r>
          </a:p>
        </p:txBody>
      </p:sp>
      <p:sp>
        <p:nvSpPr>
          <p:cNvPr name="TextBox 4" id="4"/>
          <p:cNvSpPr txBox="true"/>
          <p:nvPr/>
        </p:nvSpPr>
        <p:spPr>
          <a:xfrm rot="0">
            <a:off x="11869966" y="3736409"/>
            <a:ext cx="5136226" cy="3734545"/>
          </a:xfrm>
          <a:prstGeom prst="rect">
            <a:avLst/>
          </a:prstGeom>
        </p:spPr>
        <p:txBody>
          <a:bodyPr anchor="t" rtlCol="false" tIns="0" lIns="0" bIns="0" rIns="0">
            <a:spAutoFit/>
          </a:bodyPr>
          <a:lstStyle/>
          <a:p>
            <a:pPr algn="l">
              <a:lnSpc>
                <a:spcPts val="3287"/>
              </a:lnSpc>
            </a:pPr>
            <a:r>
              <a:rPr lang="en-US" sz="2348">
                <a:solidFill>
                  <a:srgbClr val="000000"/>
                </a:solidFill>
                <a:latin typeface="Canva Sans"/>
                <a:ea typeface="Canva Sans"/>
                <a:cs typeface="Canva Sans"/>
                <a:sym typeface="Canva Sans"/>
              </a:rPr>
              <a:t>As property prices increase, the price difference between perperties with air conditioning and those without also grows. In other words, more expensive properties tend to show a bigger price gap based on whether they have air conditioning installed.</a:t>
            </a:r>
          </a:p>
          <a:p>
            <a:pPr algn="l">
              <a:lnSpc>
                <a:spcPts val="3287"/>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93285" y="3291035"/>
            <a:ext cx="9070043" cy="3704930"/>
          </a:xfrm>
          <a:custGeom>
            <a:avLst/>
            <a:gdLst/>
            <a:ahLst/>
            <a:cxnLst/>
            <a:rect r="r" b="b" t="t" l="l"/>
            <a:pathLst>
              <a:path h="3704930" w="9070043">
                <a:moveTo>
                  <a:pt x="0" y="0"/>
                </a:moveTo>
                <a:lnTo>
                  <a:pt x="9070043" y="0"/>
                </a:lnTo>
                <a:lnTo>
                  <a:pt x="9070043" y="3704930"/>
                </a:lnTo>
                <a:lnTo>
                  <a:pt x="0" y="3704930"/>
                </a:lnTo>
                <a:lnTo>
                  <a:pt x="0" y="0"/>
                </a:lnTo>
                <a:close/>
              </a:path>
            </a:pathLst>
          </a:custGeom>
          <a:blipFill>
            <a:blip r:embed="rId2"/>
            <a:stretch>
              <a:fillRect l="0" t="0" r="0" b="0"/>
            </a:stretch>
          </a:blipFill>
        </p:spPr>
      </p:sp>
      <p:sp>
        <p:nvSpPr>
          <p:cNvPr name="TextBox 3" id="3"/>
          <p:cNvSpPr txBox="true"/>
          <p:nvPr/>
        </p:nvSpPr>
        <p:spPr>
          <a:xfrm rot="0">
            <a:off x="1993285" y="1095375"/>
            <a:ext cx="14652896"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70AD47"/>
                </a:solidFill>
                <a:latin typeface="TT Rounds Condensed"/>
                <a:ea typeface="TT Rounds Condensed"/>
                <a:cs typeface="TT Rounds Condensed"/>
                <a:sym typeface="TT Rounds Condensed"/>
              </a:rPr>
              <a:t>Exploratory Data Analysis(EDA) on the data.</a:t>
            </a:r>
          </a:p>
        </p:txBody>
      </p:sp>
      <p:sp>
        <p:nvSpPr>
          <p:cNvPr name="TextBox 4" id="4"/>
          <p:cNvSpPr txBox="true"/>
          <p:nvPr/>
        </p:nvSpPr>
        <p:spPr>
          <a:xfrm rot="0">
            <a:off x="11063328" y="2607123"/>
            <a:ext cx="5582853" cy="5556360"/>
          </a:xfrm>
          <a:prstGeom prst="rect">
            <a:avLst/>
          </a:prstGeom>
        </p:spPr>
        <p:txBody>
          <a:bodyPr anchor="t" rtlCol="false" tIns="0" lIns="0" bIns="0" rIns="0">
            <a:spAutoFit/>
          </a:bodyPr>
          <a:lstStyle/>
          <a:p>
            <a:pPr algn="just" marL="457851" indent="-228926" lvl="1">
              <a:lnSpc>
                <a:spcPts val="2968"/>
              </a:lnSpc>
              <a:buFont typeface="Arial"/>
              <a:buChar char="•"/>
            </a:pPr>
            <a:r>
              <a:rPr lang="en-US" sz="2120">
                <a:solidFill>
                  <a:srgbClr val="000000"/>
                </a:solidFill>
                <a:latin typeface="Canva Sans"/>
                <a:ea typeface="Canva Sans"/>
                <a:cs typeface="Canva Sans"/>
                <a:sym typeface="Canva Sans"/>
              </a:rPr>
              <a:t>2.5Fin and 2.5Unf categories have very few records (only 20 each), in</a:t>
            </a:r>
            <a:r>
              <a:rPr lang="en-US" sz="2120">
                <a:solidFill>
                  <a:srgbClr val="000000"/>
                </a:solidFill>
                <a:latin typeface="Canva Sans"/>
                <a:ea typeface="Canva Sans"/>
                <a:cs typeface="Canva Sans"/>
                <a:sym typeface="Canva Sans"/>
              </a:rPr>
              <a:t>dicating these designs are less common.</a:t>
            </a:r>
          </a:p>
          <a:p>
            <a:pPr algn="just" marL="457851" indent="-228926" lvl="1">
              <a:lnSpc>
                <a:spcPts val="2968"/>
              </a:lnSpc>
              <a:buFont typeface="Arial"/>
              <a:buChar char="•"/>
            </a:pPr>
            <a:r>
              <a:rPr lang="en-US" sz="2120">
                <a:solidFill>
                  <a:srgbClr val="000000"/>
                </a:solidFill>
                <a:latin typeface="Canva Sans"/>
                <a:ea typeface="Canva Sans"/>
                <a:cs typeface="Canva Sans"/>
                <a:sym typeface="Canva Sans"/>
              </a:rPr>
              <a:t>1Story and 2Story houses are the most common designs with a wide range of sale prices.</a:t>
            </a:r>
          </a:p>
          <a:p>
            <a:pPr algn="just" marL="457851" indent="-228926" lvl="1">
              <a:lnSpc>
                <a:spcPts val="2968"/>
              </a:lnSpc>
              <a:buFont typeface="Arial"/>
              <a:buChar char="•"/>
            </a:pPr>
            <a:r>
              <a:rPr lang="en-US" sz="2120">
                <a:solidFill>
                  <a:srgbClr val="000000"/>
                </a:solidFill>
                <a:latin typeface="Canva Sans"/>
                <a:ea typeface="Canva Sans"/>
                <a:cs typeface="Canva Sans"/>
                <a:sym typeface="Canva Sans"/>
              </a:rPr>
              <a:t>2Story houses generally command higher prices, indicating a likely positive correlation between having multiple stories and higher sale prices.</a:t>
            </a:r>
          </a:p>
          <a:p>
            <a:pPr algn="just" marL="457851" indent="-228926" lvl="1">
              <a:lnSpc>
                <a:spcPts val="2968"/>
              </a:lnSpc>
              <a:buFont typeface="Arial"/>
              <a:buChar char="•"/>
            </a:pPr>
            <a:r>
              <a:rPr lang="en-US" sz="2120">
                <a:solidFill>
                  <a:srgbClr val="000000"/>
                </a:solidFill>
                <a:latin typeface="Canva Sans"/>
                <a:ea typeface="Canva Sans"/>
                <a:cs typeface="Canva Sans"/>
                <a:sym typeface="Canva Sans"/>
              </a:rPr>
              <a:t>The spread of prices in 1Story houses suggests a broad market segment with varying prices based on other factors (like size, location, etc.).</a:t>
            </a:r>
          </a:p>
          <a:p>
            <a:pPr algn="just">
              <a:lnSpc>
                <a:spcPts val="2968"/>
              </a:lnSpc>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614369" y="1095375"/>
            <a:ext cx="7059263"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FF5757"/>
                </a:solidFill>
                <a:latin typeface="TT Rounds Condensed"/>
                <a:ea typeface="TT Rounds Condensed"/>
                <a:cs typeface="TT Rounds Condensed"/>
                <a:sym typeface="TT Rounds Condensed"/>
              </a:rPr>
              <a:t>Feature Selection</a:t>
            </a:r>
          </a:p>
        </p:txBody>
      </p:sp>
      <p:sp>
        <p:nvSpPr>
          <p:cNvPr name="TextBox 3" id="3"/>
          <p:cNvSpPr txBox="true"/>
          <p:nvPr/>
        </p:nvSpPr>
        <p:spPr>
          <a:xfrm rot="0">
            <a:off x="2770569" y="2819001"/>
            <a:ext cx="14183453" cy="59810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initial dataset had a shape of (1459, 73).</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After performing feature selection, the data shape is now 1459 rows × 48 columns.</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removed columns included those identified by ANOVA and correlation tests, such as</a:t>
            </a:r>
          </a:p>
          <a:p>
            <a:pPr algn="just">
              <a:lnSpc>
                <a:spcPts val="4759"/>
              </a:lnSpc>
            </a:pPr>
            <a:r>
              <a:rPr lang="en-US" sz="3399">
                <a:solidFill>
                  <a:srgbClr val="000000"/>
                </a:solidFill>
                <a:latin typeface="Canva Sans"/>
                <a:ea typeface="Canva Sans"/>
                <a:cs typeface="Canva Sans"/>
                <a:sym typeface="Canva Sans"/>
              </a:rPr>
              <a:t>'Overall_Material', 'House_Condition', and 'Garage_Size', among others, as well as categorical features like 'Road_Type', 'Utility_Type', and 'Heating_Type'.</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82238" y="1095375"/>
            <a:ext cx="8923525"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287BB6"/>
                </a:solidFill>
                <a:latin typeface="TT Rounds Condensed"/>
                <a:ea typeface="TT Rounds Condensed"/>
                <a:cs typeface="TT Rounds Condensed"/>
                <a:sym typeface="TT Rounds Condensed"/>
              </a:rPr>
              <a:t>Feature Transformation</a:t>
            </a:r>
          </a:p>
        </p:txBody>
      </p:sp>
      <p:sp>
        <p:nvSpPr>
          <p:cNvPr name="TextBox 3" id="3"/>
          <p:cNvSpPr txBox="true"/>
          <p:nvPr/>
        </p:nvSpPr>
        <p:spPr>
          <a:xfrm rot="0">
            <a:off x="3155370" y="3173663"/>
            <a:ext cx="13029050" cy="41808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After feature selection, I transformed the columns using appropriate encoding techniques:</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OneHotEncoding for categorical features.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Binary mapping for binary features.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Ordinal encoding for ordinal features.</a:t>
            </a:r>
          </a:p>
          <a:p>
            <a:pPr algn="r">
              <a:lnSpc>
                <a:spcPts val="4759"/>
              </a:lnSpc>
            </a:pP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49397" y="1095375"/>
            <a:ext cx="14589205"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FF914D"/>
                </a:solidFill>
                <a:latin typeface="TT Rounds Condensed"/>
                <a:ea typeface="TT Rounds Condensed"/>
                <a:cs typeface="TT Rounds Condensed"/>
                <a:sym typeface="TT Rounds Condensed"/>
              </a:rPr>
              <a:t>Data Modeling and Performance measure</a:t>
            </a:r>
          </a:p>
        </p:txBody>
      </p:sp>
      <p:sp>
        <p:nvSpPr>
          <p:cNvPr name="TextBox 3" id="3"/>
          <p:cNvSpPr txBox="true"/>
          <p:nvPr/>
        </p:nvSpPr>
        <p:spPr>
          <a:xfrm rot="0">
            <a:off x="2690555" y="3043278"/>
            <a:ext cx="12826876" cy="4907129"/>
          </a:xfrm>
          <a:prstGeom prst="rect">
            <a:avLst/>
          </a:prstGeom>
        </p:spPr>
        <p:txBody>
          <a:bodyPr anchor="t" rtlCol="false" tIns="0" lIns="0" bIns="0" rIns="0">
            <a:spAutoFit/>
          </a:bodyPr>
          <a:lstStyle/>
          <a:p>
            <a:pPr algn="l" marL="551831" indent="-275915" lvl="1">
              <a:lnSpc>
                <a:spcPts val="3578"/>
              </a:lnSpc>
              <a:buFont typeface="Arial"/>
              <a:buChar char="•"/>
            </a:pPr>
            <a:r>
              <a:rPr lang="en-US" sz="2555">
                <a:solidFill>
                  <a:srgbClr val="000000"/>
                </a:solidFill>
                <a:latin typeface="Canva Sans"/>
                <a:ea typeface="Canva Sans"/>
                <a:cs typeface="Canva Sans"/>
                <a:sym typeface="Canva Sans"/>
              </a:rPr>
              <a:t>After applying linear regression on the transformed data, the R² score improved to 69%, which is better than the previous score.</a:t>
            </a:r>
          </a:p>
          <a:p>
            <a:pPr algn="l">
              <a:lnSpc>
                <a:spcPts val="3578"/>
              </a:lnSpc>
            </a:pPr>
          </a:p>
          <a:p>
            <a:pPr algn="l" marL="551831" indent="-275915" lvl="1">
              <a:lnSpc>
                <a:spcPts val="3578"/>
              </a:lnSpc>
              <a:buFont typeface="Arial"/>
              <a:buChar char="•"/>
            </a:pPr>
            <a:r>
              <a:rPr lang="en-US" sz="2555">
                <a:solidFill>
                  <a:srgbClr val="000000"/>
                </a:solidFill>
                <a:latin typeface="Canva Sans"/>
                <a:ea typeface="Canva Sans"/>
                <a:cs typeface="Canva Sans"/>
                <a:sym typeface="Canva Sans"/>
              </a:rPr>
              <a:t>Then I employed a variety of algorithms to compare their performance. These included Decision Tree, Random Forest, Gradient Boosting, Support Vector Regression (SVR), k-Nearest Neighbors (k-NN), Ridge Regression, Lasso Regression, ElasticNet, and a Neural Network using the MLPRegressor with a maximum of 1000 iterations. Additionally, I used XGBoost to further enhance the model's performance. By evaluating these diverse models, I aimed to identify the most accurate and robust approach for my predictive task.</a:t>
            </a:r>
          </a:p>
          <a:p>
            <a:pPr algn="l">
              <a:lnSpc>
                <a:spcPts val="3578"/>
              </a:lnSpc>
            </a:pP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54625" y="1095375"/>
            <a:ext cx="14589205"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FF914D"/>
                </a:solidFill>
                <a:latin typeface="TT Rounds Condensed"/>
                <a:ea typeface="TT Rounds Condensed"/>
                <a:cs typeface="TT Rounds Condensed"/>
                <a:sym typeface="TT Rounds Condensed"/>
              </a:rPr>
              <a:t>Data Modeling and Performance measure</a:t>
            </a:r>
          </a:p>
        </p:txBody>
      </p:sp>
      <p:sp>
        <p:nvSpPr>
          <p:cNvPr name="TextBox 3" id="3"/>
          <p:cNvSpPr txBox="true"/>
          <p:nvPr/>
        </p:nvSpPr>
        <p:spPr>
          <a:xfrm rot="0">
            <a:off x="3287126" y="2232711"/>
            <a:ext cx="12893804" cy="7285574"/>
          </a:xfrm>
          <a:prstGeom prst="rect">
            <a:avLst/>
          </a:prstGeom>
        </p:spPr>
        <p:txBody>
          <a:bodyPr anchor="t" rtlCol="false" tIns="0" lIns="0" bIns="0" rIns="0">
            <a:spAutoFit/>
          </a:bodyPr>
          <a:lstStyle/>
          <a:p>
            <a:pPr algn="l" marL="470176" indent="-235088" lvl="1">
              <a:lnSpc>
                <a:spcPts val="3048"/>
              </a:lnSpc>
              <a:buFont typeface="Arial"/>
              <a:buChar char="•"/>
            </a:pPr>
            <a:r>
              <a:rPr lang="en-US" sz="2177">
                <a:solidFill>
                  <a:srgbClr val="000000"/>
                </a:solidFill>
                <a:latin typeface="Canva Sans"/>
                <a:ea typeface="Canva Sans"/>
                <a:cs typeface="Canva Sans"/>
                <a:sym typeface="Canva Sans"/>
              </a:rPr>
              <a:t>Before Transformation (High Feature Dimensionality - 81 features):</a:t>
            </a:r>
          </a:p>
          <a:p>
            <a:pPr algn="l" marL="470176" indent="-235088" lvl="1">
              <a:lnSpc>
                <a:spcPts val="3048"/>
              </a:lnSpc>
              <a:buFont typeface="Arial"/>
              <a:buChar char="•"/>
            </a:pPr>
            <a:r>
              <a:rPr lang="en-US" sz="2177">
                <a:solidFill>
                  <a:srgbClr val="000000"/>
                </a:solidFill>
                <a:latin typeface="Canva Sans"/>
                <a:ea typeface="Canva Sans"/>
                <a:cs typeface="Canva Sans"/>
                <a:sym typeface="Canva Sans"/>
              </a:rPr>
              <a:t>Decision Tree (DT): High MSE (1.34 billion) an</a:t>
            </a:r>
            <a:r>
              <a:rPr lang="en-US" sz="2177">
                <a:solidFill>
                  <a:srgbClr val="000000"/>
                </a:solidFill>
                <a:latin typeface="Canva Sans"/>
                <a:ea typeface="Canva Sans"/>
                <a:cs typeface="Canva Sans"/>
                <a:sym typeface="Canva Sans"/>
              </a:rPr>
              <a:t>d moderate R² (0.72) indicate a poor fit. The large number of features might be causing overfitting.</a:t>
            </a:r>
          </a:p>
          <a:p>
            <a:pPr algn="l" marL="470176" indent="-235088" lvl="1">
              <a:lnSpc>
                <a:spcPts val="3048"/>
              </a:lnSpc>
              <a:buFont typeface="Arial"/>
              <a:buChar char="•"/>
            </a:pPr>
            <a:r>
              <a:rPr lang="en-US" sz="2177">
                <a:solidFill>
                  <a:srgbClr val="000000"/>
                </a:solidFill>
                <a:latin typeface="Canva Sans"/>
                <a:ea typeface="Canva Sans"/>
                <a:cs typeface="Canva Sans"/>
                <a:sym typeface="Canva Sans"/>
              </a:rPr>
              <a:t>Random Forest (RF): Lower MSE (494 million) and high R² (0.89) suggest a better fit than DT. However, there's still room for improvement.</a:t>
            </a:r>
          </a:p>
          <a:p>
            <a:pPr algn="l" marL="470176" indent="-235088" lvl="1">
              <a:lnSpc>
                <a:spcPts val="3048"/>
              </a:lnSpc>
              <a:buFont typeface="Arial"/>
              <a:buChar char="•"/>
            </a:pPr>
            <a:r>
              <a:rPr lang="en-US" sz="2177">
                <a:solidFill>
                  <a:srgbClr val="000000"/>
                </a:solidFill>
                <a:latin typeface="Canva Sans"/>
                <a:ea typeface="Canva Sans"/>
                <a:cs typeface="Canva Sans"/>
                <a:sym typeface="Canva Sans"/>
              </a:rPr>
              <a:t>Gradient Boosting (GB): Even lower MSE (412 million) and a very high R² (0.91) show the best fit among tree-based models before transformation.</a:t>
            </a:r>
          </a:p>
          <a:p>
            <a:pPr algn="l" marL="470176" indent="-235088" lvl="1">
              <a:lnSpc>
                <a:spcPts val="3048"/>
              </a:lnSpc>
              <a:buFont typeface="Arial"/>
              <a:buChar char="•"/>
            </a:pPr>
            <a:r>
              <a:rPr lang="en-US" sz="2177">
                <a:solidFill>
                  <a:srgbClr val="000000"/>
                </a:solidFill>
                <a:latin typeface="Canva Sans"/>
                <a:ea typeface="Canva Sans"/>
                <a:cs typeface="Canva Sans"/>
                <a:sym typeface="Canva Sans"/>
              </a:rPr>
              <a:t>Support Vector Regression (SVR): Very high MSE (513 billion) and negative R² indicate a complete failure to capture the relationship. This model likely doesn't suit this data.</a:t>
            </a:r>
          </a:p>
          <a:p>
            <a:pPr algn="l" marL="470176" indent="-235088" lvl="1">
              <a:lnSpc>
                <a:spcPts val="3048"/>
              </a:lnSpc>
              <a:buFont typeface="Arial"/>
              <a:buChar char="•"/>
            </a:pPr>
            <a:r>
              <a:rPr lang="en-US" sz="2177">
                <a:solidFill>
                  <a:srgbClr val="000000"/>
                </a:solidFill>
                <a:latin typeface="Canva Sans"/>
                <a:ea typeface="Canva Sans"/>
                <a:cs typeface="Canva Sans"/>
                <a:sym typeface="Canva Sans"/>
              </a:rPr>
              <a:t>k-Nearest Neighbors (k-NN): Moderate MSE (820 million) and R² (0.83) suggest a decent fit, but there's potential for improvement.</a:t>
            </a:r>
          </a:p>
          <a:p>
            <a:pPr algn="l" marL="470176" indent="-235088" lvl="1">
              <a:lnSpc>
                <a:spcPts val="3048"/>
              </a:lnSpc>
              <a:buFont typeface="Arial"/>
              <a:buChar char="•"/>
            </a:pPr>
            <a:r>
              <a:rPr lang="en-US" sz="2177">
                <a:solidFill>
                  <a:srgbClr val="000000"/>
                </a:solidFill>
                <a:latin typeface="Canva Sans"/>
                <a:ea typeface="Canva Sans"/>
                <a:cs typeface="Canva Sans"/>
                <a:sym typeface="Canva Sans"/>
              </a:rPr>
              <a:t>Ridge, Lasso, ElasticNet: These regularization models show moderate MSEs (around 500 million) and R²s (around 0.89), indicating a trade-off between underfitting and overfitting due to regularization.</a:t>
            </a:r>
          </a:p>
          <a:p>
            <a:pPr algn="l" marL="470176" indent="-235088" lvl="1">
              <a:lnSpc>
                <a:spcPts val="3048"/>
              </a:lnSpc>
              <a:buFont typeface="Arial"/>
              <a:buChar char="•"/>
            </a:pPr>
            <a:r>
              <a:rPr lang="en-US" sz="2177">
                <a:solidFill>
                  <a:srgbClr val="000000"/>
                </a:solidFill>
                <a:latin typeface="Canva Sans"/>
                <a:ea typeface="Canva Sans"/>
                <a:cs typeface="Canva Sans"/>
                <a:sym typeface="Canva Sans"/>
              </a:rPr>
              <a:t>Neural Network (NN): Very high MSE (610 billion) and negative R² imply a complete failure to learn from the data. The high dimensionality might be overwhelming the network.</a:t>
            </a:r>
          </a:p>
          <a:p>
            <a:pPr algn="l" marL="470176" indent="-235088" lvl="1">
              <a:lnSpc>
                <a:spcPts val="3048"/>
              </a:lnSpc>
              <a:buFont typeface="Arial"/>
              <a:buChar char="•"/>
            </a:pPr>
            <a:r>
              <a:rPr lang="en-US" sz="2177">
                <a:solidFill>
                  <a:srgbClr val="000000"/>
                </a:solidFill>
                <a:latin typeface="Canva Sans"/>
                <a:ea typeface="Canva Sans"/>
                <a:cs typeface="Canva Sans"/>
                <a:sym typeface="Canva Sans"/>
              </a:rPr>
              <a:t>XGBoost: Similar performance to Gradient Boosting with slightly lower MSE and slightly higher R².</a:t>
            </a:r>
          </a:p>
          <a:p>
            <a:pPr algn="l">
              <a:lnSpc>
                <a:spcPts val="3048"/>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660082"/>
            <a:ext cx="15590520" cy="1830229"/>
          </a:xfrm>
          <a:prstGeom prst="rect">
            <a:avLst/>
          </a:prstGeom>
        </p:spPr>
        <p:txBody>
          <a:bodyPr anchor="t" rtlCol="false" tIns="0" lIns="0" bIns="0" rIns="0">
            <a:spAutoFit/>
          </a:bodyPr>
          <a:lstStyle/>
          <a:p>
            <a:pPr algn="l">
              <a:lnSpc>
                <a:spcPts val="7128"/>
              </a:lnSpc>
            </a:pPr>
            <a:r>
              <a:rPr lang="en-US" sz="6600" spc="-40">
                <a:solidFill>
                  <a:srgbClr val="4472C4"/>
                </a:solidFill>
                <a:latin typeface="TT Rounds Condensed"/>
                <a:ea typeface="TT Rounds Condensed"/>
                <a:cs typeface="TT Rounds Condensed"/>
                <a:sym typeface="TT Rounds Condensed"/>
              </a:rPr>
              <a:t>Introduction about the dataset</a:t>
            </a:r>
          </a:p>
        </p:txBody>
      </p:sp>
      <p:sp>
        <p:nvSpPr>
          <p:cNvPr name="TextBox 3" id="3"/>
          <p:cNvSpPr txBox="true"/>
          <p:nvPr/>
        </p:nvSpPr>
        <p:spPr>
          <a:xfrm rot="0">
            <a:off x="1348740" y="2822258"/>
            <a:ext cx="15590520" cy="6397467"/>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T Rounds Condensed"/>
                <a:ea typeface="TT Rounds Condensed"/>
                <a:cs typeface="TT Rounds Condensed"/>
                <a:sym typeface="TT Rounds Condensed"/>
              </a:rPr>
              <a:t>The objective of this analysis was to clean and prepare the Property_Price dataset for further analysis. The initial dataset consisted of 1459 rows and 81 columns.</a:t>
            </a:r>
          </a:p>
          <a:p>
            <a:pPr algn="l" marL="760095" indent="-380048" lvl="1">
              <a:lnSpc>
                <a:spcPts val="4536"/>
              </a:lnSpc>
            </a:pP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13531" y="1095375"/>
            <a:ext cx="14460938"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FF914D"/>
                </a:solidFill>
                <a:latin typeface="TT Rounds Condensed"/>
                <a:ea typeface="TT Rounds Condensed"/>
                <a:cs typeface="TT Rounds Condensed"/>
                <a:sym typeface="TT Rounds Condensed"/>
              </a:rPr>
              <a:t>Data Modeling and Performance measure</a:t>
            </a:r>
          </a:p>
        </p:txBody>
      </p:sp>
      <p:sp>
        <p:nvSpPr>
          <p:cNvPr name="TextBox 3" id="3"/>
          <p:cNvSpPr txBox="true"/>
          <p:nvPr/>
        </p:nvSpPr>
        <p:spPr>
          <a:xfrm rot="0">
            <a:off x="2434109" y="2497441"/>
            <a:ext cx="13760786" cy="6615300"/>
          </a:xfrm>
          <a:prstGeom prst="rect">
            <a:avLst/>
          </a:prstGeom>
        </p:spPr>
        <p:txBody>
          <a:bodyPr anchor="t" rtlCol="false" tIns="0" lIns="0" bIns="0" rIns="0">
            <a:spAutoFit/>
          </a:bodyPr>
          <a:lstStyle/>
          <a:p>
            <a:pPr algn="just" marL="450589" indent="-225294" lvl="1">
              <a:lnSpc>
                <a:spcPts val="2921"/>
              </a:lnSpc>
              <a:buFont typeface="Arial"/>
              <a:buChar char="•"/>
            </a:pPr>
            <a:r>
              <a:rPr lang="en-US" sz="2087">
                <a:solidFill>
                  <a:srgbClr val="000000"/>
                </a:solidFill>
                <a:latin typeface="Canva Sans"/>
                <a:ea typeface="Canva Sans"/>
                <a:cs typeface="Canva Sans"/>
                <a:sym typeface="Canva Sans"/>
              </a:rPr>
              <a:t>After Transformation (Reduced Feature Dimensionality - 48 features):</a:t>
            </a:r>
          </a:p>
          <a:p>
            <a:pPr algn="just" marL="450589" indent="-225294" lvl="1">
              <a:lnSpc>
                <a:spcPts val="2921"/>
              </a:lnSpc>
              <a:buFont typeface="Arial"/>
              <a:buChar char="•"/>
            </a:pPr>
            <a:r>
              <a:rPr lang="en-US" sz="2087">
                <a:solidFill>
                  <a:srgbClr val="000000"/>
                </a:solidFill>
                <a:latin typeface="Canva Sans"/>
                <a:ea typeface="Canva Sans"/>
                <a:cs typeface="Canva Sans"/>
                <a:sym typeface="Canva Sans"/>
              </a:rPr>
              <a:t>All Models: A significant decrease in MSE (all below 1) and a general increase in R² suggest a much better fit for all models. The data transformation likely addressed the issue of high dimensionality.</a:t>
            </a:r>
          </a:p>
          <a:p>
            <a:pPr algn="just">
              <a:lnSpc>
                <a:spcPts val="2921"/>
              </a:lnSpc>
            </a:pPr>
          </a:p>
          <a:p>
            <a:pPr algn="just" marL="450589" indent="-225294" lvl="1">
              <a:lnSpc>
                <a:spcPts val="2921"/>
              </a:lnSpc>
              <a:buFont typeface="Arial"/>
              <a:buChar char="•"/>
            </a:pPr>
            <a:r>
              <a:rPr lang="en-US" sz="2087">
                <a:solidFill>
                  <a:srgbClr val="000000"/>
                </a:solidFill>
                <a:latin typeface="Canva Sans"/>
                <a:ea typeface="Canva Sans"/>
                <a:cs typeface="Canva Sans"/>
                <a:sym typeface="Canva Sans"/>
              </a:rPr>
              <a:t>DT, RF, GB, k-NN: These models show substantial improvements with much lower MSEs and higher R²s, indicating the benefit of dimensionality reduction for tree-based and nearest neighbor methods.</a:t>
            </a:r>
          </a:p>
          <a:p>
            <a:pPr algn="just" marL="450589" indent="-225294" lvl="1">
              <a:lnSpc>
                <a:spcPts val="2921"/>
              </a:lnSpc>
              <a:buFont typeface="Arial"/>
              <a:buChar char="•"/>
            </a:pPr>
            <a:r>
              <a:rPr lang="en-US" sz="2087">
                <a:solidFill>
                  <a:srgbClr val="000000"/>
                </a:solidFill>
                <a:latin typeface="Canva Sans"/>
                <a:ea typeface="Canva Sans"/>
                <a:cs typeface="Canva Sans"/>
                <a:sym typeface="Canva Sans"/>
              </a:rPr>
              <a:t>SVR: Still shows a high MSE, although lower than before. This suggests SVR might not be suitable for this data even after transformation.</a:t>
            </a:r>
          </a:p>
          <a:p>
            <a:pPr algn="just" marL="450589" indent="-225294" lvl="1">
              <a:lnSpc>
                <a:spcPts val="2921"/>
              </a:lnSpc>
              <a:buFont typeface="Arial"/>
              <a:buChar char="•"/>
            </a:pPr>
            <a:r>
              <a:rPr lang="en-US" sz="2087">
                <a:solidFill>
                  <a:srgbClr val="000000"/>
                </a:solidFill>
                <a:latin typeface="Canva Sans"/>
                <a:ea typeface="Canva Sans"/>
                <a:cs typeface="Canva Sans"/>
                <a:sym typeface="Canva Sans"/>
              </a:rPr>
              <a:t>Ridge, Lasso: Both models show a significant increase in MSE and a negative R². This indicates overfitting due to the regularization being too strong for the lower dimensional data. We might need to adjust the regularization parameters.</a:t>
            </a:r>
          </a:p>
          <a:p>
            <a:pPr algn="just" marL="450589" indent="-225294" lvl="1">
              <a:lnSpc>
                <a:spcPts val="2921"/>
              </a:lnSpc>
              <a:buFont typeface="Arial"/>
              <a:buChar char="•"/>
            </a:pPr>
            <a:r>
              <a:rPr lang="en-US" sz="2087">
                <a:solidFill>
                  <a:srgbClr val="000000"/>
                </a:solidFill>
                <a:latin typeface="Canva Sans"/>
                <a:ea typeface="Canva Sans"/>
                <a:cs typeface="Canva Sans"/>
                <a:sym typeface="Canva Sans"/>
              </a:rPr>
              <a:t>ElasticNet: Similar to Ridge and Lasso, it also suffers from overfitting with high MSE and negative R².</a:t>
            </a:r>
          </a:p>
          <a:p>
            <a:pPr algn="just" marL="450589" indent="-225294" lvl="1">
              <a:lnSpc>
                <a:spcPts val="2921"/>
              </a:lnSpc>
              <a:buFont typeface="Arial"/>
              <a:buChar char="•"/>
            </a:pPr>
            <a:r>
              <a:rPr lang="en-US" sz="2087">
                <a:solidFill>
                  <a:srgbClr val="000000"/>
                </a:solidFill>
                <a:latin typeface="Canva Sans"/>
                <a:ea typeface="Canva Sans"/>
                <a:cs typeface="Canva Sans"/>
                <a:sym typeface="Canva Sans"/>
              </a:rPr>
              <a:t>NN: Shows improvement with lower MSE and positive R², but still performs worse than other models. The reduced dimensionality might have helped, but the network architecture might still need adjustments.</a:t>
            </a:r>
          </a:p>
          <a:p>
            <a:pPr algn="just" marL="450589" indent="-225294" lvl="1">
              <a:lnSpc>
                <a:spcPts val="2921"/>
              </a:lnSpc>
              <a:buFont typeface="Arial"/>
              <a:buChar char="•"/>
            </a:pPr>
            <a:r>
              <a:rPr lang="en-US" sz="2087">
                <a:solidFill>
                  <a:srgbClr val="000000"/>
                </a:solidFill>
                <a:latin typeface="Canva Sans"/>
                <a:ea typeface="Canva Sans"/>
                <a:cs typeface="Canva Sans"/>
                <a:sym typeface="Canva Sans"/>
              </a:rPr>
              <a:t>XGBoost: Maintains a good balance with a low MSE and a high R², suggesting it benefits from the reduced dimensionality while avoiding overfitting.</a:t>
            </a:r>
          </a:p>
          <a:p>
            <a:pPr algn="just">
              <a:lnSpc>
                <a:spcPts val="2921"/>
              </a:lnSpc>
            </a:pP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00704" y="1095375"/>
            <a:ext cx="14486592"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FF914D"/>
                </a:solidFill>
                <a:latin typeface="TT Rounds Condensed"/>
                <a:ea typeface="TT Rounds Condensed"/>
                <a:cs typeface="TT Rounds Condensed"/>
                <a:sym typeface="TT Rounds Condensed"/>
              </a:rPr>
              <a:t>Data Modeling and Performance measure</a:t>
            </a:r>
          </a:p>
        </p:txBody>
      </p:sp>
      <p:sp>
        <p:nvSpPr>
          <p:cNvPr name="TextBox 3" id="3"/>
          <p:cNvSpPr txBox="true"/>
          <p:nvPr/>
        </p:nvSpPr>
        <p:spPr>
          <a:xfrm rot="0">
            <a:off x="2138873" y="2707329"/>
            <a:ext cx="14010253" cy="5635882"/>
          </a:xfrm>
          <a:prstGeom prst="rect">
            <a:avLst/>
          </a:prstGeom>
        </p:spPr>
        <p:txBody>
          <a:bodyPr anchor="t" rtlCol="false" tIns="0" lIns="0" bIns="0" rIns="0">
            <a:spAutoFit/>
          </a:bodyPr>
          <a:lstStyle/>
          <a:p>
            <a:pPr algn="ctr">
              <a:lnSpc>
                <a:spcPts val="2840"/>
              </a:lnSpc>
            </a:pPr>
            <a:r>
              <a:rPr lang="en-US" sz="2029">
                <a:solidFill>
                  <a:srgbClr val="000000"/>
                </a:solidFill>
                <a:latin typeface="Canva Sans"/>
                <a:ea typeface="Canva Sans"/>
                <a:cs typeface="Canva Sans"/>
                <a:sym typeface="Canva Sans"/>
              </a:rPr>
              <a:t>Best Performer</a:t>
            </a:r>
          </a:p>
          <a:p>
            <a:pPr algn="ctr">
              <a:lnSpc>
                <a:spcPts val="2840"/>
              </a:lnSpc>
            </a:pPr>
          </a:p>
          <a:p>
            <a:pPr algn="l" marL="438069" indent="-219035" lvl="1">
              <a:lnSpc>
                <a:spcPts val="2840"/>
              </a:lnSpc>
              <a:buFont typeface="Arial"/>
              <a:buChar char="•"/>
            </a:pPr>
            <a:r>
              <a:rPr lang="en-US" sz="2029">
                <a:solidFill>
                  <a:srgbClr val="000000"/>
                </a:solidFill>
                <a:latin typeface="Canva Sans"/>
                <a:ea typeface="Canva Sans"/>
                <a:cs typeface="Canva Sans"/>
                <a:sym typeface="Canva Sans"/>
              </a:rPr>
              <a:t>Base</a:t>
            </a:r>
            <a:r>
              <a:rPr lang="en-US" sz="2029">
                <a:solidFill>
                  <a:srgbClr val="000000"/>
                </a:solidFill>
                <a:latin typeface="Canva Sans"/>
                <a:ea typeface="Canva Sans"/>
                <a:cs typeface="Canva Sans"/>
                <a:sym typeface="Canva Sans"/>
              </a:rPr>
              <a:t>d on the scores after data transformation, Gradient Boosting and XGBoost are the clear winners with the lowest MSEs and highest R²s. They seem to be most effective in capturing the underlying relationships after dimensionality reduction. Here's a breakdown:</a:t>
            </a:r>
          </a:p>
          <a:p>
            <a:pPr algn="l">
              <a:lnSpc>
                <a:spcPts val="2840"/>
              </a:lnSpc>
            </a:pPr>
          </a:p>
          <a:p>
            <a:pPr algn="l" marL="438069" indent="-219035" lvl="1">
              <a:lnSpc>
                <a:spcPts val="2840"/>
              </a:lnSpc>
              <a:buFont typeface="Arial"/>
              <a:buChar char="•"/>
            </a:pPr>
            <a:r>
              <a:rPr lang="en-US" sz="2029">
                <a:solidFill>
                  <a:srgbClr val="000000"/>
                </a:solidFill>
                <a:latin typeface="Canva Sans"/>
                <a:ea typeface="Canva Sans"/>
                <a:cs typeface="Canva Sans"/>
                <a:sym typeface="Canva Sans"/>
              </a:rPr>
              <a:t>Gradient Boosting &amp; XGBoost (MSE: 0.1372 &amp; 0.1565, R²: 0.8302 &amp; 0.806): These models perform very similarly, making it difficult to definitively choose one. You might need to perform further hyperparameter tuning or compare them on a hold-out validation set to determine the absolute best.</a:t>
            </a:r>
          </a:p>
          <a:p>
            <a:pPr algn="l">
              <a:lnSpc>
                <a:spcPts val="2840"/>
              </a:lnSpc>
            </a:pPr>
          </a:p>
          <a:p>
            <a:pPr algn="l" marL="438069" indent="-219035" lvl="1">
              <a:lnSpc>
                <a:spcPts val="2840"/>
              </a:lnSpc>
              <a:buFont typeface="Arial"/>
              <a:buChar char="•"/>
            </a:pPr>
            <a:r>
              <a:rPr lang="en-US" sz="2029">
                <a:solidFill>
                  <a:srgbClr val="000000"/>
                </a:solidFill>
                <a:latin typeface="Canva Sans"/>
                <a:ea typeface="Canva Sans"/>
                <a:cs typeface="Canva Sans"/>
                <a:sym typeface="Canva Sans"/>
              </a:rPr>
              <a:t>Random Forest (MSE: 0.1429, R²: 0.8231): A close contender, performing slightly worse than the top two.</a:t>
            </a:r>
          </a:p>
          <a:p>
            <a:pPr algn="l" marL="438069" indent="-219035" lvl="1">
              <a:lnSpc>
                <a:spcPts val="2840"/>
              </a:lnSpc>
              <a:buFont typeface="Arial"/>
              <a:buChar char="•"/>
            </a:pPr>
            <a:r>
              <a:rPr lang="en-US" sz="2029">
                <a:solidFill>
                  <a:srgbClr val="000000"/>
                </a:solidFill>
                <a:latin typeface="Canva Sans"/>
                <a:ea typeface="Canva Sans"/>
                <a:cs typeface="Canva Sans"/>
                <a:sym typeface="Canva Sans"/>
              </a:rPr>
              <a:t>k-NN &amp; SVR (MSE: 0.1887 &amp; 0.1263, R²: 0.7665 &amp; 0.8437): These models show decent performance, but fall behind the top performers. SVR's high R² might be misleading due to its overall high MSE.</a:t>
            </a:r>
          </a:p>
          <a:p>
            <a:pPr algn="l" marL="438069" indent="-219035" lvl="1">
              <a:lnSpc>
                <a:spcPts val="2840"/>
              </a:lnSpc>
              <a:buFont typeface="Arial"/>
              <a:buChar char="•"/>
            </a:pPr>
            <a:r>
              <a:rPr lang="en-US" sz="2029">
                <a:solidFill>
                  <a:srgbClr val="000000"/>
                </a:solidFill>
                <a:latin typeface="Canva Sans"/>
                <a:ea typeface="Canva Sans"/>
                <a:cs typeface="Canva Sans"/>
                <a:sym typeface="Canva Sans"/>
              </a:rPr>
              <a:t>Other Models (Ridge, Lasso, ElasticNet, Neural Network): These models suffered from overfitting after dimensionality reduction and require further adjustments.</a:t>
            </a:r>
          </a:p>
          <a:p>
            <a:pPr algn="ctr">
              <a:lnSpc>
                <a:spcPts val="284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78800" y="2989821"/>
            <a:ext cx="9344077" cy="4307358"/>
          </a:xfrm>
          <a:custGeom>
            <a:avLst/>
            <a:gdLst/>
            <a:ahLst/>
            <a:cxnLst/>
            <a:rect r="r" b="b" t="t" l="l"/>
            <a:pathLst>
              <a:path h="4307358" w="9344077">
                <a:moveTo>
                  <a:pt x="0" y="0"/>
                </a:moveTo>
                <a:lnTo>
                  <a:pt x="9344077" y="0"/>
                </a:lnTo>
                <a:lnTo>
                  <a:pt x="9344077" y="4307358"/>
                </a:lnTo>
                <a:lnTo>
                  <a:pt x="0" y="4307358"/>
                </a:lnTo>
                <a:lnTo>
                  <a:pt x="0" y="0"/>
                </a:lnTo>
                <a:close/>
              </a:path>
            </a:pathLst>
          </a:custGeom>
          <a:blipFill>
            <a:blip r:embed="rId2"/>
            <a:stretch>
              <a:fillRect l="0" t="0" r="0" b="0"/>
            </a:stretch>
          </a:blipFill>
        </p:spPr>
      </p:sp>
      <p:sp>
        <p:nvSpPr>
          <p:cNvPr name="TextBox 3" id="3"/>
          <p:cNvSpPr txBox="true"/>
          <p:nvPr/>
        </p:nvSpPr>
        <p:spPr>
          <a:xfrm rot="0">
            <a:off x="1028700" y="1095375"/>
            <a:ext cx="16131964" cy="1843659"/>
          </a:xfrm>
          <a:prstGeom prst="rect">
            <a:avLst/>
          </a:prstGeom>
        </p:spPr>
        <p:txBody>
          <a:bodyPr anchor="t" rtlCol="false" tIns="0" lIns="0" bIns="0" rIns="0">
            <a:spAutoFit/>
          </a:bodyPr>
          <a:lstStyle/>
          <a:p>
            <a:pPr algn="ctr">
              <a:lnSpc>
                <a:spcPts val="7128"/>
              </a:lnSpc>
            </a:pPr>
            <a:r>
              <a:rPr lang="en-US" sz="6600" spc="-39">
                <a:solidFill>
                  <a:srgbClr val="525252"/>
                </a:solidFill>
                <a:latin typeface="TT Rounds Condensed"/>
                <a:ea typeface="TT Rounds Condensed"/>
                <a:cs typeface="TT Rounds Condensed"/>
                <a:sym typeface="TT Rounds Condensed"/>
              </a:rPr>
              <a:t>Exploratory Data Analysis  </a:t>
            </a:r>
            <a:r>
              <a:rPr lang="en-US" sz="6600" spc="-39">
                <a:solidFill>
                  <a:srgbClr val="525252"/>
                </a:solidFill>
                <a:latin typeface="TT Rounds Condensed"/>
                <a:ea typeface="TT Rounds Condensed"/>
                <a:cs typeface="TT Rounds Condensed"/>
                <a:sym typeface="TT Rounds Condensed"/>
              </a:rPr>
              <a:t>on the clean Data</a:t>
            </a:r>
          </a:p>
          <a:p>
            <a:pPr algn="ctr">
              <a:lnSpc>
                <a:spcPts val="7128"/>
              </a:lnSpc>
              <a:spcBef>
                <a:spcPct val="0"/>
              </a:spcBef>
            </a:pPr>
          </a:p>
        </p:txBody>
      </p:sp>
      <p:sp>
        <p:nvSpPr>
          <p:cNvPr name="TextBox 4" id="4"/>
          <p:cNvSpPr txBox="true"/>
          <p:nvPr/>
        </p:nvSpPr>
        <p:spPr>
          <a:xfrm rot="0">
            <a:off x="11582025" y="3284487"/>
            <a:ext cx="4436900" cy="3660875"/>
          </a:xfrm>
          <a:prstGeom prst="rect">
            <a:avLst/>
          </a:prstGeom>
        </p:spPr>
        <p:txBody>
          <a:bodyPr anchor="t" rtlCol="false" tIns="0" lIns="0" bIns="0" rIns="0">
            <a:spAutoFit/>
          </a:bodyPr>
          <a:lstStyle/>
          <a:p>
            <a:pPr algn="l">
              <a:lnSpc>
                <a:spcPts val="3638"/>
              </a:lnSpc>
            </a:pPr>
            <a:r>
              <a:rPr lang="en-US" sz="2599">
                <a:solidFill>
                  <a:srgbClr val="525252"/>
                </a:solidFill>
                <a:latin typeface="Canva Sans"/>
                <a:ea typeface="Canva Sans"/>
                <a:cs typeface="Canva Sans"/>
                <a:sym typeface="Canva Sans"/>
              </a:rPr>
              <a:t>It shows that single-family homes (1Fam) dominate the market and that 2.5Fin houses tend to have higher prices, while 2Story and 1Story houses are more common in the lower to mid-price ranges.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47975" y="5143500"/>
            <a:ext cx="13392051" cy="3814268"/>
          </a:xfrm>
          <a:custGeom>
            <a:avLst/>
            <a:gdLst/>
            <a:ahLst/>
            <a:cxnLst/>
            <a:rect r="r" b="b" t="t" l="l"/>
            <a:pathLst>
              <a:path h="3814268" w="13392051">
                <a:moveTo>
                  <a:pt x="0" y="0"/>
                </a:moveTo>
                <a:lnTo>
                  <a:pt x="13392050" y="0"/>
                </a:lnTo>
                <a:lnTo>
                  <a:pt x="13392050" y="3814268"/>
                </a:lnTo>
                <a:lnTo>
                  <a:pt x="0" y="3814268"/>
                </a:lnTo>
                <a:lnTo>
                  <a:pt x="0" y="0"/>
                </a:lnTo>
                <a:close/>
              </a:path>
            </a:pathLst>
          </a:custGeom>
          <a:blipFill>
            <a:blip r:embed="rId2"/>
            <a:stretch>
              <a:fillRect l="0" t="0" r="0" b="-1963"/>
            </a:stretch>
          </a:blipFill>
        </p:spPr>
      </p:sp>
      <p:sp>
        <p:nvSpPr>
          <p:cNvPr name="TextBox 3" id="3"/>
          <p:cNvSpPr txBox="true"/>
          <p:nvPr/>
        </p:nvSpPr>
        <p:spPr>
          <a:xfrm rot="0">
            <a:off x="1627332" y="1095375"/>
            <a:ext cx="15033336"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525252"/>
                </a:solidFill>
                <a:latin typeface="TT Rounds Condensed"/>
                <a:ea typeface="TT Rounds Condensed"/>
                <a:cs typeface="TT Rounds Condensed"/>
                <a:sym typeface="TT Rounds Condensed"/>
              </a:rPr>
              <a:t>Exploratory Data Analysis</a:t>
            </a:r>
            <a:r>
              <a:rPr lang="en-US" sz="6600" spc="-40">
                <a:solidFill>
                  <a:srgbClr val="525252"/>
                </a:solidFill>
                <a:latin typeface="TT Rounds Condensed"/>
                <a:ea typeface="TT Rounds Condensed"/>
                <a:cs typeface="TT Rounds Condensed"/>
                <a:sym typeface="TT Rounds Condensed"/>
              </a:rPr>
              <a:t> on the clean Data</a:t>
            </a:r>
          </a:p>
        </p:txBody>
      </p:sp>
      <p:sp>
        <p:nvSpPr>
          <p:cNvPr name="TextBox 4" id="4"/>
          <p:cNvSpPr txBox="true"/>
          <p:nvPr/>
        </p:nvSpPr>
        <p:spPr>
          <a:xfrm rot="0">
            <a:off x="2447975" y="2546480"/>
            <a:ext cx="13846976" cy="1573979"/>
          </a:xfrm>
          <a:prstGeom prst="rect">
            <a:avLst/>
          </a:prstGeom>
        </p:spPr>
        <p:txBody>
          <a:bodyPr anchor="t" rtlCol="false" tIns="0" lIns="0" bIns="0" rIns="0">
            <a:spAutoFit/>
          </a:bodyPr>
          <a:lstStyle/>
          <a:p>
            <a:pPr algn="l">
              <a:lnSpc>
                <a:spcPts val="4212"/>
              </a:lnSpc>
            </a:pPr>
            <a:r>
              <a:rPr lang="en-US" sz="3009">
                <a:solidFill>
                  <a:srgbClr val="525252"/>
                </a:solidFill>
                <a:latin typeface="Canva Sans"/>
                <a:ea typeface="Canva Sans"/>
                <a:cs typeface="Canva Sans"/>
                <a:sym typeface="Canva Sans"/>
              </a:rPr>
              <a:t>From graph gabled roof tends to be the most expensive design, with an average sale price of around $137k. Homes with a flat roof or a hip roof tend to be the least expensive on average.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85526" y="5143500"/>
            <a:ext cx="12916947" cy="3491301"/>
          </a:xfrm>
          <a:custGeom>
            <a:avLst/>
            <a:gdLst/>
            <a:ahLst/>
            <a:cxnLst/>
            <a:rect r="r" b="b" t="t" l="l"/>
            <a:pathLst>
              <a:path h="3491301" w="12916947">
                <a:moveTo>
                  <a:pt x="0" y="0"/>
                </a:moveTo>
                <a:lnTo>
                  <a:pt x="12916948" y="0"/>
                </a:lnTo>
                <a:lnTo>
                  <a:pt x="12916948" y="3491301"/>
                </a:lnTo>
                <a:lnTo>
                  <a:pt x="0" y="3491301"/>
                </a:lnTo>
                <a:lnTo>
                  <a:pt x="0" y="0"/>
                </a:lnTo>
                <a:close/>
              </a:path>
            </a:pathLst>
          </a:custGeom>
          <a:blipFill>
            <a:blip r:embed="rId2"/>
            <a:stretch>
              <a:fillRect l="0" t="0" r="0" b="0"/>
            </a:stretch>
          </a:blipFill>
        </p:spPr>
      </p:sp>
      <p:sp>
        <p:nvSpPr>
          <p:cNvPr name="TextBox 3" id="3"/>
          <p:cNvSpPr txBox="true"/>
          <p:nvPr/>
        </p:nvSpPr>
        <p:spPr>
          <a:xfrm rot="0">
            <a:off x="1652986" y="1095375"/>
            <a:ext cx="14982029"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525252"/>
                </a:solidFill>
                <a:latin typeface="TT Rounds Condensed"/>
                <a:ea typeface="TT Rounds Condensed"/>
                <a:cs typeface="TT Rounds Condensed"/>
                <a:sym typeface="TT Rounds Condensed"/>
              </a:rPr>
              <a:t>Exploratory Data Analysis on the clean Data</a:t>
            </a:r>
          </a:p>
        </p:txBody>
      </p:sp>
      <p:sp>
        <p:nvSpPr>
          <p:cNvPr name="TextBox 4" id="4"/>
          <p:cNvSpPr txBox="true"/>
          <p:nvPr/>
        </p:nvSpPr>
        <p:spPr>
          <a:xfrm rot="0">
            <a:off x="2685526" y="2742348"/>
            <a:ext cx="13088352" cy="2043223"/>
          </a:xfrm>
          <a:prstGeom prst="rect">
            <a:avLst/>
          </a:prstGeom>
        </p:spPr>
        <p:txBody>
          <a:bodyPr anchor="t" rtlCol="false" tIns="0" lIns="0" bIns="0" rIns="0">
            <a:spAutoFit/>
          </a:bodyPr>
          <a:lstStyle/>
          <a:p>
            <a:pPr algn="just" marL="505104" indent="-252552" lvl="1">
              <a:lnSpc>
                <a:spcPts val="3275"/>
              </a:lnSpc>
              <a:buFont typeface="Arial"/>
              <a:buChar char="•"/>
            </a:pPr>
            <a:r>
              <a:rPr lang="en-US" sz="2339">
                <a:solidFill>
                  <a:srgbClr val="000000"/>
                </a:solidFill>
                <a:latin typeface="Canva Sans"/>
                <a:ea typeface="Canva Sans"/>
                <a:cs typeface="Canva Sans"/>
                <a:sym typeface="Canva Sans"/>
              </a:rPr>
              <a:t>There are houses with high basements (presumably rate</a:t>
            </a:r>
            <a:r>
              <a:rPr lang="en-US" sz="2339">
                <a:solidFill>
                  <a:srgbClr val="000000"/>
                </a:solidFill>
                <a:latin typeface="Canva Sans"/>
                <a:ea typeface="Canva Sans"/>
                <a:cs typeface="Canva Sans"/>
                <a:sym typeface="Canva Sans"/>
              </a:rPr>
              <a:t>d Excellent or Good) that sold for a lower price than houses with shorter basements (possibly rated Fair or Poor).</a:t>
            </a:r>
          </a:p>
          <a:p>
            <a:pPr algn="just" marL="505104" indent="-252552" lvl="1">
              <a:lnSpc>
                <a:spcPts val="3275"/>
              </a:lnSpc>
              <a:buFont typeface="Arial"/>
              <a:buChar char="•"/>
            </a:pPr>
            <a:r>
              <a:rPr lang="en-US" sz="2339">
                <a:solidFill>
                  <a:srgbClr val="000000"/>
                </a:solidFill>
                <a:latin typeface="Canva Sans"/>
                <a:ea typeface="Canva Sans"/>
                <a:cs typeface="Canva Sans"/>
                <a:sym typeface="Canva Sans"/>
              </a:rPr>
              <a:t>Similarly, there are houses with Poor or Fair condition basements that sold for a higher price than those with Excellent or Good condition basements.</a:t>
            </a:r>
          </a:p>
          <a:p>
            <a:pPr algn="just">
              <a:lnSpc>
                <a:spcPts val="3275"/>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37039" y="5143500"/>
            <a:ext cx="12813922" cy="3503667"/>
          </a:xfrm>
          <a:custGeom>
            <a:avLst/>
            <a:gdLst/>
            <a:ahLst/>
            <a:cxnLst/>
            <a:rect r="r" b="b" t="t" l="l"/>
            <a:pathLst>
              <a:path h="3503667" w="12813922">
                <a:moveTo>
                  <a:pt x="0" y="0"/>
                </a:moveTo>
                <a:lnTo>
                  <a:pt x="12813922" y="0"/>
                </a:lnTo>
                <a:lnTo>
                  <a:pt x="12813922" y="3503667"/>
                </a:lnTo>
                <a:lnTo>
                  <a:pt x="0" y="3503667"/>
                </a:lnTo>
                <a:lnTo>
                  <a:pt x="0" y="0"/>
                </a:lnTo>
                <a:close/>
              </a:path>
            </a:pathLst>
          </a:custGeom>
          <a:blipFill>
            <a:blip r:embed="rId2"/>
            <a:stretch>
              <a:fillRect l="0" t="0" r="0" b="0"/>
            </a:stretch>
          </a:blipFill>
        </p:spPr>
      </p:sp>
      <p:sp>
        <p:nvSpPr>
          <p:cNvPr name="TextBox 3" id="3"/>
          <p:cNvSpPr txBox="true"/>
          <p:nvPr/>
        </p:nvSpPr>
        <p:spPr>
          <a:xfrm rot="0">
            <a:off x="1652986" y="1095375"/>
            <a:ext cx="14982029"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525252"/>
                </a:solidFill>
                <a:latin typeface="TT Rounds Condensed"/>
                <a:ea typeface="TT Rounds Condensed"/>
                <a:cs typeface="TT Rounds Condensed"/>
                <a:sym typeface="TT Rounds Condensed"/>
              </a:rPr>
              <a:t>Exploratory Data Analysis on the clean Data</a:t>
            </a:r>
          </a:p>
        </p:txBody>
      </p:sp>
      <p:sp>
        <p:nvSpPr>
          <p:cNvPr name="TextBox 4" id="4"/>
          <p:cNvSpPr txBox="true"/>
          <p:nvPr/>
        </p:nvSpPr>
        <p:spPr>
          <a:xfrm rot="0">
            <a:off x="3302830" y="2951984"/>
            <a:ext cx="11682339" cy="1548173"/>
          </a:xfrm>
          <a:prstGeom prst="rect">
            <a:avLst/>
          </a:prstGeom>
        </p:spPr>
        <p:txBody>
          <a:bodyPr anchor="t" rtlCol="false" tIns="0" lIns="0" bIns="0" rIns="0">
            <a:spAutoFit/>
          </a:bodyPr>
          <a:lstStyle/>
          <a:p>
            <a:pPr algn="l" marL="638615" indent="-319307" lvl="1">
              <a:lnSpc>
                <a:spcPts val="4141"/>
              </a:lnSpc>
              <a:buFont typeface="Arial"/>
              <a:buChar char="•"/>
            </a:pPr>
            <a:r>
              <a:rPr lang="en-US" sz="2957">
                <a:solidFill>
                  <a:srgbClr val="525252"/>
                </a:solidFill>
                <a:latin typeface="Canva Sans"/>
                <a:ea typeface="Canva Sans"/>
                <a:cs typeface="Canva Sans"/>
                <a:sym typeface="Canva Sans"/>
              </a:rPr>
              <a:t>Graph shows a trend where the average sale price is relatively low for kitchens rated Good while Excellent kitchens have a higher average sale price.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87980" y="5778644"/>
            <a:ext cx="12912040" cy="3479656"/>
          </a:xfrm>
          <a:custGeom>
            <a:avLst/>
            <a:gdLst/>
            <a:ahLst/>
            <a:cxnLst/>
            <a:rect r="r" b="b" t="t" l="l"/>
            <a:pathLst>
              <a:path h="3479656" w="12912040">
                <a:moveTo>
                  <a:pt x="0" y="0"/>
                </a:moveTo>
                <a:lnTo>
                  <a:pt x="12912040" y="0"/>
                </a:lnTo>
                <a:lnTo>
                  <a:pt x="12912040" y="3479656"/>
                </a:lnTo>
                <a:lnTo>
                  <a:pt x="0" y="3479656"/>
                </a:lnTo>
                <a:lnTo>
                  <a:pt x="0" y="0"/>
                </a:lnTo>
                <a:close/>
              </a:path>
            </a:pathLst>
          </a:custGeom>
          <a:blipFill>
            <a:blip r:embed="rId2"/>
            <a:stretch>
              <a:fillRect l="0" t="0" r="0" b="0"/>
            </a:stretch>
          </a:blipFill>
        </p:spPr>
      </p:sp>
      <p:sp>
        <p:nvSpPr>
          <p:cNvPr name="TextBox 3" id="3"/>
          <p:cNvSpPr txBox="true"/>
          <p:nvPr/>
        </p:nvSpPr>
        <p:spPr>
          <a:xfrm rot="0">
            <a:off x="1742773" y="1095375"/>
            <a:ext cx="14802455"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525252"/>
                </a:solidFill>
                <a:latin typeface="TT Rounds Condensed"/>
                <a:ea typeface="TT Rounds Condensed"/>
                <a:cs typeface="TT Rounds Condensed"/>
                <a:sym typeface="TT Rounds Condensed"/>
              </a:rPr>
              <a:t>Exploratory Data Analysis on the clean Data</a:t>
            </a:r>
          </a:p>
        </p:txBody>
      </p:sp>
      <p:sp>
        <p:nvSpPr>
          <p:cNvPr name="TextBox 4" id="4"/>
          <p:cNvSpPr txBox="true"/>
          <p:nvPr/>
        </p:nvSpPr>
        <p:spPr>
          <a:xfrm rot="0">
            <a:off x="2257501" y="2616695"/>
            <a:ext cx="13814080" cy="2932257"/>
          </a:xfrm>
          <a:prstGeom prst="rect">
            <a:avLst/>
          </a:prstGeom>
        </p:spPr>
        <p:txBody>
          <a:bodyPr anchor="t" rtlCol="false" tIns="0" lIns="0" bIns="0" rIns="0">
            <a:spAutoFit/>
          </a:bodyPr>
          <a:lstStyle/>
          <a:p>
            <a:pPr algn="l" marL="516383" indent="-258191" lvl="1">
              <a:lnSpc>
                <a:spcPts val="3348"/>
              </a:lnSpc>
              <a:buFont typeface="Arial"/>
              <a:buChar char="•"/>
            </a:pPr>
            <a:r>
              <a:rPr lang="en-US" sz="2391">
                <a:solidFill>
                  <a:srgbClr val="525252"/>
                </a:solidFill>
                <a:latin typeface="Canva Sans"/>
                <a:ea typeface="Canva Sans"/>
                <a:cs typeface="Canva Sans"/>
                <a:sym typeface="Canva Sans"/>
              </a:rPr>
              <a:t>There is a positive correlation between sale price an</a:t>
            </a:r>
            <a:r>
              <a:rPr lang="en-US" sz="2391">
                <a:solidFill>
                  <a:srgbClr val="525252"/>
                </a:solidFill>
                <a:latin typeface="Canva Sans"/>
                <a:ea typeface="Canva Sans"/>
                <a:cs typeface="Canva Sans"/>
                <a:sym typeface="Canva Sans"/>
              </a:rPr>
              <a:t>d garage condition. This means that houses with garages in better condition tend to sell for more than houses with garages in poorer condition.</a:t>
            </a:r>
          </a:p>
          <a:p>
            <a:pPr algn="l" marL="516383" indent="-258191" lvl="1">
              <a:lnSpc>
                <a:spcPts val="3348"/>
              </a:lnSpc>
              <a:buFont typeface="Arial"/>
              <a:buChar char="•"/>
            </a:pPr>
            <a:r>
              <a:rPr lang="en-US" sz="2391">
                <a:solidFill>
                  <a:srgbClr val="525252"/>
                </a:solidFill>
                <a:latin typeface="Canva Sans"/>
                <a:ea typeface="Canva Sans"/>
                <a:cs typeface="Canva Sans"/>
                <a:sym typeface="Canva Sans"/>
              </a:rPr>
              <a:t>For example, a house with a garage in Excellent condition (Ex) might sell for an average price around 600k, whereas a house with a garage in Poor condition (Po) might sell for an average price around 100k.</a:t>
            </a:r>
          </a:p>
          <a:p>
            <a:pPr algn="l">
              <a:lnSpc>
                <a:spcPts val="3348"/>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73299" y="5338720"/>
            <a:ext cx="8109478" cy="4201768"/>
          </a:xfrm>
          <a:custGeom>
            <a:avLst/>
            <a:gdLst/>
            <a:ahLst/>
            <a:cxnLst/>
            <a:rect r="r" b="b" t="t" l="l"/>
            <a:pathLst>
              <a:path h="4201768" w="8109478">
                <a:moveTo>
                  <a:pt x="0" y="0"/>
                </a:moveTo>
                <a:lnTo>
                  <a:pt x="8109477" y="0"/>
                </a:lnTo>
                <a:lnTo>
                  <a:pt x="8109477" y="4201768"/>
                </a:lnTo>
                <a:lnTo>
                  <a:pt x="0" y="4201768"/>
                </a:lnTo>
                <a:lnTo>
                  <a:pt x="0" y="0"/>
                </a:lnTo>
                <a:close/>
              </a:path>
            </a:pathLst>
          </a:custGeom>
          <a:blipFill>
            <a:blip r:embed="rId2"/>
            <a:stretch>
              <a:fillRect l="0" t="0" r="0" b="0"/>
            </a:stretch>
          </a:blipFill>
        </p:spPr>
      </p:sp>
      <p:sp>
        <p:nvSpPr>
          <p:cNvPr name="TextBox 3" id="3"/>
          <p:cNvSpPr txBox="true"/>
          <p:nvPr/>
        </p:nvSpPr>
        <p:spPr>
          <a:xfrm rot="0">
            <a:off x="1456283" y="1095375"/>
            <a:ext cx="15375434"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525252"/>
                </a:solidFill>
                <a:latin typeface="TT Rounds Condensed"/>
                <a:ea typeface="TT Rounds Condensed"/>
                <a:cs typeface="TT Rounds Condensed"/>
                <a:sym typeface="TT Rounds Condensed"/>
              </a:rPr>
              <a:t>Exploratory Data Analysis on the clean Data</a:t>
            </a:r>
          </a:p>
        </p:txBody>
      </p:sp>
      <p:sp>
        <p:nvSpPr>
          <p:cNvPr name="TextBox 4" id="4"/>
          <p:cNvSpPr txBox="true"/>
          <p:nvPr/>
        </p:nvSpPr>
        <p:spPr>
          <a:xfrm rot="0">
            <a:off x="1922705" y="2466010"/>
            <a:ext cx="14492423" cy="2872710"/>
          </a:xfrm>
          <a:prstGeom prst="rect">
            <a:avLst/>
          </a:prstGeom>
        </p:spPr>
        <p:txBody>
          <a:bodyPr anchor="t" rtlCol="false" tIns="0" lIns="0" bIns="0" rIns="0">
            <a:spAutoFit/>
          </a:bodyPr>
          <a:lstStyle/>
          <a:p>
            <a:pPr algn="l" marL="392857" indent="-196428" lvl="1">
              <a:lnSpc>
                <a:spcPts val="2547"/>
              </a:lnSpc>
              <a:buFont typeface="Arial"/>
              <a:buChar char="•"/>
            </a:pPr>
            <a:r>
              <a:rPr lang="en-US" sz="1819">
                <a:solidFill>
                  <a:srgbClr val="525252"/>
                </a:solidFill>
                <a:latin typeface="Canva Sans"/>
                <a:ea typeface="Canva Sans"/>
                <a:cs typeface="Canva Sans"/>
                <a:sym typeface="Canva Sans"/>
              </a:rPr>
              <a:t>We can see that there is a strong positive correlation between sale price an</a:t>
            </a:r>
            <a:r>
              <a:rPr lang="en-US" sz="1819">
                <a:solidFill>
                  <a:srgbClr val="525252"/>
                </a:solidFill>
                <a:latin typeface="Canva Sans"/>
                <a:ea typeface="Canva Sans"/>
                <a:cs typeface="Canva Sans"/>
                <a:sym typeface="Canva Sans"/>
              </a:rPr>
              <a:t>d lot size. This means that houses with larger lots tend to sell for more money.</a:t>
            </a:r>
          </a:p>
          <a:p>
            <a:pPr algn="l" marL="392857" indent="-196428" lvl="1">
              <a:lnSpc>
                <a:spcPts val="2547"/>
              </a:lnSpc>
              <a:buFont typeface="Arial"/>
              <a:buChar char="•"/>
            </a:pPr>
            <a:r>
              <a:rPr lang="en-US" sz="1819">
                <a:solidFill>
                  <a:srgbClr val="525252"/>
                </a:solidFill>
                <a:latin typeface="Canva Sans"/>
                <a:ea typeface="Canva Sans"/>
                <a:cs typeface="Canva Sans"/>
                <a:sym typeface="Canva Sans"/>
              </a:rPr>
              <a:t>There is also a weak positive correlation between sale price and open lobby area. This means that houses with larger open lobby areas tend to sell for more money</a:t>
            </a:r>
          </a:p>
          <a:p>
            <a:pPr algn="l" marL="392857" indent="-196428" lvl="1">
              <a:lnSpc>
                <a:spcPts val="2547"/>
              </a:lnSpc>
              <a:buFont typeface="Arial"/>
              <a:buChar char="•"/>
            </a:pPr>
            <a:r>
              <a:rPr lang="en-US" sz="1819">
                <a:solidFill>
                  <a:srgbClr val="525252"/>
                </a:solidFill>
                <a:latin typeface="Canva Sans"/>
                <a:ea typeface="Canva Sans"/>
                <a:cs typeface="Canva Sans"/>
                <a:sym typeface="Canva Sans"/>
              </a:rPr>
              <a:t>But the correlation is not as strong as the correlation between sale price and lot size. There is a weak positive correlation between sale price and enclosed lobby area</a:t>
            </a:r>
          </a:p>
          <a:p>
            <a:pPr algn="l" marL="392857" indent="-196428" lvl="1">
              <a:lnSpc>
                <a:spcPts val="2547"/>
              </a:lnSpc>
              <a:buFont typeface="Arial"/>
              <a:buChar char="•"/>
            </a:pPr>
            <a:r>
              <a:rPr lang="en-US" sz="1819">
                <a:solidFill>
                  <a:srgbClr val="525252"/>
                </a:solidFill>
                <a:latin typeface="Canva Sans"/>
                <a:ea typeface="Canva Sans"/>
                <a:cs typeface="Canva Sans"/>
                <a:sym typeface="Canva Sans"/>
              </a:rPr>
              <a:t>There is a negative correlation between sale price and enclosed lobby area. This means that houses with larger enclosed lobby areas tend to sell for less money. However, it's important to note that the correlation is not very strong.</a:t>
            </a:r>
          </a:p>
          <a:p>
            <a:pPr algn="l">
              <a:lnSpc>
                <a:spcPts val="2547"/>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13027" y="2402040"/>
            <a:ext cx="7209553" cy="4515718"/>
          </a:xfrm>
          <a:custGeom>
            <a:avLst/>
            <a:gdLst/>
            <a:ahLst/>
            <a:cxnLst/>
            <a:rect r="r" b="b" t="t" l="l"/>
            <a:pathLst>
              <a:path h="4515718" w="7209553">
                <a:moveTo>
                  <a:pt x="0" y="0"/>
                </a:moveTo>
                <a:lnTo>
                  <a:pt x="7209553" y="0"/>
                </a:lnTo>
                <a:lnTo>
                  <a:pt x="7209553" y="4515718"/>
                </a:lnTo>
                <a:lnTo>
                  <a:pt x="0" y="4515718"/>
                </a:lnTo>
                <a:lnTo>
                  <a:pt x="0" y="0"/>
                </a:lnTo>
                <a:close/>
              </a:path>
            </a:pathLst>
          </a:custGeom>
          <a:blipFill>
            <a:blip r:embed="rId2"/>
            <a:stretch>
              <a:fillRect l="0" t="0" r="0" b="0"/>
            </a:stretch>
          </a:blipFill>
        </p:spPr>
      </p:sp>
      <p:sp>
        <p:nvSpPr>
          <p:cNvPr name="TextBox 3" id="3"/>
          <p:cNvSpPr txBox="true"/>
          <p:nvPr/>
        </p:nvSpPr>
        <p:spPr>
          <a:xfrm rot="0">
            <a:off x="1640159" y="1095375"/>
            <a:ext cx="15007682"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525252"/>
                </a:solidFill>
                <a:latin typeface="TT Rounds Condensed"/>
                <a:ea typeface="TT Rounds Condensed"/>
                <a:cs typeface="TT Rounds Condensed"/>
                <a:sym typeface="TT Rounds Condensed"/>
              </a:rPr>
              <a:t>Exploratory Data Analysis on the clean Data</a:t>
            </a:r>
          </a:p>
        </p:txBody>
      </p:sp>
      <p:sp>
        <p:nvSpPr>
          <p:cNvPr name="TextBox 4" id="4"/>
          <p:cNvSpPr txBox="true"/>
          <p:nvPr/>
        </p:nvSpPr>
        <p:spPr>
          <a:xfrm rot="0">
            <a:off x="10543554" y="2866381"/>
            <a:ext cx="5042914" cy="3529887"/>
          </a:xfrm>
          <a:prstGeom prst="rect">
            <a:avLst/>
          </a:prstGeom>
        </p:spPr>
        <p:txBody>
          <a:bodyPr anchor="t" rtlCol="false" tIns="0" lIns="0" bIns="0" rIns="0">
            <a:spAutoFit/>
          </a:bodyPr>
          <a:lstStyle/>
          <a:p>
            <a:pPr algn="l">
              <a:lnSpc>
                <a:spcPts val="4017"/>
              </a:lnSpc>
            </a:pPr>
            <a:r>
              <a:rPr lang="en-US" sz="2869">
                <a:solidFill>
                  <a:srgbClr val="525252"/>
                </a:solidFill>
                <a:latin typeface="Canva Sans"/>
                <a:ea typeface="Canva Sans"/>
                <a:cs typeface="Canva Sans"/>
                <a:sym typeface="Canva Sans"/>
              </a:rPr>
              <a:t>The pie chart represents the percentage distribution of neighborhoods within Ames city limits, along with their respective sale prices. Here’s an analysis of the trends depicted in the chart:</a:t>
            </a:r>
          </a:p>
        </p:txBody>
      </p:sp>
      <p:sp>
        <p:nvSpPr>
          <p:cNvPr name="TextBox 5" id="5"/>
          <p:cNvSpPr txBox="true"/>
          <p:nvPr/>
        </p:nvSpPr>
        <p:spPr>
          <a:xfrm rot="0">
            <a:off x="2213027" y="6889183"/>
            <a:ext cx="14021609" cy="2773993"/>
          </a:xfrm>
          <a:prstGeom prst="rect">
            <a:avLst/>
          </a:prstGeom>
        </p:spPr>
        <p:txBody>
          <a:bodyPr anchor="t" rtlCol="false" tIns="0" lIns="0" bIns="0" rIns="0">
            <a:spAutoFit/>
          </a:bodyPr>
          <a:lstStyle/>
          <a:p>
            <a:pPr algn="l" marL="379221" indent="-189611" lvl="1">
              <a:lnSpc>
                <a:spcPts val="2459"/>
              </a:lnSpc>
              <a:buFont typeface="Arial"/>
              <a:buChar char="•"/>
            </a:pPr>
            <a:r>
              <a:rPr lang="en-US" sz="1756">
                <a:solidFill>
                  <a:srgbClr val="525252"/>
                </a:solidFill>
                <a:latin typeface="Canva Sans"/>
                <a:ea typeface="Canva Sans"/>
                <a:cs typeface="Canva Sans"/>
                <a:sym typeface="Canva Sans"/>
              </a:rPr>
              <a:t>NoRi</a:t>
            </a:r>
            <a:r>
              <a:rPr lang="en-US" sz="1756">
                <a:solidFill>
                  <a:srgbClr val="525252"/>
                </a:solidFill>
                <a:latin typeface="Canva Sans"/>
                <a:ea typeface="Canva Sans"/>
                <a:cs typeface="Canva Sans"/>
                <a:sym typeface="Canva Sans"/>
              </a:rPr>
              <a:t>dge (7.29%) and NridgHt (6.88%) have the highest percentages, indicating that these neighborhoods are the most common or have the highest sales volumes within the dataset.</a:t>
            </a:r>
          </a:p>
          <a:p>
            <a:pPr algn="l" marL="379221" indent="-189611" lvl="1">
              <a:lnSpc>
                <a:spcPts val="2459"/>
              </a:lnSpc>
              <a:buFont typeface="Arial"/>
              <a:buChar char="•"/>
            </a:pPr>
            <a:r>
              <a:rPr lang="en-US" sz="1756">
                <a:solidFill>
                  <a:srgbClr val="525252"/>
                </a:solidFill>
                <a:latin typeface="Canva Sans"/>
                <a:ea typeface="Canva Sans"/>
                <a:cs typeface="Canva Sans"/>
                <a:sym typeface="Canva Sans"/>
              </a:rPr>
              <a:t>StoneBr (6.75%) and Timber (5.27%) also constitute a significant portion of the sales, suggesting that these neighborhoods are also popular or have a high frequency of sales.</a:t>
            </a:r>
          </a:p>
          <a:p>
            <a:pPr algn="l" marL="379221" indent="-189611" lvl="1">
              <a:lnSpc>
                <a:spcPts val="2459"/>
              </a:lnSpc>
              <a:buFont typeface="Arial"/>
              <a:buChar char="•"/>
            </a:pPr>
            <a:r>
              <a:rPr lang="en-US" sz="1756">
                <a:solidFill>
                  <a:srgbClr val="525252"/>
                </a:solidFill>
                <a:latin typeface="Canva Sans"/>
                <a:ea typeface="Canva Sans"/>
                <a:cs typeface="Canva Sans"/>
                <a:sym typeface="Canva Sans"/>
              </a:rPr>
              <a:t>Veenker (5.19%), Somerst (4.9%), ClearCr (4.62%), and Crawfor (4.58%) show notable percentages, reflecting their importance in the housing market.</a:t>
            </a:r>
          </a:p>
          <a:p>
            <a:pPr algn="l" marL="379221" indent="-189611" lvl="1">
              <a:lnSpc>
                <a:spcPts val="2459"/>
              </a:lnSpc>
              <a:buFont typeface="Arial"/>
              <a:buChar char="•"/>
            </a:pPr>
            <a:r>
              <a:rPr lang="en-US" sz="1756">
                <a:solidFill>
                  <a:srgbClr val="525252"/>
                </a:solidFill>
                <a:latin typeface="Canva Sans"/>
                <a:ea typeface="Canva Sans"/>
                <a:cs typeface="Canva Sans"/>
                <a:sym typeface="Canva Sans"/>
              </a:rPr>
              <a:t>Other neighborhoods such as CollgCr, Blmngtn, Gilbert, NWAmes, SawyerW, Mitchel, NPkVill, SWISU, Blueste, and others have varying percentages, with the lower end around 2.7% (BrDale, BrkSide).</a:t>
            </a:r>
          </a:p>
          <a:p>
            <a:pPr algn="l">
              <a:lnSpc>
                <a:spcPts val="2459"/>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34903" y="2809160"/>
            <a:ext cx="8062128" cy="3822673"/>
          </a:xfrm>
          <a:custGeom>
            <a:avLst/>
            <a:gdLst/>
            <a:ahLst/>
            <a:cxnLst/>
            <a:rect r="r" b="b" t="t" l="l"/>
            <a:pathLst>
              <a:path h="3822673" w="8062128">
                <a:moveTo>
                  <a:pt x="0" y="0"/>
                </a:moveTo>
                <a:lnTo>
                  <a:pt x="8062128" y="0"/>
                </a:lnTo>
                <a:lnTo>
                  <a:pt x="8062128" y="3822673"/>
                </a:lnTo>
                <a:lnTo>
                  <a:pt x="0" y="3822673"/>
                </a:lnTo>
                <a:lnTo>
                  <a:pt x="0" y="0"/>
                </a:lnTo>
                <a:close/>
              </a:path>
            </a:pathLst>
          </a:custGeom>
          <a:blipFill>
            <a:blip r:embed="rId2"/>
            <a:stretch>
              <a:fillRect l="0" t="0" r="0" b="0"/>
            </a:stretch>
          </a:blipFill>
        </p:spPr>
      </p:sp>
      <p:sp>
        <p:nvSpPr>
          <p:cNvPr name="TextBox 3" id="3"/>
          <p:cNvSpPr txBox="true"/>
          <p:nvPr/>
        </p:nvSpPr>
        <p:spPr>
          <a:xfrm rot="0">
            <a:off x="1456283" y="1095375"/>
            <a:ext cx="15375434"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525252"/>
                </a:solidFill>
                <a:latin typeface="TT Rounds Condensed"/>
                <a:ea typeface="TT Rounds Condensed"/>
                <a:cs typeface="TT Rounds Condensed"/>
                <a:sym typeface="TT Rounds Condensed"/>
              </a:rPr>
              <a:t>Exploratory Data Analysis on the clean Data</a:t>
            </a:r>
          </a:p>
        </p:txBody>
      </p:sp>
      <p:sp>
        <p:nvSpPr>
          <p:cNvPr name="TextBox 4" id="4"/>
          <p:cNvSpPr txBox="true"/>
          <p:nvPr/>
        </p:nvSpPr>
        <p:spPr>
          <a:xfrm rot="0">
            <a:off x="11319118" y="3196814"/>
            <a:ext cx="5512599" cy="2980690"/>
          </a:xfrm>
          <a:prstGeom prst="rect">
            <a:avLst/>
          </a:prstGeom>
        </p:spPr>
        <p:txBody>
          <a:bodyPr anchor="t" rtlCol="false" tIns="0" lIns="0" bIns="0" rIns="0">
            <a:spAutoFit/>
          </a:bodyPr>
          <a:lstStyle/>
          <a:p>
            <a:pPr algn="l">
              <a:lnSpc>
                <a:spcPts val="4759"/>
              </a:lnSpc>
            </a:pPr>
            <a:r>
              <a:rPr lang="en-US" sz="3399">
                <a:solidFill>
                  <a:srgbClr val="525252"/>
                </a:solidFill>
                <a:latin typeface="Canva Sans"/>
                <a:ea typeface="Canva Sans"/>
                <a:cs typeface="Canva Sans"/>
                <a:sym typeface="Canva Sans"/>
              </a:rPr>
              <a:t>The pie chart illustrates the distribution of different sale types with their corresponding percentages.</a:t>
            </a:r>
          </a:p>
        </p:txBody>
      </p:sp>
      <p:sp>
        <p:nvSpPr>
          <p:cNvPr name="TextBox 5" id="5"/>
          <p:cNvSpPr txBox="true"/>
          <p:nvPr/>
        </p:nvSpPr>
        <p:spPr>
          <a:xfrm rot="0">
            <a:off x="2434903" y="6603258"/>
            <a:ext cx="14396814" cy="3220019"/>
          </a:xfrm>
          <a:prstGeom prst="rect">
            <a:avLst/>
          </a:prstGeom>
        </p:spPr>
        <p:txBody>
          <a:bodyPr anchor="t" rtlCol="false" tIns="0" lIns="0" bIns="0" rIns="0">
            <a:spAutoFit/>
          </a:bodyPr>
          <a:lstStyle/>
          <a:p>
            <a:pPr algn="l" marL="399977" indent="-199989" lvl="1">
              <a:lnSpc>
                <a:spcPts val="2593"/>
              </a:lnSpc>
              <a:buFont typeface="Arial"/>
              <a:buChar char="•"/>
            </a:pPr>
            <a:r>
              <a:rPr lang="en-US" sz="1852">
                <a:solidFill>
                  <a:srgbClr val="525252"/>
                </a:solidFill>
                <a:latin typeface="Canva Sans"/>
                <a:ea typeface="Canva Sans"/>
                <a:cs typeface="Canva Sans"/>
                <a:sym typeface="Canva Sans"/>
              </a:rPr>
              <a:t>New (16.4%) an</a:t>
            </a:r>
            <a:r>
              <a:rPr lang="en-US" sz="1852">
                <a:solidFill>
                  <a:srgbClr val="525252"/>
                </a:solidFill>
                <a:latin typeface="Canva Sans"/>
                <a:ea typeface="Canva Sans"/>
                <a:cs typeface="Canva Sans"/>
                <a:sym typeface="Canva Sans"/>
              </a:rPr>
              <a:t>d Con (16.1%) have the highest percentage, indicating that newly constructed homes and properties sold through a contract with a 15% down payment on regular terms are the most common sale types.</a:t>
            </a:r>
          </a:p>
          <a:p>
            <a:pPr algn="l" marL="399977" indent="-199989" lvl="1">
              <a:lnSpc>
                <a:spcPts val="2593"/>
              </a:lnSpc>
              <a:buFont typeface="Arial"/>
              <a:buChar char="•"/>
            </a:pPr>
            <a:r>
              <a:rPr lang="en-US" sz="1852">
                <a:solidFill>
                  <a:srgbClr val="525252"/>
                </a:solidFill>
                <a:latin typeface="Canva Sans"/>
                <a:ea typeface="Canva Sans"/>
                <a:cs typeface="Canva Sans"/>
                <a:sym typeface="Canva Sans"/>
              </a:rPr>
              <a:t>CWD (12.6%) and ConLI (12%) also constitute a significant portion of the sales. Cash sales (CWD) and sales through a contract with low interest (ConLI) are popular among buyers.</a:t>
            </a:r>
          </a:p>
          <a:p>
            <a:pPr algn="l" marL="399977" indent="-199989" lvl="1">
              <a:lnSpc>
                <a:spcPts val="2593"/>
              </a:lnSpc>
              <a:buFont typeface="Arial"/>
              <a:buChar char="•"/>
            </a:pPr>
            <a:r>
              <a:rPr lang="en-US" sz="1852">
                <a:solidFill>
                  <a:srgbClr val="525252"/>
                </a:solidFill>
                <a:latin typeface="Canva Sans"/>
                <a:ea typeface="Canva Sans"/>
                <a:cs typeface="Canva Sans"/>
                <a:sym typeface="Canva Sans"/>
              </a:rPr>
              <a:t>WD (10.4%) and COD (8.59%) follow next, showing that conventional warranty deed sales and court officer deed/estate sales are also relatively common.</a:t>
            </a:r>
          </a:p>
          <a:p>
            <a:pPr algn="l" marL="399977" indent="-199989" lvl="1">
              <a:lnSpc>
                <a:spcPts val="2593"/>
              </a:lnSpc>
              <a:buFont typeface="Arial"/>
              <a:buChar char="•"/>
            </a:pPr>
            <a:r>
              <a:rPr lang="en-US" sz="1852">
                <a:solidFill>
                  <a:srgbClr val="525252"/>
                </a:solidFill>
                <a:latin typeface="Canva Sans"/>
                <a:ea typeface="Canva Sans"/>
                <a:cs typeface="Canva Sans"/>
                <a:sym typeface="Canva Sans"/>
              </a:rPr>
              <a:t>ConLw (8.58%) and ConLD (8.28%) have similar proportions, suggesting that sales through contracts with low down payment and low interest or low down payment are also utilized options.</a:t>
            </a:r>
          </a:p>
          <a:p>
            <a:pPr algn="l" marL="399977" indent="-199989" lvl="1">
              <a:lnSpc>
                <a:spcPts val="2593"/>
              </a:lnSpc>
              <a:buFont typeface="Arial"/>
              <a:buChar char="•"/>
            </a:pPr>
            <a:r>
              <a:rPr lang="en-US" sz="1852">
                <a:solidFill>
                  <a:srgbClr val="525252"/>
                </a:solidFill>
                <a:latin typeface="Canva Sans"/>
                <a:ea typeface="Canva Sans"/>
                <a:cs typeface="Canva Sans"/>
                <a:sym typeface="Canva Sans"/>
              </a:rPr>
              <a:t>Oth (7.15%) is the least common, indicating other types of sales are less frequent.</a:t>
            </a:r>
          </a:p>
          <a:p>
            <a:pPr algn="l">
              <a:lnSpc>
                <a:spcPts val="2593"/>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660082"/>
            <a:ext cx="15590520" cy="1830229"/>
          </a:xfrm>
          <a:prstGeom prst="rect">
            <a:avLst/>
          </a:prstGeom>
        </p:spPr>
        <p:txBody>
          <a:bodyPr anchor="t" rtlCol="false" tIns="0" lIns="0" bIns="0" rIns="0">
            <a:spAutoFit/>
          </a:bodyPr>
          <a:lstStyle/>
          <a:p>
            <a:pPr algn="l">
              <a:lnSpc>
                <a:spcPts val="7128"/>
              </a:lnSpc>
            </a:pPr>
            <a:r>
              <a:rPr lang="en-US" sz="6600" spc="-40">
                <a:solidFill>
                  <a:srgbClr val="4472C4"/>
                </a:solidFill>
                <a:latin typeface="TT Rounds Condensed"/>
                <a:ea typeface="TT Rounds Condensed"/>
                <a:cs typeface="TT Rounds Condensed"/>
                <a:sym typeface="TT Rounds Condensed"/>
              </a:rPr>
              <a:t>Data Cleaning Process </a:t>
            </a:r>
          </a:p>
          <a:p>
            <a:pPr algn="l">
              <a:lnSpc>
                <a:spcPts val="7128"/>
              </a:lnSpc>
            </a:pPr>
          </a:p>
        </p:txBody>
      </p:sp>
      <p:sp>
        <p:nvSpPr>
          <p:cNvPr name="TextBox 3" id="3"/>
          <p:cNvSpPr txBox="true"/>
          <p:nvPr/>
        </p:nvSpPr>
        <p:spPr>
          <a:xfrm rot="0">
            <a:off x="1348740" y="2822258"/>
            <a:ext cx="15590520" cy="6397467"/>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T Rounds Condensed"/>
                <a:ea typeface="TT Rounds Condensed"/>
                <a:cs typeface="TT Rounds Condensed"/>
                <a:sym typeface="TT Rounds Condensed"/>
              </a:rPr>
              <a:t>Initial Data Shape:</a:t>
            </a:r>
          </a:p>
          <a:p>
            <a:pPr algn="l" marL="760095" indent="-380048" lvl="1">
              <a:lnSpc>
                <a:spcPts val="4536"/>
              </a:lnSpc>
            </a:pPr>
            <a:r>
              <a:rPr lang="en-US" sz="4200" spc="39">
                <a:solidFill>
                  <a:srgbClr val="000000"/>
                </a:solidFill>
                <a:latin typeface="TT Rounds Condensed"/>
                <a:ea typeface="TT Rounds Condensed"/>
                <a:cs typeface="TT Rounds Condensed"/>
                <a:sym typeface="TT Rounds Condensed"/>
              </a:rPr>
              <a:t>The original dataset had a shape of (1459, 81)</a:t>
            </a:r>
          </a:p>
          <a:p>
            <a:pPr algn="l" marL="760095" indent="-380048" lvl="1">
              <a:lnSpc>
                <a:spcPts val="4536"/>
              </a:lnSpc>
            </a:pPr>
          </a:p>
          <a:p>
            <a:pPr algn="l" marL="760095" indent="-380048" lvl="1">
              <a:lnSpc>
                <a:spcPts val="4536"/>
              </a:lnSpc>
              <a:buFont typeface="Arial"/>
              <a:buChar char="•"/>
            </a:pPr>
            <a:r>
              <a:rPr lang="en-US" sz="4200" spc="39">
                <a:solidFill>
                  <a:srgbClr val="000000"/>
                </a:solidFill>
                <a:latin typeface="TT Rounds Condensed"/>
                <a:ea typeface="TT Rounds Condensed"/>
                <a:cs typeface="TT Rounds Condensed"/>
                <a:sym typeface="TT Rounds Condensed"/>
              </a:rPr>
              <a:t>Removing Unnecessary Columns: </a:t>
            </a:r>
          </a:p>
          <a:p>
            <a:pPr algn="l" marL="760095" indent="-380048" lvl="1">
              <a:lnSpc>
                <a:spcPts val="4536"/>
              </a:lnSpc>
            </a:pPr>
            <a:r>
              <a:rPr lang="en-US" sz="4200" spc="39">
                <a:solidFill>
                  <a:srgbClr val="000000"/>
                </a:solidFill>
                <a:latin typeface="TT Rounds Condensed"/>
                <a:ea typeface="TT Rounds Condensed"/>
                <a:cs typeface="TT Rounds Condensed"/>
                <a:sym typeface="TT Rounds Condensed"/>
              </a:rPr>
              <a:t>The 'ID' column was removed as it did not provide any valuable information for the analysis. After further analysis, the following columns were identified as unnecessary and were removed: 'Lot_Extent', 'Lane_Type', 'Brick_Veneer_Type', 'Fireplace_Quality', 'Pool_Quality', 'Fence_Quality', and 'Miscellaneous_Feature'. </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23986" y="2753911"/>
            <a:ext cx="8871224" cy="4008842"/>
          </a:xfrm>
          <a:custGeom>
            <a:avLst/>
            <a:gdLst/>
            <a:ahLst/>
            <a:cxnLst/>
            <a:rect r="r" b="b" t="t" l="l"/>
            <a:pathLst>
              <a:path h="4008842" w="8871224">
                <a:moveTo>
                  <a:pt x="0" y="0"/>
                </a:moveTo>
                <a:lnTo>
                  <a:pt x="8871224" y="0"/>
                </a:lnTo>
                <a:lnTo>
                  <a:pt x="8871224" y="4008842"/>
                </a:lnTo>
                <a:lnTo>
                  <a:pt x="0" y="4008842"/>
                </a:lnTo>
                <a:lnTo>
                  <a:pt x="0" y="0"/>
                </a:lnTo>
                <a:close/>
              </a:path>
            </a:pathLst>
          </a:custGeom>
          <a:blipFill>
            <a:blip r:embed="rId2"/>
            <a:stretch>
              <a:fillRect l="0" t="0" r="0" b="0"/>
            </a:stretch>
          </a:blipFill>
        </p:spPr>
      </p:sp>
      <p:sp>
        <p:nvSpPr>
          <p:cNvPr name="TextBox 3" id="3"/>
          <p:cNvSpPr txBox="true"/>
          <p:nvPr/>
        </p:nvSpPr>
        <p:spPr>
          <a:xfrm rot="0">
            <a:off x="1614506" y="1095375"/>
            <a:ext cx="15058989" cy="938784"/>
          </a:xfrm>
          <a:prstGeom prst="rect">
            <a:avLst/>
          </a:prstGeom>
        </p:spPr>
        <p:txBody>
          <a:bodyPr anchor="t" rtlCol="false" tIns="0" lIns="0" bIns="0" rIns="0">
            <a:spAutoFit/>
          </a:bodyPr>
          <a:lstStyle/>
          <a:p>
            <a:pPr algn="ctr">
              <a:lnSpc>
                <a:spcPts val="7128"/>
              </a:lnSpc>
              <a:spcBef>
                <a:spcPct val="0"/>
              </a:spcBef>
            </a:pPr>
            <a:r>
              <a:rPr lang="en-US" sz="6600" spc="-40">
                <a:solidFill>
                  <a:srgbClr val="525252"/>
                </a:solidFill>
                <a:latin typeface="TT Rounds Condensed"/>
                <a:ea typeface="TT Rounds Condensed"/>
                <a:cs typeface="TT Rounds Condensed"/>
                <a:sym typeface="TT Rounds Condensed"/>
              </a:rPr>
              <a:t>Exploratory Data Analysis on the clean Data</a:t>
            </a:r>
          </a:p>
        </p:txBody>
      </p:sp>
      <p:sp>
        <p:nvSpPr>
          <p:cNvPr name="TextBox 4" id="4"/>
          <p:cNvSpPr txBox="true"/>
          <p:nvPr/>
        </p:nvSpPr>
        <p:spPr>
          <a:xfrm rot="0">
            <a:off x="11644088" y="3619817"/>
            <a:ext cx="5615212" cy="29806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The tree map visualizes the distribution of different functional rates of homes along with their sale prices.</a:t>
            </a:r>
          </a:p>
        </p:txBody>
      </p:sp>
      <p:sp>
        <p:nvSpPr>
          <p:cNvPr name="TextBox 5" id="5"/>
          <p:cNvSpPr txBox="true"/>
          <p:nvPr/>
        </p:nvSpPr>
        <p:spPr>
          <a:xfrm rot="0">
            <a:off x="2223986" y="7266788"/>
            <a:ext cx="14449509" cy="1991512"/>
          </a:xfrm>
          <a:prstGeom prst="rect">
            <a:avLst/>
          </a:prstGeom>
        </p:spPr>
        <p:txBody>
          <a:bodyPr anchor="t" rtlCol="false" tIns="0" lIns="0" bIns="0" rIns="0">
            <a:spAutoFit/>
          </a:bodyPr>
          <a:lstStyle/>
          <a:p>
            <a:pPr algn="l" marL="616666" indent="-308333" lvl="1">
              <a:lnSpc>
                <a:spcPts val="3998"/>
              </a:lnSpc>
              <a:buFont typeface="Arial"/>
              <a:buChar char="•"/>
            </a:pPr>
            <a:r>
              <a:rPr lang="en-US" sz="2856">
                <a:solidFill>
                  <a:srgbClr val="000000"/>
                </a:solidFill>
                <a:latin typeface="Canva Sans"/>
                <a:ea typeface="Canva Sans"/>
                <a:cs typeface="Canva Sans"/>
                <a:sym typeface="Canva Sans"/>
              </a:rPr>
              <a:t>The chart indicates that the condition of the home (functional rate) has a noticeable impact on the sale price. Homes with typical functionality command the highest prices, while those with severe damage or major deductions have the lowest sale prices.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660082"/>
            <a:ext cx="15590520" cy="1830229"/>
          </a:xfrm>
          <a:prstGeom prst="rect">
            <a:avLst/>
          </a:prstGeom>
        </p:spPr>
        <p:txBody>
          <a:bodyPr anchor="t" rtlCol="false" tIns="0" lIns="0" bIns="0" rIns="0">
            <a:spAutoFit/>
          </a:bodyPr>
          <a:lstStyle/>
          <a:p>
            <a:pPr algn="l">
              <a:lnSpc>
                <a:spcPts val="7128"/>
              </a:lnSpc>
            </a:pPr>
            <a:r>
              <a:rPr lang="en-US" sz="6600" spc="-40">
                <a:solidFill>
                  <a:srgbClr val="4472C4"/>
                </a:solidFill>
                <a:latin typeface="TT Rounds Condensed"/>
                <a:ea typeface="TT Rounds Condensed"/>
                <a:cs typeface="TT Rounds Condensed"/>
                <a:sym typeface="TT Rounds Condensed"/>
              </a:rPr>
              <a:t>Data Cleaning Process</a:t>
            </a:r>
          </a:p>
        </p:txBody>
      </p:sp>
      <p:sp>
        <p:nvSpPr>
          <p:cNvPr name="TextBox 3" id="3"/>
          <p:cNvSpPr txBox="true"/>
          <p:nvPr/>
        </p:nvSpPr>
        <p:spPr>
          <a:xfrm rot="0">
            <a:off x="1348740" y="2822258"/>
            <a:ext cx="15590520" cy="6397467"/>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T Rounds Condensed"/>
                <a:ea typeface="TT Rounds Condensed"/>
                <a:cs typeface="TT Rounds Condensed"/>
                <a:sym typeface="TT Rounds Condensed"/>
              </a:rPr>
              <a:t>The dataset shape after removing these columns was (1459, 73). </a:t>
            </a:r>
          </a:p>
          <a:p>
            <a:pPr algn="l" marL="760095" indent="-380048" lvl="1">
              <a:lnSpc>
                <a:spcPts val="4536"/>
              </a:lnSpc>
            </a:pPr>
          </a:p>
          <a:p>
            <a:pPr algn="l" marL="760095" indent="-380048" lvl="1">
              <a:lnSpc>
                <a:spcPts val="4536"/>
              </a:lnSpc>
              <a:buFont typeface="Arial"/>
              <a:buChar char="•"/>
            </a:pPr>
            <a:r>
              <a:rPr lang="en-US" sz="4200" spc="39">
                <a:solidFill>
                  <a:srgbClr val="000000"/>
                </a:solidFill>
                <a:latin typeface="TT Rounds Condensed"/>
                <a:ea typeface="TT Rounds Condensed"/>
                <a:cs typeface="TT Rounds Condensed"/>
                <a:sym typeface="TT Rounds Condensed"/>
              </a:rPr>
              <a:t>Handling Missing Values: </a:t>
            </a:r>
          </a:p>
          <a:p>
            <a:pPr algn="l" marL="760095" indent="-380048" lvl="1">
              <a:lnSpc>
                <a:spcPts val="4536"/>
              </a:lnSpc>
            </a:pPr>
            <a:r>
              <a:rPr lang="en-US" sz="4200" spc="39">
                <a:solidFill>
                  <a:srgbClr val="000000"/>
                </a:solidFill>
                <a:latin typeface="TT Rounds Condensed"/>
                <a:ea typeface="TT Rounds Condensed"/>
                <a:cs typeface="TT Rounds Condensed"/>
                <a:sym typeface="TT Rounds Condensed"/>
              </a:rPr>
              <a:t>Missing values in the dataset were handled using appropriate imputation methods: • Mean: Used for numerical columns. • Mode: Used for categorical columns. • Median: Used for columns where data distribution was skewed • The columns with imputed values include:- • ["Basement_Height", "Basement_Condition", "Exposure_Level", "BsmtFinType1", "BsmtFinType2", "Electrical_System", "Garage", "Garage_Finish_Year", "Garage_Quality", "Garage_Condition"]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660082"/>
            <a:ext cx="15590520" cy="1830229"/>
          </a:xfrm>
          <a:prstGeom prst="rect">
            <a:avLst/>
          </a:prstGeom>
        </p:spPr>
        <p:txBody>
          <a:bodyPr anchor="t" rtlCol="false" tIns="0" lIns="0" bIns="0" rIns="0">
            <a:spAutoFit/>
          </a:bodyPr>
          <a:lstStyle/>
          <a:p>
            <a:pPr algn="l">
              <a:lnSpc>
                <a:spcPts val="7128"/>
              </a:lnSpc>
            </a:pPr>
            <a:r>
              <a:rPr lang="en-US" sz="6600" spc="-40">
                <a:solidFill>
                  <a:srgbClr val="4472C4"/>
                </a:solidFill>
                <a:latin typeface="TT Rounds Condensed"/>
                <a:ea typeface="TT Rounds Condensed"/>
                <a:cs typeface="TT Rounds Condensed"/>
                <a:sym typeface="TT Rounds Condensed"/>
              </a:rPr>
              <a:t>Data Cleaning Process</a:t>
            </a:r>
          </a:p>
        </p:txBody>
      </p:sp>
      <p:sp>
        <p:nvSpPr>
          <p:cNvPr name="TextBox 3" id="3"/>
          <p:cNvSpPr txBox="true"/>
          <p:nvPr/>
        </p:nvSpPr>
        <p:spPr>
          <a:xfrm rot="0">
            <a:off x="1348740" y="2822258"/>
            <a:ext cx="15590520" cy="6397467"/>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T Rounds Condensed"/>
                <a:ea typeface="TT Rounds Condensed"/>
                <a:cs typeface="TT Rounds Condensed"/>
                <a:sym typeface="TT Rounds Condensed"/>
              </a:rPr>
              <a:t>After performing the above steps, the dataset was cleaned and ready for further analysis. Conclusion </a:t>
            </a:r>
          </a:p>
          <a:p>
            <a:pPr algn="l" marL="760095" indent="-380048" lvl="1">
              <a:lnSpc>
                <a:spcPts val="4536"/>
              </a:lnSpc>
              <a:buFont typeface="Arial"/>
              <a:buChar char="•"/>
            </a:pPr>
            <a:r>
              <a:rPr lang="en-US" sz="4200" spc="39">
                <a:solidFill>
                  <a:srgbClr val="000000"/>
                </a:solidFill>
                <a:latin typeface="TT Rounds Condensed"/>
                <a:ea typeface="TT Rounds Condensed"/>
                <a:cs typeface="TT Rounds Condensed"/>
                <a:sym typeface="TT Rounds Condensed"/>
              </a:rPr>
              <a:t>The data cleaning process involved removing unnecessary columns, handling missing values, and ensuring the dataset was in a usable format. The final shape of the cleaned dataset is (1459, 73). This cleaned dataset provides a solid foundation for subsequent analysis and modeling efforts.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2822258"/>
            <a:ext cx="15590520" cy="6397467"/>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T Rounds Condensed"/>
                <a:ea typeface="TT Rounds Condensed"/>
                <a:cs typeface="TT Rounds Condensed"/>
                <a:sym typeface="TT Rounds Condensed"/>
              </a:rPr>
              <a:t>To gain a thorough understanding of our dataset, we utilized the Pandas Profiling tool for comprehensive data analysis. This tool facilitated both univariate and bivariate analyses, as well as correlation assessments.</a:t>
            </a:r>
          </a:p>
          <a:p>
            <a:pPr algn="l" marL="760095" indent="-380048" lvl="1">
              <a:lnSpc>
                <a:spcPts val="4536"/>
              </a:lnSpc>
            </a:pPr>
          </a:p>
          <a:p>
            <a:pPr algn="l" marL="760095" indent="-380048" lvl="1">
              <a:lnSpc>
                <a:spcPts val="4536"/>
              </a:lnSpc>
              <a:buFont typeface="Arial"/>
              <a:buChar char="•"/>
            </a:pPr>
            <a:r>
              <a:rPr lang="en-US" sz="4200" spc="39">
                <a:solidFill>
                  <a:srgbClr val="000000"/>
                </a:solidFill>
                <a:latin typeface="TT Rounds Condensed"/>
                <a:ea typeface="TT Rounds Condensed"/>
                <a:cs typeface="TT Rounds Condensed"/>
                <a:sym typeface="TT Rounds Condensed"/>
              </a:rPr>
              <a:t>link of Pandas Profiling Analysis:</a:t>
            </a:r>
          </a:p>
          <a:p>
            <a:pPr algn="l" marL="760095" indent="-380048" lvl="1">
              <a:lnSpc>
                <a:spcPts val="4536"/>
              </a:lnSpc>
            </a:pPr>
            <a:r>
              <a:rPr lang="en-US" sz="4200" spc="39" u="sng">
                <a:solidFill>
                  <a:srgbClr val="0563C1"/>
                </a:solidFill>
                <a:latin typeface="TT Rounds Condensed"/>
                <a:ea typeface="TT Rounds Condensed"/>
                <a:cs typeface="TT Rounds Condensed"/>
                <a:sym typeface="TT Rounds Condensed"/>
              </a:rPr>
              <a:t>https://drive.google.com/file/d/1zGGV5WYWxdVioV2zwHb9-hLP1aSp7ydd/view?usp=drive_link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48740" y="660082"/>
            <a:ext cx="15590520" cy="1830229"/>
          </a:xfrm>
          <a:prstGeom prst="rect">
            <a:avLst/>
          </a:prstGeom>
        </p:spPr>
        <p:txBody>
          <a:bodyPr anchor="t" rtlCol="false" tIns="0" lIns="0" bIns="0" rIns="0">
            <a:spAutoFit/>
          </a:bodyPr>
          <a:lstStyle/>
          <a:p>
            <a:pPr algn="l">
              <a:lnSpc>
                <a:spcPts val="7128"/>
              </a:lnSpc>
            </a:pPr>
            <a:r>
              <a:rPr lang="en-US" sz="6600" spc="-40">
                <a:solidFill>
                  <a:srgbClr val="70AD47"/>
                </a:solidFill>
                <a:latin typeface="TT Rounds Condensed"/>
                <a:ea typeface="TT Rounds Condensed"/>
                <a:cs typeface="TT Rounds Condensed"/>
                <a:sym typeface="TT Rounds Condensed"/>
              </a:rPr>
              <a:t>Exploratory Data Analysis(EDA) on the data. </a:t>
            </a:r>
          </a:p>
        </p:txBody>
      </p:sp>
      <p:sp>
        <p:nvSpPr>
          <p:cNvPr name="Freeform 3" id="3"/>
          <p:cNvSpPr/>
          <p:nvPr/>
        </p:nvSpPr>
        <p:spPr>
          <a:xfrm flipH="false" flipV="false" rot="0">
            <a:off x="880689" y="2750508"/>
            <a:ext cx="8533677" cy="5344622"/>
          </a:xfrm>
          <a:custGeom>
            <a:avLst/>
            <a:gdLst/>
            <a:ahLst/>
            <a:cxnLst/>
            <a:rect r="r" b="b" t="t" l="l"/>
            <a:pathLst>
              <a:path h="5344622" w="8533677">
                <a:moveTo>
                  <a:pt x="0" y="0"/>
                </a:moveTo>
                <a:lnTo>
                  <a:pt x="8533677" y="0"/>
                </a:lnTo>
                <a:lnTo>
                  <a:pt x="8533677" y="5344622"/>
                </a:lnTo>
                <a:lnTo>
                  <a:pt x="0" y="5344622"/>
                </a:lnTo>
                <a:lnTo>
                  <a:pt x="0" y="0"/>
                </a:lnTo>
                <a:close/>
              </a:path>
            </a:pathLst>
          </a:custGeom>
          <a:blipFill>
            <a:blip r:embed="rId2"/>
            <a:stretch>
              <a:fillRect l="0" t="0" r="0" b="0"/>
            </a:stretch>
          </a:blipFill>
        </p:spPr>
      </p:sp>
      <p:sp>
        <p:nvSpPr>
          <p:cNvPr name="TextBox 4" id="4"/>
          <p:cNvSpPr txBox="true"/>
          <p:nvPr/>
        </p:nvSpPr>
        <p:spPr>
          <a:xfrm rot="0">
            <a:off x="10205054" y="3540620"/>
            <a:ext cx="7433454" cy="3001714"/>
          </a:xfrm>
          <a:prstGeom prst="rect">
            <a:avLst/>
          </a:prstGeom>
        </p:spPr>
        <p:txBody>
          <a:bodyPr anchor="t" rtlCol="false" tIns="0" lIns="0" bIns="0" rIns="0">
            <a:spAutoFit/>
          </a:bodyPr>
          <a:lstStyle/>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Mean (Average) Price: 180944.10</a:t>
            </a:r>
          </a:p>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Median Price: 163000.0 </a:t>
            </a:r>
          </a:p>
          <a:p>
            <a:pPr algn="l" marL="868680" indent="-434340" lvl="1">
              <a:lnSpc>
                <a:spcPts val="5759"/>
              </a:lnSpc>
              <a:buFont typeface="Arial"/>
              <a:buChar char="•"/>
            </a:pPr>
            <a:r>
              <a:rPr lang="en-US" sz="4800" spc="44">
                <a:solidFill>
                  <a:srgbClr val="000000"/>
                </a:solidFill>
                <a:latin typeface="TT Rounds Condensed"/>
                <a:ea typeface="TT Rounds Condensed"/>
                <a:cs typeface="TT Rounds Condensed"/>
                <a:sym typeface="TT Rounds Condensed"/>
              </a:rPr>
              <a:t>Mode Price: 140000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48740" y="660082"/>
            <a:ext cx="15590520" cy="1830229"/>
          </a:xfrm>
          <a:prstGeom prst="rect">
            <a:avLst/>
          </a:prstGeom>
        </p:spPr>
        <p:txBody>
          <a:bodyPr anchor="t" rtlCol="false" tIns="0" lIns="0" bIns="0" rIns="0">
            <a:spAutoFit/>
          </a:bodyPr>
          <a:lstStyle/>
          <a:p>
            <a:pPr algn="l">
              <a:lnSpc>
                <a:spcPts val="7128"/>
              </a:lnSpc>
            </a:pPr>
            <a:r>
              <a:rPr lang="en-US" sz="6600" spc="-40">
                <a:solidFill>
                  <a:srgbClr val="70AD47"/>
                </a:solidFill>
                <a:latin typeface="TT Rounds Condensed"/>
                <a:ea typeface="TT Rounds Condensed"/>
                <a:cs typeface="TT Rounds Condensed"/>
                <a:sym typeface="TT Rounds Condensed"/>
              </a:rPr>
              <a:t>Exploratory Data Analysis(EDA) on the data. </a:t>
            </a:r>
          </a:p>
        </p:txBody>
      </p:sp>
      <p:sp>
        <p:nvSpPr>
          <p:cNvPr name="Freeform 3" id="3"/>
          <p:cNvSpPr/>
          <p:nvPr/>
        </p:nvSpPr>
        <p:spPr>
          <a:xfrm flipH="false" flipV="false" rot="0">
            <a:off x="1257300" y="3100466"/>
            <a:ext cx="8361141" cy="5285778"/>
          </a:xfrm>
          <a:custGeom>
            <a:avLst/>
            <a:gdLst/>
            <a:ahLst/>
            <a:cxnLst/>
            <a:rect r="r" b="b" t="t" l="l"/>
            <a:pathLst>
              <a:path h="5285778" w="8361141">
                <a:moveTo>
                  <a:pt x="0" y="0"/>
                </a:moveTo>
                <a:lnTo>
                  <a:pt x="8361141" y="0"/>
                </a:lnTo>
                <a:lnTo>
                  <a:pt x="8361141" y="5285778"/>
                </a:lnTo>
                <a:lnTo>
                  <a:pt x="0" y="5285778"/>
                </a:lnTo>
                <a:lnTo>
                  <a:pt x="0" y="0"/>
                </a:lnTo>
                <a:close/>
              </a:path>
            </a:pathLst>
          </a:custGeom>
          <a:blipFill>
            <a:blip r:embed="rId2"/>
            <a:stretch>
              <a:fillRect l="0" t="0" r="0" b="0"/>
            </a:stretch>
          </a:blipFill>
        </p:spPr>
      </p:sp>
      <p:sp>
        <p:nvSpPr>
          <p:cNvPr name="TextBox 4" id="4"/>
          <p:cNvSpPr txBox="true"/>
          <p:nvPr/>
        </p:nvSpPr>
        <p:spPr>
          <a:xfrm rot="0">
            <a:off x="10580145" y="3420958"/>
            <a:ext cx="5276627" cy="3925044"/>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This Picture provides a clear and comprehensive </a:t>
            </a:r>
          </a:p>
          <a:p>
            <a:pPr algn="l" marL="651510" indent="-325755" lvl="1">
              <a:lnSpc>
                <a:spcPts val="4320"/>
              </a:lnSpc>
            </a:pPr>
            <a:r>
              <a:rPr lang="en-US" sz="3600" spc="33">
                <a:solidFill>
                  <a:srgbClr val="000000"/>
                </a:solidFill>
                <a:latin typeface="TT Rounds Condensed"/>
                <a:ea typeface="TT Rounds Condensed"/>
                <a:cs typeface="TT Rounds Condensed"/>
                <a:sym typeface="TT Rounds Condensed"/>
              </a:rPr>
              <a:t>explanation of the central tendency measures helping to understand the key aspects of the sales price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48740" y="660082"/>
            <a:ext cx="15590520" cy="1830229"/>
          </a:xfrm>
          <a:prstGeom prst="rect">
            <a:avLst/>
          </a:prstGeom>
        </p:spPr>
        <p:txBody>
          <a:bodyPr anchor="t" rtlCol="false" tIns="0" lIns="0" bIns="0" rIns="0">
            <a:spAutoFit/>
          </a:bodyPr>
          <a:lstStyle/>
          <a:p>
            <a:pPr algn="l">
              <a:lnSpc>
                <a:spcPts val="7128"/>
              </a:lnSpc>
            </a:pPr>
            <a:r>
              <a:rPr lang="en-US" sz="6600" spc="-40">
                <a:solidFill>
                  <a:srgbClr val="70AD47"/>
                </a:solidFill>
                <a:latin typeface="TT Rounds Condensed"/>
                <a:ea typeface="TT Rounds Condensed"/>
                <a:cs typeface="TT Rounds Condensed"/>
                <a:sym typeface="TT Rounds Condensed"/>
              </a:rPr>
              <a:t>Exploratory Data Analysis(EDA) on the data. </a:t>
            </a:r>
          </a:p>
        </p:txBody>
      </p:sp>
      <p:sp>
        <p:nvSpPr>
          <p:cNvPr name="Freeform 3" id="3"/>
          <p:cNvSpPr/>
          <p:nvPr/>
        </p:nvSpPr>
        <p:spPr>
          <a:xfrm flipH="false" flipV="false" rot="0">
            <a:off x="1257300" y="3434956"/>
            <a:ext cx="7429500" cy="5315937"/>
          </a:xfrm>
          <a:custGeom>
            <a:avLst/>
            <a:gdLst/>
            <a:ahLst/>
            <a:cxnLst/>
            <a:rect r="r" b="b" t="t" l="l"/>
            <a:pathLst>
              <a:path h="5315937" w="7429500">
                <a:moveTo>
                  <a:pt x="0" y="0"/>
                </a:moveTo>
                <a:lnTo>
                  <a:pt x="7429500" y="0"/>
                </a:lnTo>
                <a:lnTo>
                  <a:pt x="7429500" y="5315938"/>
                </a:lnTo>
                <a:lnTo>
                  <a:pt x="0" y="5315938"/>
                </a:lnTo>
                <a:lnTo>
                  <a:pt x="0" y="0"/>
                </a:lnTo>
                <a:close/>
              </a:path>
            </a:pathLst>
          </a:custGeom>
          <a:blipFill>
            <a:blip r:embed="rId2"/>
            <a:stretch>
              <a:fillRect l="0" t="0" r="0" b="0"/>
            </a:stretch>
          </a:blipFill>
        </p:spPr>
      </p:sp>
      <p:sp>
        <p:nvSpPr>
          <p:cNvPr name="TextBox 4" id="4"/>
          <p:cNvSpPr txBox="true"/>
          <p:nvPr/>
        </p:nvSpPr>
        <p:spPr>
          <a:xfrm rot="0">
            <a:off x="9934688" y="4261425"/>
            <a:ext cx="7845014" cy="281704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Larger lots sell for higher prices. </a:t>
            </a:r>
          </a:p>
          <a:p>
            <a:pPr algn="l">
              <a:lnSpc>
                <a:spcPts val="4320"/>
              </a:lnSpc>
            </a:pPr>
            <a:r>
              <a:rPr lang="en-US" sz="3600" spc="33">
                <a:solidFill>
                  <a:srgbClr val="000000"/>
                </a:solidFill>
                <a:latin typeface="TT Rounds Condensed"/>
                <a:ea typeface="TT Rounds Condensed"/>
                <a:cs typeface="TT Rounds Condensed"/>
                <a:sym typeface="TT Rounds Condensed"/>
              </a:rPr>
              <a:t>But, sometimes, there are exceptions </a:t>
            </a:r>
          </a:p>
          <a:p>
            <a:pPr algn="l">
              <a:lnSpc>
                <a:spcPts val="4320"/>
              </a:lnSpc>
            </a:pPr>
            <a:r>
              <a:rPr lang="en-US" sz="3600" spc="33">
                <a:solidFill>
                  <a:srgbClr val="000000"/>
                </a:solidFill>
                <a:latin typeface="TT Rounds Condensed"/>
                <a:ea typeface="TT Rounds Condensed"/>
                <a:cs typeface="TT Rounds Condensed"/>
                <a:sym typeface="TT Rounds Condensed"/>
              </a:rPr>
              <a:t>where a big lot might not sell for </a:t>
            </a:r>
          </a:p>
          <a:p>
            <a:pPr algn="l">
              <a:lnSpc>
                <a:spcPts val="4320"/>
              </a:lnSpc>
            </a:pPr>
            <a:r>
              <a:rPr lang="en-US" sz="3600" spc="33">
                <a:solidFill>
                  <a:srgbClr val="000000"/>
                </a:solidFill>
                <a:latin typeface="TT Rounds Condensed"/>
                <a:ea typeface="TT Rounds Condensed"/>
                <a:cs typeface="TT Rounds Condensed"/>
                <a:sym typeface="TT Rounds Condensed"/>
              </a:rPr>
              <a:t>as much as expected or a </a:t>
            </a:r>
          </a:p>
          <a:p>
            <a:pPr algn="l">
              <a:lnSpc>
                <a:spcPts val="4320"/>
              </a:lnSpc>
            </a:pPr>
            <a:r>
              <a:rPr lang="en-US" sz="3600" spc="33">
                <a:solidFill>
                  <a:srgbClr val="000000"/>
                </a:solidFill>
                <a:latin typeface="TT Rounds Condensed"/>
                <a:ea typeface="TT Rounds Condensed"/>
                <a:cs typeface="TT Rounds Condensed"/>
                <a:sym typeface="TT Rounds Condensed"/>
              </a:rPr>
              <a:t>small lot might sell for more.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DAGMywaR88w</dc:identifier>
  <dcterms:modified xsi:type="dcterms:W3CDTF">2011-08-01T06:04:30Z</dcterms:modified>
  <cp:revision>1</cp:revision>
  <dc:title>Property Price EDA Report.pptx</dc:title>
</cp:coreProperties>
</file>