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Video games are expensive to make and expensive to buy.  Consumers rely on video game reviews to better ascertain if the game and upfront cost as well as time spent playing is worthwhile.  For videogame publishers, websites like IGN act as gatekeepers to public perception of a title before the game is even available.  Anecdotally, game publishers are scared of video game reviewers and have been decreasing the amount of lead time and forcing reviews to go up after the initial release date.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rush4ratio/video-game-sales-with-ratings" TargetMode="External"/><Relationship Id="rId4" Type="http://schemas.openxmlformats.org/officeDocument/2006/relationships/hyperlink" Target="https://www.kaggle.com/gregorut/videogamesales" TargetMode="External"/><Relationship Id="rId5" Type="http://schemas.openxmlformats.org/officeDocument/2006/relationships/hyperlink" Target="https://www.kaggle.com/egrinstein/20-years-of-games" TargetMode="External"/><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18000"/>
            <a:ext cx="8520600" cy="2496900"/>
          </a:xfrm>
          <a:prstGeom prst="rect">
            <a:avLst/>
          </a:prstGeom>
        </p:spPr>
        <p:txBody>
          <a:bodyPr anchorCtr="0" anchor="b" bIns="91425" lIns="91425" rIns="91425" tIns="91425">
            <a:noAutofit/>
          </a:bodyPr>
          <a:lstStyle/>
          <a:p>
            <a:pPr lvl="0">
              <a:spcBef>
                <a:spcPts val="0"/>
              </a:spcBef>
              <a:buNone/>
            </a:pPr>
            <a:r>
              <a:rPr lang="en"/>
              <a:t>Predicting Video Game Sales as a Function of  Reviews</a:t>
            </a:r>
          </a:p>
        </p:txBody>
      </p:sp>
      <p:sp>
        <p:nvSpPr>
          <p:cNvPr id="55" name="Shape 55"/>
          <p:cNvSpPr txBox="1"/>
          <p:nvPr>
            <p:ph idx="1" type="subTitle"/>
          </p:nvPr>
        </p:nvSpPr>
        <p:spPr>
          <a:xfrm>
            <a:off x="311700" y="3473800"/>
            <a:ext cx="8520600" cy="792600"/>
          </a:xfrm>
          <a:prstGeom prst="rect">
            <a:avLst/>
          </a:prstGeom>
        </p:spPr>
        <p:txBody>
          <a:bodyPr anchorCtr="0" anchor="t" bIns="91425" lIns="91425" rIns="91425" tIns="91425">
            <a:noAutofit/>
          </a:bodyPr>
          <a:lstStyle/>
          <a:p>
            <a:pPr lvl="0">
              <a:spcBef>
                <a:spcPts val="0"/>
              </a:spcBef>
              <a:buNone/>
            </a:pPr>
            <a:r>
              <a:rPr lang="en"/>
              <a:t>Andy Torrance</a:t>
            </a:r>
          </a:p>
          <a:p>
            <a:pPr lvl="0" algn="l">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Problem</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Video games are expensive for companies and customers</a:t>
            </a:r>
          </a:p>
          <a:p>
            <a:pPr indent="-228600" lvl="0" marL="457200">
              <a:spcBef>
                <a:spcPts val="0"/>
              </a:spcBef>
            </a:pPr>
            <a:r>
              <a:rPr lang="en"/>
              <a:t>Analysis Paralysis</a:t>
            </a:r>
          </a:p>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381475" y="2026350"/>
            <a:ext cx="2947425" cy="2947425"/>
          </a:xfrm>
          <a:prstGeom prst="rect">
            <a:avLst/>
          </a:prstGeom>
          <a:noFill/>
          <a:ln>
            <a:noFill/>
          </a:ln>
        </p:spPr>
      </p:pic>
      <p:pic>
        <p:nvPicPr>
          <p:cNvPr id="63" name="Shape 63"/>
          <p:cNvPicPr preferRelativeResize="0"/>
          <p:nvPr/>
        </p:nvPicPr>
        <p:blipFill>
          <a:blip r:embed="rId4">
            <a:alphaModFix/>
          </a:blip>
          <a:stretch>
            <a:fillRect/>
          </a:stretch>
        </p:blipFill>
        <p:spPr>
          <a:xfrm>
            <a:off x="4501024" y="1905949"/>
            <a:ext cx="4250966" cy="3188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Question</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pPr>
            <a:r>
              <a:rPr lang="en"/>
              <a:t>Can we predict video game sales based on video game reviews?</a:t>
            </a:r>
          </a:p>
          <a:p>
            <a:pPr indent="-228600" lvl="0" marL="457200" rtl="0">
              <a:lnSpc>
                <a:spcPct val="100000"/>
              </a:lnSpc>
              <a:spcBef>
                <a:spcPts val="0"/>
              </a:spcBef>
            </a:pPr>
            <a:r>
              <a:rPr lang="en"/>
              <a:t>Corollary: How does the relationship with sales differ based on platform, publisher and genre?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Features</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36550" lvl="0" marL="457200" rtl="0">
              <a:spcBef>
                <a:spcPts val="0"/>
              </a:spcBef>
              <a:buSzPct val="100000"/>
            </a:pPr>
            <a:r>
              <a:rPr lang="en" sz="1700"/>
              <a:t>Sales: EU, Japan, NA, Other, Global</a:t>
            </a:r>
          </a:p>
          <a:p>
            <a:pPr indent="-311150" lvl="1" marL="914400" rtl="0">
              <a:spcBef>
                <a:spcPts val="0"/>
              </a:spcBef>
              <a:buSzPct val="100000"/>
            </a:pPr>
            <a:r>
              <a:rPr lang="en" sz="1300"/>
              <a:t>EU Sales</a:t>
            </a:r>
          </a:p>
          <a:p>
            <a:pPr indent="-311150" lvl="1" marL="914400" rtl="0">
              <a:spcBef>
                <a:spcPts val="0"/>
              </a:spcBef>
              <a:buSzPct val="100000"/>
            </a:pPr>
            <a:r>
              <a:rPr lang="en" sz="1300"/>
              <a:t>Japan Sales</a:t>
            </a:r>
          </a:p>
          <a:p>
            <a:pPr indent="-311150" lvl="1" marL="914400" rtl="0">
              <a:spcBef>
                <a:spcPts val="0"/>
              </a:spcBef>
              <a:buSzPct val="100000"/>
            </a:pPr>
            <a:r>
              <a:rPr lang="en" sz="1300"/>
              <a:t>NA Sales</a:t>
            </a:r>
          </a:p>
          <a:p>
            <a:pPr indent="-311150" lvl="1" marL="914400" rtl="0">
              <a:spcBef>
                <a:spcPts val="0"/>
              </a:spcBef>
              <a:buSzPct val="100000"/>
            </a:pPr>
            <a:r>
              <a:rPr lang="en" sz="1300"/>
              <a:t>Other Sales</a:t>
            </a:r>
          </a:p>
          <a:p>
            <a:pPr indent="-311150" lvl="1" marL="914400" rtl="0">
              <a:spcBef>
                <a:spcPts val="0"/>
              </a:spcBef>
              <a:buSzPct val="100000"/>
            </a:pPr>
            <a:r>
              <a:rPr lang="en" sz="1300"/>
              <a:t>Global Sales</a:t>
            </a:r>
          </a:p>
          <a:p>
            <a:pPr indent="-336550" lvl="0" marL="457200" rtl="0">
              <a:spcBef>
                <a:spcPts val="0"/>
              </a:spcBef>
              <a:buSzPct val="100000"/>
            </a:pPr>
            <a:r>
              <a:rPr lang="en" sz="1700"/>
              <a:t>Release Date</a:t>
            </a:r>
          </a:p>
          <a:p>
            <a:pPr indent="-336550" lvl="0" marL="457200" rtl="0">
              <a:spcBef>
                <a:spcPts val="0"/>
              </a:spcBef>
              <a:buSzPct val="100000"/>
            </a:pPr>
            <a:r>
              <a:rPr lang="en" sz="1700"/>
              <a:t>Platform</a:t>
            </a:r>
          </a:p>
          <a:p>
            <a:pPr indent="-336550" lvl="0" marL="457200" rtl="0">
              <a:spcBef>
                <a:spcPts val="0"/>
              </a:spcBef>
              <a:buSzPct val="100000"/>
            </a:pPr>
            <a:r>
              <a:rPr lang="en" sz="1700"/>
              <a:t>Genre</a:t>
            </a:r>
          </a:p>
          <a:p>
            <a:pPr indent="-336550" lvl="0" marL="457200" rtl="0">
              <a:spcBef>
                <a:spcPts val="0"/>
              </a:spcBef>
              <a:buSzPct val="100000"/>
            </a:pPr>
            <a:r>
              <a:rPr lang="en" sz="1700"/>
              <a:t>Rating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Sourcing</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Kaggle: Video Game Sales with Ratings</a:t>
            </a:r>
          </a:p>
          <a:p>
            <a:pPr indent="-228600" lvl="0" marL="457200" rtl="0">
              <a:spcBef>
                <a:spcPts val="0"/>
              </a:spcBef>
            </a:pPr>
            <a:r>
              <a:rPr lang="en" u="sng">
                <a:solidFill>
                  <a:schemeClr val="hlink"/>
                </a:solidFill>
                <a:hlinkClick r:id="rId4"/>
              </a:rPr>
              <a:t>Kaggle: Video Game Sales</a:t>
            </a:r>
          </a:p>
          <a:p>
            <a:pPr indent="-228600" lvl="0" marL="457200" rtl="0">
              <a:spcBef>
                <a:spcPts val="0"/>
              </a:spcBef>
            </a:pPr>
            <a:r>
              <a:rPr lang="en" u="sng">
                <a:solidFill>
                  <a:schemeClr val="hlink"/>
                </a:solidFill>
                <a:hlinkClick r:id="rId5"/>
              </a:rPr>
              <a:t>Kaggle: 20 Years of Games</a:t>
            </a:r>
          </a:p>
        </p:txBody>
      </p:sp>
      <p:pic>
        <p:nvPicPr>
          <p:cNvPr id="82" name="Shape 82"/>
          <p:cNvPicPr preferRelativeResize="0"/>
          <p:nvPr/>
        </p:nvPicPr>
        <p:blipFill>
          <a:blip r:embed="rId6">
            <a:alphaModFix/>
          </a:blip>
          <a:stretch>
            <a:fillRect/>
          </a:stretch>
        </p:blipFill>
        <p:spPr>
          <a:xfrm flipH="1">
            <a:off x="5816379" y="1017725"/>
            <a:ext cx="2525499" cy="3014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Next Steps</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Removing Nulls</a:t>
            </a:r>
          </a:p>
          <a:p>
            <a:pPr indent="-228600" lvl="0" marL="457200">
              <a:spcBef>
                <a:spcPts val="0"/>
              </a:spcBef>
            </a:pPr>
            <a:r>
              <a:rPr lang="en"/>
              <a:t>Fuzzywuzzy merging? </a:t>
            </a:r>
          </a:p>
        </p:txBody>
      </p:sp>
      <p:pic>
        <p:nvPicPr>
          <p:cNvPr id="89" name="Shape 89"/>
          <p:cNvPicPr preferRelativeResize="0"/>
          <p:nvPr/>
        </p:nvPicPr>
        <p:blipFill>
          <a:blip r:embed="rId3">
            <a:alphaModFix/>
          </a:blip>
          <a:stretch>
            <a:fillRect/>
          </a:stretch>
        </p:blipFill>
        <p:spPr>
          <a:xfrm>
            <a:off x="5078575" y="1449049"/>
            <a:ext cx="3623024" cy="311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