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Economica"/>
      <p:regular r:id="rId24"/>
      <p:bold r:id="rId25"/>
      <p:italic r:id="rId26"/>
      <p:boldItalic r:id="rId27"/>
    </p:embeddedFont>
    <p:embeddedFont>
      <p:font typeface="Open Sans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Economica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Economica-italic.fntdata"/><Relationship Id="rId25" Type="http://schemas.openxmlformats.org/officeDocument/2006/relationships/font" Target="fonts/Economica-bold.fntdata"/><Relationship Id="rId28" Type="http://schemas.openxmlformats.org/officeDocument/2006/relationships/font" Target="fonts/OpenSans-regular.fntdata"/><Relationship Id="rId27" Type="http://schemas.openxmlformats.org/officeDocument/2006/relationships/font" Target="fonts/Economic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boldItalic.fntdata"/><Relationship Id="rId30" Type="http://schemas.openxmlformats.org/officeDocument/2006/relationships/font" Target="fonts/Open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418676f90f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418676f90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418676f90f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418676f90f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418676f90f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418676f90f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418676f90f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418676f90f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418676f90f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418676f90f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418676f90f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418676f90f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418676f90f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418676f90f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418676f90f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418676f90f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418676f90f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418676f90f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f1fcfb4c4_0_3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f1fcfb4c4_0_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0f5cecce3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0f5cecce3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f1fcfb4c4_0_5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f1fcfb4c4_0_5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18676f90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18676f90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18676f90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18676f90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18676f90f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18676f90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f1fcfb4c4_0_5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f1fcfb4c4_0_5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f1fcfb4c4_0_5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f1fcfb4c4_0_5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273300" y="1177550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0000"/>
                </a:solidFill>
              </a:rPr>
              <a:t>Desafío I </a:t>
            </a:r>
            <a:endParaRPr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“</a:t>
            </a:r>
            <a:r>
              <a:rPr lang="es"/>
              <a:t>Properati</a:t>
            </a:r>
            <a:r>
              <a:rPr lang="es"/>
              <a:t>”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6444900" y="4541100"/>
            <a:ext cx="26991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Data Science - Digital House</a:t>
            </a:r>
            <a:endParaRPr b="1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idx="4294967295" type="subTitle"/>
          </p:nvPr>
        </p:nvSpPr>
        <p:spPr>
          <a:xfrm>
            <a:off x="6000750" y="4526650"/>
            <a:ext cx="3077400" cy="4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Economica"/>
                <a:ea typeface="Economica"/>
                <a:cs typeface="Economica"/>
                <a:sym typeface="Economica"/>
              </a:rPr>
              <a:t>Data Science - Digital House</a:t>
            </a:r>
            <a:endParaRPr b="1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42" name="Google Shape;142;p22"/>
          <p:cNvSpPr txBox="1"/>
          <p:nvPr>
            <p:ph idx="4294967295" type="subTitle"/>
          </p:nvPr>
        </p:nvSpPr>
        <p:spPr>
          <a:xfrm>
            <a:off x="0" y="4526650"/>
            <a:ext cx="3077400" cy="4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0000"/>
                </a:solidFill>
                <a:latin typeface="Economica"/>
                <a:ea typeface="Economica"/>
                <a:cs typeface="Economica"/>
                <a:sym typeface="Economica"/>
              </a:rPr>
              <a:t>Desafío I - Properati</a:t>
            </a:r>
            <a:endParaRPr b="1">
              <a:solidFill>
                <a:srgbClr val="FF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43" name="Google Shape;143;p22"/>
          <p:cNvSpPr txBox="1"/>
          <p:nvPr>
            <p:ph idx="4294967295" type="subTitle"/>
          </p:nvPr>
        </p:nvSpPr>
        <p:spPr>
          <a:xfrm>
            <a:off x="1193475" y="673825"/>
            <a:ext cx="6855300" cy="9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0000"/>
                </a:solidFill>
                <a:latin typeface="Economica"/>
                <a:ea typeface="Economica"/>
                <a:cs typeface="Economica"/>
                <a:sym typeface="Economica"/>
              </a:rPr>
              <a:t>Tabla de </a:t>
            </a:r>
            <a:r>
              <a:rPr b="1" lang="es" sz="2400">
                <a:solidFill>
                  <a:srgbClr val="FF0000"/>
                </a:solidFill>
                <a:latin typeface="Economica"/>
                <a:ea typeface="Economica"/>
                <a:cs typeface="Economica"/>
                <a:sym typeface="Economica"/>
              </a:rPr>
              <a:t>precios y superficies con promedio </a:t>
            </a:r>
            <a:r>
              <a:rPr b="1" lang="es">
                <a:solidFill>
                  <a:srgbClr val="FF0000"/>
                </a:solidFill>
                <a:latin typeface="Economica"/>
                <a:ea typeface="Economica"/>
                <a:cs typeface="Economica"/>
                <a:sym typeface="Economica"/>
              </a:rPr>
              <a:t>y desvío estándar</a:t>
            </a:r>
            <a:endParaRPr b="1">
              <a:solidFill>
                <a:srgbClr val="FF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45720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45720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144" name="Google Shape;14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4113" y="1410938"/>
            <a:ext cx="5375775" cy="243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2"/>
          <p:cNvSpPr txBox="1"/>
          <p:nvPr/>
        </p:nvSpPr>
        <p:spPr>
          <a:xfrm>
            <a:off x="3195525" y="189300"/>
            <a:ext cx="2851200" cy="73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s" sz="3000">
                <a:latin typeface="Economica"/>
                <a:ea typeface="Economica"/>
                <a:cs typeface="Economica"/>
                <a:sym typeface="Economica"/>
              </a:rPr>
              <a:t>Resultados</a:t>
            </a:r>
            <a:endParaRPr sz="3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idx="4294967295" type="subTitle"/>
          </p:nvPr>
        </p:nvSpPr>
        <p:spPr>
          <a:xfrm>
            <a:off x="6000750" y="4526650"/>
            <a:ext cx="3077400" cy="4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Economica"/>
                <a:ea typeface="Economica"/>
                <a:cs typeface="Economica"/>
                <a:sym typeface="Economica"/>
              </a:rPr>
              <a:t>Data Science - Digital House</a:t>
            </a:r>
            <a:endParaRPr b="1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51" name="Google Shape;151;p23"/>
          <p:cNvSpPr txBox="1"/>
          <p:nvPr>
            <p:ph idx="4294967295" type="subTitle"/>
          </p:nvPr>
        </p:nvSpPr>
        <p:spPr>
          <a:xfrm>
            <a:off x="0" y="4526650"/>
            <a:ext cx="3077400" cy="4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0000"/>
                </a:solidFill>
                <a:latin typeface="Economica"/>
                <a:ea typeface="Economica"/>
                <a:cs typeface="Economica"/>
                <a:sym typeface="Economica"/>
              </a:rPr>
              <a:t>Desafío I - Properati</a:t>
            </a:r>
            <a:endParaRPr b="1">
              <a:solidFill>
                <a:srgbClr val="FF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52" name="Google Shape;152;p23"/>
          <p:cNvSpPr txBox="1"/>
          <p:nvPr>
            <p:ph idx="4294967295" type="subTitle"/>
          </p:nvPr>
        </p:nvSpPr>
        <p:spPr>
          <a:xfrm>
            <a:off x="1910600" y="524525"/>
            <a:ext cx="5594400" cy="6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0000"/>
                </a:solidFill>
                <a:latin typeface="Economica"/>
                <a:ea typeface="Economica"/>
                <a:cs typeface="Economica"/>
                <a:sym typeface="Economica"/>
              </a:rPr>
              <a:t>Relación </a:t>
            </a:r>
            <a:r>
              <a:rPr b="1" lang="es" sz="2400">
                <a:solidFill>
                  <a:srgbClr val="FF0000"/>
                </a:solidFill>
                <a:latin typeface="Economica"/>
                <a:ea typeface="Economica"/>
                <a:cs typeface="Economica"/>
                <a:sym typeface="Economica"/>
              </a:rPr>
              <a:t>precio - superficie</a:t>
            </a:r>
            <a:r>
              <a:rPr b="1" lang="es">
                <a:solidFill>
                  <a:srgbClr val="FF0000"/>
                </a:solidFill>
                <a:latin typeface="Economica"/>
                <a:ea typeface="Economica"/>
                <a:cs typeface="Economica"/>
                <a:sym typeface="Economica"/>
              </a:rPr>
              <a:t> por categoría de barrio</a:t>
            </a:r>
            <a:endParaRPr b="1">
              <a:solidFill>
                <a:srgbClr val="FF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45720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153" name="Google Shape;15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29025"/>
            <a:ext cx="8839199" cy="2922116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3"/>
          <p:cNvSpPr txBox="1"/>
          <p:nvPr/>
        </p:nvSpPr>
        <p:spPr>
          <a:xfrm>
            <a:off x="2658125" y="118925"/>
            <a:ext cx="4289400" cy="69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s" sz="3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Resultados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>
            <p:ph idx="4294967295" type="subTitle"/>
          </p:nvPr>
        </p:nvSpPr>
        <p:spPr>
          <a:xfrm>
            <a:off x="6000750" y="4526650"/>
            <a:ext cx="3077400" cy="4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Economica"/>
                <a:ea typeface="Economica"/>
                <a:cs typeface="Economica"/>
                <a:sym typeface="Economica"/>
              </a:rPr>
              <a:t>Data Science - Digital House</a:t>
            </a:r>
            <a:endParaRPr b="1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60" name="Google Shape;160;p24"/>
          <p:cNvSpPr txBox="1"/>
          <p:nvPr>
            <p:ph idx="4294967295" type="subTitle"/>
          </p:nvPr>
        </p:nvSpPr>
        <p:spPr>
          <a:xfrm>
            <a:off x="0" y="4526650"/>
            <a:ext cx="3077400" cy="4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0000"/>
                </a:solidFill>
                <a:latin typeface="Economica"/>
                <a:ea typeface="Economica"/>
                <a:cs typeface="Economica"/>
                <a:sym typeface="Economica"/>
              </a:rPr>
              <a:t>Desafío I - Properati</a:t>
            </a:r>
            <a:endParaRPr b="1">
              <a:solidFill>
                <a:srgbClr val="FF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61" name="Google Shape;161;p24"/>
          <p:cNvSpPr txBox="1"/>
          <p:nvPr>
            <p:ph idx="4294967295" type="subTitle"/>
          </p:nvPr>
        </p:nvSpPr>
        <p:spPr>
          <a:xfrm>
            <a:off x="302550" y="407150"/>
            <a:ext cx="8538900" cy="4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0000"/>
                </a:solidFill>
                <a:latin typeface="Economica"/>
                <a:ea typeface="Economica"/>
                <a:cs typeface="Economica"/>
                <a:sym typeface="Economica"/>
              </a:rPr>
              <a:t>Relación precio - distancia a</a:t>
            </a:r>
            <a:r>
              <a:rPr b="1" lang="es" sz="2400">
                <a:solidFill>
                  <a:srgbClr val="FF0000"/>
                </a:solidFill>
                <a:latin typeface="Economica"/>
                <a:ea typeface="Economica"/>
                <a:cs typeface="Economica"/>
                <a:sym typeface="Economica"/>
              </a:rPr>
              <a:t> comisaría </a:t>
            </a:r>
            <a:r>
              <a:rPr b="1" lang="es">
                <a:solidFill>
                  <a:srgbClr val="FF0000"/>
                </a:solidFill>
                <a:latin typeface="Economica"/>
                <a:ea typeface="Economica"/>
                <a:cs typeface="Economica"/>
                <a:sym typeface="Economica"/>
              </a:rPr>
              <a:t>por categoría de barrio</a:t>
            </a:r>
            <a:endParaRPr b="1">
              <a:solidFill>
                <a:srgbClr val="FF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45720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162" name="Google Shape;16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76625"/>
            <a:ext cx="8839200" cy="2919443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4"/>
          <p:cNvSpPr txBox="1"/>
          <p:nvPr/>
        </p:nvSpPr>
        <p:spPr>
          <a:xfrm>
            <a:off x="381000" y="3648550"/>
            <a:ext cx="8706600" cy="80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LinregressResult(</a:t>
            </a:r>
            <a:r>
              <a:rPr b="1" lang="es" sz="1050">
                <a:solidFill>
                  <a:schemeClr val="dk1"/>
                </a:solidFill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slope=-0.01786</a:t>
            </a: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6818940336742, intercept=701.2317283656018, rvalue=-0.045461481807582194, </a:t>
            </a:r>
            <a:r>
              <a:rPr b="1" lang="es" sz="1050">
                <a:solidFill>
                  <a:schemeClr val="dk1"/>
                </a:solidFill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pvalue=9.505948060144632e-09</a:t>
            </a: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, stderr=0.003111398131272282)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64" name="Google Shape;164;p24"/>
          <p:cNvSpPr txBox="1"/>
          <p:nvPr/>
        </p:nvSpPr>
        <p:spPr>
          <a:xfrm>
            <a:off x="2543500" y="66700"/>
            <a:ext cx="4289400" cy="69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s" sz="3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Resultados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 txBox="1"/>
          <p:nvPr>
            <p:ph idx="4294967295" type="subTitle"/>
          </p:nvPr>
        </p:nvSpPr>
        <p:spPr>
          <a:xfrm>
            <a:off x="6000750" y="4526650"/>
            <a:ext cx="3077400" cy="4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Economica"/>
                <a:ea typeface="Economica"/>
                <a:cs typeface="Economica"/>
                <a:sym typeface="Economica"/>
              </a:rPr>
              <a:t>Data Science - Digital House</a:t>
            </a:r>
            <a:endParaRPr b="1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70" name="Google Shape;170;p25"/>
          <p:cNvSpPr txBox="1"/>
          <p:nvPr>
            <p:ph idx="4294967295" type="subTitle"/>
          </p:nvPr>
        </p:nvSpPr>
        <p:spPr>
          <a:xfrm>
            <a:off x="0" y="4526650"/>
            <a:ext cx="3077400" cy="4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0000"/>
                </a:solidFill>
                <a:latin typeface="Economica"/>
                <a:ea typeface="Economica"/>
                <a:cs typeface="Economica"/>
                <a:sym typeface="Economica"/>
              </a:rPr>
              <a:t>Desafío I - Properati</a:t>
            </a:r>
            <a:endParaRPr b="1">
              <a:solidFill>
                <a:srgbClr val="FF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71" name="Google Shape;171;p25"/>
          <p:cNvSpPr txBox="1"/>
          <p:nvPr>
            <p:ph idx="4294967295" type="subTitle"/>
          </p:nvPr>
        </p:nvSpPr>
        <p:spPr>
          <a:xfrm>
            <a:off x="152400" y="427875"/>
            <a:ext cx="8538900" cy="4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0000"/>
                </a:solidFill>
                <a:latin typeface="Economica"/>
                <a:ea typeface="Economica"/>
                <a:cs typeface="Economica"/>
                <a:sym typeface="Economica"/>
              </a:rPr>
              <a:t>Relación precio - distancia a estación de</a:t>
            </a:r>
            <a:r>
              <a:rPr b="1" lang="es" sz="3000">
                <a:solidFill>
                  <a:srgbClr val="FF0000"/>
                </a:solidFill>
                <a:latin typeface="Economica"/>
                <a:ea typeface="Economica"/>
                <a:cs typeface="Economica"/>
                <a:sym typeface="Economica"/>
              </a:rPr>
              <a:t> subte </a:t>
            </a:r>
            <a:r>
              <a:rPr b="1" lang="es">
                <a:solidFill>
                  <a:srgbClr val="FF0000"/>
                </a:solidFill>
                <a:latin typeface="Economica"/>
                <a:ea typeface="Economica"/>
                <a:cs typeface="Economica"/>
                <a:sym typeface="Economica"/>
              </a:rPr>
              <a:t>por categoría de barrio</a:t>
            </a:r>
            <a:endParaRPr b="1">
              <a:solidFill>
                <a:srgbClr val="FF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45720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172" name="Google Shape;17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52825"/>
            <a:ext cx="8839198" cy="2897564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5"/>
          <p:cNvSpPr txBox="1"/>
          <p:nvPr/>
        </p:nvSpPr>
        <p:spPr>
          <a:xfrm>
            <a:off x="381000" y="3800950"/>
            <a:ext cx="8706600" cy="80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LinregressResult(</a:t>
            </a:r>
            <a:r>
              <a:rPr b="1" lang="es" sz="1050">
                <a:solidFill>
                  <a:schemeClr val="dk1"/>
                </a:solidFill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slope=-0.10460962966036355</a:t>
            </a: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, intercept=1075.762923524178, rvalue=-0.10655853862972875, </a:t>
            </a:r>
            <a:r>
              <a:rPr b="1" lang="es" sz="1050">
                <a:solidFill>
                  <a:schemeClr val="dk1"/>
                </a:solidFill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pvalue=1.9426498577951754e-41</a:t>
            </a: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, stderr=0.007735793126100746)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74" name="Google Shape;174;p25"/>
          <p:cNvSpPr txBox="1"/>
          <p:nvPr/>
        </p:nvSpPr>
        <p:spPr>
          <a:xfrm>
            <a:off x="2589600" y="129675"/>
            <a:ext cx="4289400" cy="69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s" sz="3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Resultados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/>
          <p:nvPr>
            <p:ph idx="4294967295" type="subTitle"/>
          </p:nvPr>
        </p:nvSpPr>
        <p:spPr>
          <a:xfrm>
            <a:off x="6000750" y="4526650"/>
            <a:ext cx="3077400" cy="4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Economica"/>
                <a:ea typeface="Economica"/>
                <a:cs typeface="Economica"/>
                <a:sym typeface="Economica"/>
              </a:rPr>
              <a:t>Data Science - Digital House</a:t>
            </a:r>
            <a:endParaRPr b="1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80" name="Google Shape;180;p26"/>
          <p:cNvSpPr txBox="1"/>
          <p:nvPr>
            <p:ph idx="4294967295" type="subTitle"/>
          </p:nvPr>
        </p:nvSpPr>
        <p:spPr>
          <a:xfrm>
            <a:off x="0" y="4526650"/>
            <a:ext cx="3077400" cy="4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0000"/>
                </a:solidFill>
                <a:latin typeface="Economica"/>
                <a:ea typeface="Economica"/>
                <a:cs typeface="Economica"/>
                <a:sym typeface="Economica"/>
              </a:rPr>
              <a:t>Desafío I - Properati</a:t>
            </a:r>
            <a:endParaRPr b="1">
              <a:solidFill>
                <a:srgbClr val="FF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81" name="Google Shape;181;p26"/>
          <p:cNvSpPr txBox="1"/>
          <p:nvPr>
            <p:ph idx="4294967295" type="subTitle"/>
          </p:nvPr>
        </p:nvSpPr>
        <p:spPr>
          <a:xfrm>
            <a:off x="302550" y="483325"/>
            <a:ext cx="8538900" cy="4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0000"/>
                </a:solidFill>
                <a:latin typeface="Economica"/>
                <a:ea typeface="Economica"/>
                <a:cs typeface="Economica"/>
                <a:sym typeface="Economica"/>
              </a:rPr>
              <a:t>Relación precio - distancia a estación de</a:t>
            </a:r>
            <a:r>
              <a:rPr b="1" lang="es" sz="2400">
                <a:solidFill>
                  <a:srgbClr val="FF0000"/>
                </a:solidFill>
                <a:latin typeface="Economica"/>
                <a:ea typeface="Economica"/>
                <a:cs typeface="Economica"/>
                <a:sym typeface="Economica"/>
              </a:rPr>
              <a:t> trenes </a:t>
            </a:r>
            <a:r>
              <a:rPr b="1" lang="es">
                <a:solidFill>
                  <a:srgbClr val="FF0000"/>
                </a:solidFill>
                <a:latin typeface="Economica"/>
                <a:ea typeface="Economica"/>
                <a:cs typeface="Economica"/>
                <a:sym typeface="Economica"/>
              </a:rPr>
              <a:t>por categoría de barrio</a:t>
            </a:r>
            <a:endParaRPr b="1">
              <a:solidFill>
                <a:srgbClr val="FF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45720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182" name="Google Shape;18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52825"/>
            <a:ext cx="8839201" cy="3057534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6"/>
          <p:cNvSpPr txBox="1"/>
          <p:nvPr/>
        </p:nvSpPr>
        <p:spPr>
          <a:xfrm>
            <a:off x="381000" y="3800950"/>
            <a:ext cx="8706600" cy="80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LinregressResult(</a:t>
            </a:r>
            <a:r>
              <a:rPr b="1" lang="es" sz="1050">
                <a:solidFill>
                  <a:schemeClr val="dk1"/>
                </a:solidFill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slope=-0.07696515145264951</a:t>
            </a: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, intercept=1156.3844600350244, rvalue=-0.13667816987360043, </a:t>
            </a:r>
            <a:r>
              <a:rPr b="1" lang="es" sz="1050">
                <a:solidFill>
                  <a:schemeClr val="dk1"/>
                </a:solidFill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pvalue=2.9184439910384587e-67,</a:t>
            </a: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 stderr=0.004420804245234533)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84" name="Google Shape;184;p26"/>
          <p:cNvSpPr txBox="1"/>
          <p:nvPr/>
        </p:nvSpPr>
        <p:spPr>
          <a:xfrm>
            <a:off x="2658125" y="118925"/>
            <a:ext cx="4289400" cy="69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s" sz="3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Resultados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7"/>
          <p:cNvSpPr txBox="1"/>
          <p:nvPr>
            <p:ph idx="4294967295" type="subTitle"/>
          </p:nvPr>
        </p:nvSpPr>
        <p:spPr>
          <a:xfrm>
            <a:off x="6000750" y="4526650"/>
            <a:ext cx="3077400" cy="4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Economica"/>
                <a:ea typeface="Economica"/>
                <a:cs typeface="Economica"/>
                <a:sym typeface="Economica"/>
              </a:rPr>
              <a:t>Data Science - Digital House</a:t>
            </a:r>
            <a:endParaRPr b="1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90" name="Google Shape;190;p27"/>
          <p:cNvSpPr txBox="1"/>
          <p:nvPr>
            <p:ph idx="4294967295" type="subTitle"/>
          </p:nvPr>
        </p:nvSpPr>
        <p:spPr>
          <a:xfrm>
            <a:off x="0" y="4526650"/>
            <a:ext cx="3077400" cy="4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0000"/>
                </a:solidFill>
                <a:latin typeface="Economica"/>
                <a:ea typeface="Economica"/>
                <a:cs typeface="Economica"/>
                <a:sym typeface="Economica"/>
              </a:rPr>
              <a:t>Desafío I - Properati</a:t>
            </a:r>
            <a:endParaRPr b="1">
              <a:solidFill>
                <a:srgbClr val="FF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91" name="Google Shape;191;p27"/>
          <p:cNvSpPr txBox="1"/>
          <p:nvPr>
            <p:ph idx="4294967295" type="subTitle"/>
          </p:nvPr>
        </p:nvSpPr>
        <p:spPr>
          <a:xfrm>
            <a:off x="302550" y="569950"/>
            <a:ext cx="8538900" cy="4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0000"/>
                </a:solidFill>
                <a:latin typeface="Economica"/>
                <a:ea typeface="Economica"/>
                <a:cs typeface="Economica"/>
                <a:sym typeface="Economica"/>
              </a:rPr>
              <a:t>Relación precio - distancia a estación de </a:t>
            </a:r>
            <a:r>
              <a:rPr b="1" lang="es" sz="2400">
                <a:solidFill>
                  <a:srgbClr val="FF0000"/>
                </a:solidFill>
                <a:latin typeface="Economica"/>
                <a:ea typeface="Economica"/>
                <a:cs typeface="Economica"/>
                <a:sym typeface="Economica"/>
              </a:rPr>
              <a:t>metrobús</a:t>
            </a:r>
            <a:r>
              <a:rPr b="1" lang="es">
                <a:solidFill>
                  <a:srgbClr val="FF0000"/>
                </a:solidFill>
                <a:latin typeface="Economica"/>
                <a:ea typeface="Economica"/>
                <a:cs typeface="Economica"/>
                <a:sym typeface="Economica"/>
              </a:rPr>
              <a:t> por categoría de barrio</a:t>
            </a:r>
            <a:endParaRPr b="1">
              <a:solidFill>
                <a:srgbClr val="FF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45720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192" name="Google Shape;19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52825"/>
            <a:ext cx="8839197" cy="2919589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7"/>
          <p:cNvSpPr txBox="1"/>
          <p:nvPr/>
        </p:nvSpPr>
        <p:spPr>
          <a:xfrm>
            <a:off x="381000" y="3877150"/>
            <a:ext cx="8706600" cy="80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LinregressResult(</a:t>
            </a:r>
            <a:r>
              <a:rPr b="1" lang="es" sz="1050">
                <a:solidFill>
                  <a:schemeClr val="dk1"/>
                </a:solidFill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slope=-0.061160887172394464</a:t>
            </a: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, intercept=1236.6399291667146, rvalue=-0.07382673140247059, </a:t>
            </a:r>
            <a:r>
              <a:rPr b="1" lang="es" sz="1050">
                <a:solidFill>
                  <a:schemeClr val="dk1"/>
                </a:solidFill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pvalue=1.07664381853407e-20</a:t>
            </a: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, stderr=0.0065474856048040415)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94" name="Google Shape;194;p27"/>
          <p:cNvSpPr txBox="1"/>
          <p:nvPr/>
        </p:nvSpPr>
        <p:spPr>
          <a:xfrm>
            <a:off x="2658125" y="118925"/>
            <a:ext cx="4289400" cy="69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s" sz="3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Resultados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8"/>
          <p:cNvSpPr txBox="1"/>
          <p:nvPr>
            <p:ph idx="4294967295" type="subTitle"/>
          </p:nvPr>
        </p:nvSpPr>
        <p:spPr>
          <a:xfrm>
            <a:off x="6000750" y="4526650"/>
            <a:ext cx="3077400" cy="4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Economica"/>
                <a:ea typeface="Economica"/>
                <a:cs typeface="Economica"/>
                <a:sym typeface="Economica"/>
              </a:rPr>
              <a:t>Data Science - Digital House</a:t>
            </a:r>
            <a:endParaRPr b="1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00" name="Google Shape;200;p28"/>
          <p:cNvSpPr txBox="1"/>
          <p:nvPr>
            <p:ph idx="4294967295" type="subTitle"/>
          </p:nvPr>
        </p:nvSpPr>
        <p:spPr>
          <a:xfrm>
            <a:off x="0" y="4526650"/>
            <a:ext cx="3077400" cy="4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0000"/>
                </a:solidFill>
                <a:latin typeface="Economica"/>
                <a:ea typeface="Economica"/>
                <a:cs typeface="Economica"/>
                <a:sym typeface="Economica"/>
              </a:rPr>
              <a:t>Desafío I - Properati</a:t>
            </a:r>
            <a:endParaRPr b="1">
              <a:solidFill>
                <a:srgbClr val="FF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01" name="Google Shape;201;p28"/>
          <p:cNvSpPr txBox="1"/>
          <p:nvPr>
            <p:ph idx="4294967295" type="subTitle"/>
          </p:nvPr>
        </p:nvSpPr>
        <p:spPr>
          <a:xfrm>
            <a:off x="302550" y="476825"/>
            <a:ext cx="8538900" cy="4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0000"/>
                </a:solidFill>
                <a:latin typeface="Economica"/>
                <a:ea typeface="Economica"/>
                <a:cs typeface="Economica"/>
                <a:sym typeface="Economica"/>
              </a:rPr>
              <a:t>Relación precio - cantidad de </a:t>
            </a:r>
            <a:r>
              <a:rPr b="1" lang="es" sz="2400">
                <a:solidFill>
                  <a:srgbClr val="FF0000"/>
                </a:solidFill>
                <a:latin typeface="Economica"/>
                <a:ea typeface="Economica"/>
                <a:cs typeface="Economica"/>
                <a:sym typeface="Economica"/>
              </a:rPr>
              <a:t>amenities</a:t>
            </a:r>
            <a:r>
              <a:rPr b="1" lang="es">
                <a:solidFill>
                  <a:srgbClr val="FF0000"/>
                </a:solidFill>
                <a:latin typeface="Economica"/>
                <a:ea typeface="Economica"/>
                <a:cs typeface="Economica"/>
                <a:sym typeface="Economica"/>
              </a:rPr>
              <a:t> por categoría de barrio</a:t>
            </a:r>
            <a:endParaRPr b="1">
              <a:solidFill>
                <a:srgbClr val="FF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45720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202" name="Google Shape;20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52825"/>
            <a:ext cx="8839196" cy="2869142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8"/>
          <p:cNvSpPr txBox="1"/>
          <p:nvPr/>
        </p:nvSpPr>
        <p:spPr>
          <a:xfrm>
            <a:off x="2573625" y="118925"/>
            <a:ext cx="4302000" cy="49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s" sz="3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Resultados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9"/>
          <p:cNvSpPr txBox="1"/>
          <p:nvPr>
            <p:ph idx="4294967295" type="subTitle"/>
          </p:nvPr>
        </p:nvSpPr>
        <p:spPr>
          <a:xfrm>
            <a:off x="6000750" y="4526650"/>
            <a:ext cx="3077400" cy="4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Economica"/>
                <a:ea typeface="Economica"/>
                <a:cs typeface="Economica"/>
                <a:sym typeface="Economica"/>
              </a:rPr>
              <a:t>Data Science - Digital House</a:t>
            </a:r>
            <a:endParaRPr b="1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09" name="Google Shape;209;p29"/>
          <p:cNvSpPr txBox="1"/>
          <p:nvPr>
            <p:ph idx="4294967295" type="subTitle"/>
          </p:nvPr>
        </p:nvSpPr>
        <p:spPr>
          <a:xfrm>
            <a:off x="0" y="4526650"/>
            <a:ext cx="3077400" cy="4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0000"/>
                </a:solidFill>
                <a:latin typeface="Economica"/>
                <a:ea typeface="Economica"/>
                <a:cs typeface="Economica"/>
                <a:sym typeface="Economica"/>
              </a:rPr>
              <a:t>Desafío I - Properati</a:t>
            </a:r>
            <a:endParaRPr b="1">
              <a:solidFill>
                <a:srgbClr val="FF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10" name="Google Shape;210;p29"/>
          <p:cNvSpPr txBox="1"/>
          <p:nvPr>
            <p:ph idx="4294967295" type="subTitle"/>
          </p:nvPr>
        </p:nvSpPr>
        <p:spPr>
          <a:xfrm>
            <a:off x="533375" y="761875"/>
            <a:ext cx="8538900" cy="4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FF0000"/>
                </a:solidFill>
                <a:latin typeface="Economica"/>
                <a:ea typeface="Economica"/>
                <a:cs typeface="Economica"/>
                <a:sym typeface="Economica"/>
              </a:rPr>
              <a:t>Relación precio - nuevo/a estrenar/pozo</a:t>
            </a:r>
            <a:endParaRPr b="1" sz="2400">
              <a:solidFill>
                <a:srgbClr val="FF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2400"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Ttest_indResult(statistic=-1.3914186328195828, </a:t>
            </a:r>
            <a:r>
              <a:rPr b="1" lang="es" sz="2400"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pvalue=0.16420584511615155)</a:t>
            </a:r>
            <a:endParaRPr b="1" sz="2400">
              <a:highlight>
                <a:srgbClr val="FFFFFF"/>
              </a:highlight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highlight>
                <a:srgbClr val="FFFFFF"/>
              </a:highlight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Precio Medio Nuevo      = 2583</a:t>
            </a:r>
            <a:endParaRPr sz="2400">
              <a:highlight>
                <a:srgbClr val="FFFFFF"/>
              </a:highlight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Precio Medio No Nuevo = 2611</a:t>
            </a:r>
            <a:endParaRPr sz="2400">
              <a:highlight>
                <a:srgbClr val="FFFFFF"/>
              </a:highlight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highlight>
                <a:srgbClr val="FFFFFF"/>
              </a:highlight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Diferencia NO significativa</a:t>
            </a:r>
            <a:endParaRPr sz="2400">
              <a:highlight>
                <a:srgbClr val="FFFFFF"/>
              </a:highlight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11" name="Google Shape;211;p29"/>
          <p:cNvSpPr txBox="1"/>
          <p:nvPr/>
        </p:nvSpPr>
        <p:spPr>
          <a:xfrm>
            <a:off x="2658125" y="243675"/>
            <a:ext cx="4289400" cy="69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s" sz="3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Resultados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0"/>
          <p:cNvSpPr txBox="1"/>
          <p:nvPr>
            <p:ph idx="4294967295" type="subTitle"/>
          </p:nvPr>
        </p:nvSpPr>
        <p:spPr>
          <a:xfrm>
            <a:off x="6000750" y="4526650"/>
            <a:ext cx="3077400" cy="4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Economica"/>
                <a:ea typeface="Economica"/>
                <a:cs typeface="Economica"/>
                <a:sym typeface="Economica"/>
              </a:rPr>
              <a:t>Data Science - Digital House</a:t>
            </a:r>
            <a:endParaRPr b="1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17" name="Google Shape;217;p30"/>
          <p:cNvSpPr txBox="1"/>
          <p:nvPr>
            <p:ph idx="4294967295" type="subTitle"/>
          </p:nvPr>
        </p:nvSpPr>
        <p:spPr>
          <a:xfrm>
            <a:off x="0" y="4526650"/>
            <a:ext cx="3077400" cy="4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0000"/>
                </a:solidFill>
                <a:latin typeface="Economica"/>
                <a:ea typeface="Economica"/>
                <a:cs typeface="Economica"/>
                <a:sym typeface="Economica"/>
              </a:rPr>
              <a:t>Desafío I - Properati</a:t>
            </a:r>
            <a:endParaRPr b="1">
              <a:solidFill>
                <a:srgbClr val="FF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18" name="Google Shape;218;p30"/>
          <p:cNvSpPr txBox="1"/>
          <p:nvPr>
            <p:ph idx="4294967295" type="subTitle"/>
          </p:nvPr>
        </p:nvSpPr>
        <p:spPr>
          <a:xfrm>
            <a:off x="644350" y="1132238"/>
            <a:ext cx="2126700" cy="24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Economica"/>
                <a:ea typeface="Economica"/>
                <a:cs typeface="Economica"/>
                <a:sym typeface="Economica"/>
              </a:rPr>
              <a:t>Resultados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FF0000"/>
                </a:solidFill>
                <a:latin typeface="Economica"/>
                <a:ea typeface="Economica"/>
                <a:cs typeface="Economica"/>
                <a:sym typeface="Economica"/>
              </a:rPr>
              <a:t>Matriz de Correlaciones</a:t>
            </a:r>
            <a:endParaRPr b="1" sz="3000">
              <a:solidFill>
                <a:srgbClr val="FF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219" name="Google Shape;21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3550" y="191112"/>
            <a:ext cx="4689349" cy="4320974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30"/>
          <p:cNvSpPr/>
          <p:nvPr/>
        </p:nvSpPr>
        <p:spPr>
          <a:xfrm>
            <a:off x="5098725" y="1611950"/>
            <a:ext cx="467100" cy="173700"/>
          </a:xfrm>
          <a:prstGeom prst="ellipse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0"/>
          <p:cNvSpPr/>
          <p:nvPr/>
        </p:nvSpPr>
        <p:spPr>
          <a:xfrm>
            <a:off x="5720250" y="1611950"/>
            <a:ext cx="280500" cy="173700"/>
          </a:xfrm>
          <a:prstGeom prst="ellipse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30"/>
          <p:cNvSpPr txBox="1"/>
          <p:nvPr/>
        </p:nvSpPr>
        <p:spPr>
          <a:xfrm>
            <a:off x="2323550" y="191100"/>
            <a:ext cx="5967300" cy="3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FF0000"/>
                </a:solidFill>
                <a:latin typeface="Economica"/>
                <a:ea typeface="Economica"/>
                <a:cs typeface="Economica"/>
                <a:sym typeface="Economica"/>
              </a:rPr>
              <a:t>“La Matrix de las propiedades”</a:t>
            </a:r>
            <a:endParaRPr b="1" sz="2400">
              <a:solidFill>
                <a:srgbClr val="FF0000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idx="4294967295" type="subTitle"/>
          </p:nvPr>
        </p:nvSpPr>
        <p:spPr>
          <a:xfrm>
            <a:off x="6000750" y="4526650"/>
            <a:ext cx="3077400" cy="4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Economica"/>
                <a:ea typeface="Economica"/>
                <a:cs typeface="Economica"/>
                <a:sym typeface="Economica"/>
              </a:rPr>
              <a:t>Data Science - Digital House</a:t>
            </a:r>
            <a:endParaRPr b="1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69" name="Google Shape;69;p14"/>
          <p:cNvSpPr txBox="1"/>
          <p:nvPr>
            <p:ph idx="4294967295" type="subTitle"/>
          </p:nvPr>
        </p:nvSpPr>
        <p:spPr>
          <a:xfrm>
            <a:off x="0" y="4526650"/>
            <a:ext cx="3077400" cy="4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0000"/>
                </a:solidFill>
                <a:latin typeface="Economica"/>
                <a:ea typeface="Economica"/>
                <a:cs typeface="Economica"/>
                <a:sym typeface="Economica"/>
              </a:rPr>
              <a:t>Desafío I - Properati</a:t>
            </a:r>
            <a:endParaRPr b="1">
              <a:solidFill>
                <a:srgbClr val="FF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70" name="Google Shape;70;p14"/>
          <p:cNvSpPr txBox="1"/>
          <p:nvPr>
            <p:ph idx="4294967295" type="subTitle"/>
          </p:nvPr>
        </p:nvSpPr>
        <p:spPr>
          <a:xfrm>
            <a:off x="1471525" y="1090975"/>
            <a:ext cx="6249000" cy="13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0000"/>
                </a:solidFill>
                <a:latin typeface="Economica"/>
                <a:ea typeface="Economica"/>
                <a:cs typeface="Economica"/>
                <a:sym typeface="Economica"/>
              </a:rPr>
              <a:t>Determinar variables relevantes para la definición de un modelo de proyección de precio de departamentos estándar en </a:t>
            </a:r>
            <a:r>
              <a:rPr b="1" lang="es" sz="3000">
                <a:solidFill>
                  <a:srgbClr val="FF0000"/>
                </a:solidFill>
                <a:latin typeface="Economica"/>
                <a:ea typeface="Economica"/>
                <a:cs typeface="Economica"/>
                <a:sym typeface="Economica"/>
              </a:rPr>
              <a:t>Capital Federal.</a:t>
            </a:r>
            <a:endParaRPr b="1" sz="3000">
              <a:solidFill>
                <a:srgbClr val="FF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2263525" y="514925"/>
            <a:ext cx="4448400" cy="8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s" sz="3600">
                <a:latin typeface="Economica"/>
                <a:ea typeface="Economica"/>
                <a:cs typeface="Economica"/>
                <a:sym typeface="Economica"/>
              </a:rPr>
              <a:t>Objetivo de Estudio</a:t>
            </a:r>
            <a:endParaRPr b="1" sz="3600"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1000" y="2122925"/>
            <a:ext cx="1428948" cy="14289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idx="4294967295" type="subTitle"/>
          </p:nvPr>
        </p:nvSpPr>
        <p:spPr>
          <a:xfrm>
            <a:off x="6000750" y="4526650"/>
            <a:ext cx="3077400" cy="4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Economica"/>
                <a:ea typeface="Economica"/>
                <a:cs typeface="Economica"/>
                <a:sym typeface="Economica"/>
              </a:rPr>
              <a:t>Data Science - Digital House</a:t>
            </a:r>
            <a:endParaRPr b="1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78" name="Google Shape;78;p15"/>
          <p:cNvSpPr txBox="1"/>
          <p:nvPr>
            <p:ph idx="4294967295" type="subTitle"/>
          </p:nvPr>
        </p:nvSpPr>
        <p:spPr>
          <a:xfrm>
            <a:off x="0" y="4526650"/>
            <a:ext cx="3077400" cy="4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0000"/>
                </a:solidFill>
                <a:latin typeface="Economica"/>
                <a:ea typeface="Economica"/>
                <a:cs typeface="Economica"/>
                <a:sym typeface="Economica"/>
              </a:rPr>
              <a:t>Desafío I - Properati</a:t>
            </a:r>
            <a:endParaRPr b="1">
              <a:solidFill>
                <a:srgbClr val="FF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79" name="Google Shape;79;p15"/>
          <p:cNvSpPr txBox="1"/>
          <p:nvPr>
            <p:ph idx="4294967295" type="subTitle"/>
          </p:nvPr>
        </p:nvSpPr>
        <p:spPr>
          <a:xfrm>
            <a:off x="245275" y="1284850"/>
            <a:ext cx="8538900" cy="20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342900" lvl="0" marL="457200" rtl="0" algn="ctr">
              <a:spcBef>
                <a:spcPts val="160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Economica"/>
              <a:buChar char="-"/>
            </a:pPr>
            <a:r>
              <a:rPr b="1" lang="es" sz="2400">
                <a:solidFill>
                  <a:srgbClr val="6AA84F"/>
                </a:solidFill>
                <a:latin typeface="Economica"/>
                <a:ea typeface="Economica"/>
                <a:cs typeface="Economica"/>
                <a:sym typeface="Economica"/>
              </a:rPr>
              <a:t>Selección</a:t>
            </a:r>
            <a:r>
              <a:rPr b="1" lang="es">
                <a:solidFill>
                  <a:srgbClr val="6AA84F"/>
                </a:solidFill>
                <a:latin typeface="Economica"/>
                <a:ea typeface="Economica"/>
                <a:cs typeface="Economica"/>
                <a:sym typeface="Economica"/>
              </a:rPr>
              <a:t> </a:t>
            </a:r>
            <a:r>
              <a:rPr b="1" lang="es">
                <a:solidFill>
                  <a:srgbClr val="FF0000"/>
                </a:solidFill>
                <a:latin typeface="Economica"/>
                <a:ea typeface="Economica"/>
                <a:cs typeface="Economica"/>
                <a:sym typeface="Economica"/>
              </a:rPr>
              <a:t>de departamentos en Capital Federal</a:t>
            </a:r>
            <a:br>
              <a:rPr b="1" lang="es">
                <a:solidFill>
                  <a:srgbClr val="FF0000"/>
                </a:solidFill>
                <a:latin typeface="Economica"/>
                <a:ea typeface="Economica"/>
                <a:cs typeface="Economica"/>
                <a:sym typeface="Economica"/>
              </a:rPr>
            </a:br>
            <a:endParaRPr b="1">
              <a:solidFill>
                <a:srgbClr val="FF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Economica"/>
              <a:buChar char="-"/>
            </a:pPr>
            <a:r>
              <a:rPr b="1" lang="es">
                <a:solidFill>
                  <a:srgbClr val="FF0000"/>
                </a:solidFill>
                <a:latin typeface="Economica"/>
                <a:ea typeface="Economica"/>
                <a:cs typeface="Economica"/>
                <a:sym typeface="Economica"/>
              </a:rPr>
              <a:t>Eliminación columnas con</a:t>
            </a:r>
            <a:r>
              <a:rPr b="1" lang="es">
                <a:solidFill>
                  <a:srgbClr val="FF00FF"/>
                </a:solidFill>
                <a:latin typeface="Economica"/>
                <a:ea typeface="Economica"/>
                <a:cs typeface="Economica"/>
                <a:sym typeface="Economica"/>
              </a:rPr>
              <a:t> </a:t>
            </a:r>
            <a:r>
              <a:rPr b="1" lang="es" sz="2400">
                <a:solidFill>
                  <a:srgbClr val="FF00FF"/>
                </a:solidFill>
                <a:latin typeface="Economica"/>
                <a:ea typeface="Economica"/>
                <a:cs typeface="Economica"/>
                <a:sym typeface="Economica"/>
              </a:rPr>
              <a:t>información duplicada</a:t>
            </a:r>
            <a:r>
              <a:rPr b="1" lang="es">
                <a:solidFill>
                  <a:srgbClr val="FF0000"/>
                </a:solidFill>
                <a:latin typeface="Economica"/>
                <a:ea typeface="Economica"/>
                <a:cs typeface="Economica"/>
                <a:sym typeface="Economica"/>
              </a:rPr>
              <a:t> o innecesaria para el análisis</a:t>
            </a:r>
            <a:br>
              <a:rPr b="1" lang="es">
                <a:solidFill>
                  <a:srgbClr val="FF0000"/>
                </a:solidFill>
                <a:latin typeface="Economica"/>
                <a:ea typeface="Economica"/>
                <a:cs typeface="Economica"/>
                <a:sym typeface="Economica"/>
              </a:rPr>
            </a:br>
            <a:endParaRPr b="1">
              <a:solidFill>
                <a:srgbClr val="FF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Economica"/>
              <a:buChar char="-"/>
            </a:pPr>
            <a:r>
              <a:rPr b="1" lang="es">
                <a:solidFill>
                  <a:srgbClr val="FF0000"/>
                </a:solidFill>
                <a:latin typeface="Economica"/>
                <a:ea typeface="Economica"/>
                <a:cs typeface="Economica"/>
                <a:sym typeface="Economica"/>
              </a:rPr>
              <a:t>Eliminación registros </a:t>
            </a:r>
            <a:r>
              <a:rPr b="1" lang="es" sz="2400">
                <a:solidFill>
                  <a:srgbClr val="A64D79"/>
                </a:solidFill>
                <a:latin typeface="Economica"/>
                <a:ea typeface="Economica"/>
                <a:cs typeface="Economica"/>
                <a:sym typeface="Economica"/>
              </a:rPr>
              <a:t>sin datos</a:t>
            </a:r>
            <a:r>
              <a:rPr b="1" lang="es">
                <a:solidFill>
                  <a:srgbClr val="FF0000"/>
                </a:solidFill>
                <a:latin typeface="Economica"/>
                <a:ea typeface="Economica"/>
                <a:cs typeface="Economica"/>
                <a:sym typeface="Economica"/>
              </a:rPr>
              <a:t> de posicionamiento geográfico</a:t>
            </a:r>
            <a:endParaRPr b="1">
              <a:solidFill>
                <a:srgbClr val="FF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3072000" y="1013465"/>
            <a:ext cx="3000000" cy="62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s" sz="3000">
                <a:latin typeface="Economica"/>
                <a:ea typeface="Economica"/>
                <a:cs typeface="Economica"/>
                <a:sym typeface="Economica"/>
              </a:rPr>
              <a:t>Metodología: Limpieza de Datos</a:t>
            </a:r>
            <a:endParaRPr sz="3000"/>
          </a:p>
        </p:txBody>
      </p:sp>
      <p:cxnSp>
        <p:nvCxnSpPr>
          <p:cNvPr id="81" name="Google Shape;81;p15"/>
          <p:cNvCxnSpPr/>
          <p:nvPr/>
        </p:nvCxnSpPr>
        <p:spPr>
          <a:xfrm>
            <a:off x="-239900" y="1926900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idx="4294967295" type="subTitle"/>
          </p:nvPr>
        </p:nvSpPr>
        <p:spPr>
          <a:xfrm>
            <a:off x="6000750" y="4526650"/>
            <a:ext cx="3077400" cy="4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Economica"/>
                <a:ea typeface="Economica"/>
                <a:cs typeface="Economica"/>
                <a:sym typeface="Economica"/>
              </a:rPr>
              <a:t>Data Science - Digital House</a:t>
            </a:r>
            <a:endParaRPr b="1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87" name="Google Shape;87;p16"/>
          <p:cNvSpPr txBox="1"/>
          <p:nvPr>
            <p:ph idx="4294967295" type="subTitle"/>
          </p:nvPr>
        </p:nvSpPr>
        <p:spPr>
          <a:xfrm>
            <a:off x="0" y="4526650"/>
            <a:ext cx="3077400" cy="4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0000"/>
                </a:solidFill>
                <a:latin typeface="Economica"/>
                <a:ea typeface="Economica"/>
                <a:cs typeface="Economica"/>
                <a:sym typeface="Economica"/>
              </a:rPr>
              <a:t>Desafío I - Properati</a:t>
            </a:r>
            <a:endParaRPr b="1">
              <a:solidFill>
                <a:srgbClr val="FF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88" name="Google Shape;88;p16"/>
          <p:cNvSpPr txBox="1"/>
          <p:nvPr>
            <p:ph idx="4294967295" type="subTitle"/>
          </p:nvPr>
        </p:nvSpPr>
        <p:spPr>
          <a:xfrm>
            <a:off x="302550" y="670325"/>
            <a:ext cx="8538900" cy="35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Economica"/>
              <a:buChar char="-"/>
            </a:pPr>
            <a:r>
              <a:rPr b="1" lang="es">
                <a:solidFill>
                  <a:srgbClr val="B45F06"/>
                </a:solidFill>
                <a:latin typeface="Economica"/>
                <a:ea typeface="Economica"/>
                <a:cs typeface="Economica"/>
                <a:sym typeface="Economica"/>
              </a:rPr>
              <a:t>Limpieza y complemento de los datos</a:t>
            </a:r>
            <a:r>
              <a:rPr b="1" lang="es">
                <a:solidFill>
                  <a:srgbClr val="FF0000"/>
                </a:solidFill>
                <a:latin typeface="Economica"/>
                <a:ea typeface="Economica"/>
                <a:cs typeface="Economica"/>
                <a:sym typeface="Economica"/>
              </a:rPr>
              <a:t> de precios por metro cuadrado en usd</a:t>
            </a:r>
            <a:endParaRPr b="1">
              <a:solidFill>
                <a:srgbClr val="FF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Economica"/>
              <a:buChar char="-"/>
            </a:pPr>
            <a:r>
              <a:rPr b="1" lang="es">
                <a:solidFill>
                  <a:srgbClr val="FF0000"/>
                </a:solidFill>
                <a:latin typeface="Economica"/>
                <a:ea typeface="Economica"/>
                <a:cs typeface="Economica"/>
                <a:sym typeface="Economica"/>
              </a:rPr>
              <a:t>Eliminar los registros sin precio </a:t>
            </a:r>
            <a:endParaRPr b="1">
              <a:solidFill>
                <a:srgbClr val="FF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Economica"/>
              <a:buChar char="-"/>
            </a:pPr>
            <a:r>
              <a:rPr b="1" lang="es">
                <a:solidFill>
                  <a:srgbClr val="FF0000"/>
                </a:solidFill>
                <a:latin typeface="Economica"/>
                <a:ea typeface="Economica"/>
                <a:cs typeface="Economica"/>
                <a:sym typeface="Economica"/>
              </a:rPr>
              <a:t>Calcular tipo de cambio implícito en la base para transformar la columna de precios por m2 en precios por m2 de pesos a usd</a:t>
            </a:r>
            <a:endParaRPr b="1">
              <a:solidFill>
                <a:srgbClr val="FF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Economica"/>
              <a:buChar char="-"/>
            </a:pPr>
            <a:r>
              <a:rPr b="1" lang="es">
                <a:solidFill>
                  <a:srgbClr val="FF0000"/>
                </a:solidFill>
                <a:latin typeface="Economica"/>
                <a:ea typeface="Economica"/>
                <a:cs typeface="Economica"/>
                <a:sym typeface="Economica"/>
              </a:rPr>
              <a:t>Completar nan en precio por m2 dólares con la columna de precio por m2 en las filas con currency == usd</a:t>
            </a:r>
            <a:endParaRPr b="1">
              <a:solidFill>
                <a:srgbClr val="FF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Economica"/>
              <a:buChar char="-"/>
            </a:pPr>
            <a:r>
              <a:rPr b="1" lang="es">
                <a:solidFill>
                  <a:srgbClr val="FF0000"/>
                </a:solidFill>
                <a:latin typeface="Economica"/>
                <a:ea typeface="Economica"/>
                <a:cs typeface="Economica"/>
                <a:sym typeface="Economica"/>
              </a:rPr>
              <a:t>Eliminar los registros con precio por m2 en usd == null</a:t>
            </a:r>
            <a:endParaRPr b="1">
              <a:solidFill>
                <a:srgbClr val="FF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Font typeface="Economica"/>
              <a:buChar char="-"/>
            </a:pPr>
            <a:r>
              <a:rPr b="1" lang="es">
                <a:solidFill>
                  <a:srgbClr val="6AA84F"/>
                </a:solidFill>
                <a:latin typeface="Economica"/>
                <a:ea typeface="Economica"/>
                <a:cs typeface="Economica"/>
                <a:sym typeface="Economica"/>
              </a:rPr>
              <a:t>Limpieza y complemento de los datos de superficie</a:t>
            </a:r>
            <a:endParaRPr b="1">
              <a:solidFill>
                <a:srgbClr val="6AA84F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Economica"/>
              <a:buChar char="-"/>
            </a:pPr>
            <a:r>
              <a:rPr b="1" lang="es">
                <a:solidFill>
                  <a:srgbClr val="FF0000"/>
                </a:solidFill>
                <a:latin typeface="Economica"/>
                <a:ea typeface="Economica"/>
                <a:cs typeface="Economica"/>
                <a:sym typeface="Economica"/>
              </a:rPr>
              <a:t>Completar la columna de superficie total con la de superficie cubierta, consistente con el cálculo del valor por m2</a:t>
            </a:r>
            <a:endParaRPr b="1">
              <a:solidFill>
                <a:srgbClr val="FF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Economica"/>
              <a:buChar char="-"/>
            </a:pPr>
            <a:r>
              <a:rPr b="1" lang="es">
                <a:solidFill>
                  <a:srgbClr val="FF0000"/>
                </a:solidFill>
                <a:latin typeface="Economica"/>
                <a:ea typeface="Economica"/>
                <a:cs typeface="Economica"/>
                <a:sym typeface="Economica"/>
              </a:rPr>
              <a:t>Eliminar los campos con valores nulos en ambas superficies</a:t>
            </a:r>
            <a:endParaRPr b="1">
              <a:solidFill>
                <a:srgbClr val="FF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Economica"/>
              <a:buChar char="-"/>
            </a:pPr>
            <a:r>
              <a:rPr b="1" lang="es">
                <a:solidFill>
                  <a:srgbClr val="FF0000"/>
                </a:solidFill>
                <a:latin typeface="Economica"/>
                <a:ea typeface="Economica"/>
                <a:cs typeface="Economica"/>
                <a:sym typeface="Economica"/>
              </a:rPr>
              <a:t>Detección y eliminación de registros duplicados</a:t>
            </a:r>
            <a:endParaRPr b="1">
              <a:solidFill>
                <a:srgbClr val="FF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Economica"/>
              <a:buChar char="-"/>
            </a:pPr>
            <a:r>
              <a:rPr b="1" lang="es">
                <a:solidFill>
                  <a:srgbClr val="FF0000"/>
                </a:solidFill>
                <a:latin typeface="Economica"/>
                <a:ea typeface="Economica"/>
                <a:cs typeface="Economica"/>
                <a:sym typeface="Economica"/>
              </a:rPr>
              <a:t>Detección y eliminación de outliers para nuestro análisis</a:t>
            </a:r>
            <a:endParaRPr b="1">
              <a:solidFill>
                <a:srgbClr val="FF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5859000" y="168990"/>
            <a:ext cx="3000000" cy="62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s" sz="1800">
                <a:latin typeface="Economica"/>
                <a:ea typeface="Economica"/>
                <a:cs typeface="Economica"/>
                <a:sym typeface="Economica"/>
              </a:rPr>
              <a:t>Metodología: Limpieza de Datos</a:t>
            </a:r>
            <a:endParaRPr/>
          </a:p>
        </p:txBody>
      </p:sp>
      <p:cxnSp>
        <p:nvCxnSpPr>
          <p:cNvPr id="90" name="Google Shape;90;p16"/>
          <p:cNvCxnSpPr/>
          <p:nvPr/>
        </p:nvCxnSpPr>
        <p:spPr>
          <a:xfrm>
            <a:off x="-239900" y="1926900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idx="4294967295" type="subTitle"/>
          </p:nvPr>
        </p:nvSpPr>
        <p:spPr>
          <a:xfrm>
            <a:off x="6000750" y="4526650"/>
            <a:ext cx="3077400" cy="4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Economica"/>
                <a:ea typeface="Economica"/>
                <a:cs typeface="Economica"/>
                <a:sym typeface="Economica"/>
              </a:rPr>
              <a:t>Data Science - Digital House</a:t>
            </a:r>
            <a:endParaRPr b="1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96" name="Google Shape;96;p17"/>
          <p:cNvSpPr txBox="1"/>
          <p:nvPr>
            <p:ph idx="4294967295" type="subTitle"/>
          </p:nvPr>
        </p:nvSpPr>
        <p:spPr>
          <a:xfrm>
            <a:off x="0" y="4526650"/>
            <a:ext cx="3077400" cy="4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0000"/>
                </a:solidFill>
                <a:latin typeface="Economica"/>
                <a:ea typeface="Economica"/>
                <a:cs typeface="Economica"/>
                <a:sym typeface="Economica"/>
              </a:rPr>
              <a:t>Desafío I - Properati</a:t>
            </a:r>
            <a:endParaRPr b="1">
              <a:solidFill>
                <a:srgbClr val="FF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97" name="Google Shape;97;p17"/>
          <p:cNvSpPr txBox="1"/>
          <p:nvPr>
            <p:ph idx="4294967295" type="subTitle"/>
          </p:nvPr>
        </p:nvSpPr>
        <p:spPr>
          <a:xfrm>
            <a:off x="320100" y="118925"/>
            <a:ext cx="8538900" cy="4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Economica"/>
              <a:buChar char="-"/>
            </a:pPr>
            <a:r>
              <a:rPr b="1" lang="es">
                <a:solidFill>
                  <a:srgbClr val="FF0000"/>
                </a:solidFill>
                <a:latin typeface="Economica"/>
                <a:ea typeface="Economica"/>
                <a:cs typeface="Economica"/>
                <a:sym typeface="Economica"/>
              </a:rPr>
              <a:t>Detección y eliminación de</a:t>
            </a:r>
            <a:r>
              <a:rPr b="1" lang="es" sz="3000">
                <a:solidFill>
                  <a:srgbClr val="FF0000"/>
                </a:solidFill>
                <a:latin typeface="Economica"/>
                <a:ea typeface="Economica"/>
                <a:cs typeface="Economica"/>
                <a:sym typeface="Economica"/>
              </a:rPr>
              <a:t> outliers de Superficies</a:t>
            </a:r>
            <a:r>
              <a:rPr b="1" lang="es">
                <a:solidFill>
                  <a:srgbClr val="FF0000"/>
                </a:solidFill>
                <a:latin typeface="Economica"/>
                <a:ea typeface="Economica"/>
                <a:cs typeface="Economica"/>
                <a:sym typeface="Economica"/>
              </a:rPr>
              <a:t> para nuestro análisis</a:t>
            </a:r>
            <a:endParaRPr b="1">
              <a:solidFill>
                <a:srgbClr val="FF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Economica"/>
              <a:buChar char="-"/>
            </a:pPr>
            <a:r>
              <a:rPr b="1" lang="es">
                <a:solidFill>
                  <a:srgbClr val="FF0000"/>
                </a:solidFill>
                <a:latin typeface="Economica"/>
                <a:ea typeface="Economica"/>
                <a:cs typeface="Economica"/>
                <a:sym typeface="Economica"/>
              </a:rPr>
              <a:t>Filtro por racionalidad económica</a:t>
            </a:r>
            <a:endParaRPr b="1">
              <a:solidFill>
                <a:srgbClr val="FF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Economica"/>
              <a:buChar char="-"/>
            </a:pPr>
            <a:r>
              <a:rPr b="1" lang="es">
                <a:solidFill>
                  <a:srgbClr val="FF0000"/>
                </a:solidFill>
                <a:latin typeface="Economica"/>
                <a:ea typeface="Economica"/>
                <a:cs typeface="Economica"/>
                <a:sym typeface="Economica"/>
              </a:rPr>
              <a:t>Filtro usando Median-Adjusted Difference</a:t>
            </a:r>
            <a:endParaRPr b="1">
              <a:solidFill>
                <a:srgbClr val="FF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FF0000"/>
                </a:solidFill>
                <a:latin typeface="Economica"/>
                <a:ea typeface="Economica"/>
                <a:cs typeface="Economica"/>
                <a:sym typeface="Economica"/>
              </a:rPr>
              <a:t> SUPERFICIES</a:t>
            </a:r>
            <a:endParaRPr b="1" sz="1400">
              <a:solidFill>
                <a:srgbClr val="FF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FF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700" y="2096725"/>
            <a:ext cx="3933449" cy="2494974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7"/>
          <p:cNvSpPr/>
          <p:nvPr/>
        </p:nvSpPr>
        <p:spPr>
          <a:xfrm rot="5400000">
            <a:off x="3686925" y="3013750"/>
            <a:ext cx="2172000" cy="520500"/>
          </a:xfrm>
          <a:prstGeom prst="triangle">
            <a:avLst>
              <a:gd fmla="val 49322" name="adj"/>
            </a:avLst>
          </a:prstGeom>
          <a:solidFill>
            <a:srgbClr val="C9DAF8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4700" y="2050638"/>
            <a:ext cx="3806026" cy="2446731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7"/>
          <p:cNvSpPr txBox="1"/>
          <p:nvPr/>
        </p:nvSpPr>
        <p:spPr>
          <a:xfrm>
            <a:off x="5859000" y="168990"/>
            <a:ext cx="3000000" cy="62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s" sz="1800">
                <a:latin typeface="Economica"/>
                <a:ea typeface="Economica"/>
                <a:cs typeface="Economica"/>
                <a:sym typeface="Economica"/>
              </a:rPr>
              <a:t>Metodología: Limpieza de Datos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idx="4294967295" type="subTitle"/>
          </p:nvPr>
        </p:nvSpPr>
        <p:spPr>
          <a:xfrm>
            <a:off x="6000750" y="4526650"/>
            <a:ext cx="3077400" cy="4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Economica"/>
                <a:ea typeface="Economica"/>
                <a:cs typeface="Economica"/>
                <a:sym typeface="Economica"/>
              </a:rPr>
              <a:t>Data Science - Digital House</a:t>
            </a:r>
            <a:endParaRPr b="1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07" name="Google Shape;107;p18"/>
          <p:cNvSpPr txBox="1"/>
          <p:nvPr>
            <p:ph idx="4294967295" type="subTitle"/>
          </p:nvPr>
        </p:nvSpPr>
        <p:spPr>
          <a:xfrm>
            <a:off x="0" y="4526650"/>
            <a:ext cx="3077400" cy="4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0000"/>
                </a:solidFill>
                <a:latin typeface="Economica"/>
                <a:ea typeface="Economica"/>
                <a:cs typeface="Economica"/>
                <a:sym typeface="Economica"/>
              </a:rPr>
              <a:t>Desafío I - Properati</a:t>
            </a:r>
            <a:endParaRPr b="1">
              <a:solidFill>
                <a:srgbClr val="FF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08" name="Google Shape;108;p18"/>
          <p:cNvSpPr txBox="1"/>
          <p:nvPr>
            <p:ph idx="4294967295" type="subTitle"/>
          </p:nvPr>
        </p:nvSpPr>
        <p:spPr>
          <a:xfrm>
            <a:off x="302550" y="281500"/>
            <a:ext cx="8538900" cy="4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Economica"/>
              <a:buChar char="-"/>
            </a:pPr>
            <a:r>
              <a:rPr b="1" lang="es">
                <a:solidFill>
                  <a:srgbClr val="FF0000"/>
                </a:solidFill>
                <a:latin typeface="Economica"/>
                <a:ea typeface="Economica"/>
                <a:cs typeface="Economica"/>
                <a:sym typeface="Economica"/>
              </a:rPr>
              <a:t>Detección y eliminación de </a:t>
            </a:r>
            <a:r>
              <a:rPr b="1" lang="es" sz="3000">
                <a:solidFill>
                  <a:srgbClr val="FF0000"/>
                </a:solidFill>
                <a:latin typeface="Economica"/>
                <a:ea typeface="Economica"/>
                <a:cs typeface="Economica"/>
                <a:sym typeface="Economica"/>
              </a:rPr>
              <a:t>outliers en Precios</a:t>
            </a:r>
            <a:r>
              <a:rPr b="1" lang="es">
                <a:solidFill>
                  <a:srgbClr val="FF0000"/>
                </a:solidFill>
                <a:latin typeface="Economica"/>
                <a:ea typeface="Economica"/>
                <a:cs typeface="Economica"/>
                <a:sym typeface="Economica"/>
              </a:rPr>
              <a:t> para nuestro análisis</a:t>
            </a:r>
            <a:endParaRPr b="1">
              <a:solidFill>
                <a:srgbClr val="FF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Economica"/>
              <a:buChar char="-"/>
            </a:pPr>
            <a:r>
              <a:rPr b="1" lang="es">
                <a:solidFill>
                  <a:srgbClr val="FF0000"/>
                </a:solidFill>
                <a:latin typeface="Economica"/>
                <a:ea typeface="Economica"/>
                <a:cs typeface="Economica"/>
                <a:sym typeface="Economica"/>
              </a:rPr>
              <a:t>Filtro por racionalidad económica </a:t>
            </a:r>
            <a:endParaRPr b="1">
              <a:solidFill>
                <a:srgbClr val="FF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FF0000"/>
                </a:solidFill>
                <a:latin typeface="Economica"/>
                <a:ea typeface="Economica"/>
                <a:cs typeface="Economica"/>
                <a:sym typeface="Economica"/>
              </a:rPr>
              <a:t> PRECIOS</a:t>
            </a:r>
            <a:endParaRPr b="1" sz="1400">
              <a:solidFill>
                <a:srgbClr val="FF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FF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109" name="Google Shape;10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5525" y="1503112"/>
            <a:ext cx="4279173" cy="2716726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8"/>
          <p:cNvSpPr txBox="1"/>
          <p:nvPr/>
        </p:nvSpPr>
        <p:spPr>
          <a:xfrm>
            <a:off x="5859000" y="168990"/>
            <a:ext cx="3000000" cy="62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s" sz="1800">
                <a:latin typeface="Economica"/>
                <a:ea typeface="Economica"/>
                <a:cs typeface="Economica"/>
                <a:sym typeface="Economica"/>
              </a:rPr>
              <a:t>Metodología: Limpieza de Datos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idx="4294967295" type="subTitle"/>
          </p:nvPr>
        </p:nvSpPr>
        <p:spPr>
          <a:xfrm>
            <a:off x="6000750" y="4526650"/>
            <a:ext cx="3077400" cy="4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Economica"/>
                <a:ea typeface="Economica"/>
                <a:cs typeface="Economica"/>
                <a:sym typeface="Economica"/>
              </a:rPr>
              <a:t>Data Science - Digital House</a:t>
            </a:r>
            <a:endParaRPr b="1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16" name="Google Shape;116;p19"/>
          <p:cNvSpPr txBox="1"/>
          <p:nvPr>
            <p:ph idx="4294967295" type="subTitle"/>
          </p:nvPr>
        </p:nvSpPr>
        <p:spPr>
          <a:xfrm>
            <a:off x="0" y="4526650"/>
            <a:ext cx="3077400" cy="4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0000"/>
                </a:solidFill>
                <a:latin typeface="Economica"/>
                <a:ea typeface="Economica"/>
                <a:cs typeface="Economica"/>
                <a:sym typeface="Economica"/>
              </a:rPr>
              <a:t>Desafío I - Properati</a:t>
            </a:r>
            <a:endParaRPr b="1">
              <a:solidFill>
                <a:srgbClr val="FF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17" name="Google Shape;117;p19"/>
          <p:cNvSpPr txBox="1"/>
          <p:nvPr>
            <p:ph idx="4294967295" type="subTitle"/>
          </p:nvPr>
        </p:nvSpPr>
        <p:spPr>
          <a:xfrm>
            <a:off x="261125" y="1144525"/>
            <a:ext cx="8516100" cy="19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Economica"/>
              <a:buChar char="-"/>
            </a:pPr>
            <a:r>
              <a:rPr b="1" lang="es" sz="2400">
                <a:solidFill>
                  <a:srgbClr val="E69138"/>
                </a:solidFill>
                <a:latin typeface="Economica"/>
                <a:ea typeface="Economica"/>
                <a:cs typeface="Economica"/>
                <a:sym typeface="Economica"/>
              </a:rPr>
              <a:t>Complementar y convalidar</a:t>
            </a:r>
            <a:r>
              <a:rPr b="1" lang="es" sz="1400">
                <a:solidFill>
                  <a:srgbClr val="FF0000"/>
                </a:solidFill>
                <a:latin typeface="Economica"/>
                <a:ea typeface="Economica"/>
                <a:cs typeface="Economica"/>
                <a:sym typeface="Economica"/>
              </a:rPr>
              <a:t> el </a:t>
            </a:r>
            <a:r>
              <a:rPr b="1" lang="es">
                <a:solidFill>
                  <a:srgbClr val="FF0000"/>
                </a:solidFill>
                <a:latin typeface="Economica"/>
                <a:ea typeface="Economica"/>
                <a:cs typeface="Economica"/>
                <a:sym typeface="Economica"/>
              </a:rPr>
              <a:t>número de ambientes</a:t>
            </a:r>
            <a:r>
              <a:rPr b="1" lang="es" sz="1400">
                <a:solidFill>
                  <a:srgbClr val="FF0000"/>
                </a:solidFill>
                <a:latin typeface="Economica"/>
                <a:ea typeface="Economica"/>
                <a:cs typeface="Economica"/>
                <a:sym typeface="Economica"/>
              </a:rPr>
              <a:t> usando la información de texto contenida en campo </a:t>
            </a:r>
            <a:r>
              <a:rPr b="1" lang="es" sz="1400">
                <a:solidFill>
                  <a:srgbClr val="FF0000"/>
                </a:solidFill>
                <a:latin typeface="Economica"/>
                <a:ea typeface="Economica"/>
                <a:cs typeface="Economica"/>
                <a:sym typeface="Economica"/>
              </a:rPr>
              <a:t>descripción</a:t>
            </a:r>
            <a:endParaRPr b="1" sz="1400">
              <a:solidFill>
                <a:srgbClr val="FF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Economica"/>
              <a:buChar char="-"/>
            </a:pPr>
            <a:r>
              <a:rPr b="1" lang="es" sz="1400">
                <a:solidFill>
                  <a:srgbClr val="FF0000"/>
                </a:solidFill>
                <a:latin typeface="Economica"/>
                <a:ea typeface="Economica"/>
                <a:cs typeface="Economica"/>
                <a:sym typeface="Economica"/>
              </a:rPr>
              <a:t>Selección de </a:t>
            </a:r>
            <a:r>
              <a:rPr b="1" lang="es" sz="2400">
                <a:solidFill>
                  <a:srgbClr val="3C78D8"/>
                </a:solidFill>
                <a:latin typeface="Economica"/>
                <a:ea typeface="Economica"/>
                <a:cs typeface="Economica"/>
                <a:sym typeface="Economica"/>
              </a:rPr>
              <a:t>amenities relevantes</a:t>
            </a:r>
            <a:r>
              <a:rPr b="1" lang="es" sz="2400">
                <a:solidFill>
                  <a:srgbClr val="FF0000"/>
                </a:solidFill>
                <a:latin typeface="Economica"/>
                <a:ea typeface="Economica"/>
                <a:cs typeface="Economica"/>
                <a:sym typeface="Economica"/>
              </a:rPr>
              <a:t> </a:t>
            </a:r>
            <a:r>
              <a:rPr b="1" lang="es" sz="1400">
                <a:solidFill>
                  <a:srgbClr val="FF0000"/>
                </a:solidFill>
                <a:latin typeface="Economica"/>
                <a:ea typeface="Economica"/>
                <a:cs typeface="Economica"/>
                <a:sym typeface="Economica"/>
              </a:rPr>
              <a:t>para el análisis en base a diccionario de palabras más </a:t>
            </a:r>
            <a:r>
              <a:rPr b="1" lang="es" sz="1400">
                <a:solidFill>
                  <a:srgbClr val="FF0000"/>
                </a:solidFill>
                <a:latin typeface="Economica"/>
                <a:ea typeface="Economica"/>
                <a:cs typeface="Economica"/>
                <a:sym typeface="Economica"/>
              </a:rPr>
              <a:t>utilizadas</a:t>
            </a:r>
            <a:r>
              <a:rPr b="1" lang="es" sz="1400">
                <a:solidFill>
                  <a:srgbClr val="FF0000"/>
                </a:solidFill>
                <a:latin typeface="Economica"/>
                <a:ea typeface="Economica"/>
                <a:cs typeface="Economica"/>
                <a:sym typeface="Economica"/>
              </a:rPr>
              <a:t> en la </a:t>
            </a:r>
            <a:r>
              <a:rPr b="1" lang="es" sz="1400">
                <a:solidFill>
                  <a:srgbClr val="FF0000"/>
                </a:solidFill>
                <a:latin typeface="Economica"/>
                <a:ea typeface="Economica"/>
                <a:cs typeface="Economica"/>
                <a:sym typeface="Economica"/>
              </a:rPr>
              <a:t>descripción</a:t>
            </a:r>
            <a:endParaRPr b="1" sz="1400">
              <a:solidFill>
                <a:srgbClr val="FF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Economica"/>
              <a:buChar char="-"/>
            </a:pPr>
            <a:r>
              <a:rPr b="1" lang="es" sz="1400">
                <a:solidFill>
                  <a:srgbClr val="FF0000"/>
                </a:solidFill>
                <a:latin typeface="Economica"/>
                <a:ea typeface="Economica"/>
                <a:cs typeface="Economica"/>
                <a:sym typeface="Economica"/>
              </a:rPr>
              <a:t>Incorporar columnas dummy en función de la presencia de las amenities según la descripción</a:t>
            </a:r>
            <a:endParaRPr b="1" sz="1400">
              <a:solidFill>
                <a:srgbClr val="FF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Economica"/>
              <a:buChar char="-"/>
            </a:pPr>
            <a:r>
              <a:rPr b="1" lang="es">
                <a:solidFill>
                  <a:srgbClr val="FF0000"/>
                </a:solidFill>
                <a:latin typeface="Economica"/>
                <a:ea typeface="Economica"/>
                <a:cs typeface="Economica"/>
                <a:sym typeface="Economica"/>
              </a:rPr>
              <a:t>Pileta</a:t>
            </a:r>
            <a:endParaRPr b="1">
              <a:solidFill>
                <a:srgbClr val="FF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Economica"/>
              <a:buChar char="-"/>
            </a:pPr>
            <a:r>
              <a:rPr b="1" lang="es">
                <a:solidFill>
                  <a:srgbClr val="FF0000"/>
                </a:solidFill>
                <a:latin typeface="Economica"/>
                <a:ea typeface="Economica"/>
                <a:cs typeface="Economica"/>
                <a:sym typeface="Economica"/>
              </a:rPr>
              <a:t>Seguridad</a:t>
            </a:r>
            <a:endParaRPr b="1">
              <a:solidFill>
                <a:srgbClr val="FF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Economica"/>
              <a:buChar char="-"/>
            </a:pPr>
            <a:r>
              <a:rPr b="1" lang="es">
                <a:solidFill>
                  <a:srgbClr val="FF0000"/>
                </a:solidFill>
                <a:latin typeface="Economica"/>
                <a:ea typeface="Economica"/>
                <a:cs typeface="Economica"/>
                <a:sym typeface="Economica"/>
              </a:rPr>
              <a:t>Parrilla</a:t>
            </a:r>
            <a:endParaRPr b="1">
              <a:solidFill>
                <a:srgbClr val="FF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Economica"/>
              <a:buChar char="-"/>
            </a:pPr>
            <a:r>
              <a:rPr b="1" lang="es">
                <a:solidFill>
                  <a:srgbClr val="FF0000"/>
                </a:solidFill>
                <a:latin typeface="Economica"/>
                <a:ea typeface="Economica"/>
                <a:cs typeface="Economica"/>
                <a:sym typeface="Economica"/>
              </a:rPr>
              <a:t>Balcón</a:t>
            </a:r>
            <a:endParaRPr b="1">
              <a:solidFill>
                <a:srgbClr val="FF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Economica"/>
              <a:buChar char="-"/>
            </a:pPr>
            <a:r>
              <a:rPr b="1" lang="es">
                <a:solidFill>
                  <a:srgbClr val="FF0000"/>
                </a:solidFill>
                <a:latin typeface="Economica"/>
                <a:ea typeface="Economica"/>
                <a:cs typeface="Economica"/>
                <a:sym typeface="Economica"/>
              </a:rPr>
              <a:t>Cochera</a:t>
            </a:r>
            <a:endParaRPr b="1">
              <a:solidFill>
                <a:srgbClr val="FF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Economica"/>
              <a:buChar char="-"/>
            </a:pPr>
            <a:r>
              <a:rPr b="1" lang="es">
                <a:solidFill>
                  <a:srgbClr val="FF0000"/>
                </a:solidFill>
                <a:latin typeface="Economica"/>
                <a:ea typeface="Economica"/>
                <a:cs typeface="Economica"/>
                <a:sym typeface="Economica"/>
              </a:rPr>
              <a:t>Nuevo</a:t>
            </a:r>
            <a:endParaRPr b="1">
              <a:solidFill>
                <a:srgbClr val="FF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FF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FF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18" name="Google Shape;118;p19"/>
          <p:cNvSpPr txBox="1"/>
          <p:nvPr/>
        </p:nvSpPr>
        <p:spPr>
          <a:xfrm>
            <a:off x="1736875" y="381575"/>
            <a:ext cx="5388300" cy="9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s" sz="2400">
                <a:latin typeface="Economica"/>
                <a:ea typeface="Economica"/>
                <a:cs typeface="Economica"/>
                <a:sym typeface="Economica"/>
              </a:rPr>
              <a:t>Complementación de la información del dataset usando columna ‘descripción’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idx="4294967295" type="subTitle"/>
          </p:nvPr>
        </p:nvSpPr>
        <p:spPr>
          <a:xfrm>
            <a:off x="6000750" y="4526650"/>
            <a:ext cx="3077400" cy="4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Economica"/>
                <a:ea typeface="Economica"/>
                <a:cs typeface="Economica"/>
                <a:sym typeface="Economica"/>
              </a:rPr>
              <a:t>Data Science - Digital House</a:t>
            </a:r>
            <a:endParaRPr b="1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24" name="Google Shape;124;p20"/>
          <p:cNvSpPr txBox="1"/>
          <p:nvPr>
            <p:ph idx="4294967295" type="subTitle"/>
          </p:nvPr>
        </p:nvSpPr>
        <p:spPr>
          <a:xfrm>
            <a:off x="0" y="4526650"/>
            <a:ext cx="3077400" cy="4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0000"/>
                </a:solidFill>
                <a:latin typeface="Economica"/>
                <a:ea typeface="Economica"/>
                <a:cs typeface="Economica"/>
                <a:sym typeface="Economica"/>
              </a:rPr>
              <a:t>Desafío I - Properati</a:t>
            </a:r>
            <a:endParaRPr b="1">
              <a:solidFill>
                <a:srgbClr val="FF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25" name="Google Shape;125;p20"/>
          <p:cNvSpPr txBox="1"/>
          <p:nvPr>
            <p:ph idx="4294967295" type="subTitle"/>
          </p:nvPr>
        </p:nvSpPr>
        <p:spPr>
          <a:xfrm>
            <a:off x="379300" y="1644700"/>
            <a:ext cx="7940400" cy="19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FF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Economica"/>
              <a:buChar char="-"/>
            </a:pPr>
            <a:r>
              <a:rPr b="1" lang="es" sz="2400">
                <a:solidFill>
                  <a:srgbClr val="FF0000"/>
                </a:solidFill>
                <a:latin typeface="Economica"/>
                <a:ea typeface="Economica"/>
                <a:cs typeface="Economica"/>
                <a:sym typeface="Economica"/>
              </a:rPr>
              <a:t>Incorporación de datasets con info geográfica</a:t>
            </a:r>
            <a:r>
              <a:rPr b="1" lang="es" sz="1400">
                <a:solidFill>
                  <a:srgbClr val="FF0000"/>
                </a:solidFill>
                <a:latin typeface="Economica"/>
                <a:ea typeface="Economica"/>
                <a:cs typeface="Economica"/>
                <a:sym typeface="Economica"/>
              </a:rPr>
              <a:t> de estaciones de subte, tren, metrobus y comisarías.</a:t>
            </a:r>
            <a:endParaRPr b="1" sz="1400">
              <a:solidFill>
                <a:srgbClr val="FF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Economica"/>
              <a:buChar char="-"/>
            </a:pPr>
            <a:r>
              <a:rPr b="1" lang="es" sz="1400">
                <a:solidFill>
                  <a:srgbClr val="FF0000"/>
                </a:solidFill>
                <a:latin typeface="Economica"/>
                <a:ea typeface="Economica"/>
                <a:cs typeface="Economica"/>
                <a:sym typeface="Economica"/>
              </a:rPr>
              <a:t>Incorporación de dataset con info geográfica oficial de los barrios de CABA</a:t>
            </a:r>
            <a:endParaRPr b="1" sz="1400">
              <a:solidFill>
                <a:srgbClr val="FF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Economica"/>
              <a:buChar char="-"/>
            </a:pPr>
            <a:r>
              <a:rPr b="1" lang="es">
                <a:solidFill>
                  <a:srgbClr val="FFD966"/>
                </a:solidFill>
                <a:latin typeface="Economica"/>
                <a:ea typeface="Economica"/>
                <a:cs typeface="Economica"/>
                <a:sym typeface="Economica"/>
              </a:rPr>
              <a:t>Re-determinación de los barrios</a:t>
            </a:r>
            <a:r>
              <a:rPr b="1" lang="es">
                <a:solidFill>
                  <a:srgbClr val="FF0000"/>
                </a:solidFill>
                <a:latin typeface="Economica"/>
                <a:ea typeface="Economica"/>
                <a:cs typeface="Economica"/>
                <a:sym typeface="Economica"/>
              </a:rPr>
              <a:t> </a:t>
            </a:r>
            <a:r>
              <a:rPr b="1" lang="es" sz="1400">
                <a:solidFill>
                  <a:srgbClr val="FF0000"/>
                </a:solidFill>
                <a:latin typeface="Economica"/>
                <a:ea typeface="Economica"/>
                <a:cs typeface="Economica"/>
                <a:sym typeface="Economica"/>
              </a:rPr>
              <a:t>y reemplazo de la info en los registro con el barrio real según posición geográfica</a:t>
            </a:r>
            <a:endParaRPr b="1" sz="1400">
              <a:solidFill>
                <a:srgbClr val="FF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Economica"/>
              <a:buChar char="-"/>
            </a:pPr>
            <a:r>
              <a:rPr b="1" lang="es">
                <a:solidFill>
                  <a:srgbClr val="6AA84F"/>
                </a:solidFill>
                <a:latin typeface="Economica"/>
                <a:ea typeface="Economica"/>
                <a:cs typeface="Economica"/>
                <a:sym typeface="Economica"/>
              </a:rPr>
              <a:t>Medición de distancia </a:t>
            </a:r>
            <a:r>
              <a:rPr b="1" lang="es" sz="1400">
                <a:solidFill>
                  <a:srgbClr val="FF0000"/>
                </a:solidFill>
                <a:latin typeface="Economica"/>
                <a:ea typeface="Economica"/>
                <a:cs typeface="Economica"/>
                <a:sym typeface="Economica"/>
              </a:rPr>
              <a:t>de cada departamento a cada estación de subte/metrobus/tren o comisarías y determinación del más cercano</a:t>
            </a:r>
            <a:endParaRPr b="1" sz="1400">
              <a:solidFill>
                <a:srgbClr val="FF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Economica"/>
              <a:buChar char="-"/>
            </a:pPr>
            <a:r>
              <a:rPr b="1" lang="es" sz="1400">
                <a:solidFill>
                  <a:srgbClr val="FF0000"/>
                </a:solidFill>
                <a:latin typeface="Economica"/>
                <a:ea typeface="Economica"/>
                <a:cs typeface="Economica"/>
                <a:sym typeface="Economica"/>
              </a:rPr>
              <a:t>Limpieza de datos con posicionamiento geográfico erróneo (fuera de CABA).</a:t>
            </a:r>
            <a:endParaRPr b="1" sz="1400">
              <a:solidFill>
                <a:srgbClr val="FF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FF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26" name="Google Shape;126;p20"/>
          <p:cNvSpPr txBox="1"/>
          <p:nvPr/>
        </p:nvSpPr>
        <p:spPr>
          <a:xfrm>
            <a:off x="1601425" y="392275"/>
            <a:ext cx="5739600" cy="19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s" sz="2400">
                <a:latin typeface="Economica"/>
                <a:ea typeface="Economica"/>
                <a:cs typeface="Economica"/>
                <a:sym typeface="Economica"/>
              </a:rPr>
              <a:t>Complementación de la información del dataset usando datasets complementarios e información geográfica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idx="4294967295" type="subTitle"/>
          </p:nvPr>
        </p:nvSpPr>
        <p:spPr>
          <a:xfrm>
            <a:off x="6000750" y="4526650"/>
            <a:ext cx="3077400" cy="4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Economica"/>
                <a:ea typeface="Economica"/>
                <a:cs typeface="Economica"/>
                <a:sym typeface="Economica"/>
              </a:rPr>
              <a:t>Data Science - Digital House</a:t>
            </a:r>
            <a:endParaRPr b="1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32" name="Google Shape;132;p21"/>
          <p:cNvSpPr txBox="1"/>
          <p:nvPr>
            <p:ph idx="4294967295" type="subTitle"/>
          </p:nvPr>
        </p:nvSpPr>
        <p:spPr>
          <a:xfrm>
            <a:off x="0" y="4526650"/>
            <a:ext cx="3077400" cy="4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0000"/>
                </a:solidFill>
                <a:latin typeface="Economica"/>
                <a:ea typeface="Economica"/>
                <a:cs typeface="Economica"/>
                <a:sym typeface="Economica"/>
              </a:rPr>
              <a:t>Desafío I - Properati</a:t>
            </a:r>
            <a:endParaRPr b="1">
              <a:solidFill>
                <a:srgbClr val="FF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33" name="Google Shape;133;p21"/>
          <p:cNvSpPr txBox="1"/>
          <p:nvPr>
            <p:ph idx="4294967295" type="subTitle"/>
          </p:nvPr>
        </p:nvSpPr>
        <p:spPr>
          <a:xfrm>
            <a:off x="707625" y="73750"/>
            <a:ext cx="5060400" cy="44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FF0000"/>
                </a:solidFill>
                <a:latin typeface="Economica"/>
                <a:ea typeface="Economica"/>
                <a:cs typeface="Economica"/>
                <a:sym typeface="Economica"/>
              </a:rPr>
              <a:t>Categorización de barrios</a:t>
            </a:r>
            <a:r>
              <a:rPr b="1" lang="es">
                <a:solidFill>
                  <a:srgbClr val="FF0000"/>
                </a:solidFill>
                <a:latin typeface="Economica"/>
                <a:ea typeface="Economica"/>
                <a:cs typeface="Economica"/>
                <a:sym typeface="Economica"/>
              </a:rPr>
              <a:t> </a:t>
            </a:r>
            <a:r>
              <a:rPr b="1" lang="es" sz="1400">
                <a:solidFill>
                  <a:srgbClr val="FF0000"/>
                </a:solidFill>
                <a:latin typeface="Economica"/>
                <a:ea typeface="Economica"/>
                <a:cs typeface="Economica"/>
                <a:sym typeface="Economica"/>
              </a:rPr>
              <a:t>por precios por m2 </a:t>
            </a:r>
            <a:endParaRPr b="1" sz="1400">
              <a:solidFill>
                <a:srgbClr val="FF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Economica"/>
              <a:buChar char="-"/>
            </a:pPr>
            <a:r>
              <a:rPr b="1" lang="es">
                <a:solidFill>
                  <a:srgbClr val="FF0000"/>
                </a:solidFill>
                <a:latin typeface="Economica"/>
                <a:ea typeface="Economica"/>
                <a:cs typeface="Economica"/>
                <a:sym typeface="Economica"/>
              </a:rPr>
              <a:t>A : primer cuartil </a:t>
            </a:r>
            <a:endParaRPr b="1">
              <a:solidFill>
                <a:srgbClr val="FF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317500" lvl="1" marL="914400" rtl="0" algn="ctr"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1400"/>
              <a:buFont typeface="Economica"/>
              <a:buChar char="-"/>
            </a:pPr>
            <a:r>
              <a:rPr b="1" lang="es">
                <a:solidFill>
                  <a:srgbClr val="CC4125"/>
                </a:solidFill>
                <a:latin typeface="Economica"/>
                <a:ea typeface="Economica"/>
                <a:cs typeface="Economica"/>
                <a:sym typeface="Economica"/>
              </a:rPr>
              <a:t>C : último cuartil</a:t>
            </a:r>
            <a:endParaRPr b="1">
              <a:solidFill>
                <a:srgbClr val="CC4125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317500" lvl="1" marL="914400" rtl="0" algn="r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400"/>
              <a:buFont typeface="Economica"/>
              <a:buChar char="-"/>
            </a:pPr>
            <a:r>
              <a:rPr b="1" lang="es">
                <a:solidFill>
                  <a:srgbClr val="6AA84F"/>
                </a:solidFill>
                <a:latin typeface="Economica"/>
                <a:ea typeface="Economica"/>
                <a:cs typeface="Economica"/>
                <a:sym typeface="Economica"/>
              </a:rPr>
              <a:t>B : cuartiles intermedios</a:t>
            </a:r>
            <a:endParaRPr b="1">
              <a:solidFill>
                <a:srgbClr val="6AA84F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0000"/>
                </a:solidFill>
                <a:latin typeface="Economica"/>
                <a:ea typeface="Economica"/>
                <a:cs typeface="Economica"/>
                <a:sym typeface="Economica"/>
              </a:rPr>
              <a:t>Categoría A						Categoría C</a:t>
            </a:r>
            <a:endParaRPr b="1">
              <a:solidFill>
                <a:srgbClr val="FF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FF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134" name="Google Shape;13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0900" y="2057283"/>
            <a:ext cx="2943621" cy="2340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1277" y="2057275"/>
            <a:ext cx="3418473" cy="2340893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1"/>
          <p:cNvSpPr txBox="1"/>
          <p:nvPr/>
        </p:nvSpPr>
        <p:spPr>
          <a:xfrm>
            <a:off x="5768025" y="392300"/>
            <a:ext cx="2551800" cy="7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s" sz="2400">
                <a:latin typeface="Economica"/>
                <a:ea typeface="Economica"/>
                <a:cs typeface="Economica"/>
                <a:sym typeface="Economica"/>
              </a:rPr>
              <a:t>Consultas - Análisis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