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Fjalla One"/>
      <p:regular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45220E-D48F-4171-8250-6986658921E7}">
  <a:tblStyle styleId="{C445220E-D48F-4171-8250-6986658921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FjallaOne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3d68be8fc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3d68be8fc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3d68be8fc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3d68be8fc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3d68be8fc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3d68be8fc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3d68be8fc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3d68be8fc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3d68be8fc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3d68be8fc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3d68be8fc_0_1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3d68be8fc_0_1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3d68be8fc_0_1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3d68be8fc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3d68be8fc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3d68be8fc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3d68be8fc_0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3d68be8fc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728775" y="1293625"/>
            <a:ext cx="74049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0" y="4541100"/>
            <a:ext cx="2699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2125800" y="1172275"/>
            <a:ext cx="48924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Fjalla One"/>
                <a:ea typeface="Fjalla One"/>
                <a:cs typeface="Fjalla One"/>
                <a:sym typeface="Fjalla One"/>
              </a:rPr>
              <a:t>DESAFÍO II - “PROPERATI”</a:t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980000"/>
                </a:solidFill>
                <a:latin typeface="Fjalla One"/>
                <a:ea typeface="Fjalla One"/>
                <a:cs typeface="Fjalla One"/>
                <a:sym typeface="Fjalla One"/>
              </a:rPr>
              <a:t>Modelos </a:t>
            </a:r>
            <a:endParaRPr i="1" sz="3600">
              <a:solidFill>
                <a:srgbClr val="98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6444900" y="4541100"/>
            <a:ext cx="2699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683400" y="446475"/>
            <a:ext cx="5221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Fjalla One"/>
                <a:ea typeface="Fjalla One"/>
                <a:cs typeface="Fjalla One"/>
                <a:sym typeface="Fjalla One"/>
              </a:rPr>
              <a:t>NOS PREGUNTAMOS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 rot="-1274181">
            <a:off x="1466022" y="2552795"/>
            <a:ext cx="7484759" cy="80953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 txBox="1"/>
          <p:nvPr/>
        </p:nvSpPr>
        <p:spPr>
          <a:xfrm>
            <a:off x="195450" y="3197875"/>
            <a:ext cx="36726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E69138"/>
                </a:solidFill>
                <a:latin typeface="Economica"/>
                <a:ea typeface="Economica"/>
                <a:cs typeface="Economica"/>
                <a:sym typeface="Economica"/>
              </a:rPr>
              <a:t>DÓNDE </a:t>
            </a:r>
            <a:r>
              <a:rPr i="1" lang="es" sz="3600">
                <a:latin typeface="Economica"/>
                <a:ea typeface="Economica"/>
                <a:cs typeface="Economica"/>
                <a:sym typeface="Economica"/>
              </a:rPr>
              <a:t>mirar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3101850" y="2031975"/>
            <a:ext cx="19620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B45F06"/>
                </a:solidFill>
                <a:latin typeface="Economica"/>
                <a:ea typeface="Economica"/>
                <a:cs typeface="Economica"/>
                <a:sym typeface="Economica"/>
              </a:rPr>
              <a:t>QUÉ</a:t>
            </a:r>
            <a:r>
              <a:rPr i="1" lang="es" sz="3600">
                <a:latin typeface="Economica"/>
                <a:ea typeface="Economica"/>
                <a:cs typeface="Economica"/>
                <a:sym typeface="Economica"/>
              </a:rPr>
              <a:t> mirar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5762475" y="708225"/>
            <a:ext cx="28347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990000"/>
                </a:solidFill>
                <a:latin typeface="Economica"/>
                <a:ea typeface="Economica"/>
                <a:cs typeface="Economica"/>
                <a:sym typeface="Economica"/>
              </a:rPr>
              <a:t>CÓMO </a:t>
            </a:r>
            <a:r>
              <a:rPr i="1" lang="es" sz="3600">
                <a:latin typeface="Economica"/>
                <a:ea typeface="Economica"/>
                <a:cs typeface="Economica"/>
                <a:sym typeface="Economica"/>
              </a:rPr>
              <a:t>predecir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/>
        </p:nvSpPr>
        <p:spPr>
          <a:xfrm>
            <a:off x="6444900" y="4541100"/>
            <a:ext cx="2699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683400" y="446475"/>
            <a:ext cx="20157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Fjalla One"/>
                <a:ea typeface="Fjalla One"/>
                <a:cs typeface="Fjalla One"/>
                <a:sym typeface="Fjalla One"/>
              </a:rPr>
              <a:t>MIRAMOS </a:t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 txBox="1"/>
          <p:nvPr/>
        </p:nvSpPr>
        <p:spPr>
          <a:xfrm>
            <a:off x="2935475" y="1181100"/>
            <a:ext cx="56703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latin typeface="Fjalla One"/>
                <a:ea typeface="Fjalla One"/>
                <a:cs typeface="Fjalla One"/>
                <a:sym typeface="Fjalla One"/>
              </a:rPr>
              <a:t>Departamentos en </a:t>
            </a:r>
            <a:r>
              <a:rPr i="1" lang="es" sz="3600">
                <a:solidFill>
                  <a:srgbClr val="0000FF"/>
                </a:solidFill>
                <a:latin typeface="Fjalla One"/>
                <a:ea typeface="Fjalla One"/>
                <a:cs typeface="Fjalla One"/>
                <a:sym typeface="Fjalla One"/>
              </a:rPr>
              <a:t>Pal</a:t>
            </a:r>
            <a:r>
              <a:rPr i="1" lang="es" sz="3600">
                <a:solidFill>
                  <a:srgbClr val="FFFF00"/>
                </a:solidFill>
                <a:latin typeface="Fjalla One"/>
                <a:ea typeface="Fjalla One"/>
                <a:cs typeface="Fjalla One"/>
                <a:sym typeface="Fjalla One"/>
              </a:rPr>
              <a:t>er</a:t>
            </a:r>
            <a:r>
              <a:rPr i="1" lang="es" sz="3600">
                <a:solidFill>
                  <a:srgbClr val="0000FF"/>
                </a:solidFill>
                <a:latin typeface="Fjalla One"/>
                <a:ea typeface="Fjalla One"/>
                <a:cs typeface="Fjalla One"/>
                <a:sym typeface="Fjalla One"/>
              </a:rPr>
              <a:t>mo</a:t>
            </a:r>
            <a:endParaRPr i="1" sz="3600">
              <a:solidFill>
                <a:srgbClr val="0000F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  <p:sp>
        <p:nvSpPr>
          <p:cNvPr id="297" name="Google Shape;297;p15"/>
          <p:cNvSpPr txBox="1"/>
          <p:nvPr/>
        </p:nvSpPr>
        <p:spPr>
          <a:xfrm>
            <a:off x="753775" y="2167125"/>
            <a:ext cx="48525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latin typeface="Fjalla One"/>
                <a:ea typeface="Fjalla One"/>
                <a:cs typeface="Fjalla One"/>
                <a:sym typeface="Fjalla One"/>
              </a:rPr>
              <a:t>Lo dividimos por sus nombres conocidos</a:t>
            </a:r>
            <a:endParaRPr i="1" sz="24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i="1" lang="es" sz="2400">
                <a:latin typeface="Fjalla One"/>
                <a:ea typeface="Fjalla One"/>
                <a:cs typeface="Fjalla One"/>
                <a:sym typeface="Fjalla One"/>
              </a:rPr>
            </a:br>
            <a:br>
              <a:rPr i="1" lang="es" sz="2400">
                <a:latin typeface="Fjalla One"/>
                <a:ea typeface="Fjalla One"/>
                <a:cs typeface="Fjalla One"/>
                <a:sym typeface="Fjalla One"/>
              </a:rPr>
            </a:br>
            <a:endParaRPr i="1" sz="24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4839375" y="2325825"/>
            <a:ext cx="3093900" cy="18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93C47D"/>
                </a:solidFill>
                <a:latin typeface="Fjalla One"/>
                <a:ea typeface="Fjalla One"/>
                <a:cs typeface="Fjalla One"/>
                <a:sym typeface="Fjalla One"/>
              </a:rPr>
              <a:t>Palermo chico,</a:t>
            </a:r>
            <a:r>
              <a:rPr i="1" lang="es" sz="2400"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 i="1" sz="24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6D9EEB"/>
                </a:solidFill>
                <a:latin typeface="Fjalla One"/>
                <a:ea typeface="Fjalla One"/>
                <a:cs typeface="Fjalla One"/>
                <a:sym typeface="Fjalla One"/>
              </a:rPr>
              <a:t>Palermo Soho</a:t>
            </a:r>
            <a:r>
              <a:rPr i="1" lang="es" sz="2400">
                <a:latin typeface="Fjalla One"/>
                <a:ea typeface="Fjalla One"/>
                <a:cs typeface="Fjalla One"/>
                <a:sym typeface="Fjalla One"/>
              </a:rPr>
              <a:t>, </a:t>
            </a:r>
            <a:endParaRPr i="1" sz="24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latin typeface="Fjalla One"/>
                <a:ea typeface="Fjalla One"/>
                <a:cs typeface="Fjalla One"/>
                <a:sym typeface="Fjalla One"/>
              </a:rPr>
              <a:t>Palermo Viejo, </a:t>
            </a:r>
            <a:endParaRPr i="1" sz="24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FF9900"/>
                </a:solidFill>
                <a:latin typeface="Fjalla One"/>
                <a:ea typeface="Fjalla One"/>
                <a:cs typeface="Fjalla One"/>
                <a:sym typeface="Fjalla One"/>
              </a:rPr>
              <a:t>Mi casa</a:t>
            </a:r>
            <a:r>
              <a:rPr i="1" lang="es" sz="2400"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 i="1" sz="24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muchos más…</a:t>
            </a:r>
            <a:endParaRPr i="1" sz="24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/>
        </p:nvSpPr>
        <p:spPr>
          <a:xfrm>
            <a:off x="6444900" y="4541100"/>
            <a:ext cx="2699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466750" y="1275575"/>
            <a:ext cx="8167500" cy="22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Economica"/>
                <a:ea typeface="Economica"/>
                <a:cs typeface="Economica"/>
                <a:sym typeface="Economica"/>
              </a:rPr>
              <a:t>Antigüedad </a:t>
            </a:r>
            <a:br>
              <a:rPr i="1" lang="es" sz="3600">
                <a:latin typeface="Economica"/>
                <a:ea typeface="Economica"/>
                <a:cs typeface="Economica"/>
                <a:sym typeface="Economica"/>
              </a:rPr>
            </a:br>
            <a:r>
              <a:rPr i="1" lang="es" sz="3600">
                <a:latin typeface="Economica"/>
                <a:ea typeface="Economica"/>
                <a:cs typeface="Economica"/>
                <a:sym typeface="Economica"/>
              </a:rPr>
              <a:t>	</a:t>
            </a:r>
            <a:r>
              <a:rPr b="1" i="1" lang="es" sz="3600">
                <a:latin typeface="Economica"/>
                <a:ea typeface="Economica"/>
                <a:cs typeface="Economica"/>
                <a:sym typeface="Economica"/>
              </a:rPr>
              <a:t>Amenities</a:t>
            </a:r>
            <a:br>
              <a:rPr i="1" lang="es" sz="3600">
                <a:latin typeface="Economica"/>
                <a:ea typeface="Economica"/>
                <a:cs typeface="Economica"/>
                <a:sym typeface="Economica"/>
              </a:rPr>
            </a:br>
            <a:r>
              <a:rPr i="1" lang="es" sz="3600">
                <a:latin typeface="Economica"/>
                <a:ea typeface="Economica"/>
                <a:cs typeface="Economica"/>
                <a:sym typeface="Economica"/>
              </a:rPr>
              <a:t>		Superficie</a:t>
            </a:r>
            <a:br>
              <a:rPr i="1" lang="es" sz="3600">
                <a:latin typeface="Economica"/>
                <a:ea typeface="Economica"/>
                <a:cs typeface="Economica"/>
                <a:sym typeface="Economica"/>
              </a:rPr>
            </a:br>
            <a:r>
              <a:rPr i="1" lang="es" sz="3600">
                <a:latin typeface="Economica"/>
                <a:ea typeface="Economica"/>
                <a:cs typeface="Economica"/>
                <a:sym typeface="Economica"/>
              </a:rPr>
              <a:t>			</a:t>
            </a:r>
            <a:r>
              <a:rPr i="1" lang="es" sz="3600">
                <a:latin typeface="Economica"/>
                <a:ea typeface="Economica"/>
                <a:cs typeface="Economica"/>
                <a:sym typeface="Economica"/>
              </a:rPr>
              <a:t>Cantidad de </a:t>
            </a:r>
            <a:r>
              <a:rPr b="1" i="1" lang="es" sz="3600">
                <a:latin typeface="Economica"/>
                <a:ea typeface="Economica"/>
                <a:cs typeface="Economica"/>
                <a:sym typeface="Economica"/>
              </a:rPr>
              <a:t>ambientes</a:t>
            </a:r>
            <a:br>
              <a:rPr i="1" lang="es" sz="3600">
                <a:latin typeface="Economica"/>
                <a:ea typeface="Economica"/>
                <a:cs typeface="Economica"/>
                <a:sym typeface="Economica"/>
              </a:rPr>
            </a:br>
            <a:r>
              <a:rPr i="1" lang="es" sz="3600">
                <a:latin typeface="Economica"/>
                <a:ea typeface="Economica"/>
                <a:cs typeface="Economica"/>
                <a:sym typeface="Economica"/>
              </a:rPr>
              <a:t>				</a:t>
            </a:r>
            <a:r>
              <a:rPr b="1" i="1" lang="es" sz="3600">
                <a:latin typeface="Economica"/>
                <a:ea typeface="Economica"/>
                <a:cs typeface="Economica"/>
                <a:sym typeface="Economica"/>
              </a:rPr>
              <a:t>Distancia a puntos </a:t>
            </a:r>
            <a:r>
              <a:rPr i="1" lang="es" sz="3600">
                <a:latin typeface="Economica"/>
                <a:ea typeface="Economica"/>
                <a:cs typeface="Economica"/>
                <a:sym typeface="Economica"/>
              </a:rPr>
              <a:t>de interés</a:t>
            </a:r>
            <a:endParaRPr i="1" sz="3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"/>
          <p:cNvSpPr txBox="1"/>
          <p:nvPr/>
        </p:nvSpPr>
        <p:spPr>
          <a:xfrm>
            <a:off x="683400" y="446475"/>
            <a:ext cx="41277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Fjalla One"/>
                <a:ea typeface="Fjalla One"/>
                <a:cs typeface="Fjalla One"/>
                <a:sym typeface="Fjalla One"/>
              </a:rPr>
              <a:t>TAMBIÉN </a:t>
            </a:r>
            <a:r>
              <a:rPr i="1" lang="es" sz="3600">
                <a:latin typeface="Fjalla One"/>
                <a:ea typeface="Fjalla One"/>
                <a:cs typeface="Fjalla One"/>
                <a:sym typeface="Fjalla One"/>
              </a:rPr>
              <a:t>MIRAMOS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/>
        </p:nvSpPr>
        <p:spPr>
          <a:xfrm>
            <a:off x="6412925" y="4541100"/>
            <a:ext cx="2699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710725" y="268775"/>
            <a:ext cx="53442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Fjalla One"/>
                <a:ea typeface="Fjalla One"/>
                <a:cs typeface="Fjalla One"/>
                <a:sym typeface="Fjalla One"/>
              </a:rPr>
              <a:t>PREDECIMOS (VARIAS VECES)</a:t>
            </a:r>
            <a:r>
              <a:rPr i="1" lang="es" sz="3600"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 txBox="1"/>
          <p:nvPr/>
        </p:nvSpPr>
        <p:spPr>
          <a:xfrm>
            <a:off x="710725" y="1275550"/>
            <a:ext cx="2034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Fjalla One"/>
                <a:ea typeface="Fjalla One"/>
                <a:cs typeface="Fjalla One"/>
                <a:sym typeface="Fjalla One"/>
              </a:rPr>
              <a:t>Con </a:t>
            </a:r>
            <a:r>
              <a:rPr i="1" lang="es" sz="3600">
                <a:solidFill>
                  <a:srgbClr val="B45F06"/>
                </a:solidFill>
                <a:latin typeface="Fjalla One"/>
                <a:ea typeface="Fjalla One"/>
                <a:cs typeface="Fjalla One"/>
                <a:sym typeface="Fjalla One"/>
              </a:rPr>
              <a:t>Lasso</a:t>
            </a:r>
            <a:r>
              <a:rPr i="1" lang="es" sz="3600">
                <a:solidFill>
                  <a:srgbClr val="B45F06"/>
                </a:solidFill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 i="1" sz="3600">
              <a:solidFill>
                <a:srgbClr val="B45F06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"/>
          <p:cNvSpPr txBox="1"/>
          <p:nvPr/>
        </p:nvSpPr>
        <p:spPr>
          <a:xfrm>
            <a:off x="548725" y="2002750"/>
            <a:ext cx="5668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Fjalla One"/>
                <a:ea typeface="Fjalla One"/>
                <a:cs typeface="Fjalla One"/>
                <a:sym typeface="Fjalla One"/>
              </a:rPr>
              <a:t>También con</a:t>
            </a:r>
            <a:r>
              <a:rPr i="1" lang="es" sz="3600">
                <a:latin typeface="Fjalla One"/>
                <a:ea typeface="Fjalla One"/>
                <a:cs typeface="Fjalla One"/>
                <a:sym typeface="Fjalla One"/>
              </a:rPr>
              <a:t> </a:t>
            </a:r>
            <a:r>
              <a:rPr i="1" lang="es" sz="3600">
                <a:solidFill>
                  <a:srgbClr val="38761D"/>
                </a:solidFill>
                <a:latin typeface="Fjalla One"/>
                <a:ea typeface="Fjalla One"/>
                <a:cs typeface="Fjalla One"/>
                <a:sym typeface="Fjalla One"/>
              </a:rPr>
              <a:t>Ridge</a:t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"/>
          <p:cNvSpPr txBox="1"/>
          <p:nvPr/>
        </p:nvSpPr>
        <p:spPr>
          <a:xfrm>
            <a:off x="548725" y="2845925"/>
            <a:ext cx="73788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Fjalla One"/>
                <a:ea typeface="Fjalla One"/>
                <a:cs typeface="Fjalla One"/>
                <a:sym typeface="Fjalla One"/>
              </a:rPr>
              <a:t>No faltó la </a:t>
            </a:r>
            <a:r>
              <a:rPr i="1" lang="es" sz="3600">
                <a:solidFill>
                  <a:srgbClr val="A64D79"/>
                </a:solidFill>
                <a:latin typeface="Fjalla One"/>
                <a:ea typeface="Fjalla One"/>
                <a:cs typeface="Fjalla One"/>
                <a:sym typeface="Fjalla One"/>
              </a:rPr>
              <a:t>Regresión Lineal</a:t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/>
          <p:nvPr/>
        </p:nvSpPr>
        <p:spPr>
          <a:xfrm>
            <a:off x="6861425" y="1275550"/>
            <a:ext cx="1954500" cy="90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Fjalla One"/>
                <a:ea typeface="Fjalla One"/>
                <a:cs typeface="Fjalla One"/>
                <a:sym typeface="Fjalla One"/>
              </a:rPr>
              <a:t>Todos Polinómicos</a:t>
            </a:r>
            <a:br>
              <a:rPr i="1" lang="es" sz="1800">
                <a:latin typeface="Fjalla One"/>
                <a:ea typeface="Fjalla One"/>
                <a:cs typeface="Fjalla One"/>
                <a:sym typeface="Fjalla One"/>
              </a:rPr>
            </a:br>
            <a:r>
              <a:rPr i="1" lang="es" sz="1800">
                <a:latin typeface="Fjalla One"/>
                <a:ea typeface="Fjalla One"/>
                <a:cs typeface="Fjalla One"/>
                <a:sym typeface="Fjalla One"/>
              </a:rPr>
              <a:t>Grado 3.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/>
        </p:nvSpPr>
        <p:spPr>
          <a:xfrm>
            <a:off x="6400800" y="4541100"/>
            <a:ext cx="2699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21" name="Google Shape;3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00" y="227800"/>
            <a:ext cx="7618075" cy="4118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2" name="Google Shape;322;p18"/>
          <p:cNvSpPr txBox="1"/>
          <p:nvPr/>
        </p:nvSpPr>
        <p:spPr>
          <a:xfrm rot="-5400000">
            <a:off x="-932025" y="1651950"/>
            <a:ext cx="33201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Fjalla One"/>
                <a:ea typeface="Fjalla One"/>
                <a:cs typeface="Fjalla One"/>
                <a:sym typeface="Fjalla One"/>
              </a:rPr>
              <a:t>Los  resultados</a:t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/>
        </p:nvSpPr>
        <p:spPr>
          <a:xfrm>
            <a:off x="6396625" y="4541100"/>
            <a:ext cx="2699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328" name="Google Shape;328;p19"/>
          <p:cNvGraphicFramePr/>
          <p:nvPr/>
        </p:nvGraphicFramePr>
        <p:xfrm>
          <a:off x="535650" y="89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{C445220E-D48F-4171-8250-6986658921E7}</a:tableStyleId>
              </a:tblPr>
              <a:tblGrid>
                <a:gridCol w="2052350"/>
                <a:gridCol w="2052350"/>
                <a:gridCol w="2052350"/>
                <a:gridCol w="2052350"/>
              </a:tblGrid>
              <a:tr h="84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Regresión lineal</a:t>
                      </a:r>
                      <a:endParaRPr sz="24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Lasso</a:t>
                      </a:r>
                      <a:endParaRPr sz="24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Ridge</a:t>
                      </a:r>
                      <a:endParaRPr sz="24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Train</a:t>
                      </a:r>
                      <a:endParaRPr sz="24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0.986</a:t>
                      </a:r>
                      <a:endParaRPr sz="24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0.580</a:t>
                      </a:r>
                      <a:endParaRPr sz="24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0.793</a:t>
                      </a:r>
                      <a:endParaRPr sz="24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Test</a:t>
                      </a:r>
                      <a:endParaRPr sz="24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-3.990e+17 (!)</a:t>
                      </a:r>
                      <a:endParaRPr sz="24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0.501</a:t>
                      </a:r>
                      <a:endParaRPr sz="24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0.384</a:t>
                      </a:r>
                      <a:endParaRPr sz="2400"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9" name="Google Shape;329;p19"/>
          <p:cNvSpPr txBox="1"/>
          <p:nvPr/>
        </p:nvSpPr>
        <p:spPr>
          <a:xfrm>
            <a:off x="4196125" y="296150"/>
            <a:ext cx="2200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latin typeface="Fjalla One"/>
                <a:ea typeface="Fjalla One"/>
                <a:cs typeface="Fjalla One"/>
                <a:sym typeface="Fjalla One"/>
              </a:rPr>
              <a:t>TABLA </a:t>
            </a:r>
            <a:r>
              <a:rPr i="1" lang="es" sz="2400">
                <a:latin typeface="Fjalla One"/>
                <a:ea typeface="Fjalla One"/>
                <a:cs typeface="Fjalla One"/>
                <a:sym typeface="Fjalla One"/>
              </a:rPr>
              <a:t>R2</a:t>
            </a:r>
            <a:endParaRPr i="1" sz="2400"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/>
        </p:nvSpPr>
        <p:spPr>
          <a:xfrm>
            <a:off x="6444900" y="4541100"/>
            <a:ext cx="2699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1284775" y="945150"/>
            <a:ext cx="58500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Fjalla One"/>
                <a:ea typeface="Fjalla One"/>
                <a:cs typeface="Fjalla One"/>
                <a:sym typeface="Fjalla One"/>
              </a:rPr>
              <a:t>En Palermo, se predice mejor con..</a:t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 txBox="1"/>
          <p:nvPr/>
        </p:nvSpPr>
        <p:spPr>
          <a:xfrm>
            <a:off x="3471700" y="1977325"/>
            <a:ext cx="27693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6000">
                <a:latin typeface="Fjalla One"/>
                <a:ea typeface="Fjalla One"/>
                <a:cs typeface="Fjalla One"/>
                <a:sym typeface="Fjalla One"/>
              </a:rPr>
              <a:t>Lasso</a:t>
            </a:r>
            <a:r>
              <a:rPr i="1" lang="es" sz="4800"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 i="1" sz="48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/>
        </p:nvSpPr>
        <p:spPr>
          <a:xfrm>
            <a:off x="6444900" y="4541100"/>
            <a:ext cx="2699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Data Science - Digital House</a:t>
            </a:r>
            <a:endParaRPr b="1"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2169450" y="712775"/>
            <a:ext cx="47292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latin typeface="Fjalla One"/>
                <a:ea typeface="Fjalla One"/>
                <a:cs typeface="Fjalla One"/>
                <a:sym typeface="Fjalla One"/>
              </a:rPr>
              <a:t>¿Esta bien o esta mal?</a:t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 txBox="1"/>
          <p:nvPr/>
        </p:nvSpPr>
        <p:spPr>
          <a:xfrm>
            <a:off x="1804200" y="1676625"/>
            <a:ext cx="45174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6000">
                <a:latin typeface="Fjalla One"/>
                <a:ea typeface="Fjalla One"/>
                <a:cs typeface="Fjalla One"/>
                <a:sym typeface="Fjalla One"/>
              </a:rPr>
              <a:t>“Es lo que es”</a:t>
            </a:r>
            <a:endParaRPr i="1" sz="3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