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72" r:id="rId2"/>
    <p:sldId id="273" r:id="rId3"/>
    <p:sldId id="271" r:id="rId4"/>
    <p:sldId id="274" r:id="rId5"/>
    <p:sldId id="275" r:id="rId6"/>
    <p:sldId id="256" r:id="rId7"/>
    <p:sldId id="265" r:id="rId8"/>
    <p:sldId id="257" r:id="rId9"/>
    <p:sldId id="258" r:id="rId10"/>
    <p:sldId id="262" r:id="rId11"/>
    <p:sldId id="263" r:id="rId12"/>
    <p:sldId id="259" r:id="rId13"/>
    <p:sldId id="267" r:id="rId14"/>
    <p:sldId id="268" r:id="rId15"/>
    <p:sldId id="269" r:id="rId16"/>
    <p:sldId id="270" r:id="rId17"/>
    <p:sldId id="26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4660"/>
  </p:normalViewPr>
  <p:slideViewPr>
    <p:cSldViewPr>
      <p:cViewPr varScale="1">
        <p:scale>
          <a:sx n="109" d="100"/>
          <a:sy n="109" d="100"/>
        </p:scale>
        <p:origin x="452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5C628-8CF3-4146-A139-9047B4F21B0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BF92-A99E-4F34-8901-5A5BFF7F2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4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4A3-1278-461C-B6B2-2B6F0DC5241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A3E-41C0-474C-836B-81BE47AA9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4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4A3-1278-461C-B6B2-2B6F0DC5241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A3E-41C0-474C-836B-81BE47AA9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5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4A3-1278-461C-B6B2-2B6F0DC5241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A3E-41C0-474C-836B-81BE47AA9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0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4A3-1278-461C-B6B2-2B6F0DC5241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A3E-41C0-474C-836B-81BE47AA9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7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4A3-1278-461C-B6B2-2B6F0DC5241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A3E-41C0-474C-836B-81BE47AA9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65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4A3-1278-461C-B6B2-2B6F0DC5241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A3E-41C0-474C-836B-81BE47AA9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4A3-1278-461C-B6B2-2B6F0DC5241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A3E-41C0-474C-836B-81BE47AA9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8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4A3-1278-461C-B6B2-2B6F0DC5241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A3E-41C0-474C-836B-81BE47AA9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4A3-1278-461C-B6B2-2B6F0DC5241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A3E-41C0-474C-836B-81BE47AA9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4A3-1278-461C-B6B2-2B6F0DC5241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A3E-41C0-474C-836B-81BE47AA9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7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4A3-1278-461C-B6B2-2B6F0DC5241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A3E-41C0-474C-836B-81BE47AA9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774A3-1278-461C-B6B2-2B6F0DC5241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C7A3E-41C0-474C-836B-81BE47AA9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14.jpe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4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1760" y="2564904"/>
            <a:ext cx="4320480" cy="1325563"/>
          </a:xfrm>
        </p:spPr>
        <p:txBody>
          <a:bodyPr/>
          <a:lstStyle/>
          <a:p>
            <a:r>
              <a:rPr lang="en-US" altLang="ko-KR" dirty="0" smtClean="0"/>
              <a:t>DBP-A 9</a:t>
            </a:r>
            <a:r>
              <a:rPr lang="ko-KR" altLang="en-US" dirty="0" smtClean="0"/>
              <a:t>조 중간발표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83968" y="3876929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조원</a:t>
            </a:r>
            <a:r>
              <a:rPr lang="en-US" altLang="ko-KR" dirty="0" smtClean="0"/>
              <a:t>:</a:t>
            </a:r>
            <a:r>
              <a:rPr lang="ko-KR" altLang="en-US" dirty="0" smtClean="0"/>
              <a:t>김태홍</a:t>
            </a:r>
            <a:r>
              <a:rPr lang="en-US" altLang="ko-KR" dirty="0" smtClean="0"/>
              <a:t>,</a:t>
            </a:r>
            <a:r>
              <a:rPr lang="ko-KR" altLang="en-US" dirty="0" smtClean="0"/>
              <a:t>황주원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문예찬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박채연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C830EC-436A-4EE1-8FC4-73A057DE8053}"/>
              </a:ext>
            </a:extLst>
          </p:cNvPr>
          <p:cNvGrpSpPr/>
          <p:nvPr/>
        </p:nvGrpSpPr>
        <p:grpSpPr>
          <a:xfrm>
            <a:off x="515063" y="126440"/>
            <a:ext cx="7355823" cy="648072"/>
            <a:chOff x="528545" y="682175"/>
            <a:chExt cx="7355823" cy="648072"/>
          </a:xfrm>
        </p:grpSpPr>
        <p:pic>
          <p:nvPicPr>
            <p:cNvPr id="5" name="그림 4" descr="f8fb22206f28c898eaceffd53533ff33_t.jpeg">
              <a:extLst>
                <a:ext uri="{FF2B5EF4-FFF2-40B4-BE49-F238E27FC236}">
                  <a16:creationId xmlns:a16="http://schemas.microsoft.com/office/drawing/2014/main" id="{D9E582E9-736D-4787-B5DF-34CBB0C97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l="13717" t="40846" r="12165" b="40847"/>
            <a:stretch/>
          </p:blipFill>
          <p:spPr>
            <a:xfrm>
              <a:off x="3347864" y="826191"/>
              <a:ext cx="4536504" cy="504056"/>
            </a:xfrm>
            <a:prstGeom prst="rect">
              <a:avLst/>
            </a:prstGeom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8D2A1C43-3C51-402B-A424-D20FD940F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545" y="682175"/>
              <a:ext cx="650842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62CEAD-FB52-4D2E-ADFB-41232B287FF1}"/>
                </a:ext>
              </a:extLst>
            </p:cNvPr>
            <p:cNvSpPr txBox="1"/>
            <p:nvPr/>
          </p:nvSpPr>
          <p:spPr>
            <a:xfrm>
              <a:off x="1032601" y="826191"/>
              <a:ext cx="2448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rgbClr val="002060"/>
                  </a:solidFill>
                  <a:latin typeface="Segoe UI Black" pitchFamily="34" charset="0"/>
                  <a:ea typeface="Segoe UI Black" pitchFamily="34" charset="0"/>
                </a:rPr>
                <a:t>NINE</a:t>
              </a:r>
              <a:r>
                <a:rPr lang="en-US" altLang="ko-KR" sz="2200" dirty="0">
                  <a:solidFill>
                    <a:srgbClr val="002060"/>
                  </a:solidFill>
                  <a:latin typeface="HY헤드라인M" pitchFamily="18" charset="-127"/>
                  <a:ea typeface="문체부 돋음체" pitchFamily="49" charset="-127"/>
                </a:rPr>
                <a:t> </a:t>
              </a:r>
              <a:r>
                <a:rPr lang="ko-KR" altLang="en-US" sz="2200" b="1" dirty="0">
                  <a:solidFill>
                    <a:srgbClr val="002060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나인문고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1B90B4-B3FA-4B8C-A444-2C4DDD90EADF}"/>
              </a:ext>
            </a:extLst>
          </p:cNvPr>
          <p:cNvGrpSpPr/>
          <p:nvPr/>
        </p:nvGrpSpPr>
        <p:grpSpPr>
          <a:xfrm>
            <a:off x="474442" y="918528"/>
            <a:ext cx="5249686" cy="341225"/>
            <a:chOff x="233929" y="918528"/>
            <a:chExt cx="5249686" cy="3412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5AC503-1062-47A5-9BAC-C11A0593459A}"/>
                </a:ext>
              </a:extLst>
            </p:cNvPr>
            <p:cNvSpPr txBox="1"/>
            <p:nvPr/>
          </p:nvSpPr>
          <p:spPr>
            <a:xfrm>
              <a:off x="515063" y="918528"/>
              <a:ext cx="4968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전체   국내도서   외국도서   </a:t>
              </a:r>
              <a:r>
                <a:rPr lang="en-US" altLang="ko-KR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e-book   MY</a:t>
              </a:r>
              <a:r>
                <a:rPr lang="ko-KR" altLang="en-US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나인  </a:t>
              </a:r>
            </a:p>
          </p:txBody>
        </p:sp>
        <p:pic>
          <p:nvPicPr>
            <p:cNvPr id="10" name="그림 9" descr="사본 -istockphoto-1180596398-1024x1024.jpg">
              <a:extLst>
                <a:ext uri="{FF2B5EF4-FFF2-40B4-BE49-F238E27FC236}">
                  <a16:creationId xmlns:a16="http://schemas.microsoft.com/office/drawing/2014/main" id="{A444BE98-F985-46A7-B10A-2F3FE4EDE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929" y="949350"/>
              <a:ext cx="288032" cy="310403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41F6418-4D0D-4768-89B0-8A64F440625B}"/>
                </a:ext>
              </a:extLst>
            </p:cNvPr>
            <p:cNvCxnSpPr/>
            <p:nvPr/>
          </p:nvCxnSpPr>
          <p:spPr>
            <a:xfrm>
              <a:off x="593969" y="1237382"/>
              <a:ext cx="4176464" cy="0"/>
            </a:xfrm>
            <a:prstGeom prst="line">
              <a:avLst/>
            </a:prstGeom>
            <a:ln>
              <a:solidFill>
                <a:srgbClr val="008E40"/>
              </a:solidFill>
            </a:ln>
            <a:effectLst>
              <a:outerShdw blurRad="50800" dist="50800" dir="5400000" algn="ctr" rotWithShape="0">
                <a:srgbClr val="008E40">
                  <a:alpha val="84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부제목 27"/>
          <p:cNvSpPr txBox="1">
            <a:spLocks/>
          </p:cNvSpPr>
          <p:nvPr/>
        </p:nvSpPr>
        <p:spPr>
          <a:xfrm>
            <a:off x="1043608" y="1628800"/>
            <a:ext cx="792088" cy="5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u="sng" dirty="0">
                <a:solidFill>
                  <a:srgbClr val="008E40"/>
                </a:solidFill>
                <a:latin typeface="HY헤드라인M" pitchFamily="18" charset="-127"/>
                <a:ea typeface="HY헤드라인M" pitchFamily="18" charset="-127"/>
                <a:cs typeface="함초롬돋움" pitchFamily="50" charset="-127"/>
              </a:rPr>
              <a:t>MY</a:t>
            </a:r>
            <a:r>
              <a:rPr lang="ko-KR" altLang="en-US" sz="1200" u="sng" dirty="0">
                <a:solidFill>
                  <a:srgbClr val="008E40"/>
                </a:solidFill>
                <a:latin typeface="HY헤드라인M" pitchFamily="18" charset="-127"/>
                <a:ea typeface="HY헤드라인M" pitchFamily="18" charset="-127"/>
                <a:cs typeface="함초롬돋움" pitchFamily="50" charset="-127"/>
              </a:rPr>
              <a:t>나인</a:t>
            </a:r>
            <a:endParaRPr kumimoji="0" lang="ko-KR" altLang="en-US" sz="1200" b="0" i="0" u="sng" strike="noStrike" kern="1200" cap="none" spc="0" normalizeH="0" baseline="0" noProof="0" dirty="0">
              <a:ln>
                <a:noFill/>
              </a:ln>
              <a:solidFill>
                <a:srgbClr val="008E4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함초롬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1988840"/>
            <a:ext cx="14401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일반상품 주문관리 </a:t>
            </a:r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</a:t>
            </a:r>
            <a:r>
              <a:rPr lang="ko-KR" altLang="en-US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</a:t>
            </a:r>
            <a:r>
              <a:rPr lang="en-US" altLang="ko-KR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/</a:t>
            </a:r>
            <a:r>
              <a:rPr lang="ko-KR" altLang="en-US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배송 조회</a:t>
            </a:r>
            <a:endParaRPr lang="en-US" altLang="ko-KR" sz="1000" dirty="0">
              <a:solidFill>
                <a:srgbClr val="008E4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</a:t>
            </a:r>
            <a:r>
              <a:rPr lang="ko-KR" altLang="en-US" sz="10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취소</a:t>
            </a:r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0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조회</a:t>
            </a:r>
            <a:endParaRPr lang="en-US" altLang="ko-KR" sz="1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ko-KR" altLang="en-US" sz="105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회원정보관리 </a:t>
            </a:r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회원정보수정</a:t>
            </a:r>
            <a:endParaRPr lang="en-US" altLang="ko-KR" sz="1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비밀번호변경</a:t>
            </a:r>
            <a:endParaRPr lang="en-US" altLang="ko-KR" sz="1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539552" y="1772816"/>
            <a:ext cx="432048" cy="0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1763688" y="1772816"/>
            <a:ext cx="432048" cy="0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39552" y="1772816"/>
            <a:ext cx="0" cy="2232248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195736" y="1772816"/>
            <a:ext cx="0" cy="2232248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9552" y="4005064"/>
            <a:ext cx="1656184" cy="0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83568" y="2852936"/>
            <a:ext cx="72008" cy="72008"/>
          </a:xfrm>
          <a:prstGeom prst="ellipse">
            <a:avLst/>
          </a:prstGeom>
          <a:solidFill>
            <a:srgbClr val="008E4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83568" y="2060848"/>
            <a:ext cx="72008" cy="72008"/>
          </a:xfrm>
          <a:prstGeom prst="ellipse">
            <a:avLst/>
          </a:prstGeom>
          <a:solidFill>
            <a:srgbClr val="008E4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339752" y="1772816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일반상품 주문관리 </a:t>
            </a:r>
            <a:r>
              <a:rPr lang="ko-KR" altLang="en-US" sz="105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05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&gt; 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/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배송 조회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1988840"/>
            <a:ext cx="4104456" cy="41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2555776" y="2087270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목록</a:t>
            </a:r>
          </a:p>
        </p:txBody>
      </p:sp>
      <p:sp>
        <p:nvSpPr>
          <p:cNvPr id="26" name="타원 25"/>
          <p:cNvSpPr/>
          <p:nvPr/>
        </p:nvSpPr>
        <p:spPr>
          <a:xfrm>
            <a:off x="2483768" y="2204864"/>
            <a:ext cx="72008" cy="72008"/>
          </a:xfrm>
          <a:prstGeom prst="ellipse">
            <a:avLst/>
          </a:prstGeom>
          <a:solidFill>
            <a:srgbClr val="008E4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555776" y="2492896"/>
            <a:ext cx="3456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2021.3.19 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  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총 </a:t>
            </a:r>
            <a:r>
              <a:rPr lang="en-US" altLang="ko-KR" sz="105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건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endParaRPr lang="ko-KR" altLang="en-US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2852936"/>
            <a:ext cx="53612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직선 연결선 29"/>
          <p:cNvCxnSpPr/>
          <p:nvPr/>
        </p:nvCxnSpPr>
        <p:spPr>
          <a:xfrm>
            <a:off x="2555776" y="2564904"/>
            <a:ext cx="0" cy="1728192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555776" y="3284984"/>
            <a:ext cx="144016" cy="0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75856" y="3068960"/>
            <a:ext cx="345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서른 살</a:t>
            </a:r>
            <a:r>
              <a:rPr lang="en-US" altLang="ko-KR" sz="9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9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비트코인으로 퇴사합니다  </a:t>
            </a:r>
            <a:r>
              <a:rPr lang="ko-KR" altLang="en-US" sz="6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7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투자 </a:t>
            </a:r>
            <a:r>
              <a:rPr lang="en-US" altLang="ko-KR" sz="7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</a:t>
            </a:r>
            <a:r>
              <a:rPr lang="ko-KR" altLang="en-US" sz="7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년</a:t>
            </a:r>
            <a:r>
              <a:rPr lang="en-US" altLang="ko-KR" sz="7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7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경제적 자유를 얻다</a:t>
            </a:r>
            <a:endParaRPr lang="ko-KR" altLang="en-US" sz="1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75856" y="2852936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배송완료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</a:t>
            </a:r>
            <a:r>
              <a:rPr lang="en-US" altLang="ko-KR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3/20(</a:t>
            </a:r>
            <a:r>
              <a:rPr lang="ko-KR" altLang="en-US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토</a:t>
            </a:r>
            <a:r>
              <a:rPr lang="en-US" altLang="ko-KR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 </a:t>
            </a:r>
            <a:r>
              <a:rPr lang="ko-KR" altLang="en-US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도착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7864" y="3284984"/>
            <a:ext cx="1652017" cy="32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4788024" y="2924944"/>
            <a:ext cx="648072" cy="1077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72000" tIns="0" rIns="0" bIns="0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주문내역삭제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36096" y="3356992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 번호 </a:t>
            </a:r>
            <a:r>
              <a:rPr lang="en-US" altLang="ko-KR" sz="8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10000976762488</a:t>
            </a:r>
            <a:endParaRPr lang="ko-KR" altLang="en-US" sz="9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2771800" y="3900545"/>
            <a:ext cx="536120" cy="75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" name="직선 연결선 53"/>
          <p:cNvCxnSpPr/>
          <p:nvPr/>
        </p:nvCxnSpPr>
        <p:spPr>
          <a:xfrm>
            <a:off x="2555776" y="4293096"/>
            <a:ext cx="144016" cy="0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75856" y="3861048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상품 준비 중  </a:t>
            </a:r>
            <a:r>
              <a:rPr lang="en-US" altLang="ko-KR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3/22(</a:t>
            </a:r>
            <a:r>
              <a:rPr lang="ko-KR" altLang="en-US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월</a:t>
            </a:r>
            <a:r>
              <a:rPr lang="en-US" altLang="ko-KR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 </a:t>
            </a:r>
            <a:r>
              <a:rPr lang="ko-KR" altLang="en-US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도착</a:t>
            </a: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347864" y="4365104"/>
            <a:ext cx="166347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Box 57"/>
          <p:cNvSpPr txBox="1"/>
          <p:nvPr/>
        </p:nvSpPr>
        <p:spPr>
          <a:xfrm>
            <a:off x="5004048" y="3933056"/>
            <a:ext cx="648072" cy="1077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72000" tIns="0" rIns="0" bIns="0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주문내역삭제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36096" y="4365104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 번호 </a:t>
            </a:r>
            <a:r>
              <a:rPr lang="en-US" altLang="ko-KR" sz="8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10000975538790</a:t>
            </a:r>
            <a:endParaRPr lang="ko-KR" altLang="en-US" sz="9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75856" y="4077072"/>
            <a:ext cx="345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어떤 죽음이 삶에게 말했다  </a:t>
            </a:r>
            <a:r>
              <a:rPr lang="ko-KR" altLang="en-US" sz="7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생의 남은 시간이 우리에게 들려주는 것</a:t>
            </a:r>
            <a:endParaRPr lang="ko-KR" altLang="en-US" sz="1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36296" y="2750731"/>
            <a:ext cx="1224136" cy="246221"/>
          </a:xfrm>
          <a:prstGeom prst="rect">
            <a:avLst/>
          </a:prstGeom>
          <a:noFill/>
          <a:ln w="9525" cap="rnd">
            <a:solidFill>
              <a:srgbClr val="008E40"/>
            </a:solidFill>
            <a:round/>
          </a:ln>
        </p:spPr>
        <p:txBody>
          <a:bodyPr wrap="square" lIns="360000" rtlCol="0">
            <a:spAutoFit/>
          </a:bodyPr>
          <a:lstStyle/>
          <a:p>
            <a:r>
              <a:rPr lang="ko-KR" altLang="en-US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배송 조회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6296" y="3036203"/>
            <a:ext cx="1224136" cy="246221"/>
          </a:xfrm>
          <a:prstGeom prst="rect">
            <a:avLst/>
          </a:prstGeom>
          <a:noFill/>
          <a:ln w="9525" cap="rnd">
            <a:solidFill>
              <a:srgbClr val="008E40"/>
            </a:solidFill>
            <a:round/>
          </a:ln>
        </p:spPr>
        <p:txBody>
          <a:bodyPr wrap="square" lIns="252000" rtlCol="0">
            <a:spAutoFit/>
          </a:bodyPr>
          <a:lstStyle/>
          <a:p>
            <a:r>
              <a:rPr lang="ko-KR" altLang="en-US" sz="100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리뷰 작성하기</a:t>
            </a:r>
            <a:endParaRPr lang="ko-KR" altLang="en-US" sz="1000" dirty="0">
              <a:solidFill>
                <a:srgbClr val="008E4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2771800" y="3717032"/>
            <a:ext cx="5688632" cy="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55776" y="4941168"/>
            <a:ext cx="3456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2021.3.12 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  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총 </a:t>
            </a:r>
            <a:r>
              <a:rPr lang="en-US" altLang="ko-KR" sz="105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건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endParaRPr lang="ko-KR" altLang="en-US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2771800" y="5312294"/>
            <a:ext cx="536120" cy="76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2" name="직선 연결선 71"/>
          <p:cNvCxnSpPr/>
          <p:nvPr/>
        </p:nvCxnSpPr>
        <p:spPr>
          <a:xfrm>
            <a:off x="2555776" y="5013176"/>
            <a:ext cx="0" cy="720080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555776" y="5733256"/>
            <a:ext cx="144016" cy="0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75856" y="5517232"/>
            <a:ext cx="345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달러구트</a:t>
            </a:r>
            <a:r>
              <a:rPr lang="ko-KR" altLang="en-US" sz="9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꿈 백화점  </a:t>
            </a:r>
            <a:r>
              <a:rPr lang="ko-KR" altLang="en-US" sz="7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주문하신 꿈은 매진입니다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75856" y="5301208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배송완료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</a:t>
            </a:r>
            <a:r>
              <a:rPr lang="en-US" altLang="ko-KR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3/15(</a:t>
            </a:r>
            <a:r>
              <a:rPr lang="ko-KR" altLang="en-US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월</a:t>
            </a:r>
            <a:r>
              <a:rPr lang="en-US" altLang="ko-KR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 </a:t>
            </a:r>
            <a:r>
              <a:rPr lang="ko-KR" altLang="en-US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도착</a:t>
            </a: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3347864" y="5733256"/>
            <a:ext cx="168176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TextBox 76"/>
          <p:cNvSpPr txBox="1"/>
          <p:nvPr/>
        </p:nvSpPr>
        <p:spPr>
          <a:xfrm>
            <a:off x="4788024" y="5373216"/>
            <a:ext cx="648072" cy="1077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72000" tIns="0" rIns="0" bIns="0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주문내역삭제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36096" y="5805264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 번호 </a:t>
            </a:r>
            <a:r>
              <a:rPr lang="en-US" altLang="ko-KR" sz="8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10000344711891</a:t>
            </a:r>
            <a:endParaRPr lang="ko-KR" altLang="en-US" sz="9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236296" y="5271011"/>
            <a:ext cx="1224136" cy="246221"/>
          </a:xfrm>
          <a:prstGeom prst="rect">
            <a:avLst/>
          </a:prstGeom>
          <a:noFill/>
          <a:ln w="9525" cap="rnd">
            <a:solidFill>
              <a:srgbClr val="008E40"/>
            </a:solidFill>
            <a:round/>
          </a:ln>
        </p:spPr>
        <p:txBody>
          <a:bodyPr wrap="square" lIns="360000" rtlCol="0">
            <a:spAutoFit/>
          </a:bodyPr>
          <a:lstStyle/>
          <a:p>
            <a:r>
              <a:rPr lang="ko-KR" altLang="en-US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배송 조회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36296" y="5580638"/>
            <a:ext cx="1224136" cy="246221"/>
          </a:xfrm>
          <a:prstGeom prst="rect">
            <a:avLst/>
          </a:prstGeom>
          <a:noFill/>
          <a:ln w="9525" cap="rnd">
            <a:solidFill>
              <a:srgbClr val="008E40"/>
            </a:solidFill>
            <a:round/>
          </a:ln>
        </p:spPr>
        <p:txBody>
          <a:bodyPr wrap="square" lIns="252000" rtlCol="0">
            <a:spAutoFit/>
          </a:bodyPr>
          <a:lstStyle/>
          <a:p>
            <a:r>
              <a:rPr lang="ko-KR" altLang="en-US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리뷰 작성하기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36296" y="4005064"/>
            <a:ext cx="1224136" cy="246221"/>
          </a:xfrm>
          <a:prstGeom prst="rect">
            <a:avLst/>
          </a:prstGeom>
          <a:noFill/>
          <a:ln w="9525" cap="rnd">
            <a:solidFill>
              <a:srgbClr val="008E40"/>
            </a:solidFill>
            <a:round/>
          </a:ln>
        </p:spPr>
        <p:txBody>
          <a:bodyPr wrap="square" lIns="360000" rtlCol="0">
            <a:spAutoFit/>
          </a:bodyPr>
          <a:lstStyle/>
          <a:p>
            <a:r>
              <a:rPr lang="ko-KR" altLang="en-US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배송 조회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236296" y="4293096"/>
            <a:ext cx="1224136" cy="246221"/>
          </a:xfrm>
          <a:prstGeom prst="rect">
            <a:avLst/>
          </a:prstGeom>
          <a:noFill/>
          <a:ln w="9525" cap="rnd">
            <a:solidFill>
              <a:srgbClr val="008E40"/>
            </a:solidFill>
            <a:round/>
          </a:ln>
        </p:spPr>
        <p:txBody>
          <a:bodyPr wrap="square" lIns="360000" rtlCol="0">
            <a:spAutoFit/>
          </a:bodyPr>
          <a:lstStyle/>
          <a:p>
            <a:r>
              <a:rPr lang="ko-KR" altLang="en-US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 취소</a:t>
            </a:r>
          </a:p>
        </p:txBody>
      </p:sp>
      <p:cxnSp>
        <p:nvCxnSpPr>
          <p:cNvPr id="102" name="직선 연결선 101"/>
          <p:cNvCxnSpPr/>
          <p:nvPr/>
        </p:nvCxnSpPr>
        <p:spPr>
          <a:xfrm>
            <a:off x="2771800" y="4869160"/>
            <a:ext cx="5688632" cy="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2483768" y="2420888"/>
            <a:ext cx="6264696" cy="360040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3">
            <a:extLst>
              <a:ext uri="{FF2B5EF4-FFF2-40B4-BE49-F238E27FC236}">
                <a16:creationId xmlns:a16="http://schemas.microsoft.com/office/drawing/2014/main" id="{5EC830EC-436A-4EE1-8FC4-73A057DE8053}"/>
              </a:ext>
            </a:extLst>
          </p:cNvPr>
          <p:cNvGrpSpPr/>
          <p:nvPr/>
        </p:nvGrpSpPr>
        <p:grpSpPr>
          <a:xfrm>
            <a:off x="515063" y="126440"/>
            <a:ext cx="7355823" cy="648072"/>
            <a:chOff x="528545" y="682175"/>
            <a:chExt cx="7355823" cy="648072"/>
          </a:xfrm>
        </p:grpSpPr>
        <p:pic>
          <p:nvPicPr>
            <p:cNvPr id="5" name="그림 4" descr="f8fb22206f28c898eaceffd53533ff33_t.jpeg">
              <a:extLst>
                <a:ext uri="{FF2B5EF4-FFF2-40B4-BE49-F238E27FC236}">
                  <a16:creationId xmlns:a16="http://schemas.microsoft.com/office/drawing/2014/main" id="{D9E582E9-736D-4787-B5DF-34CBB0C97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l="13717" t="40846" r="12165" b="40847"/>
            <a:stretch/>
          </p:blipFill>
          <p:spPr>
            <a:xfrm>
              <a:off x="3347864" y="826191"/>
              <a:ext cx="4536504" cy="504056"/>
            </a:xfrm>
            <a:prstGeom prst="rect">
              <a:avLst/>
            </a:prstGeom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8D2A1C43-3C51-402B-A424-D20FD940F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545" y="682175"/>
              <a:ext cx="650842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62CEAD-FB52-4D2E-ADFB-41232B287FF1}"/>
                </a:ext>
              </a:extLst>
            </p:cNvPr>
            <p:cNvSpPr txBox="1"/>
            <p:nvPr/>
          </p:nvSpPr>
          <p:spPr>
            <a:xfrm>
              <a:off x="1032601" y="826191"/>
              <a:ext cx="2448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rgbClr val="002060"/>
                  </a:solidFill>
                  <a:latin typeface="Segoe UI Black" pitchFamily="34" charset="0"/>
                  <a:ea typeface="Segoe UI Black" pitchFamily="34" charset="0"/>
                </a:rPr>
                <a:t>NINE</a:t>
              </a:r>
              <a:r>
                <a:rPr lang="en-US" altLang="ko-KR" sz="2200" dirty="0">
                  <a:solidFill>
                    <a:srgbClr val="002060"/>
                  </a:solidFill>
                  <a:latin typeface="HY헤드라인M" pitchFamily="18" charset="-127"/>
                  <a:ea typeface="문체부 돋음체" pitchFamily="49" charset="-127"/>
                </a:rPr>
                <a:t> </a:t>
              </a:r>
              <a:r>
                <a:rPr lang="ko-KR" altLang="en-US" sz="2200" b="1" dirty="0">
                  <a:solidFill>
                    <a:srgbClr val="002060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나인문고</a:t>
              </a:r>
            </a:p>
          </p:txBody>
        </p:sp>
      </p:grpSp>
      <p:grpSp>
        <p:nvGrpSpPr>
          <p:cNvPr id="3" name="그룹 7">
            <a:extLst>
              <a:ext uri="{FF2B5EF4-FFF2-40B4-BE49-F238E27FC236}">
                <a16:creationId xmlns:a16="http://schemas.microsoft.com/office/drawing/2014/main" id="{A51B90B4-B3FA-4B8C-A444-2C4DDD90EADF}"/>
              </a:ext>
            </a:extLst>
          </p:cNvPr>
          <p:cNvGrpSpPr/>
          <p:nvPr/>
        </p:nvGrpSpPr>
        <p:grpSpPr>
          <a:xfrm>
            <a:off x="474442" y="918528"/>
            <a:ext cx="5249686" cy="341225"/>
            <a:chOff x="233929" y="918528"/>
            <a:chExt cx="5249686" cy="3412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5AC503-1062-47A5-9BAC-C11A0593459A}"/>
                </a:ext>
              </a:extLst>
            </p:cNvPr>
            <p:cNvSpPr txBox="1"/>
            <p:nvPr/>
          </p:nvSpPr>
          <p:spPr>
            <a:xfrm>
              <a:off x="515063" y="918528"/>
              <a:ext cx="4968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전체   국내도서   외국도서   </a:t>
              </a:r>
              <a:r>
                <a:rPr lang="en-US" altLang="ko-KR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e-book   MY</a:t>
              </a:r>
              <a:r>
                <a:rPr lang="ko-KR" altLang="en-US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나인  </a:t>
              </a:r>
            </a:p>
          </p:txBody>
        </p:sp>
        <p:pic>
          <p:nvPicPr>
            <p:cNvPr id="10" name="그림 9" descr="사본 -istockphoto-1180596398-1024x1024.jpg">
              <a:extLst>
                <a:ext uri="{FF2B5EF4-FFF2-40B4-BE49-F238E27FC236}">
                  <a16:creationId xmlns:a16="http://schemas.microsoft.com/office/drawing/2014/main" id="{A444BE98-F985-46A7-B10A-2F3FE4EDE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929" y="949350"/>
              <a:ext cx="288032" cy="310403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41F6418-4D0D-4768-89B0-8A64F440625B}"/>
                </a:ext>
              </a:extLst>
            </p:cNvPr>
            <p:cNvCxnSpPr/>
            <p:nvPr/>
          </p:nvCxnSpPr>
          <p:spPr>
            <a:xfrm>
              <a:off x="593969" y="1237382"/>
              <a:ext cx="4176464" cy="0"/>
            </a:xfrm>
            <a:prstGeom prst="line">
              <a:avLst/>
            </a:prstGeom>
            <a:ln>
              <a:solidFill>
                <a:srgbClr val="008E40"/>
              </a:solidFill>
            </a:ln>
            <a:effectLst>
              <a:outerShdw blurRad="50800" dist="50800" dir="5400000" algn="ctr" rotWithShape="0">
                <a:srgbClr val="008E40">
                  <a:alpha val="84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339752" y="1772816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일반상품 주문관리 </a:t>
            </a:r>
            <a:r>
              <a:rPr lang="ko-KR" altLang="en-US" sz="105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05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&gt; 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취소 조회</a:t>
            </a:r>
            <a:endParaRPr lang="ko-KR" altLang="en-US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5776" y="2087270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취소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내역  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총 </a:t>
            </a:r>
            <a:r>
              <a:rPr lang="en-US" altLang="ko-KR" sz="105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건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endParaRPr lang="ko-KR" altLang="en-US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03848" y="3038763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곁에 있다는 것  </a:t>
            </a:r>
            <a:r>
              <a:rPr lang="ko-KR" altLang="en-US" sz="800" dirty="0" err="1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김중미</a:t>
            </a:r>
            <a:r>
              <a:rPr lang="ko-KR" altLang="en-US" sz="8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장편소설</a:t>
            </a:r>
            <a:endParaRPr lang="ko-KR" altLang="en-US" sz="1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83768" y="2462699"/>
            <a:ext cx="6408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취소</a:t>
            </a:r>
            <a:r>
              <a:rPr lang="ko-KR" altLang="en-US" sz="10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접수일</a:t>
            </a:r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: 2021/2/20(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토</a:t>
            </a:r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  |  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주문일</a:t>
            </a:r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:2021/2/20(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토</a:t>
            </a:r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  |  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주문번호</a:t>
            </a:r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: 1000080217334  | 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총 환불 금액</a:t>
            </a:r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: </a:t>
            </a:r>
            <a:r>
              <a:rPr lang="en-US" altLang="ko-KR" sz="1000" dirty="0">
                <a:solidFill>
                  <a:srgbClr val="FF0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12,600 </a:t>
            </a:r>
            <a:r>
              <a:rPr lang="ko-KR" altLang="en-US" sz="1000" dirty="0">
                <a:solidFill>
                  <a:srgbClr val="FF0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원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2483768" y="3645024"/>
            <a:ext cx="6264696" cy="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8748464" y="2420888"/>
            <a:ext cx="8384" cy="1215752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483768" y="2420888"/>
            <a:ext cx="6264696" cy="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2841753"/>
            <a:ext cx="504056" cy="73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0" name="직선 연결선 79"/>
          <p:cNvCxnSpPr/>
          <p:nvPr/>
        </p:nvCxnSpPr>
        <p:spPr>
          <a:xfrm flipV="1">
            <a:off x="7524328" y="2780928"/>
            <a:ext cx="0" cy="855712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6300192" y="2780928"/>
            <a:ext cx="0" cy="855712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16216" y="3103076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12,600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원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2360" y="3068960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취소</a:t>
            </a:r>
            <a:r>
              <a:rPr lang="ko-KR" altLang="en-US" sz="1050" dirty="0" err="1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완료</a:t>
            </a:r>
            <a:endParaRPr lang="ko-KR" altLang="en-US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55576" y="1988840"/>
            <a:ext cx="14401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일반상품 주문관리 </a:t>
            </a:r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</a:t>
            </a:r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/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배송 조회</a:t>
            </a:r>
            <a:endParaRPr lang="en-US" altLang="ko-KR" sz="1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</a:t>
            </a:r>
            <a:r>
              <a:rPr lang="ko-KR" altLang="en-US" sz="1000" dirty="0" smtClean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취소</a:t>
            </a:r>
            <a:r>
              <a:rPr lang="en-US" altLang="ko-KR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000" dirty="0" smtClean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조회</a:t>
            </a:r>
            <a:endParaRPr lang="en-US" altLang="ko-KR" sz="1000" dirty="0">
              <a:solidFill>
                <a:srgbClr val="008E4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ko-KR" altLang="en-US" sz="105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회원정보관리 </a:t>
            </a:r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회원정보수정</a:t>
            </a:r>
            <a:endParaRPr lang="en-US" altLang="ko-KR" sz="1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비밀번호변경</a:t>
            </a:r>
            <a:endParaRPr lang="en-US" altLang="ko-KR" sz="1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 flipH="1">
            <a:off x="539552" y="1772816"/>
            <a:ext cx="432048" cy="0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>
            <a:off x="1763688" y="1772816"/>
            <a:ext cx="432048" cy="0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39552" y="1772816"/>
            <a:ext cx="0" cy="2232248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2195736" y="1772816"/>
            <a:ext cx="0" cy="2232248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539552" y="4005064"/>
            <a:ext cx="1656184" cy="0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683568" y="2852936"/>
            <a:ext cx="72008" cy="72008"/>
          </a:xfrm>
          <a:prstGeom prst="ellipse">
            <a:avLst/>
          </a:prstGeom>
          <a:solidFill>
            <a:srgbClr val="008E4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683568" y="2060848"/>
            <a:ext cx="72008" cy="72008"/>
          </a:xfrm>
          <a:prstGeom prst="ellipse">
            <a:avLst/>
          </a:prstGeom>
          <a:solidFill>
            <a:srgbClr val="008E4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부제목 27"/>
          <p:cNvSpPr txBox="1">
            <a:spLocks/>
          </p:cNvSpPr>
          <p:nvPr/>
        </p:nvSpPr>
        <p:spPr>
          <a:xfrm>
            <a:off x="1043608" y="1628800"/>
            <a:ext cx="792088" cy="5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u="sng" dirty="0">
                <a:solidFill>
                  <a:srgbClr val="008E40"/>
                </a:solidFill>
                <a:latin typeface="HY헤드라인M" pitchFamily="18" charset="-127"/>
                <a:ea typeface="HY헤드라인M" pitchFamily="18" charset="-127"/>
                <a:cs typeface="함초롬돋움" pitchFamily="50" charset="-127"/>
              </a:rPr>
              <a:t>MY</a:t>
            </a:r>
            <a:r>
              <a:rPr lang="ko-KR" altLang="en-US" sz="1200" u="sng" dirty="0">
                <a:solidFill>
                  <a:srgbClr val="008E40"/>
                </a:solidFill>
                <a:latin typeface="HY헤드라인M" pitchFamily="18" charset="-127"/>
                <a:ea typeface="HY헤드라인M" pitchFamily="18" charset="-127"/>
                <a:cs typeface="함초롬돋움" pitchFamily="50" charset="-127"/>
              </a:rPr>
              <a:t>나인</a:t>
            </a:r>
            <a:endParaRPr kumimoji="0" lang="ko-KR" altLang="en-US" sz="1200" b="0" i="0" u="sng" strike="noStrike" kern="1200" cap="none" spc="0" normalizeH="0" baseline="0" noProof="0" dirty="0">
              <a:ln>
                <a:noFill/>
              </a:ln>
              <a:solidFill>
                <a:srgbClr val="008E4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함초롬돋움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483768" y="2204864"/>
            <a:ext cx="72008" cy="72008"/>
          </a:xfrm>
          <a:prstGeom prst="ellipse">
            <a:avLst/>
          </a:prstGeom>
          <a:solidFill>
            <a:srgbClr val="008E4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메이크샵_검색엔진 x 쇼핑몰 구축">
            <a:extLst>
              <a:ext uri="{FF2B5EF4-FFF2-40B4-BE49-F238E27FC236}">
                <a16:creationId xmlns:a16="http://schemas.microsoft.com/office/drawing/2014/main" id="{EBEABF48-533E-4E30-B372-389B89FD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06403"/>
            <a:ext cx="4861321" cy="512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1BEF0CE-8B05-4921-B921-ECD1DBD64617}"/>
              </a:ext>
            </a:extLst>
          </p:cNvPr>
          <p:cNvGrpSpPr/>
          <p:nvPr/>
        </p:nvGrpSpPr>
        <p:grpSpPr>
          <a:xfrm>
            <a:off x="467544" y="481318"/>
            <a:ext cx="7355823" cy="648072"/>
            <a:chOff x="528545" y="682175"/>
            <a:chExt cx="7355823" cy="648072"/>
          </a:xfrm>
        </p:grpSpPr>
        <p:pic>
          <p:nvPicPr>
            <p:cNvPr id="6" name="그림 5" descr="f8fb22206f28c898eaceffd53533ff33_t.jpeg">
              <a:extLst>
                <a:ext uri="{FF2B5EF4-FFF2-40B4-BE49-F238E27FC236}">
                  <a16:creationId xmlns:a16="http://schemas.microsoft.com/office/drawing/2014/main" id="{5FE416A0-E802-4BAF-BB71-E84E20D3CD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l="13717" t="40846" r="12165" b="40847"/>
            <a:stretch/>
          </p:blipFill>
          <p:spPr>
            <a:xfrm>
              <a:off x="3347864" y="826191"/>
              <a:ext cx="4536504" cy="504056"/>
            </a:xfrm>
            <a:prstGeom prst="rect">
              <a:avLst/>
            </a:prstGeom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A0C4BF75-E4D7-4272-9001-2588DA04D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545" y="682175"/>
              <a:ext cx="650842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7D8BEB-7ACD-47BA-B8E8-2FE72D185210}"/>
                </a:ext>
              </a:extLst>
            </p:cNvPr>
            <p:cNvSpPr txBox="1"/>
            <p:nvPr/>
          </p:nvSpPr>
          <p:spPr>
            <a:xfrm>
              <a:off x="1032601" y="826191"/>
              <a:ext cx="2448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rgbClr val="002060"/>
                  </a:solidFill>
                  <a:latin typeface="Segoe UI Black" pitchFamily="34" charset="0"/>
                  <a:ea typeface="Segoe UI Black" pitchFamily="34" charset="0"/>
                </a:rPr>
                <a:t>NINE</a:t>
              </a:r>
              <a:r>
                <a:rPr lang="en-US" altLang="ko-KR" sz="2200" dirty="0">
                  <a:solidFill>
                    <a:srgbClr val="002060"/>
                  </a:solidFill>
                  <a:latin typeface="HY헤드라인M" pitchFamily="18" charset="-127"/>
                  <a:ea typeface="문체부 돋음체" pitchFamily="49" charset="-127"/>
                </a:rPr>
                <a:t> </a:t>
              </a:r>
              <a:r>
                <a:rPr lang="ko-KR" altLang="en-US" sz="2200" b="1" dirty="0">
                  <a:solidFill>
                    <a:srgbClr val="002060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나인문고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1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2483768" y="2924944"/>
            <a:ext cx="1512168" cy="1152128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3">
            <a:extLst>
              <a:ext uri="{FF2B5EF4-FFF2-40B4-BE49-F238E27FC236}">
                <a16:creationId xmlns:a16="http://schemas.microsoft.com/office/drawing/2014/main" id="{5EC830EC-436A-4EE1-8FC4-73A057DE8053}"/>
              </a:ext>
            </a:extLst>
          </p:cNvPr>
          <p:cNvGrpSpPr/>
          <p:nvPr/>
        </p:nvGrpSpPr>
        <p:grpSpPr>
          <a:xfrm>
            <a:off x="515063" y="126440"/>
            <a:ext cx="7355823" cy="648072"/>
            <a:chOff x="528545" y="682175"/>
            <a:chExt cx="7355823" cy="648072"/>
          </a:xfrm>
        </p:grpSpPr>
        <p:pic>
          <p:nvPicPr>
            <p:cNvPr id="5" name="그림 4" descr="f8fb22206f28c898eaceffd53533ff33_t.jpeg">
              <a:extLst>
                <a:ext uri="{FF2B5EF4-FFF2-40B4-BE49-F238E27FC236}">
                  <a16:creationId xmlns:a16="http://schemas.microsoft.com/office/drawing/2014/main" id="{D9E582E9-736D-4787-B5DF-34CBB0C97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l="13717" t="40846" r="12165" b="40847"/>
            <a:stretch/>
          </p:blipFill>
          <p:spPr>
            <a:xfrm>
              <a:off x="3347864" y="826191"/>
              <a:ext cx="4536504" cy="504056"/>
            </a:xfrm>
            <a:prstGeom prst="rect">
              <a:avLst/>
            </a:prstGeom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8D2A1C43-3C51-402B-A424-D20FD940F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545" y="682175"/>
              <a:ext cx="650842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62CEAD-FB52-4D2E-ADFB-41232B287FF1}"/>
                </a:ext>
              </a:extLst>
            </p:cNvPr>
            <p:cNvSpPr txBox="1"/>
            <p:nvPr/>
          </p:nvSpPr>
          <p:spPr>
            <a:xfrm>
              <a:off x="1032601" y="826191"/>
              <a:ext cx="2448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rgbClr val="002060"/>
                  </a:solidFill>
                  <a:latin typeface="Segoe UI Black" pitchFamily="34" charset="0"/>
                  <a:ea typeface="Segoe UI Black" pitchFamily="34" charset="0"/>
                </a:rPr>
                <a:t>NINE</a:t>
              </a:r>
              <a:r>
                <a:rPr lang="en-US" altLang="ko-KR" sz="2200" dirty="0">
                  <a:solidFill>
                    <a:srgbClr val="002060"/>
                  </a:solidFill>
                  <a:latin typeface="HY헤드라인M" pitchFamily="18" charset="-127"/>
                  <a:ea typeface="문체부 돋음체" pitchFamily="49" charset="-127"/>
                </a:rPr>
                <a:t> </a:t>
              </a:r>
              <a:r>
                <a:rPr lang="ko-KR" altLang="en-US" sz="2200" b="1" dirty="0">
                  <a:solidFill>
                    <a:srgbClr val="002060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나인문고</a:t>
              </a:r>
            </a:p>
          </p:txBody>
        </p:sp>
      </p:grpSp>
      <p:grpSp>
        <p:nvGrpSpPr>
          <p:cNvPr id="3" name="그룹 7">
            <a:extLst>
              <a:ext uri="{FF2B5EF4-FFF2-40B4-BE49-F238E27FC236}">
                <a16:creationId xmlns:a16="http://schemas.microsoft.com/office/drawing/2014/main" id="{A51B90B4-B3FA-4B8C-A444-2C4DDD90EADF}"/>
              </a:ext>
            </a:extLst>
          </p:cNvPr>
          <p:cNvGrpSpPr/>
          <p:nvPr/>
        </p:nvGrpSpPr>
        <p:grpSpPr>
          <a:xfrm>
            <a:off x="474442" y="918528"/>
            <a:ext cx="5249686" cy="341225"/>
            <a:chOff x="233929" y="918528"/>
            <a:chExt cx="5249686" cy="3412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5AC503-1062-47A5-9BAC-C11A0593459A}"/>
                </a:ext>
              </a:extLst>
            </p:cNvPr>
            <p:cNvSpPr txBox="1"/>
            <p:nvPr/>
          </p:nvSpPr>
          <p:spPr>
            <a:xfrm>
              <a:off x="515063" y="918528"/>
              <a:ext cx="4968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전체   국내도서   외국도서   </a:t>
              </a:r>
              <a:r>
                <a:rPr lang="en-US" altLang="ko-KR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e-book   MY</a:t>
              </a:r>
              <a:r>
                <a:rPr lang="ko-KR" altLang="en-US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나인  </a:t>
              </a:r>
            </a:p>
          </p:txBody>
        </p:sp>
        <p:pic>
          <p:nvPicPr>
            <p:cNvPr id="10" name="그림 9" descr="사본 -istockphoto-1180596398-1024x1024.jpg">
              <a:extLst>
                <a:ext uri="{FF2B5EF4-FFF2-40B4-BE49-F238E27FC236}">
                  <a16:creationId xmlns:a16="http://schemas.microsoft.com/office/drawing/2014/main" id="{A444BE98-F985-46A7-B10A-2F3FE4EDE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929" y="949350"/>
              <a:ext cx="288032" cy="310403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41F6418-4D0D-4768-89B0-8A64F440625B}"/>
                </a:ext>
              </a:extLst>
            </p:cNvPr>
            <p:cNvCxnSpPr/>
            <p:nvPr/>
          </p:nvCxnSpPr>
          <p:spPr>
            <a:xfrm>
              <a:off x="593969" y="1237382"/>
              <a:ext cx="4176464" cy="0"/>
            </a:xfrm>
            <a:prstGeom prst="line">
              <a:avLst/>
            </a:prstGeom>
            <a:ln>
              <a:solidFill>
                <a:srgbClr val="008E40"/>
              </a:solidFill>
            </a:ln>
            <a:effectLst>
              <a:outerShdw blurRad="50800" dist="50800" dir="5400000" algn="ctr" rotWithShape="0">
                <a:srgbClr val="008E40">
                  <a:alpha val="84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339752" y="1772816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회원정보관리   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&gt;  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회원정보수정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55776" y="2087270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회원정보확인</a:t>
            </a:r>
          </a:p>
        </p:txBody>
      </p:sp>
      <p:sp>
        <p:nvSpPr>
          <p:cNvPr id="26" name="타원 25"/>
          <p:cNvSpPr/>
          <p:nvPr/>
        </p:nvSpPr>
        <p:spPr>
          <a:xfrm>
            <a:off x="2483768" y="2204864"/>
            <a:ext cx="72008" cy="72008"/>
          </a:xfrm>
          <a:prstGeom prst="ellipse">
            <a:avLst/>
          </a:prstGeom>
          <a:solidFill>
            <a:srgbClr val="008E4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576" y="1988840"/>
            <a:ext cx="14401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일반상품 주문관리 </a:t>
            </a:r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</a:t>
            </a:r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/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배송 조회</a:t>
            </a:r>
            <a:endParaRPr lang="en-US" altLang="ko-KR" sz="1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</a:t>
            </a:r>
            <a:r>
              <a:rPr lang="ko-KR" altLang="en-US" sz="1000" dirty="0" err="1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취소조회</a:t>
            </a:r>
            <a:endParaRPr lang="en-US" altLang="ko-KR" sz="1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ko-KR" altLang="en-US" sz="105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회원정보관리 </a:t>
            </a:r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</a:t>
            </a:r>
            <a:r>
              <a:rPr lang="ko-KR" altLang="en-US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회원정보수정</a:t>
            </a:r>
            <a:endParaRPr lang="en-US" altLang="ko-KR" sz="1000" dirty="0">
              <a:solidFill>
                <a:srgbClr val="008E4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비밀번호변경</a:t>
            </a:r>
            <a:endParaRPr lang="en-US" altLang="ko-KR" sz="1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539552" y="1772816"/>
            <a:ext cx="432048" cy="0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763688" y="1772816"/>
            <a:ext cx="432048" cy="0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39552" y="1772816"/>
            <a:ext cx="0" cy="2232248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5736" y="1772816"/>
            <a:ext cx="0" cy="2232248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39552" y="4005064"/>
            <a:ext cx="1656184" cy="0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683568" y="2852936"/>
            <a:ext cx="72008" cy="72008"/>
          </a:xfrm>
          <a:prstGeom prst="ellipse">
            <a:avLst/>
          </a:prstGeom>
          <a:solidFill>
            <a:srgbClr val="008E4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83568" y="2060848"/>
            <a:ext cx="72008" cy="72008"/>
          </a:xfrm>
          <a:prstGeom prst="ellipse">
            <a:avLst/>
          </a:prstGeom>
          <a:solidFill>
            <a:srgbClr val="008E4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부제목 27"/>
          <p:cNvSpPr txBox="1">
            <a:spLocks/>
          </p:cNvSpPr>
          <p:nvPr/>
        </p:nvSpPr>
        <p:spPr>
          <a:xfrm>
            <a:off x="1043608" y="1628800"/>
            <a:ext cx="792088" cy="5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u="sng" dirty="0">
                <a:solidFill>
                  <a:srgbClr val="008E40"/>
                </a:solidFill>
                <a:latin typeface="HY헤드라인M" pitchFamily="18" charset="-127"/>
                <a:ea typeface="HY헤드라인M" pitchFamily="18" charset="-127"/>
                <a:cs typeface="함초롬돋움" pitchFamily="50" charset="-127"/>
              </a:rPr>
              <a:t>MY</a:t>
            </a:r>
            <a:r>
              <a:rPr lang="ko-KR" altLang="en-US" sz="1200" u="sng" dirty="0">
                <a:solidFill>
                  <a:srgbClr val="008E40"/>
                </a:solidFill>
                <a:latin typeface="HY헤드라인M" pitchFamily="18" charset="-127"/>
                <a:ea typeface="HY헤드라인M" pitchFamily="18" charset="-127"/>
                <a:cs typeface="함초롬돋움" pitchFamily="50" charset="-127"/>
              </a:rPr>
              <a:t>나인</a:t>
            </a:r>
            <a:endParaRPr kumimoji="0" lang="ko-KR" altLang="en-US" sz="1200" b="0" i="0" u="sng" strike="noStrike" kern="1200" cap="none" spc="0" normalizeH="0" baseline="0" noProof="0" dirty="0">
              <a:ln>
                <a:noFill/>
              </a:ln>
              <a:solidFill>
                <a:srgbClr val="008E4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함초롬돋움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11760" y="2636912"/>
            <a:ext cx="540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홍길동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님의 정보를 안전하게 보호하기 위해 비밀번호를 다시 한번 확인 합니다</a:t>
            </a:r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endParaRPr lang="ko-KR" altLang="en-US" sz="1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2483768" y="4077072"/>
            <a:ext cx="6264696" cy="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483768" y="2924944"/>
            <a:ext cx="6264696" cy="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8748464" y="2924944"/>
            <a:ext cx="8384" cy="1152128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3995936" y="2924944"/>
            <a:ext cx="8384" cy="1152128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2483768" y="2924944"/>
            <a:ext cx="8384" cy="1152128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483768" y="3501008"/>
            <a:ext cx="6264696" cy="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15816" y="306896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아이디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43808" y="364502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비밀번호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11960" y="3068960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dianepark1120@gmail.com</a:t>
            </a:r>
            <a:endParaRPr lang="ko-KR" altLang="en-US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11960" y="3645024"/>
            <a:ext cx="1944216" cy="28803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372200" y="3671446"/>
            <a:ext cx="504056" cy="261610"/>
          </a:xfrm>
          <a:prstGeom prst="rect">
            <a:avLst/>
          </a:prstGeom>
          <a:solidFill>
            <a:srgbClr val="008E40"/>
          </a:solidFill>
          <a:ln cap="rnd" cmpd="dbl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wrap="square" lIns="108000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확인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2483768" y="2420888"/>
            <a:ext cx="1512168" cy="576064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2483768" y="2996952"/>
            <a:ext cx="1512168" cy="1152128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3">
            <a:extLst>
              <a:ext uri="{FF2B5EF4-FFF2-40B4-BE49-F238E27FC236}">
                <a16:creationId xmlns:a16="http://schemas.microsoft.com/office/drawing/2014/main" id="{5EC830EC-436A-4EE1-8FC4-73A057DE8053}"/>
              </a:ext>
            </a:extLst>
          </p:cNvPr>
          <p:cNvGrpSpPr/>
          <p:nvPr/>
        </p:nvGrpSpPr>
        <p:grpSpPr>
          <a:xfrm>
            <a:off x="515063" y="126440"/>
            <a:ext cx="7355823" cy="648072"/>
            <a:chOff x="528545" y="682175"/>
            <a:chExt cx="7355823" cy="648072"/>
          </a:xfrm>
        </p:grpSpPr>
        <p:pic>
          <p:nvPicPr>
            <p:cNvPr id="5" name="그림 4" descr="f8fb22206f28c898eaceffd53533ff33_t.jpeg">
              <a:extLst>
                <a:ext uri="{FF2B5EF4-FFF2-40B4-BE49-F238E27FC236}">
                  <a16:creationId xmlns:a16="http://schemas.microsoft.com/office/drawing/2014/main" id="{D9E582E9-736D-4787-B5DF-34CBB0C97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l="13717" t="40846" r="12165" b="40847"/>
            <a:stretch/>
          </p:blipFill>
          <p:spPr>
            <a:xfrm>
              <a:off x="3347864" y="826191"/>
              <a:ext cx="4536504" cy="504056"/>
            </a:xfrm>
            <a:prstGeom prst="rect">
              <a:avLst/>
            </a:prstGeom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8D2A1C43-3C51-402B-A424-D20FD940F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545" y="682175"/>
              <a:ext cx="650842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62CEAD-FB52-4D2E-ADFB-41232B287FF1}"/>
                </a:ext>
              </a:extLst>
            </p:cNvPr>
            <p:cNvSpPr txBox="1"/>
            <p:nvPr/>
          </p:nvSpPr>
          <p:spPr>
            <a:xfrm>
              <a:off x="1032601" y="826191"/>
              <a:ext cx="2448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rgbClr val="002060"/>
                  </a:solidFill>
                  <a:latin typeface="Segoe UI Black" pitchFamily="34" charset="0"/>
                  <a:ea typeface="Segoe UI Black" pitchFamily="34" charset="0"/>
                </a:rPr>
                <a:t>NINE</a:t>
              </a:r>
              <a:r>
                <a:rPr lang="en-US" altLang="ko-KR" sz="2200" dirty="0">
                  <a:solidFill>
                    <a:srgbClr val="002060"/>
                  </a:solidFill>
                  <a:latin typeface="HY헤드라인M" pitchFamily="18" charset="-127"/>
                  <a:ea typeface="문체부 돋음체" pitchFamily="49" charset="-127"/>
                </a:rPr>
                <a:t> </a:t>
              </a:r>
              <a:r>
                <a:rPr lang="ko-KR" altLang="en-US" sz="2200" b="1" dirty="0">
                  <a:solidFill>
                    <a:srgbClr val="002060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나인문고</a:t>
              </a:r>
            </a:p>
          </p:txBody>
        </p:sp>
      </p:grpSp>
      <p:grpSp>
        <p:nvGrpSpPr>
          <p:cNvPr id="3" name="그룹 7">
            <a:extLst>
              <a:ext uri="{FF2B5EF4-FFF2-40B4-BE49-F238E27FC236}">
                <a16:creationId xmlns:a16="http://schemas.microsoft.com/office/drawing/2014/main" id="{A51B90B4-B3FA-4B8C-A444-2C4DDD90EADF}"/>
              </a:ext>
            </a:extLst>
          </p:cNvPr>
          <p:cNvGrpSpPr/>
          <p:nvPr/>
        </p:nvGrpSpPr>
        <p:grpSpPr>
          <a:xfrm>
            <a:off x="474442" y="918528"/>
            <a:ext cx="5249686" cy="341225"/>
            <a:chOff x="233929" y="918528"/>
            <a:chExt cx="5249686" cy="3412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5AC503-1062-47A5-9BAC-C11A0593459A}"/>
                </a:ext>
              </a:extLst>
            </p:cNvPr>
            <p:cNvSpPr txBox="1"/>
            <p:nvPr/>
          </p:nvSpPr>
          <p:spPr>
            <a:xfrm>
              <a:off x="515063" y="918528"/>
              <a:ext cx="4968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전체   국내도서   외국도서   </a:t>
              </a:r>
              <a:r>
                <a:rPr lang="en-US" altLang="ko-KR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e-book   MY</a:t>
              </a:r>
              <a:r>
                <a:rPr lang="ko-KR" altLang="en-US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나인  </a:t>
              </a:r>
            </a:p>
          </p:txBody>
        </p:sp>
        <p:pic>
          <p:nvPicPr>
            <p:cNvPr id="10" name="그림 9" descr="사본 -istockphoto-1180596398-1024x1024.jpg">
              <a:extLst>
                <a:ext uri="{FF2B5EF4-FFF2-40B4-BE49-F238E27FC236}">
                  <a16:creationId xmlns:a16="http://schemas.microsoft.com/office/drawing/2014/main" id="{A444BE98-F985-46A7-B10A-2F3FE4EDE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929" y="949350"/>
              <a:ext cx="288032" cy="310403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41F6418-4D0D-4768-89B0-8A64F440625B}"/>
                </a:ext>
              </a:extLst>
            </p:cNvPr>
            <p:cNvCxnSpPr/>
            <p:nvPr/>
          </p:nvCxnSpPr>
          <p:spPr>
            <a:xfrm>
              <a:off x="593969" y="1237382"/>
              <a:ext cx="4176464" cy="0"/>
            </a:xfrm>
            <a:prstGeom prst="line">
              <a:avLst/>
            </a:prstGeom>
            <a:ln>
              <a:solidFill>
                <a:srgbClr val="008E40"/>
              </a:solidFill>
            </a:ln>
            <a:effectLst>
              <a:outerShdw blurRad="50800" dist="50800" dir="5400000" algn="ctr" rotWithShape="0">
                <a:srgbClr val="008E40">
                  <a:alpha val="84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339752" y="1772816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회원정보관리   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&gt;  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회원정보수정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55776" y="2132856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내 정보   </a:t>
            </a:r>
          </a:p>
        </p:txBody>
      </p:sp>
      <p:sp>
        <p:nvSpPr>
          <p:cNvPr id="26" name="타원 25"/>
          <p:cNvSpPr/>
          <p:nvPr/>
        </p:nvSpPr>
        <p:spPr>
          <a:xfrm>
            <a:off x="2483768" y="2204864"/>
            <a:ext cx="72008" cy="72008"/>
          </a:xfrm>
          <a:prstGeom prst="ellipse">
            <a:avLst/>
          </a:prstGeom>
          <a:solidFill>
            <a:srgbClr val="008E4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576" y="1988840"/>
            <a:ext cx="14401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일반상품 주문관리 </a:t>
            </a:r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주문</a:t>
            </a:r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/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배송 조회</a:t>
            </a:r>
            <a:endParaRPr lang="en-US" altLang="ko-KR" sz="1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</a:t>
            </a:r>
            <a:r>
              <a:rPr lang="ko-KR" altLang="en-US" sz="1000" dirty="0" err="1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취소조회</a:t>
            </a:r>
            <a:endParaRPr lang="en-US" altLang="ko-KR" sz="1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ko-KR" altLang="en-US" sz="105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회원정보관리 </a:t>
            </a:r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</a:t>
            </a:r>
            <a:r>
              <a:rPr lang="ko-KR" altLang="en-US" sz="100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회원정보수정</a:t>
            </a:r>
            <a:endParaRPr lang="en-US" altLang="ko-KR" sz="1000" dirty="0">
              <a:solidFill>
                <a:srgbClr val="008E4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</a:t>
            </a:r>
            <a:r>
              <a:rPr lang="ko-KR" altLang="en-US" sz="1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비밀번호변경</a:t>
            </a:r>
            <a:endParaRPr lang="en-US" altLang="ko-KR" sz="1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539552" y="1772816"/>
            <a:ext cx="432048" cy="0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763688" y="1772816"/>
            <a:ext cx="432048" cy="0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39552" y="1772816"/>
            <a:ext cx="0" cy="2232248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5736" y="1772816"/>
            <a:ext cx="0" cy="2232248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39552" y="4005064"/>
            <a:ext cx="1656184" cy="0"/>
          </a:xfrm>
          <a:prstGeom prst="line">
            <a:avLst/>
          </a:prstGeom>
          <a:ln>
            <a:solidFill>
              <a:srgbClr val="00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683568" y="2852936"/>
            <a:ext cx="72008" cy="72008"/>
          </a:xfrm>
          <a:prstGeom prst="ellipse">
            <a:avLst/>
          </a:prstGeom>
          <a:solidFill>
            <a:srgbClr val="008E4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83568" y="2060848"/>
            <a:ext cx="72008" cy="72008"/>
          </a:xfrm>
          <a:prstGeom prst="ellipse">
            <a:avLst/>
          </a:prstGeom>
          <a:solidFill>
            <a:srgbClr val="008E4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부제목 27"/>
          <p:cNvSpPr txBox="1">
            <a:spLocks/>
          </p:cNvSpPr>
          <p:nvPr/>
        </p:nvSpPr>
        <p:spPr>
          <a:xfrm>
            <a:off x="1043608" y="1628800"/>
            <a:ext cx="792088" cy="5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u="sng" dirty="0">
                <a:solidFill>
                  <a:srgbClr val="008E40"/>
                </a:solidFill>
                <a:latin typeface="HY헤드라인M" pitchFamily="18" charset="-127"/>
                <a:ea typeface="HY헤드라인M" pitchFamily="18" charset="-127"/>
                <a:cs typeface="함초롬돋움" pitchFamily="50" charset="-127"/>
              </a:rPr>
              <a:t>MY</a:t>
            </a:r>
            <a:r>
              <a:rPr lang="ko-KR" altLang="en-US" sz="1200" u="sng" dirty="0">
                <a:solidFill>
                  <a:srgbClr val="008E40"/>
                </a:solidFill>
                <a:latin typeface="HY헤드라인M" pitchFamily="18" charset="-127"/>
                <a:ea typeface="HY헤드라인M" pitchFamily="18" charset="-127"/>
                <a:cs typeface="함초롬돋움" pitchFamily="50" charset="-127"/>
              </a:rPr>
              <a:t>나인</a:t>
            </a:r>
            <a:endParaRPr kumimoji="0" lang="ko-KR" altLang="en-US" sz="1200" b="0" i="0" u="sng" strike="noStrike" kern="1200" cap="none" spc="0" normalizeH="0" baseline="0" noProof="0" dirty="0">
              <a:ln>
                <a:noFill/>
              </a:ln>
              <a:solidFill>
                <a:srgbClr val="008E4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함초롬돋움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2483768" y="4149080"/>
            <a:ext cx="4680520" cy="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483768" y="2996952"/>
            <a:ext cx="4680520" cy="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7164288" y="2996952"/>
            <a:ext cx="8384" cy="1152128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3995936" y="2996952"/>
            <a:ext cx="8384" cy="1152128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2483768" y="2996952"/>
            <a:ext cx="8384" cy="1152128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90" idx="1"/>
          </p:cNvCxnSpPr>
          <p:nvPr/>
        </p:nvCxnSpPr>
        <p:spPr>
          <a:xfrm>
            <a:off x="2483768" y="3573016"/>
            <a:ext cx="4680520" cy="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15816" y="314096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7824" y="371703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이름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39952" y="2564904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dianepark1120@gmail.com</a:t>
            </a:r>
            <a:endParaRPr lang="ko-KR" altLang="en-US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11960" y="3717032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홍길동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483768" y="4149080"/>
            <a:ext cx="1512168" cy="1152128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2483768" y="5301208"/>
            <a:ext cx="4680520" cy="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7164288" y="4149080"/>
            <a:ext cx="8384" cy="1152128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3995936" y="4149080"/>
            <a:ext cx="8384" cy="1152128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2483768" y="4149080"/>
            <a:ext cx="8384" cy="1152128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59" idx="1"/>
          </p:cNvCxnSpPr>
          <p:nvPr/>
        </p:nvCxnSpPr>
        <p:spPr>
          <a:xfrm>
            <a:off x="2483768" y="4725144"/>
            <a:ext cx="4680520" cy="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87824" y="486916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주소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11960" y="4293096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2000.11.20 (22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세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endParaRPr lang="ko-KR" altLang="en-US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71800" y="429309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생년월일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나이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endParaRPr lang="ko-KR" altLang="en-US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11960" y="4797152"/>
            <a:ext cx="27363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경기도 고양시 일산동구 </a:t>
            </a:r>
            <a:r>
              <a:rPr lang="ko-KR" altLang="en-US" sz="1050" dirty="0" err="1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식사동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1487 </a:t>
            </a:r>
            <a:r>
              <a:rPr lang="ko-KR" altLang="en-US" sz="1050" dirty="0" err="1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위시티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자이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단지아파트 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101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동 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101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호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483768" y="5301208"/>
            <a:ext cx="1512168" cy="1152128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2483768" y="6453336"/>
            <a:ext cx="4680520" cy="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7164288" y="5301208"/>
            <a:ext cx="8384" cy="1152128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3995936" y="5301208"/>
            <a:ext cx="8384" cy="1152128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483768" y="5301208"/>
            <a:ext cx="8384" cy="1152128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3" idx="1"/>
          </p:cNvCxnSpPr>
          <p:nvPr/>
        </p:nvCxnSpPr>
        <p:spPr>
          <a:xfrm>
            <a:off x="2483768" y="5877272"/>
            <a:ext cx="4680520" cy="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15816" y="544522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구입횟수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71800" y="602128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총 구매 금액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11960" y="5445224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총 </a:t>
            </a:r>
            <a:r>
              <a:rPr lang="en-US" altLang="ko-KR" sz="1050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건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11960" y="6021288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40,140 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원</a:t>
            </a:r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2483768" y="2420888"/>
            <a:ext cx="0" cy="576064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2483768" y="2420888"/>
            <a:ext cx="4680520" cy="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915816" y="256490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아이디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211960" y="3140968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*********</a:t>
            </a:r>
            <a:endParaRPr lang="ko-KR" altLang="en-US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 flipV="1">
            <a:off x="7164288" y="2420888"/>
            <a:ext cx="0" cy="576064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3995936" y="2420888"/>
            <a:ext cx="0" cy="576064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5EC830EC-436A-4EE1-8FC4-73A057DE8053}"/>
              </a:ext>
            </a:extLst>
          </p:cNvPr>
          <p:cNvGrpSpPr/>
          <p:nvPr/>
        </p:nvGrpSpPr>
        <p:grpSpPr>
          <a:xfrm>
            <a:off x="515063" y="126440"/>
            <a:ext cx="7355823" cy="648072"/>
            <a:chOff x="528545" y="682175"/>
            <a:chExt cx="7355823" cy="648072"/>
          </a:xfrm>
        </p:grpSpPr>
        <p:pic>
          <p:nvPicPr>
            <p:cNvPr id="5" name="그림 4" descr="f8fb22206f28c898eaceffd53533ff33_t.jpeg">
              <a:extLst>
                <a:ext uri="{FF2B5EF4-FFF2-40B4-BE49-F238E27FC236}">
                  <a16:creationId xmlns:a16="http://schemas.microsoft.com/office/drawing/2014/main" id="{D9E582E9-736D-4787-B5DF-34CBB0C97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l="13717" t="40846" r="12165" b="40847"/>
            <a:stretch/>
          </p:blipFill>
          <p:spPr>
            <a:xfrm>
              <a:off x="3347864" y="826191"/>
              <a:ext cx="4536504" cy="504056"/>
            </a:xfrm>
            <a:prstGeom prst="rect">
              <a:avLst/>
            </a:prstGeom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8D2A1C43-3C51-402B-A424-D20FD940F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545" y="682175"/>
              <a:ext cx="650842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62CEAD-FB52-4D2E-ADFB-41232B287FF1}"/>
                </a:ext>
              </a:extLst>
            </p:cNvPr>
            <p:cNvSpPr txBox="1"/>
            <p:nvPr/>
          </p:nvSpPr>
          <p:spPr>
            <a:xfrm>
              <a:off x="1032601" y="826191"/>
              <a:ext cx="2448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rgbClr val="002060"/>
                  </a:solidFill>
                  <a:latin typeface="Segoe UI Black" pitchFamily="34" charset="0"/>
                  <a:ea typeface="Segoe UI Black" pitchFamily="34" charset="0"/>
                </a:rPr>
                <a:t>NINE</a:t>
              </a:r>
              <a:r>
                <a:rPr lang="en-US" altLang="ko-KR" sz="2200" dirty="0">
                  <a:solidFill>
                    <a:srgbClr val="002060"/>
                  </a:solidFill>
                  <a:latin typeface="HY헤드라인M" pitchFamily="18" charset="-127"/>
                  <a:ea typeface="문체부 돋음체" pitchFamily="49" charset="-127"/>
                </a:rPr>
                <a:t> </a:t>
              </a:r>
              <a:r>
                <a:rPr lang="ko-KR" altLang="en-US" sz="2200" b="1" dirty="0">
                  <a:solidFill>
                    <a:srgbClr val="002060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나인문고</a:t>
              </a:r>
            </a:p>
          </p:txBody>
        </p:sp>
      </p:grpSp>
      <p:grpSp>
        <p:nvGrpSpPr>
          <p:cNvPr id="3" name="그룹 7">
            <a:extLst>
              <a:ext uri="{FF2B5EF4-FFF2-40B4-BE49-F238E27FC236}">
                <a16:creationId xmlns:a16="http://schemas.microsoft.com/office/drawing/2014/main" id="{A51B90B4-B3FA-4B8C-A444-2C4DDD90EADF}"/>
              </a:ext>
            </a:extLst>
          </p:cNvPr>
          <p:cNvGrpSpPr/>
          <p:nvPr/>
        </p:nvGrpSpPr>
        <p:grpSpPr>
          <a:xfrm>
            <a:off x="474442" y="918528"/>
            <a:ext cx="5249686" cy="341225"/>
            <a:chOff x="233929" y="918528"/>
            <a:chExt cx="5249686" cy="3412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5AC503-1062-47A5-9BAC-C11A0593459A}"/>
                </a:ext>
              </a:extLst>
            </p:cNvPr>
            <p:cNvSpPr txBox="1"/>
            <p:nvPr/>
          </p:nvSpPr>
          <p:spPr>
            <a:xfrm>
              <a:off x="515063" y="918528"/>
              <a:ext cx="4968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전체   국내도서   외국도서   </a:t>
              </a:r>
              <a:r>
                <a:rPr lang="en-US" altLang="ko-KR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e-book   MY</a:t>
              </a:r>
              <a:r>
                <a:rPr lang="ko-KR" altLang="en-US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나인  </a:t>
              </a:r>
            </a:p>
          </p:txBody>
        </p:sp>
        <p:pic>
          <p:nvPicPr>
            <p:cNvPr id="10" name="그림 9" descr="사본 -istockphoto-1180596398-1024x1024.jpg">
              <a:extLst>
                <a:ext uri="{FF2B5EF4-FFF2-40B4-BE49-F238E27FC236}">
                  <a16:creationId xmlns:a16="http://schemas.microsoft.com/office/drawing/2014/main" id="{A444BE98-F985-46A7-B10A-2F3FE4EDE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929" y="949350"/>
              <a:ext cx="288032" cy="310403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41F6418-4D0D-4768-89B0-8A64F440625B}"/>
                </a:ext>
              </a:extLst>
            </p:cNvPr>
            <p:cNvCxnSpPr/>
            <p:nvPr/>
          </p:nvCxnSpPr>
          <p:spPr>
            <a:xfrm>
              <a:off x="593969" y="1237382"/>
              <a:ext cx="4176464" cy="0"/>
            </a:xfrm>
            <a:prstGeom prst="line">
              <a:avLst/>
            </a:prstGeom>
            <a:ln>
              <a:solidFill>
                <a:srgbClr val="008E40"/>
              </a:solidFill>
            </a:ln>
            <a:effectLst>
              <a:outerShdw blurRad="50800" dist="50800" dir="5400000" algn="ctr" rotWithShape="0">
                <a:srgbClr val="008E40">
                  <a:alpha val="84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339752" y="1772816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회원정보관리   </a:t>
            </a:r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&gt;  </a:t>
            </a:r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회원정보변경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55776" y="2132856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비밀번호 수정</a:t>
            </a:r>
          </a:p>
        </p:txBody>
      </p:sp>
      <p:sp>
        <p:nvSpPr>
          <p:cNvPr id="26" name="타원 25"/>
          <p:cNvSpPr/>
          <p:nvPr/>
        </p:nvSpPr>
        <p:spPr>
          <a:xfrm>
            <a:off x="2483768" y="2204864"/>
            <a:ext cx="72008" cy="72008"/>
          </a:xfrm>
          <a:prstGeom prst="ellipse">
            <a:avLst/>
          </a:prstGeom>
          <a:solidFill>
            <a:srgbClr val="008E4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04E0B2-0AA0-4FC9-8405-D57284090176}"/>
              </a:ext>
            </a:extLst>
          </p:cNvPr>
          <p:cNvGrpSpPr/>
          <p:nvPr/>
        </p:nvGrpSpPr>
        <p:grpSpPr>
          <a:xfrm>
            <a:off x="539552" y="1628800"/>
            <a:ext cx="1656184" cy="2376264"/>
            <a:chOff x="539552" y="1628800"/>
            <a:chExt cx="1656184" cy="2376264"/>
          </a:xfrm>
        </p:grpSpPr>
        <p:cxnSp>
          <p:nvCxnSpPr>
            <p:cNvPr id="39" name="직선 연결선 38"/>
            <p:cNvCxnSpPr/>
            <p:nvPr/>
          </p:nvCxnSpPr>
          <p:spPr>
            <a:xfrm flipH="1">
              <a:off x="539552" y="1772816"/>
              <a:ext cx="432048" cy="0"/>
            </a:xfrm>
            <a:prstGeom prst="line">
              <a:avLst/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539552" y="1772816"/>
              <a:ext cx="0" cy="2232248"/>
            </a:xfrm>
            <a:prstGeom prst="line">
              <a:avLst/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39552" y="4005064"/>
              <a:ext cx="1656184" cy="0"/>
            </a:xfrm>
            <a:prstGeom prst="line">
              <a:avLst/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43B57B9-1BAE-4BF9-8EFD-6EBFE68C2401}"/>
                </a:ext>
              </a:extLst>
            </p:cNvPr>
            <p:cNvGrpSpPr/>
            <p:nvPr/>
          </p:nvGrpSpPr>
          <p:grpSpPr>
            <a:xfrm>
              <a:off x="683568" y="1628800"/>
              <a:ext cx="1512168" cy="2376264"/>
              <a:chOff x="683568" y="1628800"/>
              <a:chExt cx="1512168" cy="2376264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55576" y="1988840"/>
                <a:ext cx="144016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>
                    <a:latin typeface="함초롬돋움" pitchFamily="50" charset="-127"/>
                    <a:ea typeface="함초롬돋움" pitchFamily="50" charset="-127"/>
                    <a:cs typeface="함초롬돋움" pitchFamily="50" charset="-127"/>
                  </a:rPr>
                  <a:t>일반상품 주문관리 </a:t>
                </a:r>
                <a:endParaRPr lang="en-US" altLang="ko-KR" sz="1050" dirty="0"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endParaRPr>
              </a:p>
              <a:p>
                <a:r>
                  <a:rPr lang="en-US" altLang="ko-KR" sz="1000" dirty="0">
                    <a:latin typeface="함초롬돋움" pitchFamily="50" charset="-127"/>
                    <a:ea typeface="함초롬돋움" pitchFamily="50" charset="-127"/>
                    <a:cs typeface="함초롬돋움" pitchFamily="50" charset="-127"/>
                  </a:rPr>
                  <a:t> -</a:t>
                </a:r>
                <a:r>
                  <a:rPr lang="ko-KR" altLang="en-US" sz="1000" dirty="0">
                    <a:latin typeface="함초롬돋움" pitchFamily="50" charset="-127"/>
                    <a:ea typeface="함초롬돋움" pitchFamily="50" charset="-127"/>
                    <a:cs typeface="함초롬돋움" pitchFamily="50" charset="-127"/>
                  </a:rPr>
                  <a:t>주문</a:t>
                </a:r>
                <a:r>
                  <a:rPr lang="en-US" altLang="ko-KR" sz="1000" dirty="0">
                    <a:latin typeface="함초롬돋움" pitchFamily="50" charset="-127"/>
                    <a:ea typeface="함초롬돋움" pitchFamily="50" charset="-127"/>
                    <a:cs typeface="함초롬돋움" pitchFamily="50" charset="-127"/>
                  </a:rPr>
                  <a:t>/</a:t>
                </a:r>
                <a:r>
                  <a:rPr lang="ko-KR" altLang="en-US" sz="1000" dirty="0">
                    <a:latin typeface="함초롬돋움" pitchFamily="50" charset="-127"/>
                    <a:ea typeface="함초롬돋움" pitchFamily="50" charset="-127"/>
                    <a:cs typeface="함초롬돋움" pitchFamily="50" charset="-127"/>
                  </a:rPr>
                  <a:t>배송 조회</a:t>
                </a:r>
                <a:endParaRPr lang="en-US" altLang="ko-KR" sz="1000" dirty="0"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endParaRPr>
              </a:p>
              <a:p>
                <a:r>
                  <a:rPr lang="en-US" altLang="ko-KR" sz="1000" dirty="0">
                    <a:latin typeface="함초롬돋움" pitchFamily="50" charset="-127"/>
                    <a:ea typeface="함초롬돋움" pitchFamily="50" charset="-127"/>
                    <a:cs typeface="함초롬돋움" pitchFamily="50" charset="-127"/>
                  </a:rPr>
                  <a:t> -</a:t>
                </a:r>
                <a:r>
                  <a:rPr lang="ko-KR" altLang="en-US" sz="1000" dirty="0" err="1" smtClean="0">
                    <a:latin typeface="함초롬돋움" pitchFamily="50" charset="-127"/>
                    <a:ea typeface="함초롬돋움" pitchFamily="50" charset="-127"/>
                    <a:cs typeface="함초롬돋움" pitchFamily="50" charset="-127"/>
                  </a:rPr>
                  <a:t>취소조회</a:t>
                </a:r>
                <a:endParaRPr lang="en-US" altLang="ko-KR" sz="1000" dirty="0"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endParaRPr>
              </a:p>
              <a:p>
                <a:endParaRPr lang="en-US" altLang="ko-KR" sz="1050" dirty="0"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endParaRPr>
              </a:p>
              <a:p>
                <a:endParaRPr lang="en-US" altLang="ko-KR" sz="1050" dirty="0"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endParaRPr>
              </a:p>
              <a:p>
                <a:r>
                  <a:rPr lang="ko-KR" altLang="en-US" sz="1050" b="1" dirty="0">
                    <a:latin typeface="함초롬돋움" pitchFamily="50" charset="-127"/>
                    <a:ea typeface="함초롬돋움" pitchFamily="50" charset="-127"/>
                    <a:cs typeface="함초롬돋움" pitchFamily="50" charset="-127"/>
                  </a:rPr>
                  <a:t>회원정보관리 </a:t>
                </a:r>
                <a:endParaRPr lang="en-US" altLang="ko-KR" sz="1050" dirty="0"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endParaRPr>
              </a:p>
              <a:p>
                <a:r>
                  <a:rPr lang="en-US" altLang="ko-KR" sz="1000" dirty="0">
                    <a:latin typeface="함초롬돋움" pitchFamily="50" charset="-127"/>
                    <a:ea typeface="함초롬돋움" pitchFamily="50" charset="-127"/>
                    <a:cs typeface="함초롬돋움" pitchFamily="50" charset="-127"/>
                  </a:rPr>
                  <a:t> -</a:t>
                </a:r>
                <a:r>
                  <a:rPr lang="ko-KR" altLang="en-US" sz="1000" dirty="0">
                    <a:latin typeface="함초롬돋움" pitchFamily="50" charset="-127"/>
                    <a:ea typeface="함초롬돋움" pitchFamily="50" charset="-127"/>
                    <a:cs typeface="함초롬돋움" pitchFamily="50" charset="-127"/>
                  </a:rPr>
                  <a:t>회원정보수정</a:t>
                </a:r>
                <a:endParaRPr lang="en-US" altLang="ko-KR" sz="1000" dirty="0"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endParaRPr>
              </a:p>
              <a:p>
                <a:r>
                  <a:rPr lang="en-US" altLang="ko-KR" sz="1000" dirty="0">
                    <a:latin typeface="함초롬돋움" pitchFamily="50" charset="-127"/>
                    <a:ea typeface="함초롬돋움" pitchFamily="50" charset="-127"/>
                    <a:cs typeface="함초롬돋움" pitchFamily="50" charset="-127"/>
                  </a:rPr>
                  <a:t> -</a:t>
                </a:r>
                <a:r>
                  <a:rPr lang="ko-KR" altLang="en-US" sz="1000" dirty="0">
                    <a:solidFill>
                      <a:srgbClr val="008E40"/>
                    </a:solidFill>
                    <a:latin typeface="함초롬돋움" pitchFamily="50" charset="-127"/>
                    <a:ea typeface="함초롬돋움" pitchFamily="50" charset="-127"/>
                    <a:cs typeface="함초롬돋움" pitchFamily="50" charset="-127"/>
                  </a:rPr>
                  <a:t>비밀번호변경</a:t>
                </a:r>
                <a:endParaRPr lang="en-US" altLang="ko-KR" sz="1000" dirty="0">
                  <a:solidFill>
                    <a:srgbClr val="008E40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 flipH="1">
                <a:off x="1763688" y="1772816"/>
                <a:ext cx="432048" cy="0"/>
              </a:xfrm>
              <a:prstGeom prst="line">
                <a:avLst/>
              </a:prstGeom>
              <a:ln>
                <a:solidFill>
                  <a:srgbClr val="008E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195736" y="1772816"/>
                <a:ext cx="0" cy="2232248"/>
              </a:xfrm>
              <a:prstGeom prst="line">
                <a:avLst/>
              </a:prstGeom>
              <a:ln>
                <a:solidFill>
                  <a:srgbClr val="008E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/>
              <p:cNvSpPr/>
              <p:nvPr/>
            </p:nvSpPr>
            <p:spPr>
              <a:xfrm>
                <a:off x="683568" y="2852936"/>
                <a:ext cx="72008" cy="72008"/>
              </a:xfrm>
              <a:prstGeom prst="ellipse">
                <a:avLst/>
              </a:prstGeom>
              <a:solidFill>
                <a:srgbClr val="008E40"/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683568" y="2060848"/>
                <a:ext cx="72008" cy="72008"/>
              </a:xfrm>
              <a:prstGeom prst="ellipse">
                <a:avLst/>
              </a:prstGeom>
              <a:solidFill>
                <a:srgbClr val="008E40"/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부제목 27"/>
              <p:cNvSpPr txBox="1">
                <a:spLocks/>
              </p:cNvSpPr>
              <p:nvPr/>
            </p:nvSpPr>
            <p:spPr>
              <a:xfrm>
                <a:off x="1043608" y="1628800"/>
                <a:ext cx="792088" cy="550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1200" u="sng" dirty="0">
                    <a:solidFill>
                      <a:srgbClr val="008E40"/>
                    </a:solidFill>
                    <a:latin typeface="HY헤드라인M" pitchFamily="18" charset="-127"/>
                    <a:ea typeface="HY헤드라인M" pitchFamily="18" charset="-127"/>
                    <a:cs typeface="함초롬돋움" pitchFamily="50" charset="-127"/>
                  </a:rPr>
                  <a:t>MY</a:t>
                </a:r>
                <a:r>
                  <a:rPr lang="ko-KR" altLang="en-US" sz="1200" u="sng" dirty="0">
                    <a:solidFill>
                      <a:srgbClr val="008E40"/>
                    </a:solidFill>
                    <a:latin typeface="HY헤드라인M" pitchFamily="18" charset="-127"/>
                    <a:ea typeface="HY헤드라인M" pitchFamily="18" charset="-127"/>
                    <a:cs typeface="함초롬돋움" pitchFamily="50" charset="-127"/>
                  </a:rPr>
                  <a:t>나인</a:t>
                </a:r>
                <a:endParaRPr kumimoji="0" lang="ko-KR" alt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8E40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함초롬돋움" pitchFamily="50" charset="-127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2843808" y="2708920"/>
            <a:ext cx="3096344" cy="433553"/>
          </a:xfrm>
          <a:prstGeom prst="rect">
            <a:avLst/>
          </a:prstGeom>
          <a:noFill/>
          <a:ln w="12700">
            <a:solidFill>
              <a:schemeClr val="bg1">
                <a:lumMod val="65000"/>
                <a:alpha val="87000"/>
              </a:schemeClr>
            </a:solidFill>
          </a:ln>
        </p:spPr>
        <p:txBody>
          <a:bodyPr wrap="square" lIns="108000" tIns="108000" rIns="72000" bIns="10800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현재 비밀번호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43808" y="3284984"/>
            <a:ext cx="3096344" cy="433553"/>
          </a:xfrm>
          <a:prstGeom prst="rect">
            <a:avLst/>
          </a:prstGeom>
          <a:noFill/>
          <a:ln w="12700">
            <a:solidFill>
              <a:schemeClr val="bg1">
                <a:lumMod val="65000"/>
                <a:alpha val="87000"/>
              </a:schemeClr>
            </a:solidFill>
          </a:ln>
        </p:spPr>
        <p:txBody>
          <a:bodyPr wrap="square" lIns="108000" tIns="108000" rIns="72000" bIns="10800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신규 비밀번호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3808" y="3861048"/>
            <a:ext cx="3096344" cy="433553"/>
          </a:xfrm>
          <a:prstGeom prst="rect">
            <a:avLst/>
          </a:prstGeom>
          <a:noFill/>
          <a:ln w="12700">
            <a:solidFill>
              <a:schemeClr val="bg1">
                <a:lumMod val="65000"/>
                <a:alpha val="87000"/>
              </a:schemeClr>
            </a:solidFill>
          </a:ln>
        </p:spPr>
        <p:txBody>
          <a:bodyPr wrap="square" lIns="108000" tIns="108000" rIns="72000" bIns="10800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신규 비밀번호 재확인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43808" y="4437112"/>
            <a:ext cx="3096344" cy="433553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65000"/>
                <a:alpha val="87000"/>
              </a:schemeClr>
            </a:solidFill>
          </a:ln>
        </p:spPr>
        <p:txBody>
          <a:bodyPr wrap="square" lIns="108000" tIns="108000" rIns="72000" bIns="108000" rtlCol="0" anchor="ctr" anchorCtr="1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A7DEF6-0028-4EF0-AEF5-481E683DCA90}"/>
              </a:ext>
            </a:extLst>
          </p:cNvPr>
          <p:cNvSpPr txBox="1"/>
          <p:nvPr/>
        </p:nvSpPr>
        <p:spPr>
          <a:xfrm>
            <a:off x="107504" y="18864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화면</a:t>
            </a:r>
            <a:r>
              <a:rPr lang="en-US" altLang="ko-KR" dirty="0"/>
              <a:t>1_ </a:t>
            </a:r>
            <a:r>
              <a:rPr lang="ko-KR" altLang="en-US" dirty="0"/>
              <a:t>회원관리</a:t>
            </a:r>
            <a:endParaRPr lang="en-US" altLang="ko-KR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EA4FE6D-F32E-4BC4-8D6B-5E2D5D8B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98512"/>
            <a:ext cx="65084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79C591-342F-47D1-A210-C1BEA8E8EA91}"/>
              </a:ext>
            </a:extLst>
          </p:cNvPr>
          <p:cNvSpPr txBox="1"/>
          <p:nvPr/>
        </p:nvSpPr>
        <p:spPr>
          <a:xfrm>
            <a:off x="6588224" y="342528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2060"/>
                </a:solidFill>
                <a:latin typeface="Segoe UI Black" pitchFamily="34" charset="0"/>
                <a:ea typeface="Segoe UI Black" pitchFamily="34" charset="0"/>
              </a:rPr>
              <a:t>NINE</a:t>
            </a:r>
            <a:r>
              <a:rPr lang="en-US" altLang="ko-KR" sz="2200" dirty="0">
                <a:solidFill>
                  <a:srgbClr val="002060"/>
                </a:solidFill>
                <a:latin typeface="HY헤드라인M" pitchFamily="18" charset="-127"/>
                <a:ea typeface="문체부 돋음체" pitchFamily="49" charset="-127"/>
              </a:rPr>
              <a:t> </a:t>
            </a:r>
            <a:r>
              <a:rPr lang="ko-KR" altLang="en-US" sz="2200" b="1" dirty="0">
                <a:solidFill>
                  <a:srgbClr val="00206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나인문고</a:t>
            </a:r>
          </a:p>
        </p:txBody>
      </p:sp>
      <p:pic>
        <p:nvPicPr>
          <p:cNvPr id="1026" name="Picture 2" descr="egovframework:com:v2:uss:회원관리 [eGovFrame]">
            <a:extLst>
              <a:ext uri="{FF2B5EF4-FFF2-40B4-BE49-F238E27FC236}">
                <a16:creationId xmlns:a16="http://schemas.microsoft.com/office/drawing/2014/main" id="{F08CC459-B8E1-46CE-88F8-D2F686A9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17431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7164288" y="2132856"/>
            <a:ext cx="936104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7216007" y="2132856"/>
            <a:ext cx="864096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A7DEF6-0028-4EF0-AEF5-481E683DCA90}"/>
              </a:ext>
            </a:extLst>
          </p:cNvPr>
          <p:cNvSpPr txBox="1"/>
          <p:nvPr/>
        </p:nvSpPr>
        <p:spPr>
          <a:xfrm>
            <a:off x="107504" y="18864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화면</a:t>
            </a:r>
            <a:r>
              <a:rPr lang="en-US" altLang="ko-KR" dirty="0"/>
              <a:t>2_ </a:t>
            </a:r>
            <a:r>
              <a:rPr lang="ko-KR" altLang="en-US" dirty="0"/>
              <a:t>도서관리</a:t>
            </a:r>
            <a:endParaRPr lang="en-US" altLang="ko-KR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EA4FE6D-F32E-4BC4-8D6B-5E2D5D8B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98512"/>
            <a:ext cx="65084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79C591-342F-47D1-A210-C1BEA8E8EA91}"/>
              </a:ext>
            </a:extLst>
          </p:cNvPr>
          <p:cNvSpPr txBox="1"/>
          <p:nvPr/>
        </p:nvSpPr>
        <p:spPr>
          <a:xfrm>
            <a:off x="6588224" y="342528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2060"/>
                </a:solidFill>
                <a:latin typeface="Segoe UI Black" pitchFamily="34" charset="0"/>
                <a:ea typeface="Segoe UI Black" pitchFamily="34" charset="0"/>
              </a:rPr>
              <a:t>NINE</a:t>
            </a:r>
            <a:r>
              <a:rPr lang="en-US" altLang="ko-KR" sz="2200" dirty="0">
                <a:solidFill>
                  <a:srgbClr val="002060"/>
                </a:solidFill>
                <a:latin typeface="HY헤드라인M" pitchFamily="18" charset="-127"/>
                <a:ea typeface="문체부 돋음체" pitchFamily="49" charset="-127"/>
              </a:rPr>
              <a:t> </a:t>
            </a:r>
            <a:r>
              <a:rPr lang="ko-KR" altLang="en-US" sz="2200" b="1" dirty="0">
                <a:solidFill>
                  <a:srgbClr val="00206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나인문고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285C80F-7D80-4495-B83E-D67BBDE86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96837"/>
              </p:ext>
            </p:extLst>
          </p:nvPr>
        </p:nvGraphicFramePr>
        <p:xfrm>
          <a:off x="179512" y="1397000"/>
          <a:ext cx="8712971" cy="255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297">
                  <a:extLst>
                    <a:ext uri="{9D8B030D-6E8A-4147-A177-3AD203B41FA5}">
                      <a16:colId xmlns:a16="http://schemas.microsoft.com/office/drawing/2014/main" val="2924138561"/>
                    </a:ext>
                  </a:extLst>
                </a:gridCol>
                <a:gridCol w="871297">
                  <a:extLst>
                    <a:ext uri="{9D8B030D-6E8A-4147-A177-3AD203B41FA5}">
                      <a16:colId xmlns:a16="http://schemas.microsoft.com/office/drawing/2014/main" val="1556690139"/>
                    </a:ext>
                  </a:extLst>
                </a:gridCol>
                <a:gridCol w="871297">
                  <a:extLst>
                    <a:ext uri="{9D8B030D-6E8A-4147-A177-3AD203B41FA5}">
                      <a16:colId xmlns:a16="http://schemas.microsoft.com/office/drawing/2014/main" val="2527995344"/>
                    </a:ext>
                  </a:extLst>
                </a:gridCol>
                <a:gridCol w="871297">
                  <a:extLst>
                    <a:ext uri="{9D8B030D-6E8A-4147-A177-3AD203B41FA5}">
                      <a16:colId xmlns:a16="http://schemas.microsoft.com/office/drawing/2014/main" val="2191793519"/>
                    </a:ext>
                  </a:extLst>
                </a:gridCol>
                <a:gridCol w="597665">
                  <a:extLst>
                    <a:ext uri="{9D8B030D-6E8A-4147-A177-3AD203B41FA5}">
                      <a16:colId xmlns:a16="http://schemas.microsoft.com/office/drawing/2014/main" val="84860898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082711417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83573204"/>
                    </a:ext>
                  </a:extLst>
                </a:gridCol>
                <a:gridCol w="1267344">
                  <a:extLst>
                    <a:ext uri="{9D8B030D-6E8A-4147-A177-3AD203B41FA5}">
                      <a16:colId xmlns:a16="http://schemas.microsoft.com/office/drawing/2014/main" val="1735730215"/>
                    </a:ext>
                  </a:extLst>
                </a:gridCol>
                <a:gridCol w="871297">
                  <a:extLst>
                    <a:ext uri="{9D8B030D-6E8A-4147-A177-3AD203B41FA5}">
                      <a16:colId xmlns:a16="http://schemas.microsoft.com/office/drawing/2014/main" val="3164650493"/>
                    </a:ext>
                  </a:extLst>
                </a:gridCol>
                <a:gridCol w="871297">
                  <a:extLst>
                    <a:ext uri="{9D8B030D-6E8A-4147-A177-3AD203B41FA5}">
                      <a16:colId xmlns:a16="http://schemas.microsoft.com/office/drawing/2014/main" val="3931284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일자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도서명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저자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출판사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단가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합계금액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구입신청자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관리자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주문처리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8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2019-11-04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파피용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베르나르 </a:t>
                      </a:r>
                      <a:r>
                        <a:rPr lang="ko-KR" altLang="en-US" sz="1000" dirty="0" err="1"/>
                        <a:t>베르베르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열린책들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김태홍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문예찬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□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9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2021-04-23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종이여자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기욤뮈소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밝은세상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황주원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박채연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□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56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36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7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01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5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7886700" cy="97564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를 이용한 도서 판매 시스템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700808"/>
            <a:ext cx="8119814" cy="4476155"/>
          </a:xfrm>
        </p:spPr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나인문고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팀명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구름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시스템 기능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 smtClean="0"/>
              <a:t>첫 </a:t>
            </a:r>
            <a:r>
              <a:rPr lang="ko-KR" altLang="en-US" dirty="0"/>
              <a:t>메인 화면에는 프로그램 사용자의 </a:t>
            </a:r>
            <a:r>
              <a:rPr lang="en-US" altLang="ko-KR" dirty="0"/>
              <a:t>ID</a:t>
            </a:r>
            <a:r>
              <a:rPr lang="ko-KR" altLang="en-US" dirty="0"/>
              <a:t>와 비밀번호 를 입력하여 사용자를 식별해 관리자인지 고객인지 구분한다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관리자의 </a:t>
            </a:r>
            <a:r>
              <a:rPr lang="ko-KR" altLang="en-US" dirty="0"/>
              <a:t>경우 도서를 </a:t>
            </a:r>
            <a:r>
              <a:rPr lang="ko-KR" altLang="en-US" dirty="0" err="1"/>
              <a:t>등록할수</a:t>
            </a:r>
            <a:r>
              <a:rPr lang="ko-KR" altLang="en-US" dirty="0"/>
              <a:t> 있고</a:t>
            </a:r>
            <a:r>
              <a:rPr lang="en-US" altLang="ko-KR" dirty="0"/>
              <a:t>,</a:t>
            </a:r>
            <a:r>
              <a:rPr lang="ko-KR" altLang="en-US" dirty="0"/>
              <a:t>판매현황 보기</a:t>
            </a:r>
            <a:r>
              <a:rPr lang="en-US" altLang="ko-KR" dirty="0"/>
              <a:t>, </a:t>
            </a:r>
            <a:r>
              <a:rPr lang="ko-KR" altLang="en-US" dirty="0" err="1"/>
              <a:t>취소현황</a:t>
            </a:r>
            <a:r>
              <a:rPr lang="ko-KR" altLang="en-US" dirty="0"/>
              <a:t> 보기</a:t>
            </a:r>
            <a:r>
              <a:rPr lang="en-US" altLang="ko-KR" dirty="0"/>
              <a:t>, </a:t>
            </a:r>
            <a:r>
              <a:rPr lang="ko-KR" altLang="en-US" dirty="0"/>
              <a:t>주문 처리를 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고객의 </a:t>
            </a:r>
            <a:r>
              <a:rPr lang="ko-KR" altLang="en-US" dirty="0"/>
              <a:t>경우 고객 가입 및 로그인</a:t>
            </a:r>
            <a:r>
              <a:rPr lang="en-US" altLang="ko-KR" dirty="0"/>
              <a:t>, </a:t>
            </a:r>
            <a:r>
              <a:rPr lang="ko-KR" altLang="en-US" dirty="0"/>
              <a:t>도서 검색</a:t>
            </a:r>
            <a:r>
              <a:rPr lang="en-US" altLang="ko-KR" dirty="0"/>
              <a:t>,</a:t>
            </a:r>
            <a:r>
              <a:rPr lang="ko-KR" altLang="en-US" dirty="0"/>
              <a:t>구입</a:t>
            </a:r>
            <a:r>
              <a:rPr lang="en-US" altLang="ko-KR" dirty="0"/>
              <a:t>(</a:t>
            </a:r>
            <a:r>
              <a:rPr lang="ko-KR" altLang="en-US" dirty="0"/>
              <a:t>장바구니</a:t>
            </a:r>
            <a:r>
              <a:rPr lang="en-US" altLang="ko-KR" dirty="0"/>
              <a:t>) ,</a:t>
            </a:r>
            <a:r>
              <a:rPr lang="ko-KR" altLang="en-US" dirty="0"/>
              <a:t>취소</a:t>
            </a:r>
            <a:r>
              <a:rPr lang="en-US" altLang="ko-KR" dirty="0"/>
              <a:t>, </a:t>
            </a:r>
            <a:r>
              <a:rPr lang="ko-KR" altLang="en-US" dirty="0"/>
              <a:t>구입 </a:t>
            </a:r>
            <a:r>
              <a:rPr lang="ko-KR" altLang="en-US" dirty="0" err="1"/>
              <a:t>내역보기</a:t>
            </a:r>
            <a:r>
              <a:rPr lang="en-US" altLang="ko-KR" dirty="0"/>
              <a:t>,</a:t>
            </a:r>
            <a:r>
              <a:rPr lang="ko-KR" altLang="en-US" dirty="0"/>
              <a:t>인기도서 보기</a:t>
            </a:r>
            <a:r>
              <a:rPr lang="en-US" altLang="ko-KR" dirty="0"/>
              <a:t>(</a:t>
            </a:r>
            <a:r>
              <a:rPr lang="ko-KR" altLang="en-US" dirty="0"/>
              <a:t>베스트셀러</a:t>
            </a:r>
            <a:r>
              <a:rPr lang="en-US" altLang="ko-KR" dirty="0"/>
              <a:t>)</a:t>
            </a:r>
            <a:r>
              <a:rPr lang="ko-KR" altLang="en-US" dirty="0"/>
              <a:t>를 확인할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6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731448" y="1435855"/>
            <a:ext cx="7295334" cy="14755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FF0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052609" y="1811608"/>
            <a:ext cx="1359608" cy="595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도서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402851" y="4921619"/>
            <a:ext cx="1359608" cy="595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관리자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452672" y="1820721"/>
            <a:ext cx="1359608" cy="595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고객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3758121" y="1804699"/>
            <a:ext cx="1312603" cy="810933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구입</a:t>
            </a:r>
            <a:r>
              <a:rPr lang="en-US" altLang="ko-KR" sz="1350" dirty="0"/>
              <a:t>(</a:t>
            </a:r>
            <a:r>
              <a:rPr lang="ko-KR" altLang="en-US" sz="1350" dirty="0"/>
              <a:t>내역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cxnSp>
        <p:nvCxnSpPr>
          <p:cNvPr id="15" name="직선 화살표 연결선 14"/>
          <p:cNvCxnSpPr>
            <a:stCxn id="7" idx="3"/>
            <a:endCxn id="10" idx="1"/>
          </p:cNvCxnSpPr>
          <p:nvPr/>
        </p:nvCxnSpPr>
        <p:spPr>
          <a:xfrm>
            <a:off x="2812280" y="2118311"/>
            <a:ext cx="945841" cy="91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3"/>
            <a:endCxn id="4" idx="1"/>
          </p:cNvCxnSpPr>
          <p:nvPr/>
        </p:nvCxnSpPr>
        <p:spPr>
          <a:xfrm flipV="1">
            <a:off x="5070724" y="2109198"/>
            <a:ext cx="981885" cy="100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다이아몬드 29"/>
          <p:cNvSpPr/>
          <p:nvPr/>
        </p:nvSpPr>
        <p:spPr>
          <a:xfrm>
            <a:off x="6144097" y="3447957"/>
            <a:ext cx="1214461" cy="810933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주문처리</a:t>
            </a:r>
          </a:p>
        </p:txBody>
      </p:sp>
      <p:cxnSp>
        <p:nvCxnSpPr>
          <p:cNvPr id="32" name="직선 화살표 연결선 31"/>
          <p:cNvCxnSpPr>
            <a:stCxn id="30" idx="2"/>
            <a:endCxn id="5" idx="0"/>
          </p:cNvCxnSpPr>
          <p:nvPr/>
        </p:nvCxnSpPr>
        <p:spPr>
          <a:xfrm>
            <a:off x="6751328" y="4258890"/>
            <a:ext cx="331327" cy="66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1" idx="2"/>
            <a:endCxn id="30" idx="0"/>
          </p:cNvCxnSpPr>
          <p:nvPr/>
        </p:nvCxnSpPr>
        <p:spPr>
          <a:xfrm>
            <a:off x="4379115" y="2911408"/>
            <a:ext cx="2372213" cy="536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917130" y="1963241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3" name="타원 42"/>
          <p:cNvSpPr/>
          <p:nvPr/>
        </p:nvSpPr>
        <p:spPr>
          <a:xfrm>
            <a:off x="1426250" y="2452391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비밀번호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607708" y="1385495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주소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434563" y="1378441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이름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021271" y="1359721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나이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854423" y="2460648"/>
            <a:ext cx="554866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ISBN</a:t>
            </a:r>
          </a:p>
        </p:txBody>
      </p:sp>
      <p:sp>
        <p:nvSpPr>
          <p:cNvPr id="48" name="타원 47"/>
          <p:cNvSpPr/>
          <p:nvPr/>
        </p:nvSpPr>
        <p:spPr>
          <a:xfrm>
            <a:off x="6467679" y="2536553"/>
            <a:ext cx="554866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책 이름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128039" y="2539258"/>
            <a:ext cx="554866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가격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953928" y="1290902"/>
            <a:ext cx="554866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저자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580842" y="1261477"/>
            <a:ext cx="667939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출판사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437978" y="955023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구입날짜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508794" y="5546441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비밀번호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879532" y="5539613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57" name="타원 56"/>
          <p:cNvSpPr/>
          <p:nvPr/>
        </p:nvSpPr>
        <p:spPr>
          <a:xfrm>
            <a:off x="7724534" y="5580120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나이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108994" y="5589971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이름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65185" y="1913138"/>
            <a:ext cx="2849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n</a:t>
            </a:r>
            <a:endParaRPr lang="ko-KR" altLang="en-US" sz="1350" dirty="0"/>
          </a:p>
        </p:txBody>
      </p:sp>
      <p:sp>
        <p:nvSpPr>
          <p:cNvPr id="52" name="TextBox 51"/>
          <p:cNvSpPr txBox="1"/>
          <p:nvPr/>
        </p:nvSpPr>
        <p:spPr>
          <a:xfrm>
            <a:off x="5302024" y="1933982"/>
            <a:ext cx="2849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m</a:t>
            </a:r>
            <a:endParaRPr lang="ko-KR" alt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6913897" y="4392894"/>
            <a:ext cx="2856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53" name="TextBox 52"/>
          <p:cNvSpPr txBox="1"/>
          <p:nvPr/>
        </p:nvSpPr>
        <p:spPr>
          <a:xfrm>
            <a:off x="4317390" y="3818143"/>
            <a:ext cx="2849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n</a:t>
            </a:r>
            <a:endParaRPr lang="ko-KR" altLang="en-US" sz="1350" dirty="0"/>
          </a:p>
        </p:txBody>
      </p:sp>
      <p:sp>
        <p:nvSpPr>
          <p:cNvPr id="68" name="타원 67"/>
          <p:cNvSpPr/>
          <p:nvPr/>
        </p:nvSpPr>
        <p:spPr>
          <a:xfrm>
            <a:off x="1919816" y="2467793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구입횟수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476395" y="2461083"/>
            <a:ext cx="69029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총 구매금액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045263" y="955023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구입권수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025916" y="1406771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결제금액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622774" y="955023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배송여부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596627" y="1399876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결제방법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5" name="다이아몬드 74"/>
          <p:cNvSpPr/>
          <p:nvPr/>
        </p:nvSpPr>
        <p:spPr>
          <a:xfrm>
            <a:off x="3162469" y="4516153"/>
            <a:ext cx="1214461" cy="810933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취소</a:t>
            </a:r>
          </a:p>
        </p:txBody>
      </p:sp>
      <p:sp>
        <p:nvSpPr>
          <p:cNvPr id="76" name="다이아몬드 75"/>
          <p:cNvSpPr/>
          <p:nvPr/>
        </p:nvSpPr>
        <p:spPr>
          <a:xfrm>
            <a:off x="339139" y="4417768"/>
            <a:ext cx="1214461" cy="810933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리뷰</a:t>
            </a:r>
          </a:p>
        </p:txBody>
      </p:sp>
      <p:cxnSp>
        <p:nvCxnSpPr>
          <p:cNvPr id="31" name="직선 화살표 연결선 30"/>
          <p:cNvCxnSpPr>
            <a:stCxn id="7" idx="2"/>
            <a:endCxn id="76" idx="0"/>
          </p:cNvCxnSpPr>
          <p:nvPr/>
        </p:nvCxnSpPr>
        <p:spPr>
          <a:xfrm flipH="1">
            <a:off x="946370" y="2415901"/>
            <a:ext cx="1186106" cy="2001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1" idx="1"/>
            <a:endCxn id="76" idx="1"/>
          </p:cNvCxnSpPr>
          <p:nvPr/>
        </p:nvCxnSpPr>
        <p:spPr>
          <a:xfrm flipH="1">
            <a:off x="339139" y="2173632"/>
            <a:ext cx="392309" cy="2649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2"/>
            <a:endCxn id="75" idx="0"/>
          </p:cNvCxnSpPr>
          <p:nvPr/>
        </p:nvCxnSpPr>
        <p:spPr>
          <a:xfrm>
            <a:off x="2132476" y="2415901"/>
            <a:ext cx="1637224" cy="2100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1" idx="2"/>
            <a:endCxn id="75" idx="3"/>
          </p:cNvCxnSpPr>
          <p:nvPr/>
        </p:nvCxnSpPr>
        <p:spPr>
          <a:xfrm flipH="1">
            <a:off x="4376930" y="2911408"/>
            <a:ext cx="2185" cy="2010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649623" y="5297326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리뷰내용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558122" y="3437514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배송날짜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7430582" y="3642208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배송상태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461924" y="3953948"/>
            <a:ext cx="709814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배송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택배사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7471" y="3287473"/>
            <a:ext cx="2849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n</a:t>
            </a:r>
            <a:endParaRPr lang="ko-KR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1786156" y="3820946"/>
            <a:ext cx="2849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61" name="TextBox 60"/>
          <p:cNvSpPr txBox="1"/>
          <p:nvPr/>
        </p:nvSpPr>
        <p:spPr>
          <a:xfrm>
            <a:off x="3215859" y="3530064"/>
            <a:ext cx="2849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62" name="TextBox 61"/>
          <p:cNvSpPr txBox="1"/>
          <p:nvPr/>
        </p:nvSpPr>
        <p:spPr>
          <a:xfrm>
            <a:off x="5247708" y="3008948"/>
            <a:ext cx="2849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n</a:t>
            </a:r>
            <a:endParaRPr lang="ko-KR" altLang="en-US" sz="1350" dirty="0"/>
          </a:p>
        </p:txBody>
      </p:sp>
      <p:sp>
        <p:nvSpPr>
          <p:cNvPr id="64" name="타원 63"/>
          <p:cNvSpPr/>
          <p:nvPr/>
        </p:nvSpPr>
        <p:spPr>
          <a:xfrm>
            <a:off x="3298513" y="5341411"/>
            <a:ext cx="519633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취소날짜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257493" y="5028508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리뷰날짜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865923" y="5320140"/>
            <a:ext cx="519633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취소사유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471916" y="2166741"/>
            <a:ext cx="554866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평균평점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501761" y="1712961"/>
            <a:ext cx="554866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판매건수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336208" y="1233135"/>
            <a:ext cx="554866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리뷰건수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45829" y="5048066"/>
            <a:ext cx="481718" cy="3612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평점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507190" y="1405070"/>
            <a:ext cx="504647" cy="438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주문번호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3" y="2708920"/>
            <a:ext cx="3077004" cy="64779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3" y="4437112"/>
            <a:ext cx="5849166" cy="1162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7800" y="22048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테이블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7743" y="3933056"/>
            <a:ext cx="22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620688"/>
            <a:ext cx="57606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/>
              <a:t>변환된 테이블 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06657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04" y="1240575"/>
            <a:ext cx="4104456" cy="992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085184"/>
            <a:ext cx="8172399" cy="982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40968"/>
            <a:ext cx="8030808" cy="10553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304" y="6339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취소 테이블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593" y="25649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 테이블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7662" y="445607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5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1959" y="3350568"/>
            <a:ext cx="1440160" cy="504056"/>
          </a:xfrm>
        </p:spPr>
        <p:txBody>
          <a:bodyPr>
            <a:normAutofit/>
          </a:bodyPr>
          <a:lstStyle/>
          <a:p>
            <a:r>
              <a:rPr lang="ko-KR" altLang="en-US" sz="1400" b="1" dirty="0">
                <a:solidFill>
                  <a:srgbClr val="008E4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추천 도서</a:t>
            </a:r>
          </a:p>
        </p:txBody>
      </p:sp>
      <p:pic>
        <p:nvPicPr>
          <p:cNvPr id="7" name="그림 6" descr="사본 -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6986" y="1675504"/>
            <a:ext cx="2808312" cy="1620321"/>
          </a:xfrm>
          <a:prstGeom prst="rect">
            <a:avLst/>
          </a:prstGeom>
        </p:spPr>
      </p:pic>
      <p:pic>
        <p:nvPicPr>
          <p:cNvPr id="20" name="그림 19" descr="unna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1943" y="3948610"/>
            <a:ext cx="2160240" cy="1614066"/>
          </a:xfrm>
          <a:prstGeom prst="rect">
            <a:avLst/>
          </a:prstGeom>
        </p:spPr>
      </p:pic>
      <p:pic>
        <p:nvPicPr>
          <p:cNvPr id="21" name="그림 20" descr="unnamed (2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5260" y="3948610"/>
            <a:ext cx="2520280" cy="1676400"/>
          </a:xfrm>
          <a:prstGeom prst="rect">
            <a:avLst/>
          </a:prstGeom>
        </p:spPr>
      </p:pic>
      <p:pic>
        <p:nvPicPr>
          <p:cNvPr id="22" name="그림 21" descr="unnamed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5247" y="3980792"/>
            <a:ext cx="2568704" cy="172819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B8E49AA-DF38-4118-8F20-DEF8D8FA9161}"/>
              </a:ext>
            </a:extLst>
          </p:cNvPr>
          <p:cNvGrpSpPr/>
          <p:nvPr/>
        </p:nvGrpSpPr>
        <p:grpSpPr>
          <a:xfrm>
            <a:off x="1365439" y="3836776"/>
            <a:ext cx="6696744" cy="2016224"/>
            <a:chOff x="1835696" y="4293096"/>
            <a:chExt cx="6696744" cy="2016224"/>
          </a:xfrm>
        </p:grpSpPr>
        <p:cxnSp>
          <p:nvCxnSpPr>
            <p:cNvPr id="24" name="꺾인 연결선 23"/>
            <p:cNvCxnSpPr/>
            <p:nvPr/>
          </p:nvCxnSpPr>
          <p:spPr>
            <a:xfrm>
              <a:off x="1835696" y="4293096"/>
              <a:ext cx="3384376" cy="201622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8E40"/>
              </a:solidFill>
            </a:ln>
            <a:effectLst>
              <a:outerShdw blurRad="50800" dist="50800" dir="5400000" algn="ctr" rotWithShape="0">
                <a:srgbClr val="000000">
                  <a:alpha val="49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/>
            <p:nvPr/>
          </p:nvCxnSpPr>
          <p:spPr>
            <a:xfrm flipV="1">
              <a:off x="5220072" y="4293096"/>
              <a:ext cx="3312368" cy="2016224"/>
            </a:xfrm>
            <a:prstGeom prst="bentConnector3">
              <a:avLst>
                <a:gd name="adj1" fmla="val 28873"/>
              </a:avLst>
            </a:prstGeom>
            <a:ln>
              <a:solidFill>
                <a:srgbClr val="008E40"/>
              </a:solidFill>
              <a:tailEnd type="arrow"/>
            </a:ln>
            <a:effectLst>
              <a:outerShdw blurRad="50800" dist="50800" dir="5400000" algn="ctr" rotWithShape="0">
                <a:srgbClr val="000000">
                  <a:alpha val="49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그림 37" descr="2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63" y="1674649"/>
            <a:ext cx="1440153" cy="1528785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2022629" y="1674649"/>
            <a:ext cx="0" cy="1440160"/>
          </a:xfrm>
          <a:prstGeom prst="line">
            <a:avLst/>
          </a:prstGeom>
          <a:ln w="12700">
            <a:solidFill>
              <a:srgbClr val="008E40"/>
            </a:solidFill>
          </a:ln>
          <a:effectLst>
            <a:outerShdw blurRad="50800" dist="38100" dir="10800000" algn="r" rotWithShape="0">
              <a:srgbClr val="008E40">
                <a:alpha val="7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A5F6F57-7DC1-4006-81DE-B4600D47B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4018" y="1700743"/>
            <a:ext cx="3035553" cy="1566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17DBB-D6CA-4C0B-B1A2-D6FA30FF29DF}"/>
              </a:ext>
            </a:extLst>
          </p:cNvPr>
          <p:cNvSpPr txBox="1"/>
          <p:nvPr/>
        </p:nvSpPr>
        <p:spPr>
          <a:xfrm>
            <a:off x="2022629" y="1416502"/>
            <a:ext cx="2016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새로 나온 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0EBCE-845E-47CE-907B-C72B26F07E9C}"/>
              </a:ext>
            </a:extLst>
          </p:cNvPr>
          <p:cNvSpPr txBox="1"/>
          <p:nvPr/>
        </p:nvSpPr>
        <p:spPr>
          <a:xfrm>
            <a:off x="5356986" y="3355878"/>
            <a:ext cx="13681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>
                <a:solidFill>
                  <a:schemeClr val="accent6">
                    <a:lumMod val="75000"/>
                  </a:schemeClr>
                </a:solidFill>
              </a:rPr>
              <a:t>회원가입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356FE0-200E-4853-9CA2-07A83BEBA1F7}"/>
              </a:ext>
            </a:extLst>
          </p:cNvPr>
          <p:cNvGrpSpPr/>
          <p:nvPr/>
        </p:nvGrpSpPr>
        <p:grpSpPr>
          <a:xfrm>
            <a:off x="515063" y="126440"/>
            <a:ext cx="7355823" cy="648072"/>
            <a:chOff x="528545" y="682175"/>
            <a:chExt cx="7355823" cy="648072"/>
          </a:xfrm>
        </p:grpSpPr>
        <p:pic>
          <p:nvPicPr>
            <p:cNvPr id="25" name="그림 24" descr="f8fb22206f28c898eaceffd53533ff33_t.jpeg">
              <a:extLst>
                <a:ext uri="{FF2B5EF4-FFF2-40B4-BE49-F238E27FC236}">
                  <a16:creationId xmlns:a16="http://schemas.microsoft.com/office/drawing/2014/main" id="{E8E7E407-9767-4F0B-800A-645F3A839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l="13717" t="40846" r="12165" b="40847"/>
            <a:stretch/>
          </p:blipFill>
          <p:spPr>
            <a:xfrm>
              <a:off x="3347864" y="826191"/>
              <a:ext cx="4536504" cy="504056"/>
            </a:xfrm>
            <a:prstGeom prst="rect">
              <a:avLst/>
            </a:prstGeom>
          </p:spPr>
        </p:pic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138D353F-8946-4413-8610-18CB15F58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28545" y="682175"/>
              <a:ext cx="650842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5DA30D-08F4-45BA-B320-1020A6FEEE41}"/>
                </a:ext>
              </a:extLst>
            </p:cNvPr>
            <p:cNvSpPr txBox="1"/>
            <p:nvPr/>
          </p:nvSpPr>
          <p:spPr>
            <a:xfrm>
              <a:off x="1032601" y="826191"/>
              <a:ext cx="2448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rgbClr val="002060"/>
                  </a:solidFill>
                  <a:latin typeface="Segoe UI Black" pitchFamily="34" charset="0"/>
                  <a:ea typeface="Segoe UI Black" pitchFamily="34" charset="0"/>
                </a:rPr>
                <a:t>NINE</a:t>
              </a:r>
              <a:r>
                <a:rPr lang="en-US" altLang="ko-KR" sz="2200" dirty="0">
                  <a:solidFill>
                    <a:srgbClr val="002060"/>
                  </a:solidFill>
                  <a:latin typeface="HY헤드라인M" pitchFamily="18" charset="-127"/>
                  <a:ea typeface="문체부 돋음체" pitchFamily="49" charset="-127"/>
                </a:rPr>
                <a:t> </a:t>
              </a:r>
              <a:r>
                <a:rPr lang="ko-KR" altLang="en-US" sz="2200" b="1" dirty="0">
                  <a:solidFill>
                    <a:srgbClr val="002060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나인문고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12FF25-C10D-471B-9629-BCA7210337EC}"/>
              </a:ext>
            </a:extLst>
          </p:cNvPr>
          <p:cNvGrpSpPr/>
          <p:nvPr/>
        </p:nvGrpSpPr>
        <p:grpSpPr>
          <a:xfrm>
            <a:off x="582454" y="882793"/>
            <a:ext cx="5249686" cy="341225"/>
            <a:chOff x="233929" y="918528"/>
            <a:chExt cx="5249686" cy="34122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A5AF52-D107-4845-9370-A62F2924E4AB}"/>
                </a:ext>
              </a:extLst>
            </p:cNvPr>
            <p:cNvSpPr txBox="1"/>
            <p:nvPr/>
          </p:nvSpPr>
          <p:spPr>
            <a:xfrm>
              <a:off x="515063" y="918528"/>
              <a:ext cx="4968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전체   국내도서   외국도서   </a:t>
              </a:r>
              <a:r>
                <a:rPr lang="en-US" altLang="ko-KR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e-book   MY</a:t>
              </a:r>
              <a:r>
                <a:rPr lang="ko-KR" altLang="en-US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나인  </a:t>
              </a:r>
            </a:p>
          </p:txBody>
        </p:sp>
        <p:pic>
          <p:nvPicPr>
            <p:cNvPr id="31" name="그림 30" descr="사본 -istockphoto-1180596398-1024x1024.jpg">
              <a:extLst>
                <a:ext uri="{FF2B5EF4-FFF2-40B4-BE49-F238E27FC236}">
                  <a16:creationId xmlns:a16="http://schemas.microsoft.com/office/drawing/2014/main" id="{9FF3BFBC-E0AD-4EBD-A898-6D7CE60B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929" y="949350"/>
              <a:ext cx="288032" cy="310403"/>
            </a:xfrm>
            <a:prstGeom prst="rect">
              <a:avLst/>
            </a:prstGeom>
          </p:spPr>
        </p:pic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20A39BF-31A5-4FEB-A3F9-5D206E03B610}"/>
                </a:ext>
              </a:extLst>
            </p:cNvPr>
            <p:cNvCxnSpPr/>
            <p:nvPr/>
          </p:nvCxnSpPr>
          <p:spPr>
            <a:xfrm>
              <a:off x="593969" y="1237382"/>
              <a:ext cx="4176464" cy="0"/>
            </a:xfrm>
            <a:prstGeom prst="line">
              <a:avLst/>
            </a:prstGeom>
            <a:ln>
              <a:solidFill>
                <a:srgbClr val="008E40"/>
              </a:solidFill>
            </a:ln>
            <a:effectLst>
              <a:outerShdw blurRad="50800" dist="50800" dir="5400000" algn="ctr" rotWithShape="0">
                <a:srgbClr val="008E40">
                  <a:alpha val="84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EC830EC-436A-4EE1-8FC4-73A057DE8053}"/>
              </a:ext>
            </a:extLst>
          </p:cNvPr>
          <p:cNvGrpSpPr/>
          <p:nvPr/>
        </p:nvGrpSpPr>
        <p:grpSpPr>
          <a:xfrm>
            <a:off x="515063" y="126440"/>
            <a:ext cx="7355823" cy="648072"/>
            <a:chOff x="528545" y="682175"/>
            <a:chExt cx="7355823" cy="648072"/>
          </a:xfrm>
        </p:grpSpPr>
        <p:pic>
          <p:nvPicPr>
            <p:cNvPr id="6" name="그림 5" descr="f8fb22206f28c898eaceffd53533ff33_t.jpeg">
              <a:extLst>
                <a:ext uri="{FF2B5EF4-FFF2-40B4-BE49-F238E27FC236}">
                  <a16:creationId xmlns:a16="http://schemas.microsoft.com/office/drawing/2014/main" id="{D9E582E9-736D-4787-B5DF-34CBB0C97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l="13717" t="40846" r="12165" b="40847"/>
            <a:stretch/>
          </p:blipFill>
          <p:spPr>
            <a:xfrm>
              <a:off x="3347864" y="826191"/>
              <a:ext cx="4536504" cy="504056"/>
            </a:xfrm>
            <a:prstGeom prst="rect">
              <a:avLst/>
            </a:prstGeom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8D2A1C43-3C51-402B-A424-D20FD940F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545" y="682175"/>
              <a:ext cx="650842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62CEAD-FB52-4D2E-ADFB-41232B287FF1}"/>
                </a:ext>
              </a:extLst>
            </p:cNvPr>
            <p:cNvSpPr txBox="1"/>
            <p:nvPr/>
          </p:nvSpPr>
          <p:spPr>
            <a:xfrm>
              <a:off x="1032601" y="826191"/>
              <a:ext cx="2448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rgbClr val="002060"/>
                  </a:solidFill>
                  <a:latin typeface="Segoe UI Black" pitchFamily="34" charset="0"/>
                  <a:ea typeface="Segoe UI Black" pitchFamily="34" charset="0"/>
                </a:rPr>
                <a:t>NINE</a:t>
              </a:r>
              <a:r>
                <a:rPr lang="en-US" altLang="ko-KR" sz="2200" dirty="0">
                  <a:solidFill>
                    <a:srgbClr val="002060"/>
                  </a:solidFill>
                  <a:latin typeface="HY헤드라인M" pitchFamily="18" charset="-127"/>
                  <a:ea typeface="문체부 돋음체" pitchFamily="49" charset="-127"/>
                </a:rPr>
                <a:t> </a:t>
              </a:r>
              <a:r>
                <a:rPr lang="ko-KR" altLang="en-US" sz="2200" b="1" dirty="0">
                  <a:solidFill>
                    <a:srgbClr val="002060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나인문고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51B90B4-B3FA-4B8C-A444-2C4DDD90EADF}"/>
              </a:ext>
            </a:extLst>
          </p:cNvPr>
          <p:cNvGrpSpPr/>
          <p:nvPr/>
        </p:nvGrpSpPr>
        <p:grpSpPr>
          <a:xfrm>
            <a:off x="233929" y="918528"/>
            <a:ext cx="5249686" cy="341225"/>
            <a:chOff x="233929" y="918528"/>
            <a:chExt cx="5249686" cy="3412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5AC503-1062-47A5-9BAC-C11A0593459A}"/>
                </a:ext>
              </a:extLst>
            </p:cNvPr>
            <p:cNvSpPr txBox="1"/>
            <p:nvPr/>
          </p:nvSpPr>
          <p:spPr>
            <a:xfrm>
              <a:off x="515063" y="918528"/>
              <a:ext cx="4968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전체   국내도서   외국도서   </a:t>
              </a:r>
              <a:r>
                <a:rPr lang="en-US" altLang="ko-KR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e-book    MY</a:t>
              </a:r>
              <a:r>
                <a:rPr lang="ko-KR" altLang="en-US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나인  </a:t>
              </a:r>
            </a:p>
          </p:txBody>
        </p:sp>
        <p:pic>
          <p:nvPicPr>
            <p:cNvPr id="12" name="그림 11" descr="사본 -istockphoto-1180596398-1024x1024.jpg">
              <a:extLst>
                <a:ext uri="{FF2B5EF4-FFF2-40B4-BE49-F238E27FC236}">
                  <a16:creationId xmlns:a16="http://schemas.microsoft.com/office/drawing/2014/main" id="{A444BE98-F985-46A7-B10A-2F3FE4EDE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929" y="949350"/>
              <a:ext cx="288032" cy="310403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41F6418-4D0D-4768-89B0-8A64F440625B}"/>
                </a:ext>
              </a:extLst>
            </p:cNvPr>
            <p:cNvCxnSpPr/>
            <p:nvPr/>
          </p:nvCxnSpPr>
          <p:spPr>
            <a:xfrm>
              <a:off x="593969" y="1237382"/>
              <a:ext cx="4176464" cy="0"/>
            </a:xfrm>
            <a:prstGeom prst="line">
              <a:avLst/>
            </a:prstGeom>
            <a:ln>
              <a:solidFill>
                <a:srgbClr val="008E40"/>
              </a:solidFill>
            </a:ln>
            <a:effectLst>
              <a:outerShdw blurRad="50800" dist="50800" dir="5400000" algn="ctr" rotWithShape="0">
                <a:srgbClr val="008E40">
                  <a:alpha val="84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달러구트 꿈 백화점">
            <a:extLst>
              <a:ext uri="{FF2B5EF4-FFF2-40B4-BE49-F238E27FC236}">
                <a16:creationId xmlns:a16="http://schemas.microsoft.com/office/drawing/2014/main" id="{BDB2FAC9-3E6B-4707-B24F-44AF4266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7" y="1637756"/>
            <a:ext cx="1119873" cy="166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제12회 젊은작가상 수상작품집(2021)">
            <a:extLst>
              <a:ext uri="{FF2B5EF4-FFF2-40B4-BE49-F238E27FC236}">
                <a16:creationId xmlns:a16="http://schemas.microsoft.com/office/drawing/2014/main" id="{55F66F94-7E3D-48BB-AF45-B2E397038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69" y="3455596"/>
            <a:ext cx="1119873" cy="176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849F98-1A57-4CC8-9CA7-B7B456600E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6491"/>
          <a:stretch/>
        </p:blipFill>
        <p:spPr>
          <a:xfrm>
            <a:off x="1911453" y="1637756"/>
            <a:ext cx="2376264" cy="4925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190D10-757F-4010-84CA-632D71B75299}"/>
              </a:ext>
            </a:extLst>
          </p:cNvPr>
          <p:cNvSpPr txBox="1"/>
          <p:nvPr/>
        </p:nvSpPr>
        <p:spPr>
          <a:xfrm>
            <a:off x="1911453" y="2276872"/>
            <a:ext cx="28083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여기는 잠들어야만 입장할 수 있는 ‘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달러구트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꿈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백화점’입니다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잠들어야만 입장할 수 있는 독특한 마을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그곳에 들어온 잠든 손님들에게 가장 인기 있는 곳은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온갖 꿈을 한데 모아 판매하는 ‘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달러구트의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꿈</a:t>
            </a:r>
            <a:endParaRPr lang="ko-KR" altLang="en-US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8D84C0-258A-4D86-B61B-12F40138BCE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3044" r="76208"/>
          <a:stretch/>
        </p:blipFill>
        <p:spPr>
          <a:xfrm>
            <a:off x="6095544" y="1707804"/>
            <a:ext cx="1775342" cy="4225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A15801-9191-4ACD-A96F-3E376E1013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1453" y="3455596"/>
            <a:ext cx="3322507" cy="5000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149980-0C37-429C-8F1E-47A99D0422A6}"/>
              </a:ext>
            </a:extLst>
          </p:cNvPr>
          <p:cNvSpPr txBox="1"/>
          <p:nvPr/>
        </p:nvSpPr>
        <p:spPr>
          <a:xfrm>
            <a:off x="1911453" y="4036437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수상작 대상 전하영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·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그녀는 조명등 아래서 많은 시간을 보냈다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김멜라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·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나뭇잎이 마르고 김지연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·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사랑하는 일 김혜진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·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목화맨션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박서련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·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당신 엄마가 당신보다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E42177E-A3CE-4FA3-8B4A-3C4401E35CC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3044" r="76208"/>
          <a:stretch/>
        </p:blipFill>
        <p:spPr>
          <a:xfrm>
            <a:off x="6156176" y="3613930"/>
            <a:ext cx="1775342" cy="422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36997-6E18-4323-97E5-C47C0A227AC1}"/>
              </a:ext>
            </a:extLst>
          </p:cNvPr>
          <p:cNvSpPr txBox="1"/>
          <p:nvPr/>
        </p:nvSpPr>
        <p:spPr>
          <a:xfrm>
            <a:off x="6156176" y="2256561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리뷰 </a:t>
            </a:r>
            <a:r>
              <a:rPr lang="en-US" altLang="ko-KR" sz="1100" dirty="0"/>
              <a:t>: 77</a:t>
            </a:r>
            <a:r>
              <a:rPr lang="ko-KR" altLang="en-US" sz="1100" dirty="0"/>
              <a:t>건</a:t>
            </a:r>
            <a:endParaRPr lang="en-US" altLang="ko-KR" sz="1100" dirty="0"/>
          </a:p>
          <a:p>
            <a:r>
              <a:rPr lang="ko-KR" altLang="en-US" sz="1100" dirty="0"/>
              <a:t>판매 </a:t>
            </a:r>
            <a:r>
              <a:rPr lang="en-US" altLang="ko-KR" sz="1100" dirty="0"/>
              <a:t>: 103</a:t>
            </a:r>
            <a:r>
              <a:rPr lang="ko-KR" altLang="en-US" sz="1100" dirty="0"/>
              <a:t>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A73B6-4F60-4411-8ECE-9F4FA904C250}"/>
              </a:ext>
            </a:extLst>
          </p:cNvPr>
          <p:cNvSpPr txBox="1"/>
          <p:nvPr/>
        </p:nvSpPr>
        <p:spPr>
          <a:xfrm>
            <a:off x="6144544" y="4122476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리뷰 </a:t>
            </a:r>
            <a:r>
              <a:rPr lang="en-US" altLang="ko-KR" sz="1100" dirty="0"/>
              <a:t>: 52</a:t>
            </a:r>
            <a:r>
              <a:rPr lang="ko-KR" altLang="en-US" sz="1100" dirty="0"/>
              <a:t>건</a:t>
            </a:r>
            <a:endParaRPr lang="en-US" altLang="ko-KR" sz="1100" dirty="0"/>
          </a:p>
          <a:p>
            <a:r>
              <a:rPr lang="ko-KR" altLang="en-US" sz="1100" dirty="0"/>
              <a:t>판매 </a:t>
            </a:r>
            <a:r>
              <a:rPr lang="en-US" altLang="ko-KR" sz="1100" dirty="0"/>
              <a:t>: 16</a:t>
            </a:r>
            <a:r>
              <a:rPr lang="ko-KR" altLang="en-US" sz="1100" dirty="0"/>
              <a:t>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46A8BC-C372-4FD9-AB2C-30B0B3EA96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7653" y="2773487"/>
            <a:ext cx="1524213" cy="3715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771AF48-2E27-40F4-B204-46F89D13DF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3864" y="4639402"/>
            <a:ext cx="1448002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어떻게 민주주의는 무너지는가">
            <a:extLst>
              <a:ext uri="{FF2B5EF4-FFF2-40B4-BE49-F238E27FC236}">
                <a16:creationId xmlns:a16="http://schemas.microsoft.com/office/drawing/2014/main" id="{05983334-9534-424E-B4A1-E6BDC2B4A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8" y="1458510"/>
            <a:ext cx="2126463" cy="31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711C6F-14B4-4A2C-B138-6490C340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730" y="1533423"/>
            <a:ext cx="4962765" cy="43924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40F953-5850-47A0-9EBB-4859F1FF6C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846"/>
          <a:stretch/>
        </p:blipFill>
        <p:spPr>
          <a:xfrm>
            <a:off x="408518" y="4898106"/>
            <a:ext cx="2720604" cy="63826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EC830EC-436A-4EE1-8FC4-73A057DE8053}"/>
              </a:ext>
            </a:extLst>
          </p:cNvPr>
          <p:cNvGrpSpPr/>
          <p:nvPr/>
        </p:nvGrpSpPr>
        <p:grpSpPr>
          <a:xfrm>
            <a:off x="515063" y="126440"/>
            <a:ext cx="7355823" cy="648072"/>
            <a:chOff x="528545" y="682175"/>
            <a:chExt cx="7355823" cy="648072"/>
          </a:xfrm>
        </p:grpSpPr>
        <p:pic>
          <p:nvPicPr>
            <p:cNvPr id="6" name="그림 5" descr="f8fb22206f28c898eaceffd53533ff33_t.jpeg">
              <a:extLst>
                <a:ext uri="{FF2B5EF4-FFF2-40B4-BE49-F238E27FC236}">
                  <a16:creationId xmlns:a16="http://schemas.microsoft.com/office/drawing/2014/main" id="{D9E582E9-736D-4787-B5DF-34CBB0C97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/>
            <a:srcRect l="13717" t="40846" r="12165" b="40847"/>
            <a:stretch/>
          </p:blipFill>
          <p:spPr>
            <a:xfrm>
              <a:off x="3347864" y="826191"/>
              <a:ext cx="4536504" cy="504056"/>
            </a:xfrm>
            <a:prstGeom prst="rect">
              <a:avLst/>
            </a:prstGeom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8D2A1C43-3C51-402B-A424-D20FD940F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8545" y="682175"/>
              <a:ext cx="650842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62CEAD-FB52-4D2E-ADFB-41232B287FF1}"/>
                </a:ext>
              </a:extLst>
            </p:cNvPr>
            <p:cNvSpPr txBox="1"/>
            <p:nvPr/>
          </p:nvSpPr>
          <p:spPr>
            <a:xfrm>
              <a:off x="1032601" y="826191"/>
              <a:ext cx="2448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rgbClr val="002060"/>
                  </a:solidFill>
                  <a:latin typeface="Segoe UI Black" pitchFamily="34" charset="0"/>
                  <a:ea typeface="Segoe UI Black" pitchFamily="34" charset="0"/>
                </a:rPr>
                <a:t>NINE</a:t>
              </a:r>
              <a:r>
                <a:rPr lang="en-US" altLang="ko-KR" sz="2200" dirty="0">
                  <a:solidFill>
                    <a:srgbClr val="002060"/>
                  </a:solidFill>
                  <a:latin typeface="HY헤드라인M" pitchFamily="18" charset="-127"/>
                  <a:ea typeface="문체부 돋음체" pitchFamily="49" charset="-127"/>
                </a:rPr>
                <a:t> </a:t>
              </a:r>
              <a:r>
                <a:rPr lang="ko-KR" altLang="en-US" sz="2200" b="1" dirty="0">
                  <a:solidFill>
                    <a:srgbClr val="002060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나인문고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51B90B4-B3FA-4B8C-A444-2C4DDD90EADF}"/>
              </a:ext>
            </a:extLst>
          </p:cNvPr>
          <p:cNvGrpSpPr/>
          <p:nvPr/>
        </p:nvGrpSpPr>
        <p:grpSpPr>
          <a:xfrm>
            <a:off x="233929" y="918528"/>
            <a:ext cx="5249686" cy="341225"/>
            <a:chOff x="233929" y="918528"/>
            <a:chExt cx="5249686" cy="3412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5AC503-1062-47A5-9BAC-C11A0593459A}"/>
                </a:ext>
              </a:extLst>
            </p:cNvPr>
            <p:cNvSpPr txBox="1"/>
            <p:nvPr/>
          </p:nvSpPr>
          <p:spPr>
            <a:xfrm>
              <a:off x="515063" y="918528"/>
              <a:ext cx="4968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전체   국내도서   외국도서   </a:t>
              </a:r>
              <a:r>
                <a:rPr lang="en-US" altLang="ko-KR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e-book    MY</a:t>
              </a:r>
              <a:r>
                <a:rPr lang="ko-KR" altLang="en-US" sz="1200" dirty="0">
                  <a:solidFill>
                    <a:srgbClr val="008E40"/>
                  </a:solidFill>
                  <a:latin typeface="HY헤드라인M" pitchFamily="18" charset="-127"/>
                  <a:ea typeface="HY헤드라인M" pitchFamily="18" charset="-127"/>
                </a:rPr>
                <a:t>나인  </a:t>
              </a:r>
            </a:p>
          </p:txBody>
        </p:sp>
        <p:pic>
          <p:nvPicPr>
            <p:cNvPr id="12" name="그림 11" descr="사본 -istockphoto-1180596398-1024x1024.jpg">
              <a:extLst>
                <a:ext uri="{FF2B5EF4-FFF2-40B4-BE49-F238E27FC236}">
                  <a16:creationId xmlns:a16="http://schemas.microsoft.com/office/drawing/2014/main" id="{A444BE98-F985-46A7-B10A-2F3FE4EDE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929" y="949350"/>
              <a:ext cx="288032" cy="310403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41F6418-4D0D-4768-89B0-8A64F440625B}"/>
                </a:ext>
              </a:extLst>
            </p:cNvPr>
            <p:cNvCxnSpPr/>
            <p:nvPr/>
          </p:nvCxnSpPr>
          <p:spPr>
            <a:xfrm>
              <a:off x="593969" y="1237382"/>
              <a:ext cx="4176464" cy="0"/>
            </a:xfrm>
            <a:prstGeom prst="line">
              <a:avLst/>
            </a:prstGeom>
            <a:ln>
              <a:solidFill>
                <a:srgbClr val="008E40"/>
              </a:solidFill>
            </a:ln>
            <a:effectLst>
              <a:outerShdw blurRad="50800" dist="50800" dir="5400000" algn="ctr" rotWithShape="0">
                <a:srgbClr val="008E40">
                  <a:alpha val="84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80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EE5E3D-FF7F-4ED1-9A11-19858DDF1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78"/>
          <a:stretch/>
        </p:blipFill>
        <p:spPr>
          <a:xfrm>
            <a:off x="1066311" y="1556792"/>
            <a:ext cx="7011378" cy="445075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8D6FE1A-D47E-44EE-81B7-FAF352E5DD0E}"/>
              </a:ext>
            </a:extLst>
          </p:cNvPr>
          <p:cNvGrpSpPr/>
          <p:nvPr/>
        </p:nvGrpSpPr>
        <p:grpSpPr>
          <a:xfrm>
            <a:off x="683568" y="565686"/>
            <a:ext cx="7355823" cy="648072"/>
            <a:chOff x="528545" y="682175"/>
            <a:chExt cx="7355823" cy="648072"/>
          </a:xfrm>
        </p:grpSpPr>
        <p:pic>
          <p:nvPicPr>
            <p:cNvPr id="7" name="그림 6" descr="f8fb22206f28c898eaceffd53533ff33_t.jpeg">
              <a:extLst>
                <a:ext uri="{FF2B5EF4-FFF2-40B4-BE49-F238E27FC236}">
                  <a16:creationId xmlns:a16="http://schemas.microsoft.com/office/drawing/2014/main" id="{8AD17B20-7B63-4EC9-AB49-95484A2D31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l="13717" t="40846" r="12165" b="40847"/>
            <a:stretch/>
          </p:blipFill>
          <p:spPr>
            <a:xfrm>
              <a:off x="3347864" y="826191"/>
              <a:ext cx="4536504" cy="504056"/>
            </a:xfrm>
            <a:prstGeom prst="rect">
              <a:avLst/>
            </a:prstGeom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9FEDE6BD-545A-4AB9-A8CC-681B279FF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545" y="682175"/>
              <a:ext cx="650842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747187-D90F-4A6C-B1E2-5B4F5DF83351}"/>
                </a:ext>
              </a:extLst>
            </p:cNvPr>
            <p:cNvSpPr txBox="1"/>
            <p:nvPr/>
          </p:nvSpPr>
          <p:spPr>
            <a:xfrm>
              <a:off x="1032601" y="826191"/>
              <a:ext cx="2448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rgbClr val="002060"/>
                  </a:solidFill>
                  <a:latin typeface="Segoe UI Black" pitchFamily="34" charset="0"/>
                  <a:ea typeface="Segoe UI Black" pitchFamily="34" charset="0"/>
                </a:rPr>
                <a:t>NINE</a:t>
              </a:r>
              <a:r>
                <a:rPr lang="en-US" altLang="ko-KR" sz="2200" dirty="0">
                  <a:solidFill>
                    <a:srgbClr val="002060"/>
                  </a:solidFill>
                  <a:latin typeface="HY헤드라인M" pitchFamily="18" charset="-127"/>
                  <a:ea typeface="문체부 돋음체" pitchFamily="49" charset="-127"/>
                </a:rPr>
                <a:t> </a:t>
              </a:r>
              <a:r>
                <a:rPr lang="ko-KR" altLang="en-US" sz="2200" b="1" dirty="0">
                  <a:solidFill>
                    <a:srgbClr val="002060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나인문고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5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</TotalTime>
  <Words>678</Words>
  <Application>Microsoft Office PowerPoint</Application>
  <PresentationFormat>화면 슬라이드 쇼(4:3)</PresentationFormat>
  <Paragraphs>234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Aharoni</vt:lpstr>
      <vt:lpstr>dotum</vt:lpstr>
      <vt:lpstr>HY헤드라인M</vt:lpstr>
      <vt:lpstr>맑은 고딕</vt:lpstr>
      <vt:lpstr>문체부 돋음체</vt:lpstr>
      <vt:lpstr>함초롬돋움</vt:lpstr>
      <vt:lpstr>Arial</vt:lpstr>
      <vt:lpstr>Segoe UI Black</vt:lpstr>
      <vt:lpstr>Office 테마</vt:lpstr>
      <vt:lpstr>DBP-A 9조 중간발표</vt:lpstr>
      <vt:lpstr>JSP와 MySQL를 이용한 도서 판매 시스템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박채연</dc:creator>
  <cp:lastModifiedBy>LG</cp:lastModifiedBy>
  <cp:revision>43</cp:revision>
  <dcterms:created xsi:type="dcterms:W3CDTF">2021-04-16T04:50:29Z</dcterms:created>
  <dcterms:modified xsi:type="dcterms:W3CDTF">2021-04-26T07:43:34Z</dcterms:modified>
</cp:coreProperties>
</file>