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AAE9D-7142-4AC2-8CDE-203C7467A76B}" type="datetimeFigureOut">
              <a:rPr lang="en-IN" smtClean="0"/>
              <a:t>04-12-2023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9609D-FF34-478B-B29B-E9B09408CAB3}" type="slidenum">
              <a:rPr lang="en-IN" smtClean="0"/>
              <a:t>‹#›</a:t>
            </a:fld>
            <a:endParaRPr lang="en-IN"/>
          </a:p>
        </p:txBody>
      </p:sp>
    </p:spTree>
    <p:extLst>
      <p:ext uri="{BB962C8B-B14F-4D97-AF65-F5344CB8AC3E}">
        <p14:creationId xmlns:p14="http://schemas.microsoft.com/office/powerpoint/2010/main" val="3470876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B354-ED77-F57D-4D0D-F1EA24FCDBD2}"/>
              </a:ext>
            </a:extLst>
          </p:cNvPr>
          <p:cNvSpPr>
            <a:spLocks noGrp="1"/>
          </p:cNvSpPr>
          <p:nvPr>
            <p:ph type="ctrTitle"/>
          </p:nvPr>
        </p:nvSpPr>
        <p:spPr>
          <a:xfrm>
            <a:off x="1929469" y="553673"/>
            <a:ext cx="5863903" cy="3296873"/>
          </a:xfrm>
        </p:spPr>
        <p:txBody>
          <a:bodyPr>
            <a:normAutofit fontScale="90000"/>
          </a:bodyPr>
          <a:lstStyle/>
          <a:p>
            <a:r>
              <a:rPr lang="en-US" dirty="0">
                <a:latin typeface="Times New Roman" panose="02020603050405020304" pitchFamily="18" charset="0"/>
                <a:cs typeface="Times New Roman" panose="02020603050405020304" pitchFamily="18" charset="0"/>
              </a:rPr>
              <a:t>A New Hint to Transportation-Analysis of NYC bike share system</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0BAB7B3-A895-75C8-92CB-50F78E095011}"/>
              </a:ext>
            </a:extLst>
          </p:cNvPr>
          <p:cNvSpPr>
            <a:spLocks noGrp="1"/>
          </p:cNvSpPr>
          <p:nvPr>
            <p:ph type="subTitle" idx="1"/>
          </p:nvPr>
        </p:nvSpPr>
        <p:spPr>
          <a:xfrm>
            <a:off x="4932030" y="4563602"/>
            <a:ext cx="2439096" cy="511729"/>
          </a:xfrm>
        </p:spPr>
        <p:txBody>
          <a:bodyPr/>
          <a:lstStyle/>
          <a:p>
            <a:pPr algn="l"/>
            <a:r>
              <a:rPr lang="en-IN" dirty="0"/>
              <a:t>Team Members:</a:t>
            </a:r>
          </a:p>
        </p:txBody>
      </p:sp>
      <p:pic>
        <p:nvPicPr>
          <p:cNvPr id="5" name="Picture 4">
            <a:extLst>
              <a:ext uri="{FF2B5EF4-FFF2-40B4-BE49-F238E27FC236}">
                <a16:creationId xmlns:a16="http://schemas.microsoft.com/office/drawing/2014/main" id="{D76FA6D5-3BB1-6C86-6230-697E4A62657C}"/>
              </a:ext>
            </a:extLst>
          </p:cNvPr>
          <p:cNvPicPr>
            <a:picLocks noChangeAspect="1"/>
          </p:cNvPicPr>
          <p:nvPr/>
        </p:nvPicPr>
        <p:blipFill>
          <a:blip r:embed="rId2"/>
          <a:stretch>
            <a:fillRect/>
          </a:stretch>
        </p:blipFill>
        <p:spPr>
          <a:xfrm>
            <a:off x="7919207" y="0"/>
            <a:ext cx="4272793" cy="3657600"/>
          </a:xfrm>
          <a:prstGeom prst="rect">
            <a:avLst/>
          </a:prstGeom>
        </p:spPr>
      </p:pic>
      <p:sp>
        <p:nvSpPr>
          <p:cNvPr id="6" name="TextBox 5">
            <a:extLst>
              <a:ext uri="{FF2B5EF4-FFF2-40B4-BE49-F238E27FC236}">
                <a16:creationId xmlns:a16="http://schemas.microsoft.com/office/drawing/2014/main" id="{96B12FC8-9686-A67B-C2C4-144A4FB5CA08}"/>
              </a:ext>
            </a:extLst>
          </p:cNvPr>
          <p:cNvSpPr txBox="1"/>
          <p:nvPr/>
        </p:nvSpPr>
        <p:spPr>
          <a:xfrm>
            <a:off x="5202572" y="4949490"/>
            <a:ext cx="4337108" cy="1477328"/>
          </a:xfrm>
          <a:prstGeom prst="rect">
            <a:avLst/>
          </a:prstGeom>
          <a:noFill/>
        </p:spPr>
        <p:txBody>
          <a:bodyPr wrap="square" rtlCol="0">
            <a:spAutoFit/>
          </a:bodyPr>
          <a:lstStyle/>
          <a:p>
            <a:r>
              <a:rPr lang="en-IN" dirty="0"/>
              <a:t>Ajmal </a:t>
            </a:r>
            <a:r>
              <a:rPr lang="en-IN" dirty="0">
                <a:latin typeface="Times New Roman" panose="02020603050405020304" pitchFamily="18" charset="0"/>
                <a:cs typeface="Times New Roman" panose="02020603050405020304" pitchFamily="18" charset="0"/>
              </a:rPr>
              <a:t>Baiju-963319104009</a:t>
            </a:r>
          </a:p>
          <a:p>
            <a:r>
              <a:rPr lang="en-IN" dirty="0" err="1">
                <a:latin typeface="Times New Roman" panose="02020603050405020304" pitchFamily="18" charset="0"/>
                <a:cs typeface="Times New Roman" panose="02020603050405020304" pitchFamily="18" charset="0"/>
              </a:rPr>
              <a:t>Ebin</a:t>
            </a:r>
            <a:r>
              <a:rPr lang="en-IN" dirty="0">
                <a:latin typeface="Times New Roman" panose="02020603050405020304" pitchFamily="18" charset="0"/>
                <a:cs typeface="Times New Roman" panose="02020603050405020304" pitchFamily="18" charset="0"/>
              </a:rPr>
              <a:t> P John-963319104024</a:t>
            </a:r>
          </a:p>
          <a:p>
            <a:r>
              <a:rPr lang="en-IN" dirty="0" err="1">
                <a:latin typeface="Times New Roman" panose="02020603050405020304" pitchFamily="18" charset="0"/>
                <a:cs typeface="Times New Roman" panose="02020603050405020304" pitchFamily="18" charset="0"/>
              </a:rPr>
              <a:t>Hebrone</a:t>
            </a:r>
            <a:r>
              <a:rPr lang="en-IN" dirty="0">
                <a:latin typeface="Times New Roman" panose="02020603050405020304" pitchFamily="18" charset="0"/>
                <a:cs typeface="Times New Roman" panose="02020603050405020304" pitchFamily="18" charset="0"/>
              </a:rPr>
              <a:t> Edison-963319104026</a:t>
            </a:r>
          </a:p>
          <a:p>
            <a:r>
              <a:rPr lang="en-IN" dirty="0">
                <a:latin typeface="Times New Roman" panose="02020603050405020304" pitchFamily="18" charset="0"/>
                <a:cs typeface="Times New Roman" panose="02020603050405020304" pitchFamily="18" charset="0"/>
              </a:rPr>
              <a:t>Jackson Antony-963319104027</a:t>
            </a:r>
          </a:p>
          <a:p>
            <a:r>
              <a:rPr lang="en-IN" dirty="0" err="1">
                <a:latin typeface="Times New Roman" panose="02020603050405020304" pitchFamily="18" charset="0"/>
                <a:cs typeface="Times New Roman" panose="02020603050405020304" pitchFamily="18" charset="0"/>
              </a:rPr>
              <a:t>Riju</a:t>
            </a:r>
            <a:r>
              <a:rPr lang="en-IN" dirty="0">
                <a:latin typeface="Times New Roman" panose="02020603050405020304" pitchFamily="18" charset="0"/>
                <a:cs typeface="Times New Roman" panose="02020603050405020304" pitchFamily="18" charset="0"/>
              </a:rPr>
              <a:t> Paul-963319104050</a:t>
            </a:r>
          </a:p>
        </p:txBody>
      </p:sp>
      <p:sp>
        <p:nvSpPr>
          <p:cNvPr id="7" name="TextBox 6">
            <a:extLst>
              <a:ext uri="{FF2B5EF4-FFF2-40B4-BE49-F238E27FC236}">
                <a16:creationId xmlns:a16="http://schemas.microsoft.com/office/drawing/2014/main" id="{18D118BF-01B1-6C3A-EB5E-7BFBDA23A8BC}"/>
              </a:ext>
            </a:extLst>
          </p:cNvPr>
          <p:cNvSpPr txBox="1"/>
          <p:nvPr/>
        </p:nvSpPr>
        <p:spPr>
          <a:xfrm>
            <a:off x="9297797" y="4634800"/>
            <a:ext cx="2649523" cy="369332"/>
          </a:xfrm>
          <a:prstGeom prst="rect">
            <a:avLst/>
          </a:prstGeom>
          <a:noFill/>
        </p:spPr>
        <p:txBody>
          <a:bodyPr wrap="square" rtlCol="0">
            <a:spAutoFit/>
          </a:bodyPr>
          <a:lstStyle/>
          <a:p>
            <a:r>
              <a:rPr lang="en-IN" dirty="0"/>
              <a:t>Faculty Mentor:</a:t>
            </a:r>
          </a:p>
        </p:txBody>
      </p:sp>
      <p:sp>
        <p:nvSpPr>
          <p:cNvPr id="8" name="TextBox 7">
            <a:extLst>
              <a:ext uri="{FF2B5EF4-FFF2-40B4-BE49-F238E27FC236}">
                <a16:creationId xmlns:a16="http://schemas.microsoft.com/office/drawing/2014/main" id="{648DBE01-C23E-48CD-FD14-DF25F107217D}"/>
              </a:ext>
            </a:extLst>
          </p:cNvPr>
          <p:cNvSpPr txBox="1"/>
          <p:nvPr/>
        </p:nvSpPr>
        <p:spPr>
          <a:xfrm>
            <a:off x="9482354" y="5025099"/>
            <a:ext cx="2223083" cy="369332"/>
          </a:xfrm>
          <a:prstGeom prst="rect">
            <a:avLst/>
          </a:prstGeom>
          <a:noFill/>
        </p:spPr>
        <p:txBody>
          <a:bodyPr wrap="square" rtlCol="0">
            <a:spAutoFit/>
          </a:bodyPr>
          <a:lstStyle/>
          <a:p>
            <a:r>
              <a:rPr lang="en-IN" dirty="0"/>
              <a:t>AP/</a:t>
            </a:r>
            <a:r>
              <a:rPr lang="en-IN" dirty="0" err="1"/>
              <a:t>Mrs.R.ANUJA</a:t>
            </a:r>
            <a:r>
              <a:rPr lang="en-IN" dirty="0"/>
              <a:t> </a:t>
            </a:r>
          </a:p>
        </p:txBody>
      </p:sp>
    </p:spTree>
    <p:extLst>
      <p:ext uri="{BB962C8B-B14F-4D97-AF65-F5344CB8AC3E}">
        <p14:creationId xmlns:p14="http://schemas.microsoft.com/office/powerpoint/2010/main" val="125819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CD14-A3B1-0E5C-99AF-EB52F030059C}"/>
              </a:ext>
            </a:extLst>
          </p:cNvPr>
          <p:cNvSpPr>
            <a:spLocks noGrp="1"/>
          </p:cNvSpPr>
          <p:nvPr>
            <p:ph type="title"/>
          </p:nvPr>
        </p:nvSpPr>
        <p:spPr>
          <a:xfrm>
            <a:off x="1484311" y="685801"/>
            <a:ext cx="6283895" cy="824218"/>
          </a:xfrm>
        </p:spPr>
        <p:txBody>
          <a:bodyPr>
            <a:normAutofit fontScale="90000"/>
          </a:bodyPr>
          <a:lstStyle/>
          <a:p>
            <a:r>
              <a:rPr lang="en-IN" dirty="0">
                <a:latin typeface="Times New Roman" panose="02020603050405020304" pitchFamily="18" charset="0"/>
                <a:cs typeface="Times New Roman" panose="02020603050405020304" pitchFamily="18" charset="0"/>
              </a:rPr>
              <a:t>ARCHITECTURAL DIAGRAM</a:t>
            </a:r>
          </a:p>
        </p:txBody>
      </p:sp>
      <p:pic>
        <p:nvPicPr>
          <p:cNvPr id="6" name="Picture 5">
            <a:extLst>
              <a:ext uri="{FF2B5EF4-FFF2-40B4-BE49-F238E27FC236}">
                <a16:creationId xmlns:a16="http://schemas.microsoft.com/office/drawing/2014/main" id="{BFC4FEED-821C-E69D-C04A-6C6174EE9C7F}"/>
              </a:ext>
            </a:extLst>
          </p:cNvPr>
          <p:cNvPicPr>
            <a:picLocks noChangeAspect="1"/>
          </p:cNvPicPr>
          <p:nvPr/>
        </p:nvPicPr>
        <p:blipFill>
          <a:blip r:embed="rId2"/>
          <a:stretch>
            <a:fillRect/>
          </a:stretch>
        </p:blipFill>
        <p:spPr>
          <a:xfrm>
            <a:off x="1904301" y="1510019"/>
            <a:ext cx="4379053" cy="4910090"/>
          </a:xfrm>
          <a:prstGeom prst="rect">
            <a:avLst/>
          </a:prstGeom>
        </p:spPr>
      </p:pic>
      <p:pic>
        <p:nvPicPr>
          <p:cNvPr id="4" name="Picture 3">
            <a:extLst>
              <a:ext uri="{FF2B5EF4-FFF2-40B4-BE49-F238E27FC236}">
                <a16:creationId xmlns:a16="http://schemas.microsoft.com/office/drawing/2014/main" id="{6815D39C-5B6F-44D1-7656-1CB18925049E}"/>
              </a:ext>
            </a:extLst>
          </p:cNvPr>
          <p:cNvPicPr>
            <a:picLocks noChangeAspect="1"/>
          </p:cNvPicPr>
          <p:nvPr/>
        </p:nvPicPr>
        <p:blipFill>
          <a:blip r:embed="rId3"/>
          <a:stretch>
            <a:fillRect/>
          </a:stretch>
        </p:blipFill>
        <p:spPr>
          <a:xfrm>
            <a:off x="7071919" y="1510019"/>
            <a:ext cx="4127384" cy="4910090"/>
          </a:xfrm>
          <a:prstGeom prst="rect">
            <a:avLst/>
          </a:prstGeom>
        </p:spPr>
      </p:pic>
    </p:spTree>
    <p:extLst>
      <p:ext uri="{BB962C8B-B14F-4D97-AF65-F5344CB8AC3E}">
        <p14:creationId xmlns:p14="http://schemas.microsoft.com/office/powerpoint/2010/main" val="167782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2D0A-5526-C3EE-BB91-CBD38A44C50E}"/>
              </a:ext>
            </a:extLst>
          </p:cNvPr>
          <p:cNvSpPr>
            <a:spLocks noGrp="1"/>
          </p:cNvSpPr>
          <p:nvPr>
            <p:ph type="title"/>
          </p:nvPr>
        </p:nvSpPr>
        <p:spPr>
          <a:xfrm>
            <a:off x="1484312" y="685801"/>
            <a:ext cx="4127924" cy="790662"/>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F1A3E71-327C-D4B5-4344-F60905D41619}"/>
              </a:ext>
            </a:extLst>
          </p:cNvPr>
          <p:cNvSpPr>
            <a:spLocks noGrp="1"/>
          </p:cNvSpPr>
          <p:nvPr>
            <p:ph idx="1"/>
          </p:nvPr>
        </p:nvSpPr>
        <p:spPr>
          <a:xfrm>
            <a:off x="1542496" y="1349927"/>
            <a:ext cx="10018713" cy="3124201"/>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Citi Bike trip data, while useful for analysis as provided, can be made more so with some data preparation with more or less details .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Citi bike NYC data can be loaded and analysed successfully.</a:t>
            </a:r>
          </a:p>
        </p:txBody>
      </p:sp>
    </p:spTree>
    <p:extLst>
      <p:ext uri="{BB962C8B-B14F-4D97-AF65-F5344CB8AC3E}">
        <p14:creationId xmlns:p14="http://schemas.microsoft.com/office/powerpoint/2010/main" val="327766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C09415-EE3B-26D8-FAF6-B47BDFFC375B}"/>
              </a:ext>
            </a:extLst>
          </p:cNvPr>
          <p:cNvSpPr/>
          <p:nvPr/>
        </p:nvSpPr>
        <p:spPr>
          <a:xfrm rot="20279151">
            <a:off x="2720801" y="2676089"/>
            <a:ext cx="7687530" cy="923330"/>
          </a:xfrm>
          <a:prstGeom prst="rect">
            <a:avLst/>
          </a:prstGeom>
          <a:noFill/>
          <a:effectLst>
            <a:glow rad="228600">
              <a:schemeClr val="accent1">
                <a:satMod val="175000"/>
                <a:alpha val="40000"/>
              </a:schemeClr>
            </a:glow>
          </a:effectLst>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51564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10" presetClass="emph" presetSubtype="0" fill="hold" grpId="1" nodeType="clickEffect">
                                  <p:stCondLst>
                                    <p:cond delay="0"/>
                                  </p:stCondLst>
                                  <p:childTnLst>
                                    <p:anim calcmode="discrete" valueType="str">
                                      <p:cBhvr override="childStyle">
                                        <p:cTn id="10"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2"/>
                                        </p:tgtEl>
                                        <p:attrNameLst>
                                          <p:attrName>fillcolor</p:attrName>
                                        </p:attrNameLst>
                                      </p:cBhvr>
                                      <p:to>
                                        <a:schemeClr val="accent2"/>
                                      </p:to>
                                    </p:animClr>
                                    <p:set>
                                      <p:cBhvr>
                                        <p:cTn id="15" dur="2000" fill="hold"/>
                                        <p:tgtEl>
                                          <p:spTgt spid="2"/>
                                        </p:tgtEl>
                                        <p:attrNameLst>
                                          <p:attrName>fill.type</p:attrName>
                                        </p:attrNameLst>
                                      </p:cBhvr>
                                      <p:to>
                                        <p:strVal val="solid"/>
                                      </p:to>
                                    </p:set>
                                    <p:set>
                                      <p:cBhvr>
                                        <p:cTn id="16"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E2E7-CFB2-9A1E-53E8-FC29A132B0F4}"/>
              </a:ext>
            </a:extLst>
          </p:cNvPr>
          <p:cNvSpPr>
            <a:spLocks noGrp="1"/>
          </p:cNvSpPr>
          <p:nvPr>
            <p:ph type="title"/>
          </p:nvPr>
        </p:nvSpPr>
        <p:spPr>
          <a:xfrm>
            <a:off x="1484311" y="1066799"/>
            <a:ext cx="10018713" cy="476776"/>
          </a:xfrm>
        </p:spPr>
        <p:txBody>
          <a:bodyPr>
            <a:normAutofit/>
          </a:bodyPr>
          <a:lstStyle/>
          <a:p>
            <a:r>
              <a:rPr lang="en-IN" sz="2400"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12EA924-D79D-388B-7D0F-F125A62F44A4}"/>
              </a:ext>
            </a:extLst>
          </p:cNvPr>
          <p:cNvSpPr>
            <a:spLocks noGrp="1"/>
          </p:cNvSpPr>
          <p:nvPr>
            <p:ph idx="1"/>
          </p:nvPr>
        </p:nvSpPr>
        <p:spPr>
          <a:xfrm>
            <a:off x="1500549" y="1619076"/>
            <a:ext cx="10018713" cy="3878510"/>
          </a:xfrm>
        </p:spPr>
        <p:txBody>
          <a:bodyPr>
            <a:normAutofit fontScale="70000" lnSpcReduction="20000"/>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Bike-sharing systems have been deployed in many major cities around the world today. Bike sharing systems provide great advantages as a mean of urban public transportation facilitating a green solution for daily commuters and tourists.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Users tend to use more often this type of transportation for their daily needs. The key to success for such systems is the efficient distribution of bikes among the bike stations in order to satisfy high user demands.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schemes in the literature focus either on predicting the bike station demand and modeling user mobility mainly focusing on making cycling more accessible to people, or on minimizing the costly and time-consuming movement of bikes among the stations while the system is in use. In this work our objective is to gain insights into the usage of bike sharing systems and in particular the pick-up and drop-off operations.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Our goal is to get a better understanding of the bike mobility patterns and identify the key factors that lead to imbalances in the distribution of the bikes at the stations, towards creating effective and sustainable bike sharing systems. One of the problems in bicycle sharing systems design is the estimation of the potential demand to the service, especially in countries where this type of systems is not yet implemented.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main objective of this methodology is to relate the demand of bike-sharing systems with external characteristics that affects the bicycle usage in order to obtain its territorial distribution.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38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F602-FFC2-1795-D543-2BA105E1C515}"/>
              </a:ext>
            </a:extLst>
          </p:cNvPr>
          <p:cNvSpPr>
            <a:spLocks noGrp="1"/>
          </p:cNvSpPr>
          <p:nvPr>
            <p:ph type="title"/>
          </p:nvPr>
        </p:nvSpPr>
        <p:spPr>
          <a:xfrm>
            <a:off x="1484311" y="570451"/>
            <a:ext cx="10018713" cy="771788"/>
          </a:xfrm>
        </p:spPr>
        <p:txBody>
          <a:bodyPr/>
          <a:lstStyle/>
          <a:p>
            <a:pPr algn="l"/>
            <a:r>
              <a:rPr lang="en-IN" dirty="0">
                <a:latin typeface="Times New Roman" panose="02020603050405020304" pitchFamily="18" charset="0"/>
                <a:cs typeface="Times New Roman" panose="02020603050405020304" pitchFamily="18" charset="0"/>
              </a:rPr>
              <a:t>LITERATURE SURVEY</a:t>
            </a:r>
          </a:p>
        </p:txBody>
      </p:sp>
      <p:sp>
        <p:nvSpPr>
          <p:cNvPr id="6" name="Content Placeholder 5">
            <a:extLst>
              <a:ext uri="{FF2B5EF4-FFF2-40B4-BE49-F238E27FC236}">
                <a16:creationId xmlns:a16="http://schemas.microsoft.com/office/drawing/2014/main" id="{B2F46B87-423C-83BB-3118-1347F774114F}"/>
              </a:ext>
            </a:extLst>
          </p:cNvPr>
          <p:cNvSpPr>
            <a:spLocks noGrp="1"/>
          </p:cNvSpPr>
          <p:nvPr>
            <p:ph idx="1"/>
          </p:nvPr>
        </p:nvSpPr>
        <p:spPr>
          <a:xfrm>
            <a:off x="1483770" y="956345"/>
            <a:ext cx="10018713" cy="4155347"/>
          </a:xfrm>
        </p:spPr>
        <p:txBody>
          <a:bodyPr>
            <a:normAutofit/>
          </a:bodyPr>
          <a:lstStyle/>
          <a:p>
            <a:pPr marL="0" indent="0" algn="just">
              <a:buNone/>
            </a:pPr>
            <a:r>
              <a:rPr lang="en-US" sz="1800" b="1" u="sng" dirty="0">
                <a:latin typeface="Times New Roman" panose="02020603050405020304" pitchFamily="18" charset="0"/>
                <a:cs typeface="Times New Roman" panose="02020603050405020304" pitchFamily="18" charset="0"/>
              </a:rPr>
              <a:t>TITLE:</a:t>
            </a:r>
            <a:r>
              <a:rPr lang="en-IN" sz="1800" b="1" u="sng" dirty="0">
                <a:latin typeface="Times New Roman" panose="02020603050405020304" pitchFamily="18" charset="0"/>
                <a:cs typeface="Times New Roman" panose="02020603050405020304" pitchFamily="18" charset="0"/>
              </a:rPr>
              <a:t>BIKE SHARE SYSTEM                                                            AUTHOR : ELLIOT FISHMAN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Bikeshare has grown rapidly in the past decade. Although the concept has been around since the 1960s, the number of cities offering bikeshare has increased from just a handful in the late 1990s to over 800 at the time of publication (</a:t>
            </a:r>
            <a:r>
              <a:rPr lang="en-US" sz="1800" dirty="0" err="1">
                <a:latin typeface="Times New Roman" panose="02020603050405020304" pitchFamily="18" charset="0"/>
                <a:cs typeface="Times New Roman" panose="02020603050405020304" pitchFamily="18" charset="0"/>
              </a:rPr>
              <a:t>Meddin</a:t>
            </a:r>
            <a:r>
              <a:rPr lang="en-US" sz="1800" dirty="0">
                <a:latin typeface="Times New Roman" panose="02020603050405020304" pitchFamily="18" charset="0"/>
                <a:cs typeface="Times New Roman" panose="02020603050405020304" pitchFamily="18" charset="0"/>
              </a:rPr>
              <a:t> &amp; DeMaio, 2015). Contemporary bikeshare </a:t>
            </a:r>
            <a:r>
              <a:rPr lang="en-US" sz="1800" dirty="0" err="1">
                <a:latin typeface="Times New Roman" panose="02020603050405020304" pitchFamily="18" charset="0"/>
                <a:cs typeface="Times New Roman" panose="02020603050405020304" pitchFamily="18" charset="0"/>
              </a:rPr>
              <a:t>programmes</a:t>
            </a:r>
            <a:r>
              <a:rPr lang="en-US" sz="1800" dirty="0">
                <a:latin typeface="Times New Roman" panose="02020603050405020304" pitchFamily="18" charset="0"/>
                <a:cs typeface="Times New Roman" panose="02020603050405020304" pitchFamily="18" charset="0"/>
              </a:rPr>
              <a:t> (BSPs) refer to the provision of bikes, which can be picked up and dropped off at self-serving docking stations. Typically, trips are of a short duration (less than 30 min).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bicycles usually contain technologies that allow the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operator to track their docking station location and some are equipped with a global positioning system (GPS) (Davis, 2014). Payment is usually by credit card, and this also acts as a form of security and eliminates the anonymity that led to the demise of earlier, less technologically advanced BSPs (DeMaio, 2009; </a:t>
            </a:r>
            <a:r>
              <a:rPr lang="en-US" sz="1800" dirty="0" err="1">
                <a:latin typeface="Times New Roman" panose="02020603050405020304" pitchFamily="18" charset="0"/>
                <a:cs typeface="Times New Roman" panose="02020603050405020304" pitchFamily="18" charset="0"/>
              </a:rPr>
              <a:t>Shaheen</a:t>
            </a:r>
            <a:r>
              <a:rPr lang="en-US" sz="1800" dirty="0">
                <a:latin typeface="Times New Roman" panose="02020603050405020304" pitchFamily="18" charset="0"/>
                <a:cs typeface="Times New Roman" panose="02020603050405020304" pitchFamily="18" charset="0"/>
              </a:rPr>
              <a:t>, Guzman, &amp; Zhang, 2010).</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50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E0FA-9B5E-CC94-435C-0CEE7891E379}"/>
              </a:ext>
            </a:extLst>
          </p:cNvPr>
          <p:cNvSpPr>
            <a:spLocks noGrp="1"/>
          </p:cNvSpPr>
          <p:nvPr>
            <p:ph type="title"/>
          </p:nvPr>
        </p:nvSpPr>
        <p:spPr>
          <a:xfrm>
            <a:off x="1484312" y="685801"/>
            <a:ext cx="5386272" cy="840996"/>
          </a:xfrm>
        </p:spPr>
        <p:txBody>
          <a:bodyPr/>
          <a:lstStyle/>
          <a:p>
            <a:r>
              <a:rPr lang="en-IN"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9414F210-7AAA-3321-BE90-F2C00E85545F}"/>
              </a:ext>
            </a:extLst>
          </p:cNvPr>
          <p:cNvSpPr>
            <a:spLocks noGrp="1"/>
          </p:cNvSpPr>
          <p:nvPr>
            <p:ph idx="1"/>
          </p:nvPr>
        </p:nvSpPr>
        <p:spPr>
          <a:xfrm>
            <a:off x="1484312" y="2055304"/>
            <a:ext cx="9548390" cy="3383560"/>
          </a:xfrm>
        </p:spPr>
        <p:txBody>
          <a:bodyPr>
            <a:normAutofit fontScale="25000" lnSpcReduction="20000"/>
          </a:bodyPr>
          <a:lstStyle/>
          <a:p>
            <a:pPr marL="0" indent="0" algn="just">
              <a:buNone/>
            </a:pPr>
            <a:r>
              <a:rPr lang="en-US" sz="7200" b="1" u="sng" dirty="0">
                <a:latin typeface="Times New Roman" panose="02020603050405020304" pitchFamily="18" charset="0"/>
                <a:cs typeface="Times New Roman" panose="02020603050405020304" pitchFamily="18" charset="0"/>
              </a:rPr>
              <a:t>TITLE : History and Recent Growth                                                          </a:t>
            </a:r>
            <a:r>
              <a:rPr lang="en-IN" sz="7200" b="1" u="sng" dirty="0">
                <a:latin typeface="Times New Roman" panose="02020603050405020304" pitchFamily="18" charset="0"/>
                <a:cs typeface="Times New Roman" panose="02020603050405020304" pitchFamily="18" charset="0"/>
              </a:rPr>
              <a:t>AUTHOR: E FISHMAN</a:t>
            </a:r>
          </a:p>
          <a:p>
            <a:pPr marL="0" indent="0" algn="just">
              <a:buNone/>
            </a:pPr>
            <a:r>
              <a:rPr lang="en-US" sz="7200" dirty="0">
                <a:latin typeface="Times New Roman" panose="02020603050405020304" pitchFamily="18" charset="0"/>
                <a:cs typeface="Times New Roman" panose="02020603050405020304" pitchFamily="18" charset="0"/>
              </a:rPr>
              <a:t>In 1965 Witte </a:t>
            </a:r>
            <a:r>
              <a:rPr lang="en-US" sz="7200" dirty="0" err="1">
                <a:latin typeface="Times New Roman" panose="02020603050405020304" pitchFamily="18" charset="0"/>
                <a:cs typeface="Times New Roman" panose="02020603050405020304" pitchFamily="18" charset="0"/>
              </a:rPr>
              <a:t>Fietsen</a:t>
            </a:r>
            <a:r>
              <a:rPr lang="en-US" sz="7200" dirty="0">
                <a:latin typeface="Times New Roman" panose="02020603050405020304" pitchFamily="18" charset="0"/>
                <a:cs typeface="Times New Roman" panose="02020603050405020304" pitchFamily="18" charset="0"/>
              </a:rPr>
              <a:t> (White Bikes) was launched in Amsterdam (Davis, 2014). This </a:t>
            </a:r>
            <a:r>
              <a:rPr lang="en-US" sz="7200" dirty="0" err="1">
                <a:latin typeface="Times New Roman" panose="02020603050405020304" pitchFamily="18" charset="0"/>
                <a:cs typeface="Times New Roman" panose="02020603050405020304" pitchFamily="18" charset="0"/>
              </a:rPr>
              <a:t>programme</a:t>
            </a:r>
            <a:r>
              <a:rPr lang="en-US" sz="7200" dirty="0">
                <a:latin typeface="Times New Roman" panose="02020603050405020304" pitchFamily="18" charset="0"/>
                <a:cs typeface="Times New Roman" panose="02020603050405020304" pitchFamily="18" charset="0"/>
              </a:rPr>
              <a:t> consisted of white painted bicycles on the street, free for people to use. The total absence of security mechanisms led to theft and vandalism, and a rapid demise of Witte </a:t>
            </a:r>
            <a:r>
              <a:rPr lang="en-US" sz="7200" dirty="0" err="1">
                <a:latin typeface="Times New Roman" panose="02020603050405020304" pitchFamily="18" charset="0"/>
                <a:cs typeface="Times New Roman" panose="02020603050405020304" pitchFamily="18" charset="0"/>
              </a:rPr>
              <a:t>Fietsen</a:t>
            </a:r>
            <a:r>
              <a:rPr lang="en-US" sz="7200" dirty="0">
                <a:latin typeface="Times New Roman" panose="02020603050405020304" pitchFamily="18" charset="0"/>
                <a:cs typeface="Times New Roman" panose="02020603050405020304" pitchFamily="18" charset="0"/>
              </a:rPr>
              <a:t> (DeMaio, 2009). Bikeshare, as a concept, experienced little growth after the failure of the White Bike </a:t>
            </a:r>
            <a:r>
              <a:rPr lang="en-US" sz="7200" dirty="0" err="1">
                <a:latin typeface="Times New Roman" panose="02020603050405020304" pitchFamily="18" charset="0"/>
                <a:cs typeface="Times New Roman" panose="02020603050405020304" pitchFamily="18" charset="0"/>
              </a:rPr>
              <a:t>programme</a:t>
            </a:r>
            <a:r>
              <a:rPr lang="en-US" sz="7200" dirty="0">
                <a:latin typeface="Times New Roman" panose="02020603050405020304" pitchFamily="18" charset="0"/>
                <a:cs typeface="Times New Roman" panose="02020603050405020304" pitchFamily="18" charset="0"/>
              </a:rPr>
              <a:t>, until technological advancements emerged designed to reduce the threat of vandalism and </a:t>
            </a:r>
            <a:r>
              <a:rPr lang="en-US" sz="7200" dirty="0" err="1">
                <a:latin typeface="Times New Roman" panose="02020603050405020304" pitchFamily="18" charset="0"/>
                <a:cs typeface="Times New Roman" panose="02020603050405020304" pitchFamily="18" charset="0"/>
              </a:rPr>
              <a:t>theft.Some</a:t>
            </a:r>
            <a:r>
              <a:rPr lang="en-US" sz="7200" dirty="0">
                <a:latin typeface="Times New Roman" panose="02020603050405020304" pitchFamily="18" charset="0"/>
                <a:cs typeface="Times New Roman" panose="02020603050405020304" pitchFamily="18" charset="0"/>
              </a:rPr>
              <a:t> researchers have </a:t>
            </a:r>
            <a:r>
              <a:rPr lang="en-US" sz="7200" dirty="0" err="1">
                <a:latin typeface="Times New Roman" panose="02020603050405020304" pitchFamily="18" charset="0"/>
                <a:cs typeface="Times New Roman" panose="02020603050405020304" pitchFamily="18" charset="0"/>
              </a:rPr>
              <a:t>categorised</a:t>
            </a:r>
            <a:r>
              <a:rPr lang="en-US" sz="7200" dirty="0">
                <a:latin typeface="Times New Roman" panose="02020603050405020304" pitchFamily="18" charset="0"/>
                <a:cs typeface="Times New Roman" panose="02020603050405020304" pitchFamily="18" charset="0"/>
              </a:rPr>
              <a:t> the evolution of bikeshare systems into four ‘generations’ (Parkes, Marsden, </a:t>
            </a:r>
            <a:r>
              <a:rPr lang="en-US" sz="7200" dirty="0" err="1">
                <a:latin typeface="Times New Roman" panose="02020603050405020304" pitchFamily="18" charset="0"/>
                <a:cs typeface="Times New Roman" panose="02020603050405020304" pitchFamily="18" charset="0"/>
              </a:rPr>
              <a:t>Shaheen</a:t>
            </a:r>
            <a:r>
              <a:rPr lang="en-US" sz="7200" dirty="0">
                <a:latin typeface="Times New Roman" panose="02020603050405020304" pitchFamily="18" charset="0"/>
                <a:cs typeface="Times New Roman" panose="02020603050405020304" pitchFamily="18" charset="0"/>
              </a:rPr>
              <a:t>, &amp; Cohen, 2013). The White Bike </a:t>
            </a:r>
            <a:r>
              <a:rPr lang="en-US" sz="7200" dirty="0" err="1">
                <a:latin typeface="Times New Roman" panose="02020603050405020304" pitchFamily="18" charset="0"/>
                <a:cs typeface="Times New Roman" panose="02020603050405020304" pitchFamily="18" charset="0"/>
              </a:rPr>
              <a:t>programme</a:t>
            </a:r>
            <a:r>
              <a:rPr lang="en-US" sz="7200" dirty="0">
                <a:latin typeface="Times New Roman" panose="02020603050405020304" pitchFamily="18" charset="0"/>
                <a:cs typeface="Times New Roman" panose="02020603050405020304" pitchFamily="18" charset="0"/>
              </a:rPr>
              <a:t> described above is known as a first-generation bikeshare ‘system’, </a:t>
            </a:r>
            <a:r>
              <a:rPr lang="en-US" sz="7200" dirty="0" err="1">
                <a:latin typeface="Times New Roman" panose="02020603050405020304" pitchFamily="18" charset="0"/>
                <a:cs typeface="Times New Roman" panose="02020603050405020304" pitchFamily="18" charset="0"/>
              </a:rPr>
              <a:t>characterised</a:t>
            </a:r>
            <a:r>
              <a:rPr lang="en-US" sz="7200" dirty="0">
                <a:latin typeface="Times New Roman" panose="02020603050405020304" pitchFamily="18" charset="0"/>
                <a:cs typeface="Times New Roman" panose="02020603050405020304" pitchFamily="18" charset="0"/>
              </a:rPr>
              <a:t> by no payment or security functions. Second-generation </a:t>
            </a:r>
            <a:r>
              <a:rPr lang="en-US" sz="7200" dirty="0" err="1">
                <a:latin typeface="Times New Roman" panose="02020603050405020304" pitchFamily="18" charset="0"/>
                <a:cs typeface="Times New Roman" panose="02020603050405020304" pitchFamily="18" charset="0"/>
              </a:rPr>
              <a:t>programmes</a:t>
            </a:r>
            <a:r>
              <a:rPr lang="en-US" sz="7200" dirty="0">
                <a:latin typeface="Times New Roman" panose="02020603050405020304" pitchFamily="18" charset="0"/>
                <a:cs typeface="Times New Roman" panose="02020603050405020304" pitchFamily="18" charset="0"/>
              </a:rPr>
              <a:t> involved a coin deposit system (similar to trolleys at a supermarket or airport). The first large-scale second-generation </a:t>
            </a:r>
            <a:r>
              <a:rPr lang="en-US" sz="7200" dirty="0" err="1">
                <a:latin typeface="Times New Roman" panose="02020603050405020304" pitchFamily="18" charset="0"/>
                <a:cs typeface="Times New Roman" panose="02020603050405020304" pitchFamily="18" charset="0"/>
              </a:rPr>
              <a:t>programme</a:t>
            </a:r>
            <a:r>
              <a:rPr lang="en-US" sz="7200" dirty="0">
                <a:latin typeface="Times New Roman" panose="02020603050405020304" pitchFamily="18" charset="0"/>
                <a:cs typeface="Times New Roman" panose="02020603050405020304" pitchFamily="18" charset="0"/>
              </a:rPr>
              <a:t> launched in Copenhagen in 1995, but the anonymity exposed the system to theft (DeMaio, 2009). The problems experienced by these first two generations of bikeshare led to the development of third-generation systems, which are </a:t>
            </a:r>
            <a:r>
              <a:rPr lang="en-US" sz="7200" dirty="0" err="1">
                <a:latin typeface="Times New Roman" panose="02020603050405020304" pitchFamily="18" charset="0"/>
                <a:cs typeface="Times New Roman" panose="02020603050405020304" pitchFamily="18" charset="0"/>
              </a:rPr>
              <a:t>characterised</a:t>
            </a:r>
            <a:r>
              <a:rPr lang="en-US" sz="7200" dirty="0">
                <a:latin typeface="Times New Roman" panose="02020603050405020304" pitchFamily="18" charset="0"/>
                <a:cs typeface="Times New Roman" panose="02020603050405020304" pitchFamily="18" charset="0"/>
              </a:rPr>
              <a:t> by dedicated docking stations (in which bicycles are picked up and returned), as well as automated credit card payment and other technologies to allow the tracking of the bicycles (</a:t>
            </a:r>
            <a:r>
              <a:rPr lang="en-US" sz="7200" dirty="0" err="1">
                <a:latin typeface="Times New Roman" panose="02020603050405020304" pitchFamily="18" charset="0"/>
                <a:cs typeface="Times New Roman" panose="02020603050405020304" pitchFamily="18" charset="0"/>
              </a:rPr>
              <a:t>Shaheen</a:t>
            </a:r>
            <a:r>
              <a:rPr lang="en-US" sz="7200" dirty="0">
                <a:latin typeface="Times New Roman" panose="02020603050405020304" pitchFamily="18" charset="0"/>
                <a:cs typeface="Times New Roman" panose="02020603050405020304" pitchFamily="18" charset="0"/>
              </a:rPr>
              <a:t> , Cohen, &amp; Martin, 2013).</a:t>
            </a:r>
            <a:endParaRPr lang="en-IN" sz="7200" dirty="0">
              <a:latin typeface="Times New Roman" panose="02020603050405020304" pitchFamily="18" charset="0"/>
              <a:cs typeface="Times New Roman" panose="02020603050405020304" pitchFamily="18" charset="0"/>
            </a:endParaRPr>
          </a:p>
          <a:p>
            <a:pPr algn="just"/>
            <a:endParaRPr lang="en-IN" sz="8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15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0848-8F49-45CE-9501-270BFF06787A}"/>
              </a:ext>
            </a:extLst>
          </p:cNvPr>
          <p:cNvSpPr>
            <a:spLocks noGrp="1"/>
          </p:cNvSpPr>
          <p:nvPr>
            <p:ph type="title"/>
          </p:nvPr>
        </p:nvSpPr>
        <p:spPr>
          <a:xfrm>
            <a:off x="1484312" y="685801"/>
            <a:ext cx="5621163" cy="790662"/>
          </a:xfrm>
        </p:spPr>
        <p:txBody>
          <a:bodyPr/>
          <a:lstStyle/>
          <a:p>
            <a:r>
              <a:rPr lang="en-IN"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335EC05F-1082-238E-3093-EEF5EE709E76}"/>
              </a:ext>
            </a:extLst>
          </p:cNvPr>
          <p:cNvSpPr>
            <a:spLocks noGrp="1"/>
          </p:cNvSpPr>
          <p:nvPr>
            <p:ph idx="1"/>
          </p:nvPr>
        </p:nvSpPr>
        <p:spPr>
          <a:xfrm>
            <a:off x="1601759" y="2088159"/>
            <a:ext cx="9555600" cy="3124201"/>
          </a:xfrm>
        </p:spPr>
        <p:txBody>
          <a:bodyPr>
            <a:noAutofit/>
          </a:bodyPr>
          <a:lstStyle/>
          <a:p>
            <a:pPr marL="0" indent="0">
              <a:buNone/>
            </a:pPr>
            <a:r>
              <a:rPr lang="en-US" sz="1800" b="1" u="sng" dirty="0">
                <a:latin typeface="Times New Roman" panose="02020603050405020304" pitchFamily="18" charset="0"/>
                <a:cs typeface="Times New Roman" panose="02020603050405020304" pitchFamily="18" charset="0"/>
              </a:rPr>
              <a:t>TITLE: Generations of Bike Share                                                                  AUTHOR: Davis, L. S</a:t>
            </a:r>
          </a:p>
          <a:p>
            <a:pPr marL="0" indent="0" algn="just">
              <a:buNone/>
            </a:pPr>
            <a:r>
              <a:rPr lang="en-US" sz="1800" dirty="0">
                <a:latin typeface="Times New Roman" panose="02020603050405020304" pitchFamily="18" charset="0"/>
                <a:cs typeface="Times New Roman" panose="02020603050405020304" pitchFamily="18" charset="0"/>
              </a:rPr>
              <a:t> Some researchers have </a:t>
            </a:r>
            <a:r>
              <a:rPr lang="en-US" sz="1800" dirty="0" err="1">
                <a:latin typeface="Times New Roman" panose="02020603050405020304" pitchFamily="18" charset="0"/>
                <a:cs typeface="Times New Roman" panose="02020603050405020304" pitchFamily="18" charset="0"/>
              </a:rPr>
              <a:t>categorised</a:t>
            </a:r>
            <a:r>
              <a:rPr lang="en-US" sz="1800" dirty="0">
                <a:latin typeface="Times New Roman" panose="02020603050405020304" pitchFamily="18" charset="0"/>
                <a:cs typeface="Times New Roman" panose="02020603050405020304" pitchFamily="18" charset="0"/>
              </a:rPr>
              <a:t> the evolution of bikeshare systems into four ‘generations’ (Parkes, Marsden, </a:t>
            </a:r>
            <a:r>
              <a:rPr lang="en-US" sz="1800" dirty="0" err="1">
                <a:latin typeface="Times New Roman" panose="02020603050405020304" pitchFamily="18" charset="0"/>
                <a:cs typeface="Times New Roman" panose="02020603050405020304" pitchFamily="18" charset="0"/>
              </a:rPr>
              <a:t>Shaheen</a:t>
            </a:r>
            <a:r>
              <a:rPr lang="en-US" sz="1800" dirty="0">
                <a:latin typeface="Times New Roman" panose="02020603050405020304" pitchFamily="18" charset="0"/>
                <a:cs typeface="Times New Roman" panose="02020603050405020304" pitchFamily="18" charset="0"/>
              </a:rPr>
              <a:t>, &amp; Cohen, 2013). The White Bike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described above is known as a ‘</a:t>
            </a:r>
            <a:r>
              <a:rPr lang="en-US" sz="1800" dirty="0" err="1">
                <a:latin typeface="Times New Roman" panose="02020603050405020304" pitchFamily="18" charset="0"/>
                <a:cs typeface="Times New Roman" panose="02020603050405020304" pitchFamily="18" charset="0"/>
              </a:rPr>
              <a:t>firstgeneration</a:t>
            </a:r>
            <a:r>
              <a:rPr lang="en-US" sz="1800" dirty="0">
                <a:latin typeface="Times New Roman" panose="02020603050405020304" pitchFamily="18" charset="0"/>
                <a:cs typeface="Times New Roman" panose="02020603050405020304" pitchFamily="18" charset="0"/>
              </a:rPr>
              <a:t> bikeshare system’, </a:t>
            </a:r>
            <a:r>
              <a:rPr lang="en-US" sz="1800" dirty="0" err="1">
                <a:latin typeface="Times New Roman" panose="02020603050405020304" pitchFamily="18" charset="0"/>
                <a:cs typeface="Times New Roman" panose="02020603050405020304" pitchFamily="18" charset="0"/>
              </a:rPr>
              <a:t>characterised</a:t>
            </a:r>
            <a:r>
              <a:rPr lang="en-US" sz="1800" dirty="0">
                <a:latin typeface="Times New Roman" panose="02020603050405020304" pitchFamily="18" charset="0"/>
                <a:cs typeface="Times New Roman" panose="02020603050405020304" pitchFamily="18" charset="0"/>
              </a:rPr>
              <a:t> by no payment or security functions. Second-generation </a:t>
            </a:r>
            <a:r>
              <a:rPr lang="en-US" sz="1800" dirty="0" err="1">
                <a:latin typeface="Times New Roman" panose="02020603050405020304" pitchFamily="18" charset="0"/>
                <a:cs typeface="Times New Roman" panose="02020603050405020304" pitchFamily="18" charset="0"/>
              </a:rPr>
              <a:t>programmes</a:t>
            </a:r>
            <a:r>
              <a:rPr lang="en-US" sz="1800" dirty="0">
                <a:latin typeface="Times New Roman" panose="02020603050405020304" pitchFamily="18" charset="0"/>
                <a:cs typeface="Times New Roman" panose="02020603050405020304" pitchFamily="18" charset="0"/>
              </a:rPr>
              <a:t> involved a coin deposit system (similar to trolleys at a supermarket or airport). The first largescale second-generation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launched in Copenhagen in 1995, but the anonymity exposed the system to theft (DeMaio, 2009). The problems experienced by these first two generations of bikeshare led to the development of third-generation systems, which are </a:t>
            </a:r>
            <a:r>
              <a:rPr lang="en-US" sz="1800" dirty="0" err="1">
                <a:latin typeface="Times New Roman" panose="02020603050405020304" pitchFamily="18" charset="0"/>
                <a:cs typeface="Times New Roman" panose="02020603050405020304" pitchFamily="18" charset="0"/>
              </a:rPr>
              <a:t>characterised</a:t>
            </a:r>
            <a:r>
              <a:rPr lang="en-US" sz="1800" dirty="0">
                <a:latin typeface="Times New Roman" panose="02020603050405020304" pitchFamily="18" charset="0"/>
                <a:cs typeface="Times New Roman" panose="02020603050405020304" pitchFamily="18" charset="0"/>
              </a:rPr>
              <a:t> by dedicated docking stations (in which bicycles are picked up and returned), as well as automated credit card payment and other technologies to allow the tracking of the bicycles (</a:t>
            </a:r>
            <a:r>
              <a:rPr lang="en-US" sz="1800" dirty="0" err="1">
                <a:latin typeface="Times New Roman" panose="02020603050405020304" pitchFamily="18" charset="0"/>
                <a:cs typeface="Times New Roman" panose="02020603050405020304" pitchFamily="18" charset="0"/>
              </a:rPr>
              <a:t>Shaheen</a:t>
            </a:r>
            <a:r>
              <a:rPr lang="en-US" sz="1800" dirty="0">
                <a:latin typeface="Times New Roman" panose="02020603050405020304" pitchFamily="18" charset="0"/>
                <a:cs typeface="Times New Roman" panose="02020603050405020304" pitchFamily="18" charset="0"/>
              </a:rPr>
              <a:t>, Cohen, &amp; Martin, 2013). It is these elements, in combination with growing public policy interest in cycling (</a:t>
            </a:r>
            <a:r>
              <a:rPr lang="en-US" sz="1800" dirty="0" err="1">
                <a:latin typeface="Times New Roman" panose="02020603050405020304" pitchFamily="18" charset="0"/>
                <a:cs typeface="Times New Roman" panose="02020603050405020304" pitchFamily="18" charset="0"/>
              </a:rPr>
              <a:t>Pucher</a:t>
            </a:r>
            <a:r>
              <a:rPr lang="en-US" sz="1800" dirty="0">
                <a:latin typeface="Times New Roman" panose="02020603050405020304" pitchFamily="18" charset="0"/>
                <a:cs typeface="Times New Roman" panose="02020603050405020304" pitchFamily="18" charset="0"/>
              </a:rPr>
              <a:t> &amp; Buehler, 2012), that have enabled the rapid growth of BSPs globally (</a:t>
            </a:r>
            <a:r>
              <a:rPr lang="en-US" sz="1800" dirty="0" err="1">
                <a:latin typeface="Times New Roman" panose="02020603050405020304" pitchFamily="18" charset="0"/>
                <a:cs typeface="Times New Roman" panose="02020603050405020304" pitchFamily="18" charset="0"/>
              </a:rPr>
              <a:t>Shaheen</a:t>
            </a:r>
            <a:r>
              <a:rPr lang="en-US" sz="1800" dirty="0">
                <a:latin typeface="Times New Roman" panose="02020603050405020304" pitchFamily="18" charset="0"/>
                <a:cs typeface="Times New Roman" panose="02020603050405020304" pitchFamily="18" charset="0"/>
              </a:rPr>
              <a:t> &amp; Guzman, 2011). The features of fourth-generation systems are not quite so clear, but are said to potentially include </a:t>
            </a:r>
            <a:r>
              <a:rPr lang="en-US" sz="1800" dirty="0" err="1">
                <a:latin typeface="Times New Roman" panose="02020603050405020304" pitchFamily="18" charset="0"/>
                <a:cs typeface="Times New Roman" panose="02020603050405020304" pitchFamily="18" charset="0"/>
              </a:rPr>
              <a:t>dockless</a:t>
            </a:r>
            <a:r>
              <a:rPr lang="en-US" sz="1800" dirty="0">
                <a:latin typeface="Times New Roman" panose="02020603050405020304" pitchFamily="18" charset="0"/>
                <a:cs typeface="Times New Roman" panose="02020603050405020304" pitchFamily="18" charset="0"/>
              </a:rPr>
              <a:t> systems, easier installation, power assistance and transit smartcard integration.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47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FF5C4B-B6A8-0AE0-7C48-65B3184C7BE0}"/>
              </a:ext>
            </a:extLst>
          </p:cNvPr>
          <p:cNvPicPr>
            <a:picLocks noGrp="1" noChangeAspect="1"/>
          </p:cNvPicPr>
          <p:nvPr>
            <p:ph idx="1"/>
          </p:nvPr>
        </p:nvPicPr>
        <p:blipFill>
          <a:blip r:embed="rId2"/>
          <a:stretch>
            <a:fillRect/>
          </a:stretch>
        </p:blipFill>
        <p:spPr>
          <a:xfrm>
            <a:off x="2365695" y="1258349"/>
            <a:ext cx="8350383" cy="5259897"/>
          </a:xfrm>
        </p:spPr>
      </p:pic>
      <p:sp>
        <p:nvSpPr>
          <p:cNvPr id="4" name="Title 3">
            <a:extLst>
              <a:ext uri="{FF2B5EF4-FFF2-40B4-BE49-F238E27FC236}">
                <a16:creationId xmlns:a16="http://schemas.microsoft.com/office/drawing/2014/main" id="{751618E6-230F-49D1-6B3C-9B42AD75BA32}"/>
              </a:ext>
            </a:extLst>
          </p:cNvPr>
          <p:cNvSpPr>
            <a:spLocks noGrp="1"/>
          </p:cNvSpPr>
          <p:nvPr>
            <p:ph type="title"/>
          </p:nvPr>
        </p:nvSpPr>
        <p:spPr>
          <a:xfrm>
            <a:off x="1492700" y="601910"/>
            <a:ext cx="3851087" cy="656439"/>
          </a:xfrm>
        </p:spPr>
        <p:txBody>
          <a:bodyPr>
            <a:normAutofit fontScale="90000"/>
          </a:bodyPr>
          <a:lstStyle/>
          <a:p>
            <a:r>
              <a:rPr lang="en-IN" dirty="0"/>
              <a:t>EMPATHY MAP</a:t>
            </a:r>
          </a:p>
        </p:txBody>
      </p:sp>
    </p:spTree>
    <p:extLst>
      <p:ext uri="{BB962C8B-B14F-4D97-AF65-F5344CB8AC3E}">
        <p14:creationId xmlns:p14="http://schemas.microsoft.com/office/powerpoint/2010/main" val="184198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A6FA-7457-2B30-19B9-E377688CE848}"/>
              </a:ext>
            </a:extLst>
          </p:cNvPr>
          <p:cNvSpPr>
            <a:spLocks noGrp="1"/>
          </p:cNvSpPr>
          <p:nvPr>
            <p:ph type="title"/>
          </p:nvPr>
        </p:nvSpPr>
        <p:spPr>
          <a:xfrm>
            <a:off x="1803094" y="543187"/>
            <a:ext cx="4060812" cy="882941"/>
          </a:xfrm>
        </p:spPr>
        <p:txBody>
          <a:bodyPr>
            <a:normAutofit fontScale="90000"/>
          </a:bodyPr>
          <a:lstStyle/>
          <a:p>
            <a:r>
              <a:rPr lang="en-IN" dirty="0">
                <a:latin typeface="Times New Roman" panose="02020603050405020304" pitchFamily="18" charset="0"/>
                <a:cs typeface="Times New Roman" panose="02020603050405020304" pitchFamily="18" charset="0"/>
              </a:rPr>
              <a:t>BRAINSTORMING</a:t>
            </a:r>
          </a:p>
        </p:txBody>
      </p:sp>
      <p:pic>
        <p:nvPicPr>
          <p:cNvPr id="4" name="Picture 3">
            <a:extLst>
              <a:ext uri="{FF2B5EF4-FFF2-40B4-BE49-F238E27FC236}">
                <a16:creationId xmlns:a16="http://schemas.microsoft.com/office/drawing/2014/main" id="{3CD0EC65-47E3-C769-F24F-E1DF37D7D655}"/>
              </a:ext>
            </a:extLst>
          </p:cNvPr>
          <p:cNvPicPr>
            <a:picLocks noChangeAspect="1"/>
          </p:cNvPicPr>
          <p:nvPr/>
        </p:nvPicPr>
        <p:blipFill>
          <a:blip r:embed="rId2"/>
          <a:stretch>
            <a:fillRect/>
          </a:stretch>
        </p:blipFill>
        <p:spPr>
          <a:xfrm>
            <a:off x="1929467" y="1325460"/>
            <a:ext cx="7793373" cy="5427678"/>
          </a:xfrm>
          <a:prstGeom prst="rect">
            <a:avLst/>
          </a:prstGeom>
        </p:spPr>
      </p:pic>
    </p:spTree>
    <p:extLst>
      <p:ext uri="{BB962C8B-B14F-4D97-AF65-F5344CB8AC3E}">
        <p14:creationId xmlns:p14="http://schemas.microsoft.com/office/powerpoint/2010/main" val="400477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CE8-AFE4-D747-A6F4-DB818F08C9EF}"/>
              </a:ext>
            </a:extLst>
          </p:cNvPr>
          <p:cNvSpPr>
            <a:spLocks noGrp="1"/>
          </p:cNvSpPr>
          <p:nvPr>
            <p:ph type="title"/>
          </p:nvPr>
        </p:nvSpPr>
        <p:spPr>
          <a:xfrm>
            <a:off x="1484312" y="685800"/>
            <a:ext cx="5436606" cy="765495"/>
          </a:xfrm>
        </p:spPr>
        <p:txBody>
          <a:bodyPr>
            <a:normAutofit fontScale="90000"/>
          </a:bodyPr>
          <a:lstStyle/>
          <a:p>
            <a:r>
              <a:rPr lang="en-IN" dirty="0">
                <a:latin typeface="Times New Roman" panose="02020603050405020304" pitchFamily="18" charset="0"/>
                <a:cs typeface="Times New Roman" panose="02020603050405020304" pitchFamily="18" charset="0"/>
              </a:rPr>
              <a:t>DATA FLOW DIAGRAM</a:t>
            </a:r>
          </a:p>
        </p:txBody>
      </p:sp>
      <p:pic>
        <p:nvPicPr>
          <p:cNvPr id="4" name="Picture 3">
            <a:extLst>
              <a:ext uri="{FF2B5EF4-FFF2-40B4-BE49-F238E27FC236}">
                <a16:creationId xmlns:a16="http://schemas.microsoft.com/office/drawing/2014/main" id="{BCC18D92-6F70-38AC-0222-C51C4F604CD8}"/>
              </a:ext>
            </a:extLst>
          </p:cNvPr>
          <p:cNvPicPr>
            <a:picLocks noChangeAspect="1"/>
          </p:cNvPicPr>
          <p:nvPr/>
        </p:nvPicPr>
        <p:blipFill>
          <a:blip r:embed="rId2"/>
          <a:stretch>
            <a:fillRect/>
          </a:stretch>
        </p:blipFill>
        <p:spPr>
          <a:xfrm>
            <a:off x="2982960" y="1451294"/>
            <a:ext cx="6362376" cy="5167619"/>
          </a:xfrm>
          <a:prstGeom prst="rect">
            <a:avLst/>
          </a:prstGeom>
        </p:spPr>
      </p:pic>
    </p:spTree>
    <p:extLst>
      <p:ext uri="{BB962C8B-B14F-4D97-AF65-F5344CB8AC3E}">
        <p14:creationId xmlns:p14="http://schemas.microsoft.com/office/powerpoint/2010/main" val="34079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3ADB-A959-3BEC-B627-8CC3E1EB3F3B}"/>
              </a:ext>
            </a:extLst>
          </p:cNvPr>
          <p:cNvSpPr>
            <a:spLocks noGrp="1"/>
          </p:cNvSpPr>
          <p:nvPr>
            <p:ph type="title"/>
          </p:nvPr>
        </p:nvSpPr>
        <p:spPr>
          <a:xfrm>
            <a:off x="1484311" y="685800"/>
            <a:ext cx="4611689" cy="715161"/>
          </a:xfrm>
        </p:spPr>
        <p:txBody>
          <a:bodyPr/>
          <a:lstStyle/>
          <a:p>
            <a:r>
              <a:rPr lang="en-IN" dirty="0">
                <a:latin typeface="Times New Roman" panose="02020603050405020304" pitchFamily="18" charset="0"/>
                <a:cs typeface="Times New Roman" panose="02020603050405020304" pitchFamily="18" charset="0"/>
              </a:rPr>
              <a:t>IDEATION PHASE</a:t>
            </a:r>
          </a:p>
        </p:txBody>
      </p:sp>
      <p:pic>
        <p:nvPicPr>
          <p:cNvPr id="4" name="Picture 3">
            <a:extLst>
              <a:ext uri="{FF2B5EF4-FFF2-40B4-BE49-F238E27FC236}">
                <a16:creationId xmlns:a16="http://schemas.microsoft.com/office/drawing/2014/main" id="{C37E55F7-8C0B-7E21-2880-B5E69879E05D}"/>
              </a:ext>
            </a:extLst>
          </p:cNvPr>
          <p:cNvPicPr>
            <a:picLocks noChangeAspect="1"/>
          </p:cNvPicPr>
          <p:nvPr/>
        </p:nvPicPr>
        <p:blipFill>
          <a:blip r:embed="rId2"/>
          <a:stretch>
            <a:fillRect/>
          </a:stretch>
        </p:blipFill>
        <p:spPr>
          <a:xfrm>
            <a:off x="1719742" y="1546696"/>
            <a:ext cx="8523215" cy="4468209"/>
          </a:xfrm>
          <a:prstGeom prst="rect">
            <a:avLst/>
          </a:prstGeom>
        </p:spPr>
      </p:pic>
    </p:spTree>
    <p:extLst>
      <p:ext uri="{BB962C8B-B14F-4D97-AF65-F5344CB8AC3E}">
        <p14:creationId xmlns:p14="http://schemas.microsoft.com/office/powerpoint/2010/main" val="1711382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288</TotalTime>
  <Words>1013</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Times New Roman</vt:lpstr>
      <vt:lpstr>Wingdings</vt:lpstr>
      <vt:lpstr>Parallax</vt:lpstr>
      <vt:lpstr>A New Hint to Transportation-Analysis of NYC bike share system</vt:lpstr>
      <vt:lpstr>ABSTRACT</vt:lpstr>
      <vt:lpstr>LITERATURE SURVEY</vt:lpstr>
      <vt:lpstr>LITERATURE SURVEY</vt:lpstr>
      <vt:lpstr>LITERATURE SURVEY</vt:lpstr>
      <vt:lpstr>EMPATHY MAP</vt:lpstr>
      <vt:lpstr>BRAINSTORMING</vt:lpstr>
      <vt:lpstr>DATA FLOW DIAGRAM</vt:lpstr>
      <vt:lpstr>IDEATION PHASE</vt:lpstr>
      <vt:lpstr>ARCHITECTURAL DIAGRAM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Hint to Transportation-Analysis of NYC bike share system</dc:title>
  <dc:creator>Jackson Antony</dc:creator>
  <cp:lastModifiedBy>Jackson Antony</cp:lastModifiedBy>
  <cp:revision>10</cp:revision>
  <dcterms:created xsi:type="dcterms:W3CDTF">2022-11-13T15:39:07Z</dcterms:created>
  <dcterms:modified xsi:type="dcterms:W3CDTF">2023-12-04T13:05:02Z</dcterms:modified>
</cp:coreProperties>
</file>