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1"/>
  </p:sldMasterIdLst>
  <p:notesMasterIdLst>
    <p:notesMasterId r:id="rId19"/>
  </p:notesMasterIdLst>
  <p:sldIdLst>
    <p:sldId id="256" r:id="rId2"/>
    <p:sldId id="257" r:id="rId3"/>
    <p:sldId id="258" r:id="rId4"/>
    <p:sldId id="376" r:id="rId5"/>
    <p:sldId id="372" r:id="rId6"/>
    <p:sldId id="381" r:id="rId7"/>
    <p:sldId id="380" r:id="rId8"/>
    <p:sldId id="370" r:id="rId9"/>
    <p:sldId id="388" r:id="rId10"/>
    <p:sldId id="268" r:id="rId11"/>
    <p:sldId id="375" r:id="rId12"/>
    <p:sldId id="269" r:id="rId13"/>
    <p:sldId id="371" r:id="rId14"/>
    <p:sldId id="377" r:id="rId15"/>
    <p:sldId id="374" r:id="rId16"/>
    <p:sldId id="387" r:id="rId17"/>
    <p:sldId id="3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794042-44AC-5B43-830F-793BA07856A6}">
          <p14:sldIdLst>
            <p14:sldId id="256"/>
            <p14:sldId id="257"/>
            <p14:sldId id="258"/>
            <p14:sldId id="376"/>
            <p14:sldId id="372"/>
            <p14:sldId id="381"/>
            <p14:sldId id="380"/>
            <p14:sldId id="370"/>
            <p14:sldId id="388"/>
            <p14:sldId id="268"/>
            <p14:sldId id="375"/>
            <p14:sldId id="269"/>
            <p14:sldId id="371"/>
            <p14:sldId id="377"/>
            <p14:sldId id="374"/>
            <p14:sldId id="387"/>
            <p14:sldId id="3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52"/>
    <p:restoredTop sz="94560"/>
  </p:normalViewPr>
  <p:slideViewPr>
    <p:cSldViewPr snapToGrid="0" snapToObjects="1">
      <p:cViewPr varScale="1">
        <p:scale>
          <a:sx n="102" d="100"/>
          <a:sy n="102" d="100"/>
        </p:scale>
        <p:origin x="1296"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u="sng" dirty="0"/>
              <a:t>Total</a:t>
            </a:r>
            <a:r>
              <a:rPr lang="en-US" b="1" u="sng" baseline="0" dirty="0"/>
              <a:t> Available Market</a:t>
            </a:r>
            <a:endParaRPr lang="en-US" b="1" u="sng"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5-10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Population</c:v>
                </c:pt>
                <c:pt idx="1">
                  <c:v>User Base</c:v>
                </c:pt>
                <c:pt idx="2">
                  <c:v>TAM</c:v>
                </c:pt>
              </c:strCache>
            </c:strRef>
          </c:cat>
          <c:val>
            <c:numRef>
              <c:f>Sheet1!$B$2:$B$4</c:f>
              <c:numCache>
                <c:formatCode>0.0</c:formatCode>
                <c:ptCount val="3"/>
                <c:pt idx="0" formatCode="General">
                  <c:v>32.5</c:v>
                </c:pt>
                <c:pt idx="1">
                  <c:v>8.125</c:v>
                </c:pt>
                <c:pt idx="2">
                  <c:v>0.52000000000000013</c:v>
                </c:pt>
              </c:numCache>
            </c:numRef>
          </c:val>
          <c:extLst>
            <c:ext xmlns:c16="http://schemas.microsoft.com/office/drawing/2014/chart" uri="{C3380CC4-5D6E-409C-BE32-E72D297353CC}">
              <c16:uniqueId val="{00000000-0F81-274B-86CB-E7A87E6C5DC9}"/>
            </c:ext>
          </c:extLst>
        </c:ser>
        <c:ser>
          <c:idx val="1"/>
          <c:order val="1"/>
          <c:tx>
            <c:strRef>
              <c:f>Sheet1!$C$1</c:f>
              <c:strCache>
                <c:ptCount val="1"/>
                <c:pt idx="0">
                  <c:v>10 - 25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Population</c:v>
                </c:pt>
                <c:pt idx="1">
                  <c:v>User Base</c:v>
                </c:pt>
                <c:pt idx="2">
                  <c:v>TAM</c:v>
                </c:pt>
              </c:strCache>
            </c:strRef>
          </c:cat>
          <c:val>
            <c:numRef>
              <c:f>Sheet1!$C$2:$C$4</c:f>
              <c:numCache>
                <c:formatCode>0.0</c:formatCode>
                <c:ptCount val="3"/>
                <c:pt idx="0" formatCode="General">
                  <c:v>44.7</c:v>
                </c:pt>
                <c:pt idx="1">
                  <c:v>26.82</c:v>
                </c:pt>
                <c:pt idx="2">
                  <c:v>9.3870000000000005</c:v>
                </c:pt>
              </c:numCache>
            </c:numRef>
          </c:val>
          <c:extLst>
            <c:ext xmlns:c16="http://schemas.microsoft.com/office/drawing/2014/chart" uri="{C3380CC4-5D6E-409C-BE32-E72D297353CC}">
              <c16:uniqueId val="{00000001-0F81-274B-86CB-E7A87E6C5DC9}"/>
            </c:ext>
          </c:extLst>
        </c:ser>
        <c:ser>
          <c:idx val="2"/>
          <c:order val="2"/>
          <c:tx>
            <c:strRef>
              <c:f>Sheet1!$D$1</c:f>
              <c:strCache>
                <c:ptCount val="1"/>
                <c:pt idx="0">
                  <c:v>25 - 45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Population</c:v>
                </c:pt>
                <c:pt idx="1">
                  <c:v>User Base</c:v>
                </c:pt>
                <c:pt idx="2">
                  <c:v>TAM</c:v>
                </c:pt>
              </c:strCache>
            </c:strRef>
          </c:cat>
          <c:val>
            <c:numRef>
              <c:f>Sheet1!$D$2:$D$4</c:f>
              <c:numCache>
                <c:formatCode>0.0</c:formatCode>
                <c:ptCount val="3"/>
                <c:pt idx="0" formatCode="General">
                  <c:v>37.299999999999997</c:v>
                </c:pt>
                <c:pt idx="1">
                  <c:v>22.379999999999995</c:v>
                </c:pt>
                <c:pt idx="2">
                  <c:v>4.476</c:v>
                </c:pt>
              </c:numCache>
            </c:numRef>
          </c:val>
          <c:extLst>
            <c:ext xmlns:c16="http://schemas.microsoft.com/office/drawing/2014/chart" uri="{C3380CC4-5D6E-409C-BE32-E72D297353CC}">
              <c16:uniqueId val="{00000002-0F81-274B-86CB-E7A87E6C5DC9}"/>
            </c:ext>
          </c:extLst>
        </c:ser>
        <c:ser>
          <c:idx val="3"/>
          <c:order val="3"/>
          <c:tx>
            <c:strRef>
              <c:f>Sheet1!$E$1</c:f>
              <c:strCache>
                <c:ptCount val="1"/>
                <c:pt idx="0">
                  <c:v>45 - 65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Population</c:v>
                </c:pt>
                <c:pt idx="1">
                  <c:v>User Base</c:v>
                </c:pt>
                <c:pt idx="2">
                  <c:v>TAM</c:v>
                </c:pt>
              </c:strCache>
            </c:strRef>
          </c:cat>
          <c:val>
            <c:numRef>
              <c:f>Sheet1!$E$2:$E$4</c:f>
              <c:numCache>
                <c:formatCode>0.0</c:formatCode>
                <c:ptCount val="3"/>
                <c:pt idx="0" formatCode="General">
                  <c:v>18.899999999999999</c:v>
                </c:pt>
                <c:pt idx="1">
                  <c:v>2.835</c:v>
                </c:pt>
                <c:pt idx="2">
                  <c:v>0.68039999999999989</c:v>
                </c:pt>
              </c:numCache>
            </c:numRef>
          </c:val>
          <c:extLst>
            <c:ext xmlns:c16="http://schemas.microsoft.com/office/drawing/2014/chart" uri="{C3380CC4-5D6E-409C-BE32-E72D297353CC}">
              <c16:uniqueId val="{00000004-0F81-274B-86CB-E7A87E6C5DC9}"/>
            </c:ext>
          </c:extLst>
        </c:ser>
        <c:ser>
          <c:idx val="4"/>
          <c:order val="4"/>
          <c:tx>
            <c:strRef>
              <c:f>Sheet1!$F$1</c:f>
              <c:strCache>
                <c:ptCount val="1"/>
                <c:pt idx="0">
                  <c:v>&gt; 65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Population</c:v>
                </c:pt>
                <c:pt idx="1">
                  <c:v>User Base</c:v>
                </c:pt>
                <c:pt idx="2">
                  <c:v>TAM</c:v>
                </c:pt>
              </c:strCache>
            </c:strRef>
          </c:cat>
          <c:val>
            <c:numRef>
              <c:f>Sheet1!$F$2:$F$4</c:f>
              <c:numCache>
                <c:formatCode>0.0</c:formatCode>
                <c:ptCount val="3"/>
                <c:pt idx="0" formatCode="General">
                  <c:v>6.7</c:v>
                </c:pt>
                <c:pt idx="1">
                  <c:v>0</c:v>
                </c:pt>
                <c:pt idx="2">
                  <c:v>0</c:v>
                </c:pt>
              </c:numCache>
            </c:numRef>
          </c:val>
          <c:extLst>
            <c:ext xmlns:c16="http://schemas.microsoft.com/office/drawing/2014/chart" uri="{C3380CC4-5D6E-409C-BE32-E72D297353CC}">
              <c16:uniqueId val="{00000005-0F81-274B-86CB-E7A87E6C5DC9}"/>
            </c:ext>
          </c:extLst>
        </c:ser>
        <c:ser>
          <c:idx val="5"/>
          <c:order val="5"/>
          <c:tx>
            <c:strRef>
              <c:f>Sheet1!$G$1</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Population</c:v>
                </c:pt>
                <c:pt idx="1">
                  <c:v>User Base</c:v>
                </c:pt>
                <c:pt idx="2">
                  <c:v>TAM</c:v>
                </c:pt>
              </c:strCache>
            </c:strRef>
          </c:cat>
          <c:val>
            <c:numRef>
              <c:f>Sheet1!$G$2:$G$4</c:f>
              <c:numCache>
                <c:formatCode>0.0</c:formatCode>
                <c:ptCount val="3"/>
                <c:pt idx="0">
                  <c:v>140.1</c:v>
                </c:pt>
                <c:pt idx="1">
                  <c:v>60.16</c:v>
                </c:pt>
                <c:pt idx="2">
                  <c:v>15.0634</c:v>
                </c:pt>
              </c:numCache>
            </c:numRef>
          </c:val>
          <c:extLst>
            <c:ext xmlns:c16="http://schemas.microsoft.com/office/drawing/2014/chart" uri="{C3380CC4-5D6E-409C-BE32-E72D297353CC}">
              <c16:uniqueId val="{00000006-0F81-274B-86CB-E7A87E6C5DC9}"/>
            </c:ext>
          </c:extLst>
        </c:ser>
        <c:dLbls>
          <c:showLegendKey val="0"/>
          <c:showVal val="0"/>
          <c:showCatName val="0"/>
          <c:showSerName val="0"/>
          <c:showPercent val="0"/>
          <c:showBubbleSize val="0"/>
        </c:dLbls>
        <c:gapWidth val="219"/>
        <c:overlap val="-27"/>
        <c:axId val="229485872"/>
        <c:axId val="229486272"/>
      </c:barChart>
      <c:catAx>
        <c:axId val="229485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486272"/>
        <c:crosses val="autoZero"/>
        <c:auto val="1"/>
        <c:lblAlgn val="ctr"/>
        <c:lblOffset val="100"/>
        <c:noMultiLvlLbl val="0"/>
      </c:catAx>
      <c:valAx>
        <c:axId val="2294862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94858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7981A7-17D4-4D58-B0C7-14115471D9BD}"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US"/>
        </a:p>
      </dgm:t>
    </dgm:pt>
    <dgm:pt modelId="{0E910556-7DDA-459C-AFFD-A0E1B6B3DCB5}">
      <dgm:prSet/>
      <dgm:spPr/>
      <dgm:t>
        <a:bodyPr/>
        <a:lstStyle/>
        <a:p>
          <a:r>
            <a:rPr lang="en-US" b="1"/>
            <a:t>Introduction</a:t>
          </a:r>
          <a:endParaRPr lang="en-US"/>
        </a:p>
      </dgm:t>
    </dgm:pt>
    <dgm:pt modelId="{3EB4D4F2-E870-4A1A-B0D0-0C6CB3E30A41}" type="parTrans" cxnId="{DC4235CF-399C-4C2F-9B07-12721C78FB6C}">
      <dgm:prSet/>
      <dgm:spPr/>
      <dgm:t>
        <a:bodyPr/>
        <a:lstStyle/>
        <a:p>
          <a:endParaRPr lang="en-US"/>
        </a:p>
      </dgm:t>
    </dgm:pt>
    <dgm:pt modelId="{102340D2-9C3C-4193-941E-D92E73653695}" type="sibTrans" cxnId="{DC4235CF-399C-4C2F-9B07-12721C78FB6C}">
      <dgm:prSet/>
      <dgm:spPr/>
      <dgm:t>
        <a:bodyPr/>
        <a:lstStyle/>
        <a:p>
          <a:endParaRPr lang="en-US"/>
        </a:p>
      </dgm:t>
    </dgm:pt>
    <dgm:pt modelId="{7E197043-FA21-4702-8F67-67D3310500BE}">
      <dgm:prSet/>
      <dgm:spPr/>
      <dgm:t>
        <a:bodyPr/>
        <a:lstStyle/>
        <a:p>
          <a:pPr marL="205740" indent="-205740">
            <a:lnSpc>
              <a:spcPct val="100000"/>
            </a:lnSpc>
            <a:spcAft>
              <a:spcPts val="0"/>
            </a:spcAft>
            <a:buFont typeface="Arial" panose="020B0604020202020204" pitchFamily="34" charset="0"/>
            <a:buChar char="•"/>
          </a:pPr>
          <a:r>
            <a:rPr lang="en-IN" dirty="0"/>
            <a:t>X-Skull Playhouse (X-Skull) is a technology start-up and commenced business in Jan-2021, to produce, distribute and promote top-selling video game consoles like X-box 360, PlayStation (including PS5) and V.R. gaming to customers where they use the consoles and play exclusive games on a pay-per-use basis at affordable hourly price.</a:t>
          </a:r>
          <a:endParaRPr lang="en-US" dirty="0"/>
        </a:p>
      </dgm:t>
    </dgm:pt>
    <dgm:pt modelId="{005AB4E6-1F44-43FC-AC62-F5C60D5D1DA7}" type="parTrans" cxnId="{09871F23-C157-4ABE-8E35-D315179E2F9C}">
      <dgm:prSet/>
      <dgm:spPr/>
      <dgm:t>
        <a:bodyPr/>
        <a:lstStyle/>
        <a:p>
          <a:endParaRPr lang="en-US"/>
        </a:p>
      </dgm:t>
    </dgm:pt>
    <dgm:pt modelId="{99F4E435-4D1E-4772-92FB-812AAD839FDE}" type="sibTrans" cxnId="{09871F23-C157-4ABE-8E35-D315179E2F9C}">
      <dgm:prSet/>
      <dgm:spPr/>
      <dgm:t>
        <a:bodyPr/>
        <a:lstStyle/>
        <a:p>
          <a:endParaRPr lang="en-US"/>
        </a:p>
      </dgm:t>
    </dgm:pt>
    <dgm:pt modelId="{870793AF-10C5-4DE9-BD0A-62ECA5B6AFA2}">
      <dgm:prSet/>
      <dgm:spPr/>
      <dgm:t>
        <a:bodyPr/>
        <a:lstStyle/>
        <a:p>
          <a:r>
            <a:rPr lang="en-US" b="1"/>
            <a:t>Business Vision</a:t>
          </a:r>
          <a:endParaRPr lang="en-US"/>
        </a:p>
      </dgm:t>
    </dgm:pt>
    <dgm:pt modelId="{63BB9BF8-EBEE-412B-BA22-10C06EC32423}" type="parTrans" cxnId="{C977052B-214E-4613-976F-43A16D8FBCF7}">
      <dgm:prSet/>
      <dgm:spPr/>
      <dgm:t>
        <a:bodyPr/>
        <a:lstStyle/>
        <a:p>
          <a:endParaRPr lang="en-US"/>
        </a:p>
      </dgm:t>
    </dgm:pt>
    <dgm:pt modelId="{2E5CCF00-F356-483E-B97D-D71C9692FF3C}" type="sibTrans" cxnId="{C977052B-214E-4613-976F-43A16D8FBCF7}">
      <dgm:prSet/>
      <dgm:spPr/>
      <dgm:t>
        <a:bodyPr/>
        <a:lstStyle/>
        <a:p>
          <a:endParaRPr lang="en-US"/>
        </a:p>
      </dgm:t>
    </dgm:pt>
    <dgm:pt modelId="{1ADBC25F-AC51-4039-B56F-9B39F18762C9}">
      <dgm:prSet custT="1"/>
      <dgm:spPr/>
      <dgm:t>
        <a:bodyPr/>
        <a:lstStyle/>
        <a:p>
          <a:pPr marL="205740" lvl="1" indent="-205740" algn="l" defTabSz="622300">
            <a:lnSpc>
              <a:spcPct val="100000"/>
            </a:lnSpc>
            <a:spcBef>
              <a:spcPct val="0"/>
            </a:spcBef>
            <a:spcAft>
              <a:spcPts val="0"/>
            </a:spcAft>
            <a:buFont typeface="Arial" panose="020B0604020202020204" pitchFamily="34" charset="0"/>
            <a:buChar char="•"/>
          </a:pPr>
          <a:r>
            <a:rPr lang="en-IN" sz="1400" kern="1200" dirty="0">
              <a:solidFill>
                <a:prstClr val="black">
                  <a:hueOff val="0"/>
                  <a:satOff val="0"/>
                  <a:lumOff val="0"/>
                  <a:alphaOff val="0"/>
                </a:prstClr>
              </a:solidFill>
              <a:latin typeface="Century Gothic" panose="020B0502020202020204"/>
              <a:ea typeface="+mn-ea"/>
              <a:cs typeface="+mn-cs"/>
            </a:rPr>
            <a:t>To nurture the gaming industry in India as a startling innovation and be recognized as a global leader.</a:t>
          </a:r>
          <a:endParaRPr lang="en-US" sz="1400" kern="1200" dirty="0">
            <a:solidFill>
              <a:prstClr val="black">
                <a:hueOff val="0"/>
                <a:satOff val="0"/>
                <a:lumOff val="0"/>
                <a:alphaOff val="0"/>
              </a:prstClr>
            </a:solidFill>
            <a:latin typeface="Century Gothic" panose="020B0502020202020204"/>
            <a:ea typeface="+mn-ea"/>
            <a:cs typeface="+mn-cs"/>
          </a:endParaRPr>
        </a:p>
      </dgm:t>
    </dgm:pt>
    <dgm:pt modelId="{0855C220-E40F-4F27-93E2-CFF96BF40A61}" type="parTrans" cxnId="{CD692831-6003-47AE-9D9E-0A0AB4C44358}">
      <dgm:prSet/>
      <dgm:spPr/>
      <dgm:t>
        <a:bodyPr/>
        <a:lstStyle/>
        <a:p>
          <a:endParaRPr lang="en-US"/>
        </a:p>
      </dgm:t>
    </dgm:pt>
    <dgm:pt modelId="{B280AFD7-0228-4AB7-A3BD-D631C84C7D8E}" type="sibTrans" cxnId="{CD692831-6003-47AE-9D9E-0A0AB4C44358}">
      <dgm:prSet/>
      <dgm:spPr/>
      <dgm:t>
        <a:bodyPr/>
        <a:lstStyle/>
        <a:p>
          <a:endParaRPr lang="en-US"/>
        </a:p>
      </dgm:t>
    </dgm:pt>
    <dgm:pt modelId="{8FF9FD8E-C5B8-49DA-973E-D3B2584AD672}">
      <dgm:prSet custT="1"/>
      <dgm:spPr/>
      <dgm:t>
        <a:bodyPr/>
        <a:lstStyle/>
        <a:p>
          <a:pPr marL="205740" lvl="1" indent="-205740" algn="l" defTabSz="622300">
            <a:lnSpc>
              <a:spcPct val="100000"/>
            </a:lnSpc>
            <a:spcBef>
              <a:spcPct val="0"/>
            </a:spcBef>
            <a:spcAft>
              <a:spcPts val="0"/>
            </a:spcAft>
            <a:buFont typeface="Arial" panose="020B0604020202020204" pitchFamily="34" charset="0"/>
            <a:buChar char="•"/>
          </a:pPr>
          <a:r>
            <a:rPr lang="en-IN" sz="1400" kern="1200" dirty="0">
              <a:solidFill>
                <a:prstClr val="black">
                  <a:hueOff val="0"/>
                  <a:satOff val="0"/>
                  <a:lumOff val="0"/>
                  <a:alphaOff val="0"/>
                </a:prstClr>
              </a:solidFill>
              <a:latin typeface="Century Gothic" panose="020B0502020202020204"/>
              <a:ea typeface="+mn-ea"/>
              <a:cs typeface="+mn-cs"/>
            </a:rPr>
            <a:t>Put smiles in the customers, offering the best gaming products and services to increase customer satisfaction.</a:t>
          </a:r>
          <a:r>
            <a:rPr lang="en-US" sz="1400" kern="1200" dirty="0">
              <a:solidFill>
                <a:prstClr val="black">
                  <a:hueOff val="0"/>
                  <a:satOff val="0"/>
                  <a:lumOff val="0"/>
                  <a:alphaOff val="0"/>
                </a:prstClr>
              </a:solidFill>
              <a:latin typeface="Century Gothic" panose="020B0502020202020204"/>
              <a:ea typeface="+mn-ea"/>
              <a:cs typeface="+mn-cs"/>
            </a:rPr>
            <a:t> </a:t>
          </a:r>
        </a:p>
      </dgm:t>
    </dgm:pt>
    <dgm:pt modelId="{36E056D0-2AF2-4364-AE81-BF9BB4532496}" type="parTrans" cxnId="{186ADFCF-C690-4718-AC90-67B5045B7FCA}">
      <dgm:prSet/>
      <dgm:spPr/>
      <dgm:t>
        <a:bodyPr/>
        <a:lstStyle/>
        <a:p>
          <a:endParaRPr lang="en-US"/>
        </a:p>
      </dgm:t>
    </dgm:pt>
    <dgm:pt modelId="{F00DB971-BE24-4A96-A06D-161D392537AA}" type="sibTrans" cxnId="{186ADFCF-C690-4718-AC90-67B5045B7FCA}">
      <dgm:prSet/>
      <dgm:spPr/>
      <dgm:t>
        <a:bodyPr/>
        <a:lstStyle/>
        <a:p>
          <a:endParaRPr lang="en-US"/>
        </a:p>
      </dgm:t>
    </dgm:pt>
    <dgm:pt modelId="{BEFACE21-43E6-4E8A-BF25-4085855866C3}">
      <dgm:prSet/>
      <dgm:spPr/>
      <dgm:t>
        <a:bodyPr/>
        <a:lstStyle/>
        <a:p>
          <a:r>
            <a:rPr lang="en-US" b="1"/>
            <a:t>Business Mission</a:t>
          </a:r>
          <a:endParaRPr lang="en-US"/>
        </a:p>
      </dgm:t>
    </dgm:pt>
    <dgm:pt modelId="{0ED6A0FB-6EB5-4014-A7B3-C8E48FAD947C}" type="parTrans" cxnId="{4B695D8E-BD19-4CB6-A6AC-9790502FA121}">
      <dgm:prSet/>
      <dgm:spPr/>
      <dgm:t>
        <a:bodyPr/>
        <a:lstStyle/>
        <a:p>
          <a:endParaRPr lang="en-US"/>
        </a:p>
      </dgm:t>
    </dgm:pt>
    <dgm:pt modelId="{794C087F-2648-4360-8B81-4C18D54DBA54}" type="sibTrans" cxnId="{4B695D8E-BD19-4CB6-A6AC-9790502FA121}">
      <dgm:prSet/>
      <dgm:spPr/>
      <dgm:t>
        <a:bodyPr/>
        <a:lstStyle/>
        <a:p>
          <a:endParaRPr lang="en-US"/>
        </a:p>
      </dgm:t>
    </dgm:pt>
    <dgm:pt modelId="{7C8BBC26-9EFD-4844-A632-7F82459469DE}">
      <dgm:prSet custT="1"/>
      <dgm:spPr/>
      <dgm:t>
        <a:bodyPr/>
        <a:lstStyle/>
        <a:p>
          <a:pPr marL="205740" lvl="1" indent="-205740" algn="l" defTabSz="622300">
            <a:lnSpc>
              <a:spcPct val="100000"/>
            </a:lnSpc>
            <a:spcBef>
              <a:spcPct val="0"/>
            </a:spcBef>
            <a:spcAft>
              <a:spcPts val="0"/>
            </a:spcAft>
            <a:buFont typeface="Arial" panose="020B0604020202020204" pitchFamily="34" charset="0"/>
            <a:buChar char="•"/>
          </a:pPr>
          <a:r>
            <a:rPr lang="en-IN" sz="1400" kern="1200" dirty="0">
              <a:solidFill>
                <a:prstClr val="black">
                  <a:hueOff val="0"/>
                  <a:satOff val="0"/>
                  <a:lumOff val="0"/>
                  <a:alphaOff val="0"/>
                </a:prstClr>
              </a:solidFill>
              <a:latin typeface="Century Gothic" panose="020B0502020202020204"/>
              <a:ea typeface="+mn-ea"/>
              <a:cs typeface="+mn-cs"/>
            </a:rPr>
            <a:t>Make the products and services affordable to all sections of the society on a pay-per-use basis.</a:t>
          </a:r>
          <a:r>
            <a:rPr lang="en-US" sz="1400" kern="1200" dirty="0">
              <a:solidFill>
                <a:prstClr val="black">
                  <a:hueOff val="0"/>
                  <a:satOff val="0"/>
                  <a:lumOff val="0"/>
                  <a:alphaOff val="0"/>
                </a:prstClr>
              </a:solidFill>
              <a:latin typeface="Century Gothic" panose="020B0502020202020204"/>
              <a:ea typeface="+mn-ea"/>
              <a:cs typeface="+mn-cs"/>
            </a:rPr>
            <a:t> </a:t>
          </a:r>
        </a:p>
      </dgm:t>
    </dgm:pt>
    <dgm:pt modelId="{AD0A88BF-7C05-40F9-999A-B162E6A40042}" type="parTrans" cxnId="{9682EB6B-1062-424D-94BA-9BDDA4F22965}">
      <dgm:prSet/>
      <dgm:spPr/>
      <dgm:t>
        <a:bodyPr/>
        <a:lstStyle/>
        <a:p>
          <a:endParaRPr lang="en-US"/>
        </a:p>
      </dgm:t>
    </dgm:pt>
    <dgm:pt modelId="{F65E3C59-61FF-4E54-924C-78751FEB6EF8}" type="sibTrans" cxnId="{9682EB6B-1062-424D-94BA-9BDDA4F22965}">
      <dgm:prSet/>
      <dgm:spPr/>
      <dgm:t>
        <a:bodyPr/>
        <a:lstStyle/>
        <a:p>
          <a:endParaRPr lang="en-US"/>
        </a:p>
      </dgm:t>
    </dgm:pt>
    <dgm:pt modelId="{4399D07D-8F7B-4A05-A686-DE9AC27662C3}">
      <dgm:prSet custT="1"/>
      <dgm:spPr/>
      <dgm:t>
        <a:bodyPr/>
        <a:lstStyle/>
        <a:p>
          <a:pPr marL="205740" lvl="1" indent="-205740" algn="l" defTabSz="622300">
            <a:lnSpc>
              <a:spcPct val="100000"/>
            </a:lnSpc>
            <a:spcBef>
              <a:spcPct val="0"/>
            </a:spcBef>
            <a:spcAft>
              <a:spcPts val="0"/>
            </a:spcAft>
            <a:buFont typeface="Arial" panose="020B0604020202020204" pitchFamily="34" charset="0"/>
            <a:buChar char="•"/>
          </a:pPr>
          <a:r>
            <a:rPr lang="en-IN" sz="1400" kern="1200" dirty="0">
              <a:solidFill>
                <a:prstClr val="black">
                  <a:hueOff val="0"/>
                  <a:satOff val="0"/>
                  <a:lumOff val="0"/>
                  <a:alphaOff val="0"/>
                </a:prstClr>
              </a:solidFill>
              <a:latin typeface="Century Gothic" panose="020B0502020202020204"/>
              <a:ea typeface="+mn-ea"/>
              <a:cs typeface="+mn-cs"/>
            </a:rPr>
            <a:t>Increase happiness quotient among users and bring a positive contribution in the society and the economy's health</a:t>
          </a:r>
          <a:endParaRPr lang="en-US" sz="1400" kern="1200" dirty="0">
            <a:solidFill>
              <a:prstClr val="black">
                <a:hueOff val="0"/>
                <a:satOff val="0"/>
                <a:lumOff val="0"/>
                <a:alphaOff val="0"/>
              </a:prstClr>
            </a:solidFill>
            <a:latin typeface="Century Gothic" panose="020B0502020202020204"/>
            <a:ea typeface="+mn-ea"/>
            <a:cs typeface="+mn-cs"/>
          </a:endParaRPr>
        </a:p>
      </dgm:t>
    </dgm:pt>
    <dgm:pt modelId="{04B282AC-29F3-49B3-88A9-6DC300DF01C2}" type="parTrans" cxnId="{90E93194-7977-45E3-B101-076E2BA6696F}">
      <dgm:prSet/>
      <dgm:spPr/>
      <dgm:t>
        <a:bodyPr/>
        <a:lstStyle/>
        <a:p>
          <a:endParaRPr lang="en-US"/>
        </a:p>
      </dgm:t>
    </dgm:pt>
    <dgm:pt modelId="{448B101D-7B38-471C-8BA3-66EDABFBD09A}" type="sibTrans" cxnId="{90E93194-7977-45E3-B101-076E2BA6696F}">
      <dgm:prSet/>
      <dgm:spPr/>
      <dgm:t>
        <a:bodyPr/>
        <a:lstStyle/>
        <a:p>
          <a:endParaRPr lang="en-US"/>
        </a:p>
      </dgm:t>
    </dgm:pt>
    <dgm:pt modelId="{7B033593-02BA-4F9D-BA94-F1261355CB30}">
      <dgm:prSet custT="1"/>
      <dgm:spPr/>
      <dgm:t>
        <a:bodyPr/>
        <a:lstStyle/>
        <a:p>
          <a:pPr marL="205740" lvl="1" indent="-205740" algn="l" defTabSz="622300">
            <a:lnSpc>
              <a:spcPct val="100000"/>
            </a:lnSpc>
            <a:spcBef>
              <a:spcPct val="0"/>
            </a:spcBef>
            <a:spcAft>
              <a:spcPts val="0"/>
            </a:spcAft>
            <a:buFont typeface="Arial" panose="020B0604020202020204" pitchFamily="34" charset="0"/>
            <a:buChar char="•"/>
          </a:pPr>
          <a:r>
            <a:rPr lang="en-IN" sz="1400" kern="1200" dirty="0">
              <a:solidFill>
                <a:prstClr val="black">
                  <a:hueOff val="0"/>
                  <a:satOff val="0"/>
                  <a:lumOff val="0"/>
                  <a:alphaOff val="0"/>
                </a:prstClr>
              </a:solidFill>
              <a:latin typeface="Century Gothic" panose="020B0502020202020204"/>
              <a:ea typeface="+mn-ea"/>
              <a:cs typeface="+mn-cs"/>
            </a:rPr>
            <a:t>To build a solid single player games and multi-player games fostering camaraderie and gamesmanship to achieve the primary goal business growth from existing customer base and attracting newer customers</a:t>
          </a:r>
          <a:endParaRPr lang="en-US" sz="1400" kern="1200" dirty="0">
            <a:solidFill>
              <a:prstClr val="black">
                <a:hueOff val="0"/>
                <a:satOff val="0"/>
                <a:lumOff val="0"/>
                <a:alphaOff val="0"/>
              </a:prstClr>
            </a:solidFill>
            <a:latin typeface="Century Gothic" panose="020B0502020202020204"/>
            <a:ea typeface="+mn-ea"/>
            <a:cs typeface="+mn-cs"/>
          </a:endParaRPr>
        </a:p>
      </dgm:t>
    </dgm:pt>
    <dgm:pt modelId="{F02EF9BB-2841-44D5-9A92-488D805B6A26}" type="parTrans" cxnId="{D83559F9-881B-436B-A49F-84420A27B6B7}">
      <dgm:prSet/>
      <dgm:spPr/>
      <dgm:t>
        <a:bodyPr/>
        <a:lstStyle/>
        <a:p>
          <a:endParaRPr lang="en-US"/>
        </a:p>
      </dgm:t>
    </dgm:pt>
    <dgm:pt modelId="{D8C0A689-9AE7-4520-AB0F-0BE4658FB5D2}" type="sibTrans" cxnId="{D83559F9-881B-436B-A49F-84420A27B6B7}">
      <dgm:prSet/>
      <dgm:spPr/>
      <dgm:t>
        <a:bodyPr/>
        <a:lstStyle/>
        <a:p>
          <a:endParaRPr lang="en-US"/>
        </a:p>
      </dgm:t>
    </dgm:pt>
    <dgm:pt modelId="{20AD5EE0-69E2-1B40-9788-87C48012D519}">
      <dgm:prSet custT="1"/>
      <dgm:spPr/>
      <dgm:t>
        <a:bodyPr/>
        <a:lstStyle/>
        <a:p>
          <a:pPr marL="205740" lvl="1" indent="-205740" algn="l" defTabSz="622300">
            <a:lnSpc>
              <a:spcPct val="100000"/>
            </a:lnSpc>
            <a:spcBef>
              <a:spcPct val="0"/>
            </a:spcBef>
            <a:spcAft>
              <a:spcPts val="0"/>
            </a:spcAft>
            <a:buFont typeface="Arial" panose="020B0604020202020204" pitchFamily="34" charset="0"/>
            <a:buChar char="•"/>
          </a:pPr>
          <a:endParaRPr lang="en-US" sz="1400" kern="1200" dirty="0">
            <a:solidFill>
              <a:prstClr val="black">
                <a:hueOff val="0"/>
                <a:satOff val="0"/>
                <a:lumOff val="0"/>
                <a:alphaOff val="0"/>
              </a:prstClr>
            </a:solidFill>
            <a:latin typeface="Century Gothic" panose="020B0502020202020204"/>
            <a:ea typeface="+mn-ea"/>
            <a:cs typeface="+mn-cs"/>
          </a:endParaRPr>
        </a:p>
      </dgm:t>
    </dgm:pt>
    <dgm:pt modelId="{47FB06CC-8EC4-F94F-B8BB-C1835F25A749}" type="parTrans" cxnId="{3D583B0F-9B28-3E4D-82C9-5DCBF6EC899E}">
      <dgm:prSet/>
      <dgm:spPr/>
      <dgm:t>
        <a:bodyPr/>
        <a:lstStyle/>
        <a:p>
          <a:endParaRPr lang="en-US"/>
        </a:p>
      </dgm:t>
    </dgm:pt>
    <dgm:pt modelId="{9A65521B-DBD4-0247-8D02-4E46A544DAF6}" type="sibTrans" cxnId="{3D583B0F-9B28-3E4D-82C9-5DCBF6EC899E}">
      <dgm:prSet/>
      <dgm:spPr/>
      <dgm:t>
        <a:bodyPr/>
        <a:lstStyle/>
        <a:p>
          <a:endParaRPr lang="en-US"/>
        </a:p>
      </dgm:t>
    </dgm:pt>
    <dgm:pt modelId="{C15E1974-C8A9-034D-A10C-770FE058F4D4}">
      <dgm:prSet custT="1"/>
      <dgm:spPr/>
      <dgm:t>
        <a:bodyPr/>
        <a:lstStyle/>
        <a:p>
          <a:pPr marL="205740" lvl="1" indent="-205740" algn="l" defTabSz="622300">
            <a:lnSpc>
              <a:spcPct val="100000"/>
            </a:lnSpc>
            <a:spcBef>
              <a:spcPct val="0"/>
            </a:spcBef>
            <a:spcAft>
              <a:spcPts val="0"/>
            </a:spcAft>
            <a:buFont typeface="Arial" panose="020B0604020202020204" pitchFamily="34" charset="0"/>
            <a:buChar char="•"/>
          </a:pPr>
          <a:endParaRPr lang="en-US" sz="1400" kern="1200" dirty="0">
            <a:solidFill>
              <a:prstClr val="black">
                <a:hueOff val="0"/>
                <a:satOff val="0"/>
                <a:lumOff val="0"/>
                <a:alphaOff val="0"/>
              </a:prstClr>
            </a:solidFill>
            <a:latin typeface="Century Gothic" panose="020B0502020202020204"/>
            <a:ea typeface="+mn-ea"/>
            <a:cs typeface="+mn-cs"/>
          </a:endParaRPr>
        </a:p>
      </dgm:t>
    </dgm:pt>
    <dgm:pt modelId="{CE447C4C-03BA-A94F-992C-4F38D25C78F2}" type="parTrans" cxnId="{FB4C160D-ABC1-144F-96D2-F728B1A313EB}">
      <dgm:prSet/>
      <dgm:spPr/>
      <dgm:t>
        <a:bodyPr/>
        <a:lstStyle/>
        <a:p>
          <a:endParaRPr lang="en-US"/>
        </a:p>
      </dgm:t>
    </dgm:pt>
    <dgm:pt modelId="{137E934B-65E6-3946-8D70-95C9569EE1D3}" type="sibTrans" cxnId="{FB4C160D-ABC1-144F-96D2-F728B1A313EB}">
      <dgm:prSet/>
      <dgm:spPr/>
      <dgm:t>
        <a:bodyPr/>
        <a:lstStyle/>
        <a:p>
          <a:endParaRPr lang="en-US"/>
        </a:p>
      </dgm:t>
    </dgm:pt>
    <dgm:pt modelId="{4A3F6563-8A29-3D43-A0AC-4AE4E61973AD}">
      <dgm:prSet custT="1"/>
      <dgm:spPr/>
      <dgm:t>
        <a:bodyPr/>
        <a:lstStyle/>
        <a:p>
          <a:pPr marL="205740" lvl="1" indent="-205740" algn="l" defTabSz="622300">
            <a:lnSpc>
              <a:spcPct val="100000"/>
            </a:lnSpc>
            <a:spcBef>
              <a:spcPct val="0"/>
            </a:spcBef>
            <a:spcAft>
              <a:spcPts val="0"/>
            </a:spcAft>
            <a:buFont typeface="Arial" panose="020B0604020202020204" pitchFamily="34" charset="0"/>
            <a:buChar char="•"/>
          </a:pPr>
          <a:endParaRPr lang="en-US" sz="1400" kern="1200" dirty="0">
            <a:solidFill>
              <a:prstClr val="black">
                <a:hueOff val="0"/>
                <a:satOff val="0"/>
                <a:lumOff val="0"/>
                <a:alphaOff val="0"/>
              </a:prstClr>
            </a:solidFill>
            <a:latin typeface="Century Gothic" panose="020B0502020202020204"/>
            <a:ea typeface="+mn-ea"/>
            <a:cs typeface="+mn-cs"/>
          </a:endParaRPr>
        </a:p>
      </dgm:t>
    </dgm:pt>
    <dgm:pt modelId="{9EBEEE67-1D0D-3D42-9C6C-0A38A3AC1D20}" type="parTrans" cxnId="{E13FB490-D9E3-EB43-B2D1-E91416F769F1}">
      <dgm:prSet/>
      <dgm:spPr/>
      <dgm:t>
        <a:bodyPr/>
        <a:lstStyle/>
        <a:p>
          <a:endParaRPr lang="en-US"/>
        </a:p>
      </dgm:t>
    </dgm:pt>
    <dgm:pt modelId="{E5547651-DD06-0E4F-BDE5-307766A91936}" type="sibTrans" cxnId="{E13FB490-D9E3-EB43-B2D1-E91416F769F1}">
      <dgm:prSet/>
      <dgm:spPr/>
      <dgm:t>
        <a:bodyPr/>
        <a:lstStyle/>
        <a:p>
          <a:endParaRPr lang="en-US"/>
        </a:p>
      </dgm:t>
    </dgm:pt>
    <dgm:pt modelId="{D0961708-EDA4-BA41-98DF-40DA6743A470}" type="pres">
      <dgm:prSet presAssocID="{917981A7-17D4-4D58-B0C7-14115471D9BD}" presName="Name0" presStyleCnt="0">
        <dgm:presLayoutVars>
          <dgm:dir/>
          <dgm:animLvl val="lvl"/>
          <dgm:resizeHandles val="exact"/>
        </dgm:presLayoutVars>
      </dgm:prSet>
      <dgm:spPr/>
    </dgm:pt>
    <dgm:pt modelId="{4801A6F9-605B-D042-9E34-B67879B43CB1}" type="pres">
      <dgm:prSet presAssocID="{0E910556-7DDA-459C-AFFD-A0E1B6B3DCB5}" presName="composite" presStyleCnt="0"/>
      <dgm:spPr/>
    </dgm:pt>
    <dgm:pt modelId="{4DF88681-8023-4A4D-B086-DBD60E25868C}" type="pres">
      <dgm:prSet presAssocID="{0E910556-7DDA-459C-AFFD-A0E1B6B3DCB5}" presName="parTx" presStyleLbl="alignNode1" presStyleIdx="0" presStyleCnt="3">
        <dgm:presLayoutVars>
          <dgm:chMax val="0"/>
          <dgm:chPref val="0"/>
          <dgm:bulletEnabled val="1"/>
        </dgm:presLayoutVars>
      </dgm:prSet>
      <dgm:spPr/>
    </dgm:pt>
    <dgm:pt modelId="{DF6C1354-A9CE-CD4A-A4C3-58457E232EEC}" type="pres">
      <dgm:prSet presAssocID="{0E910556-7DDA-459C-AFFD-A0E1B6B3DCB5}" presName="desTx" presStyleLbl="alignAccFollowNode1" presStyleIdx="0" presStyleCnt="3">
        <dgm:presLayoutVars>
          <dgm:bulletEnabled val="1"/>
        </dgm:presLayoutVars>
      </dgm:prSet>
      <dgm:spPr/>
    </dgm:pt>
    <dgm:pt modelId="{2FD0CC28-BE41-E245-BBF3-F8F3EA7C3AB0}" type="pres">
      <dgm:prSet presAssocID="{102340D2-9C3C-4193-941E-D92E73653695}" presName="space" presStyleCnt="0"/>
      <dgm:spPr/>
    </dgm:pt>
    <dgm:pt modelId="{CF864E76-10BD-E64C-8A16-8160D8AD8998}" type="pres">
      <dgm:prSet presAssocID="{870793AF-10C5-4DE9-BD0A-62ECA5B6AFA2}" presName="composite" presStyleCnt="0"/>
      <dgm:spPr/>
    </dgm:pt>
    <dgm:pt modelId="{9253E381-B54E-0141-8BFA-0731B342938E}" type="pres">
      <dgm:prSet presAssocID="{870793AF-10C5-4DE9-BD0A-62ECA5B6AFA2}" presName="parTx" presStyleLbl="alignNode1" presStyleIdx="1" presStyleCnt="3">
        <dgm:presLayoutVars>
          <dgm:chMax val="0"/>
          <dgm:chPref val="0"/>
          <dgm:bulletEnabled val="1"/>
        </dgm:presLayoutVars>
      </dgm:prSet>
      <dgm:spPr/>
    </dgm:pt>
    <dgm:pt modelId="{66FFAA3E-A5C4-EB44-81E0-6716A21DF43E}" type="pres">
      <dgm:prSet presAssocID="{870793AF-10C5-4DE9-BD0A-62ECA5B6AFA2}" presName="desTx" presStyleLbl="alignAccFollowNode1" presStyleIdx="1" presStyleCnt="3">
        <dgm:presLayoutVars>
          <dgm:bulletEnabled val="1"/>
        </dgm:presLayoutVars>
      </dgm:prSet>
      <dgm:spPr/>
    </dgm:pt>
    <dgm:pt modelId="{9A444400-950B-3140-A156-36D7F84770D2}" type="pres">
      <dgm:prSet presAssocID="{2E5CCF00-F356-483E-B97D-D71C9692FF3C}" presName="space" presStyleCnt="0"/>
      <dgm:spPr/>
    </dgm:pt>
    <dgm:pt modelId="{51B1930F-5191-BB4D-A4E5-216C0E22CDF9}" type="pres">
      <dgm:prSet presAssocID="{BEFACE21-43E6-4E8A-BF25-4085855866C3}" presName="composite" presStyleCnt="0"/>
      <dgm:spPr/>
    </dgm:pt>
    <dgm:pt modelId="{E24F7B3D-19C7-B74D-AAC4-07997B9BB822}" type="pres">
      <dgm:prSet presAssocID="{BEFACE21-43E6-4E8A-BF25-4085855866C3}" presName="parTx" presStyleLbl="alignNode1" presStyleIdx="2" presStyleCnt="3">
        <dgm:presLayoutVars>
          <dgm:chMax val="0"/>
          <dgm:chPref val="0"/>
          <dgm:bulletEnabled val="1"/>
        </dgm:presLayoutVars>
      </dgm:prSet>
      <dgm:spPr/>
    </dgm:pt>
    <dgm:pt modelId="{730B0FAF-957B-D643-9E92-6BA2ED9ACF9D}" type="pres">
      <dgm:prSet presAssocID="{BEFACE21-43E6-4E8A-BF25-4085855866C3}" presName="desTx" presStyleLbl="alignAccFollowNode1" presStyleIdx="2" presStyleCnt="3">
        <dgm:presLayoutVars>
          <dgm:bulletEnabled val="1"/>
        </dgm:presLayoutVars>
      </dgm:prSet>
      <dgm:spPr/>
    </dgm:pt>
  </dgm:ptLst>
  <dgm:cxnLst>
    <dgm:cxn modelId="{FB4C160D-ABC1-144F-96D2-F728B1A313EB}" srcId="{BEFACE21-43E6-4E8A-BF25-4085855866C3}" destId="{C15E1974-C8A9-034D-A10C-770FE058F4D4}" srcOrd="1" destOrd="0" parTransId="{CE447C4C-03BA-A94F-992C-4F38D25C78F2}" sibTransId="{137E934B-65E6-3946-8D70-95C9569EE1D3}"/>
    <dgm:cxn modelId="{3D583B0F-9B28-3E4D-82C9-5DCBF6EC899E}" srcId="{870793AF-10C5-4DE9-BD0A-62ECA5B6AFA2}" destId="{20AD5EE0-69E2-1B40-9788-87C48012D519}" srcOrd="1" destOrd="0" parTransId="{47FB06CC-8EC4-F94F-B8BB-C1835F25A749}" sibTransId="{9A65521B-DBD4-0247-8D02-4E46A544DAF6}"/>
    <dgm:cxn modelId="{09871F23-C157-4ABE-8E35-D315179E2F9C}" srcId="{0E910556-7DDA-459C-AFFD-A0E1B6B3DCB5}" destId="{7E197043-FA21-4702-8F67-67D3310500BE}" srcOrd="0" destOrd="0" parTransId="{005AB4E6-1F44-43FC-AC62-F5C60D5D1DA7}" sibTransId="{99F4E435-4D1E-4772-92FB-812AAD839FDE}"/>
    <dgm:cxn modelId="{123AAC29-C1B3-A34A-8E8B-354553FBDA07}" type="presOf" srcId="{1ADBC25F-AC51-4039-B56F-9B39F18762C9}" destId="{66FFAA3E-A5C4-EB44-81E0-6716A21DF43E}" srcOrd="0" destOrd="0" presId="urn:microsoft.com/office/officeart/2005/8/layout/hList1"/>
    <dgm:cxn modelId="{C977052B-214E-4613-976F-43A16D8FBCF7}" srcId="{917981A7-17D4-4D58-B0C7-14115471D9BD}" destId="{870793AF-10C5-4DE9-BD0A-62ECA5B6AFA2}" srcOrd="1" destOrd="0" parTransId="{63BB9BF8-EBEE-412B-BA22-10C06EC32423}" sibTransId="{2E5CCF00-F356-483E-B97D-D71C9692FF3C}"/>
    <dgm:cxn modelId="{200DE02E-EBDA-1B40-800D-3E1B9895A131}" type="presOf" srcId="{8FF9FD8E-C5B8-49DA-973E-D3B2584AD672}" destId="{66FFAA3E-A5C4-EB44-81E0-6716A21DF43E}" srcOrd="0" destOrd="2" presId="urn:microsoft.com/office/officeart/2005/8/layout/hList1"/>
    <dgm:cxn modelId="{CD692831-6003-47AE-9D9E-0A0AB4C44358}" srcId="{870793AF-10C5-4DE9-BD0A-62ECA5B6AFA2}" destId="{1ADBC25F-AC51-4039-B56F-9B39F18762C9}" srcOrd="0" destOrd="0" parTransId="{0855C220-E40F-4F27-93E2-CFF96BF40A61}" sibTransId="{B280AFD7-0228-4AB7-A3BD-D631C84C7D8E}"/>
    <dgm:cxn modelId="{25AD1F3B-D6CD-E148-AB81-C335263926DB}" type="presOf" srcId="{BEFACE21-43E6-4E8A-BF25-4085855866C3}" destId="{E24F7B3D-19C7-B74D-AAC4-07997B9BB822}" srcOrd="0" destOrd="0" presId="urn:microsoft.com/office/officeart/2005/8/layout/hList1"/>
    <dgm:cxn modelId="{6C361C44-3279-E343-8BCF-3032E22B61AD}" type="presOf" srcId="{20AD5EE0-69E2-1B40-9788-87C48012D519}" destId="{66FFAA3E-A5C4-EB44-81E0-6716A21DF43E}" srcOrd="0" destOrd="1" presId="urn:microsoft.com/office/officeart/2005/8/layout/hList1"/>
    <dgm:cxn modelId="{E7F5D751-4057-394C-9A58-162E56FC0001}" type="presOf" srcId="{7B033593-02BA-4F9D-BA94-F1261355CB30}" destId="{730B0FAF-957B-D643-9E92-6BA2ED9ACF9D}" srcOrd="0" destOrd="4" presId="urn:microsoft.com/office/officeart/2005/8/layout/hList1"/>
    <dgm:cxn modelId="{53A70F5F-11B5-0E44-A878-03F664F419D6}" type="presOf" srcId="{4A3F6563-8A29-3D43-A0AC-4AE4E61973AD}" destId="{730B0FAF-957B-D643-9E92-6BA2ED9ACF9D}" srcOrd="0" destOrd="3" presId="urn:microsoft.com/office/officeart/2005/8/layout/hList1"/>
    <dgm:cxn modelId="{9682EB6B-1062-424D-94BA-9BDDA4F22965}" srcId="{BEFACE21-43E6-4E8A-BF25-4085855866C3}" destId="{7C8BBC26-9EFD-4844-A632-7F82459469DE}" srcOrd="0" destOrd="0" parTransId="{AD0A88BF-7C05-40F9-999A-B162E6A40042}" sibTransId="{F65E3C59-61FF-4E54-924C-78751FEB6EF8}"/>
    <dgm:cxn modelId="{CEBBE278-9550-164C-96B2-6DE6FA345C19}" type="presOf" srcId="{7C8BBC26-9EFD-4844-A632-7F82459469DE}" destId="{730B0FAF-957B-D643-9E92-6BA2ED9ACF9D}" srcOrd="0" destOrd="0" presId="urn:microsoft.com/office/officeart/2005/8/layout/hList1"/>
    <dgm:cxn modelId="{49D2FF7B-BAF2-A749-BE98-371B7116F426}" type="presOf" srcId="{917981A7-17D4-4D58-B0C7-14115471D9BD}" destId="{D0961708-EDA4-BA41-98DF-40DA6743A470}" srcOrd="0" destOrd="0" presId="urn:microsoft.com/office/officeart/2005/8/layout/hList1"/>
    <dgm:cxn modelId="{3CF74380-6261-AB4B-A43E-168A13B82DBD}" type="presOf" srcId="{4399D07D-8F7B-4A05-A686-DE9AC27662C3}" destId="{730B0FAF-957B-D643-9E92-6BA2ED9ACF9D}" srcOrd="0" destOrd="2" presId="urn:microsoft.com/office/officeart/2005/8/layout/hList1"/>
    <dgm:cxn modelId="{4B695D8E-BD19-4CB6-A6AC-9790502FA121}" srcId="{917981A7-17D4-4D58-B0C7-14115471D9BD}" destId="{BEFACE21-43E6-4E8A-BF25-4085855866C3}" srcOrd="2" destOrd="0" parTransId="{0ED6A0FB-6EB5-4014-A7B3-C8E48FAD947C}" sibTransId="{794C087F-2648-4360-8B81-4C18D54DBA54}"/>
    <dgm:cxn modelId="{E13FB490-D9E3-EB43-B2D1-E91416F769F1}" srcId="{BEFACE21-43E6-4E8A-BF25-4085855866C3}" destId="{4A3F6563-8A29-3D43-A0AC-4AE4E61973AD}" srcOrd="3" destOrd="0" parTransId="{9EBEEE67-1D0D-3D42-9C6C-0A38A3AC1D20}" sibTransId="{E5547651-DD06-0E4F-BDE5-307766A91936}"/>
    <dgm:cxn modelId="{90E93194-7977-45E3-B101-076E2BA6696F}" srcId="{BEFACE21-43E6-4E8A-BF25-4085855866C3}" destId="{4399D07D-8F7B-4A05-A686-DE9AC27662C3}" srcOrd="2" destOrd="0" parTransId="{04B282AC-29F3-49B3-88A9-6DC300DF01C2}" sibTransId="{448B101D-7B38-471C-8BA3-66EDABFBD09A}"/>
    <dgm:cxn modelId="{2D6B30B5-DFC5-4947-9322-F9AD60DAC9CF}" type="presOf" srcId="{870793AF-10C5-4DE9-BD0A-62ECA5B6AFA2}" destId="{9253E381-B54E-0141-8BFA-0731B342938E}" srcOrd="0" destOrd="0" presId="urn:microsoft.com/office/officeart/2005/8/layout/hList1"/>
    <dgm:cxn modelId="{A4F38AB8-865F-2F4E-AABF-7F6B5585DA53}" type="presOf" srcId="{0E910556-7DDA-459C-AFFD-A0E1B6B3DCB5}" destId="{4DF88681-8023-4A4D-B086-DBD60E25868C}" srcOrd="0" destOrd="0" presId="urn:microsoft.com/office/officeart/2005/8/layout/hList1"/>
    <dgm:cxn modelId="{BE59F3C5-1639-294D-BB63-240C99C79C74}" type="presOf" srcId="{C15E1974-C8A9-034D-A10C-770FE058F4D4}" destId="{730B0FAF-957B-D643-9E92-6BA2ED9ACF9D}" srcOrd="0" destOrd="1" presId="urn:microsoft.com/office/officeart/2005/8/layout/hList1"/>
    <dgm:cxn modelId="{DC4235CF-399C-4C2F-9B07-12721C78FB6C}" srcId="{917981A7-17D4-4D58-B0C7-14115471D9BD}" destId="{0E910556-7DDA-459C-AFFD-A0E1B6B3DCB5}" srcOrd="0" destOrd="0" parTransId="{3EB4D4F2-E870-4A1A-B0D0-0C6CB3E30A41}" sibTransId="{102340D2-9C3C-4193-941E-D92E73653695}"/>
    <dgm:cxn modelId="{186ADFCF-C690-4718-AC90-67B5045B7FCA}" srcId="{870793AF-10C5-4DE9-BD0A-62ECA5B6AFA2}" destId="{8FF9FD8E-C5B8-49DA-973E-D3B2584AD672}" srcOrd="2" destOrd="0" parTransId="{36E056D0-2AF2-4364-AE81-BF9BB4532496}" sibTransId="{F00DB971-BE24-4A96-A06D-161D392537AA}"/>
    <dgm:cxn modelId="{D782C2F5-A25C-B647-99AD-6098E9A92ED8}" type="presOf" srcId="{7E197043-FA21-4702-8F67-67D3310500BE}" destId="{DF6C1354-A9CE-CD4A-A4C3-58457E232EEC}" srcOrd="0" destOrd="0" presId="urn:microsoft.com/office/officeart/2005/8/layout/hList1"/>
    <dgm:cxn modelId="{D83559F9-881B-436B-A49F-84420A27B6B7}" srcId="{BEFACE21-43E6-4E8A-BF25-4085855866C3}" destId="{7B033593-02BA-4F9D-BA94-F1261355CB30}" srcOrd="4" destOrd="0" parTransId="{F02EF9BB-2841-44D5-9A92-488D805B6A26}" sibTransId="{D8C0A689-9AE7-4520-AB0F-0BE4658FB5D2}"/>
    <dgm:cxn modelId="{4F9786C5-CE34-DA4F-9FEE-2D93B487D4F1}" type="presParOf" srcId="{D0961708-EDA4-BA41-98DF-40DA6743A470}" destId="{4801A6F9-605B-D042-9E34-B67879B43CB1}" srcOrd="0" destOrd="0" presId="urn:microsoft.com/office/officeart/2005/8/layout/hList1"/>
    <dgm:cxn modelId="{CA46BFB1-E961-7E44-9C3C-F3EE1FB27655}" type="presParOf" srcId="{4801A6F9-605B-D042-9E34-B67879B43CB1}" destId="{4DF88681-8023-4A4D-B086-DBD60E25868C}" srcOrd="0" destOrd="0" presId="urn:microsoft.com/office/officeart/2005/8/layout/hList1"/>
    <dgm:cxn modelId="{400CA578-E1E5-1E42-B573-EBC4C564CA8E}" type="presParOf" srcId="{4801A6F9-605B-D042-9E34-B67879B43CB1}" destId="{DF6C1354-A9CE-CD4A-A4C3-58457E232EEC}" srcOrd="1" destOrd="0" presId="urn:microsoft.com/office/officeart/2005/8/layout/hList1"/>
    <dgm:cxn modelId="{A1557F02-ED59-2D4A-BD26-D3A728E4C206}" type="presParOf" srcId="{D0961708-EDA4-BA41-98DF-40DA6743A470}" destId="{2FD0CC28-BE41-E245-BBF3-F8F3EA7C3AB0}" srcOrd="1" destOrd="0" presId="urn:microsoft.com/office/officeart/2005/8/layout/hList1"/>
    <dgm:cxn modelId="{D9B56460-18D9-EB41-A011-83C54AAB4E43}" type="presParOf" srcId="{D0961708-EDA4-BA41-98DF-40DA6743A470}" destId="{CF864E76-10BD-E64C-8A16-8160D8AD8998}" srcOrd="2" destOrd="0" presId="urn:microsoft.com/office/officeart/2005/8/layout/hList1"/>
    <dgm:cxn modelId="{22167834-90DE-E14D-9006-4DC9F351866C}" type="presParOf" srcId="{CF864E76-10BD-E64C-8A16-8160D8AD8998}" destId="{9253E381-B54E-0141-8BFA-0731B342938E}" srcOrd="0" destOrd="0" presId="urn:microsoft.com/office/officeart/2005/8/layout/hList1"/>
    <dgm:cxn modelId="{C1B0106B-10F2-D943-8FF8-7D95058E8593}" type="presParOf" srcId="{CF864E76-10BD-E64C-8A16-8160D8AD8998}" destId="{66FFAA3E-A5C4-EB44-81E0-6716A21DF43E}" srcOrd="1" destOrd="0" presId="urn:microsoft.com/office/officeart/2005/8/layout/hList1"/>
    <dgm:cxn modelId="{43F09042-1F97-7648-97A8-28D7A36E409A}" type="presParOf" srcId="{D0961708-EDA4-BA41-98DF-40DA6743A470}" destId="{9A444400-950B-3140-A156-36D7F84770D2}" srcOrd="3" destOrd="0" presId="urn:microsoft.com/office/officeart/2005/8/layout/hList1"/>
    <dgm:cxn modelId="{F18BAA49-8EB8-0B46-ADB7-71837B56F786}" type="presParOf" srcId="{D0961708-EDA4-BA41-98DF-40DA6743A470}" destId="{51B1930F-5191-BB4D-A4E5-216C0E22CDF9}" srcOrd="4" destOrd="0" presId="urn:microsoft.com/office/officeart/2005/8/layout/hList1"/>
    <dgm:cxn modelId="{57A69FCC-7E63-ED44-A59C-B191000C673F}" type="presParOf" srcId="{51B1930F-5191-BB4D-A4E5-216C0E22CDF9}" destId="{E24F7B3D-19C7-B74D-AAC4-07997B9BB822}" srcOrd="0" destOrd="0" presId="urn:microsoft.com/office/officeart/2005/8/layout/hList1"/>
    <dgm:cxn modelId="{3EB3EF5A-9FE0-B84B-B2A4-AFF01BCFCFEC}" type="presParOf" srcId="{51B1930F-5191-BB4D-A4E5-216C0E22CDF9}" destId="{730B0FAF-957B-D643-9E92-6BA2ED9ACF9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44F1EE-4E65-44B2-9BF3-EA69DAC80B9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321E272-36CF-4B7D-9DBC-DC66354F9C44}">
      <dgm:prSet/>
      <dgm:spPr/>
      <dgm:t>
        <a:bodyPr/>
        <a:lstStyle/>
        <a:p>
          <a:pPr>
            <a:defRPr cap="all"/>
          </a:pPr>
          <a:r>
            <a:rPr lang="en-US" b="1" dirty="0"/>
            <a:t>X-Skull has launched its capital market strategy to raise Rs. 3 crores in Series A</a:t>
          </a:r>
          <a:endParaRPr lang="en-US" dirty="0"/>
        </a:p>
      </dgm:t>
    </dgm:pt>
    <dgm:pt modelId="{67B278CB-31B8-458B-B834-121533C4D1ED}" type="parTrans" cxnId="{7FA38ABF-66E7-4807-886C-F4F797886CE5}">
      <dgm:prSet/>
      <dgm:spPr/>
      <dgm:t>
        <a:bodyPr/>
        <a:lstStyle/>
        <a:p>
          <a:endParaRPr lang="en-US"/>
        </a:p>
      </dgm:t>
    </dgm:pt>
    <dgm:pt modelId="{41B5D028-1D8C-4DEF-A88F-19FDBD24CF3F}" type="sibTrans" cxnId="{7FA38ABF-66E7-4807-886C-F4F797886CE5}">
      <dgm:prSet/>
      <dgm:spPr/>
      <dgm:t>
        <a:bodyPr/>
        <a:lstStyle/>
        <a:p>
          <a:endParaRPr lang="en-US"/>
        </a:p>
      </dgm:t>
    </dgm:pt>
    <dgm:pt modelId="{CA593710-F762-4D6F-B310-41F2C7EE506E}">
      <dgm:prSet/>
      <dgm:spPr/>
      <dgm:t>
        <a:bodyPr/>
        <a:lstStyle/>
        <a:p>
          <a:pPr>
            <a:defRPr cap="all"/>
          </a:pPr>
          <a:r>
            <a:rPr lang="en-US" b="1"/>
            <a:t>Company appointed Broadpeak Advisors an investment advisory firm</a:t>
          </a:r>
          <a:endParaRPr lang="en-US"/>
        </a:p>
      </dgm:t>
    </dgm:pt>
    <dgm:pt modelId="{C4EAD2C7-00D9-40CD-A2B1-C3761E39E1DC}" type="parTrans" cxnId="{5E1C73F9-5898-43F5-A739-946D0B888C41}">
      <dgm:prSet/>
      <dgm:spPr/>
      <dgm:t>
        <a:bodyPr/>
        <a:lstStyle/>
        <a:p>
          <a:endParaRPr lang="en-US"/>
        </a:p>
      </dgm:t>
    </dgm:pt>
    <dgm:pt modelId="{817CEEDC-06D8-4DC7-98A7-AFC71D88C0B5}" type="sibTrans" cxnId="{5E1C73F9-5898-43F5-A739-946D0B888C41}">
      <dgm:prSet/>
      <dgm:spPr/>
      <dgm:t>
        <a:bodyPr/>
        <a:lstStyle/>
        <a:p>
          <a:endParaRPr lang="en-US"/>
        </a:p>
      </dgm:t>
    </dgm:pt>
    <dgm:pt modelId="{C3E0A018-A190-477B-8CFD-BA45CBB9BFF3}">
      <dgm:prSet/>
      <dgm:spPr/>
      <dgm:t>
        <a:bodyPr/>
        <a:lstStyle/>
        <a:p>
          <a:pPr>
            <a:defRPr cap="all"/>
          </a:pPr>
          <a:r>
            <a:rPr lang="en-US" b="1" dirty="0"/>
            <a:t>Investor Memorandum pitch deck is created in October 2021 and ready for limited circulation with targeted investors whose fund has allocation for gaming and entertainment industry</a:t>
          </a:r>
          <a:endParaRPr lang="en-US" dirty="0"/>
        </a:p>
      </dgm:t>
    </dgm:pt>
    <dgm:pt modelId="{2D7CF652-D06E-403F-B3FC-636D352D713A}" type="parTrans" cxnId="{E132C1D3-4CAE-4E4A-9C27-BDB750A3547F}">
      <dgm:prSet/>
      <dgm:spPr/>
      <dgm:t>
        <a:bodyPr/>
        <a:lstStyle/>
        <a:p>
          <a:endParaRPr lang="en-US"/>
        </a:p>
      </dgm:t>
    </dgm:pt>
    <dgm:pt modelId="{09F330DC-BB7E-49D9-822D-0F57C1689596}" type="sibTrans" cxnId="{E132C1D3-4CAE-4E4A-9C27-BDB750A3547F}">
      <dgm:prSet/>
      <dgm:spPr/>
      <dgm:t>
        <a:bodyPr/>
        <a:lstStyle/>
        <a:p>
          <a:endParaRPr lang="en-US"/>
        </a:p>
      </dgm:t>
    </dgm:pt>
    <dgm:pt modelId="{3AA7ECDE-EAB8-420A-A890-7AB46ACE416C}">
      <dgm:prSet/>
      <dgm:spPr/>
      <dgm:t>
        <a:bodyPr/>
        <a:lstStyle/>
        <a:p>
          <a:pPr>
            <a:defRPr cap="all"/>
          </a:pPr>
          <a:r>
            <a:rPr lang="en-US" b="1"/>
            <a:t>Expect to shortlist minimum of 2 potential investors by November 2021 and sign the non-binding term sheet in early December 2021</a:t>
          </a:r>
          <a:endParaRPr lang="en-US"/>
        </a:p>
      </dgm:t>
    </dgm:pt>
    <dgm:pt modelId="{4DC5849F-1986-4311-892C-71D0DA013E46}" type="parTrans" cxnId="{E781BC87-4096-4270-8A29-0724067F72E3}">
      <dgm:prSet/>
      <dgm:spPr/>
      <dgm:t>
        <a:bodyPr/>
        <a:lstStyle/>
        <a:p>
          <a:endParaRPr lang="en-US"/>
        </a:p>
      </dgm:t>
    </dgm:pt>
    <dgm:pt modelId="{E932512E-86B7-41BE-9305-99E08923248C}" type="sibTrans" cxnId="{E781BC87-4096-4270-8A29-0724067F72E3}">
      <dgm:prSet/>
      <dgm:spPr/>
      <dgm:t>
        <a:bodyPr/>
        <a:lstStyle/>
        <a:p>
          <a:endParaRPr lang="en-US"/>
        </a:p>
      </dgm:t>
    </dgm:pt>
    <dgm:pt modelId="{FBB8CCEC-A8BB-473D-8118-F6EBF31CD788}">
      <dgm:prSet/>
      <dgm:spPr/>
      <dgm:t>
        <a:bodyPr/>
        <a:lstStyle/>
        <a:p>
          <a:pPr>
            <a:defRPr cap="all"/>
          </a:pPr>
          <a:r>
            <a:rPr lang="en-US" b="1"/>
            <a:t>Investor due diligence to be commenced and completed in 4 weeks</a:t>
          </a:r>
          <a:endParaRPr lang="en-US"/>
        </a:p>
      </dgm:t>
    </dgm:pt>
    <dgm:pt modelId="{C0756A78-97A0-4B33-8976-414645BE7874}" type="parTrans" cxnId="{B0E5DEFB-CFDB-4D5A-A3BB-3D7D0E93BC28}">
      <dgm:prSet/>
      <dgm:spPr/>
      <dgm:t>
        <a:bodyPr/>
        <a:lstStyle/>
        <a:p>
          <a:endParaRPr lang="en-US"/>
        </a:p>
      </dgm:t>
    </dgm:pt>
    <dgm:pt modelId="{EE62C3E9-59E3-48AF-A70C-D1BF6D804D77}" type="sibTrans" cxnId="{B0E5DEFB-CFDB-4D5A-A3BB-3D7D0E93BC28}">
      <dgm:prSet/>
      <dgm:spPr/>
      <dgm:t>
        <a:bodyPr/>
        <a:lstStyle/>
        <a:p>
          <a:endParaRPr lang="en-US"/>
        </a:p>
      </dgm:t>
    </dgm:pt>
    <dgm:pt modelId="{F49710B0-82C7-4C88-8A86-CD50D5419F64}">
      <dgm:prSet/>
      <dgm:spPr/>
      <dgm:t>
        <a:bodyPr/>
        <a:lstStyle/>
        <a:p>
          <a:pPr>
            <a:defRPr cap="all"/>
          </a:pPr>
          <a:r>
            <a:rPr lang="en-US" b="1"/>
            <a:t>Investment completed in January 2022</a:t>
          </a:r>
          <a:endParaRPr lang="en-US"/>
        </a:p>
      </dgm:t>
    </dgm:pt>
    <dgm:pt modelId="{ED950131-C2AD-4AE4-AF85-81578BE5EE52}" type="parTrans" cxnId="{31949FBA-5042-4720-9D1A-18AAC5650196}">
      <dgm:prSet/>
      <dgm:spPr/>
      <dgm:t>
        <a:bodyPr/>
        <a:lstStyle/>
        <a:p>
          <a:endParaRPr lang="en-US"/>
        </a:p>
      </dgm:t>
    </dgm:pt>
    <dgm:pt modelId="{B88E0800-17C8-4DE4-B307-30BF77684646}" type="sibTrans" cxnId="{31949FBA-5042-4720-9D1A-18AAC5650196}">
      <dgm:prSet/>
      <dgm:spPr/>
      <dgm:t>
        <a:bodyPr/>
        <a:lstStyle/>
        <a:p>
          <a:endParaRPr lang="en-US"/>
        </a:p>
      </dgm:t>
    </dgm:pt>
    <dgm:pt modelId="{0642971F-6596-4B33-AB00-571DA513BB8E}" type="pres">
      <dgm:prSet presAssocID="{1644F1EE-4E65-44B2-9BF3-EA69DAC80B93}" presName="root" presStyleCnt="0">
        <dgm:presLayoutVars>
          <dgm:dir/>
          <dgm:resizeHandles val="exact"/>
        </dgm:presLayoutVars>
      </dgm:prSet>
      <dgm:spPr/>
    </dgm:pt>
    <dgm:pt modelId="{46D357D4-835F-44DB-8F7F-00BDD6140BE6}" type="pres">
      <dgm:prSet presAssocID="{A321E272-36CF-4B7D-9DBC-DC66354F9C44}" presName="compNode" presStyleCnt="0"/>
      <dgm:spPr/>
    </dgm:pt>
    <dgm:pt modelId="{0CE14920-D3DC-41A2-BFCC-88894B7138DB}" type="pres">
      <dgm:prSet presAssocID="{A321E272-36CF-4B7D-9DBC-DC66354F9C44}" presName="iconBgRect" presStyleLbl="bgShp" presStyleIdx="0" presStyleCnt="6"/>
      <dgm:spPr/>
    </dgm:pt>
    <dgm:pt modelId="{CFFB567C-22A4-4CC4-ABC4-E9B59699FED2}" type="pres">
      <dgm:prSet presAssocID="{A321E272-36CF-4B7D-9DBC-DC66354F9C4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kull"/>
        </a:ext>
      </dgm:extLst>
    </dgm:pt>
    <dgm:pt modelId="{C95F21C8-BA5B-4750-93DD-2E2663D33552}" type="pres">
      <dgm:prSet presAssocID="{A321E272-36CF-4B7D-9DBC-DC66354F9C44}" presName="spaceRect" presStyleCnt="0"/>
      <dgm:spPr/>
    </dgm:pt>
    <dgm:pt modelId="{34483165-C90F-4597-9D6C-91449C1310F4}" type="pres">
      <dgm:prSet presAssocID="{A321E272-36CF-4B7D-9DBC-DC66354F9C44}" presName="textRect" presStyleLbl="revTx" presStyleIdx="0" presStyleCnt="6">
        <dgm:presLayoutVars>
          <dgm:chMax val="1"/>
          <dgm:chPref val="1"/>
        </dgm:presLayoutVars>
      </dgm:prSet>
      <dgm:spPr/>
    </dgm:pt>
    <dgm:pt modelId="{632BCEA0-D7EB-4B15-94EC-4ECBC8CAD5B0}" type="pres">
      <dgm:prSet presAssocID="{41B5D028-1D8C-4DEF-A88F-19FDBD24CF3F}" presName="sibTrans" presStyleCnt="0"/>
      <dgm:spPr/>
    </dgm:pt>
    <dgm:pt modelId="{9B653E5E-E1CD-4C02-801D-A0874CFCF037}" type="pres">
      <dgm:prSet presAssocID="{CA593710-F762-4D6F-B310-41F2C7EE506E}" presName="compNode" presStyleCnt="0"/>
      <dgm:spPr/>
    </dgm:pt>
    <dgm:pt modelId="{C9F5ABA0-4D03-4E3B-90E5-17806231297E}" type="pres">
      <dgm:prSet presAssocID="{CA593710-F762-4D6F-B310-41F2C7EE506E}" presName="iconBgRect" presStyleLbl="bgShp" presStyleIdx="1" presStyleCnt="6"/>
      <dgm:spPr/>
    </dgm:pt>
    <dgm:pt modelId="{C88101D1-82BE-4E89-8EE7-C29C586BEE23}" type="pres">
      <dgm:prSet presAssocID="{CA593710-F762-4D6F-B310-41F2C7EE506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D8D71ABF-16E5-4933-9D85-3CC2023010DD}" type="pres">
      <dgm:prSet presAssocID="{CA593710-F762-4D6F-B310-41F2C7EE506E}" presName="spaceRect" presStyleCnt="0"/>
      <dgm:spPr/>
    </dgm:pt>
    <dgm:pt modelId="{85F8FD43-C674-4F95-99A6-9C6E05BA042E}" type="pres">
      <dgm:prSet presAssocID="{CA593710-F762-4D6F-B310-41F2C7EE506E}" presName="textRect" presStyleLbl="revTx" presStyleIdx="1" presStyleCnt="6">
        <dgm:presLayoutVars>
          <dgm:chMax val="1"/>
          <dgm:chPref val="1"/>
        </dgm:presLayoutVars>
      </dgm:prSet>
      <dgm:spPr/>
    </dgm:pt>
    <dgm:pt modelId="{C45A2DDB-71A0-49CD-9A0E-5D2BC15636F2}" type="pres">
      <dgm:prSet presAssocID="{817CEEDC-06D8-4DC7-98A7-AFC71D88C0B5}" presName="sibTrans" presStyleCnt="0"/>
      <dgm:spPr/>
    </dgm:pt>
    <dgm:pt modelId="{0EE8B7C6-4DFD-45DB-A439-7ECEADF917A9}" type="pres">
      <dgm:prSet presAssocID="{C3E0A018-A190-477B-8CFD-BA45CBB9BFF3}" presName="compNode" presStyleCnt="0"/>
      <dgm:spPr/>
    </dgm:pt>
    <dgm:pt modelId="{AC23EA46-39B3-4DA2-A7A4-3A3CD8422081}" type="pres">
      <dgm:prSet presAssocID="{C3E0A018-A190-477B-8CFD-BA45CBB9BFF3}" presName="iconBgRect" presStyleLbl="bgShp" presStyleIdx="2" presStyleCnt="6"/>
      <dgm:spPr/>
    </dgm:pt>
    <dgm:pt modelId="{11C6905E-C2AB-470E-99AD-C4A88BC80FA3}" type="pres">
      <dgm:prSet presAssocID="{C3E0A018-A190-477B-8CFD-BA45CBB9BFF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513739C2-92AF-4CDF-9217-BD2F10825FBE}" type="pres">
      <dgm:prSet presAssocID="{C3E0A018-A190-477B-8CFD-BA45CBB9BFF3}" presName="spaceRect" presStyleCnt="0"/>
      <dgm:spPr/>
    </dgm:pt>
    <dgm:pt modelId="{1368AED0-2D5D-4DE8-8045-8E1119261627}" type="pres">
      <dgm:prSet presAssocID="{C3E0A018-A190-477B-8CFD-BA45CBB9BFF3}" presName="textRect" presStyleLbl="revTx" presStyleIdx="2" presStyleCnt="6">
        <dgm:presLayoutVars>
          <dgm:chMax val="1"/>
          <dgm:chPref val="1"/>
        </dgm:presLayoutVars>
      </dgm:prSet>
      <dgm:spPr/>
    </dgm:pt>
    <dgm:pt modelId="{8E906962-2088-45E6-8D5D-CD14A929CFB6}" type="pres">
      <dgm:prSet presAssocID="{09F330DC-BB7E-49D9-822D-0F57C1689596}" presName="sibTrans" presStyleCnt="0"/>
      <dgm:spPr/>
    </dgm:pt>
    <dgm:pt modelId="{E6A6D770-DFBE-448C-9B73-9A9FC308B483}" type="pres">
      <dgm:prSet presAssocID="{3AA7ECDE-EAB8-420A-A890-7AB46ACE416C}" presName="compNode" presStyleCnt="0"/>
      <dgm:spPr/>
    </dgm:pt>
    <dgm:pt modelId="{7425E1A8-EF50-46EF-B036-599C8F6B6F1D}" type="pres">
      <dgm:prSet presAssocID="{3AA7ECDE-EAB8-420A-A890-7AB46ACE416C}" presName="iconBgRect" presStyleLbl="bgShp" presStyleIdx="3" presStyleCnt="6"/>
      <dgm:spPr/>
    </dgm:pt>
    <dgm:pt modelId="{72F350CF-2485-4E30-B073-0252E81917C9}" type="pres">
      <dgm:prSet presAssocID="{3AA7ECDE-EAB8-420A-A890-7AB46ACE416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099A6094-AE8F-4C76-97D7-543EE3112855}" type="pres">
      <dgm:prSet presAssocID="{3AA7ECDE-EAB8-420A-A890-7AB46ACE416C}" presName="spaceRect" presStyleCnt="0"/>
      <dgm:spPr/>
    </dgm:pt>
    <dgm:pt modelId="{CC9B47AF-26DA-48A8-9EBF-00C7BD063474}" type="pres">
      <dgm:prSet presAssocID="{3AA7ECDE-EAB8-420A-A890-7AB46ACE416C}" presName="textRect" presStyleLbl="revTx" presStyleIdx="3" presStyleCnt="6">
        <dgm:presLayoutVars>
          <dgm:chMax val="1"/>
          <dgm:chPref val="1"/>
        </dgm:presLayoutVars>
      </dgm:prSet>
      <dgm:spPr/>
    </dgm:pt>
    <dgm:pt modelId="{67FF30F4-EB24-4FB2-91BE-ADA408933345}" type="pres">
      <dgm:prSet presAssocID="{E932512E-86B7-41BE-9305-99E08923248C}" presName="sibTrans" presStyleCnt="0"/>
      <dgm:spPr/>
    </dgm:pt>
    <dgm:pt modelId="{EF82B4DE-B577-45DC-9A21-E2C40C31B5D8}" type="pres">
      <dgm:prSet presAssocID="{FBB8CCEC-A8BB-473D-8118-F6EBF31CD788}" presName="compNode" presStyleCnt="0"/>
      <dgm:spPr/>
    </dgm:pt>
    <dgm:pt modelId="{501AE91D-A8AC-4A53-9B51-3867A427DBEA}" type="pres">
      <dgm:prSet presAssocID="{FBB8CCEC-A8BB-473D-8118-F6EBF31CD788}" presName="iconBgRect" presStyleLbl="bgShp" presStyleIdx="4" presStyleCnt="6"/>
      <dgm:spPr/>
    </dgm:pt>
    <dgm:pt modelId="{15FB0B84-3435-4613-B2DB-FAE9C42F59B9}" type="pres">
      <dgm:prSet presAssocID="{FBB8CCEC-A8BB-473D-8118-F6EBF31CD78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E0A69614-473C-4D30-9495-52B3C5F03E79}" type="pres">
      <dgm:prSet presAssocID="{FBB8CCEC-A8BB-473D-8118-F6EBF31CD788}" presName="spaceRect" presStyleCnt="0"/>
      <dgm:spPr/>
    </dgm:pt>
    <dgm:pt modelId="{494029F2-8621-47E0-A569-1FB8F349D7E2}" type="pres">
      <dgm:prSet presAssocID="{FBB8CCEC-A8BB-473D-8118-F6EBF31CD788}" presName="textRect" presStyleLbl="revTx" presStyleIdx="4" presStyleCnt="6">
        <dgm:presLayoutVars>
          <dgm:chMax val="1"/>
          <dgm:chPref val="1"/>
        </dgm:presLayoutVars>
      </dgm:prSet>
      <dgm:spPr/>
    </dgm:pt>
    <dgm:pt modelId="{7EACE666-3390-42FF-8151-CD44DDC1D423}" type="pres">
      <dgm:prSet presAssocID="{EE62C3E9-59E3-48AF-A70C-D1BF6D804D77}" presName="sibTrans" presStyleCnt="0"/>
      <dgm:spPr/>
    </dgm:pt>
    <dgm:pt modelId="{EE7A4CEE-2EB3-4111-AC44-AC3F40CF7BE5}" type="pres">
      <dgm:prSet presAssocID="{F49710B0-82C7-4C88-8A86-CD50D5419F64}" presName="compNode" presStyleCnt="0"/>
      <dgm:spPr/>
    </dgm:pt>
    <dgm:pt modelId="{B1F44C7A-427D-4781-A548-85DF03BA6B62}" type="pres">
      <dgm:prSet presAssocID="{F49710B0-82C7-4C88-8A86-CD50D5419F64}" presName="iconBgRect" presStyleLbl="bgShp" presStyleIdx="5" presStyleCnt="6"/>
      <dgm:spPr/>
    </dgm:pt>
    <dgm:pt modelId="{DBFC8351-76A3-4B4E-BF31-3A7E6459490B}" type="pres">
      <dgm:prSet presAssocID="{F49710B0-82C7-4C88-8A86-CD50D5419F6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6219A29E-2EF0-4AA0-8563-87BEC9C037D9}" type="pres">
      <dgm:prSet presAssocID="{F49710B0-82C7-4C88-8A86-CD50D5419F64}" presName="spaceRect" presStyleCnt="0"/>
      <dgm:spPr/>
    </dgm:pt>
    <dgm:pt modelId="{3CBE0F8C-C927-4ED9-A8AE-7ABEA61498A7}" type="pres">
      <dgm:prSet presAssocID="{F49710B0-82C7-4C88-8A86-CD50D5419F64}" presName="textRect" presStyleLbl="revTx" presStyleIdx="5" presStyleCnt="6">
        <dgm:presLayoutVars>
          <dgm:chMax val="1"/>
          <dgm:chPref val="1"/>
        </dgm:presLayoutVars>
      </dgm:prSet>
      <dgm:spPr/>
    </dgm:pt>
  </dgm:ptLst>
  <dgm:cxnLst>
    <dgm:cxn modelId="{E3688D07-EF04-4CEC-A2C1-0D74102D216E}" type="presOf" srcId="{1644F1EE-4E65-44B2-9BF3-EA69DAC80B93}" destId="{0642971F-6596-4B33-AB00-571DA513BB8E}" srcOrd="0" destOrd="0" presId="urn:microsoft.com/office/officeart/2018/5/layout/IconCircleLabelList"/>
    <dgm:cxn modelId="{799B7A63-2D47-4272-BF28-1FD4D321AE07}" type="presOf" srcId="{A321E272-36CF-4B7D-9DBC-DC66354F9C44}" destId="{34483165-C90F-4597-9D6C-91449C1310F4}" srcOrd="0" destOrd="0" presId="urn:microsoft.com/office/officeart/2018/5/layout/IconCircleLabelList"/>
    <dgm:cxn modelId="{E781BC87-4096-4270-8A29-0724067F72E3}" srcId="{1644F1EE-4E65-44B2-9BF3-EA69DAC80B93}" destId="{3AA7ECDE-EAB8-420A-A890-7AB46ACE416C}" srcOrd="3" destOrd="0" parTransId="{4DC5849F-1986-4311-892C-71D0DA013E46}" sibTransId="{E932512E-86B7-41BE-9305-99E08923248C}"/>
    <dgm:cxn modelId="{CB233AA9-D90B-40F0-830F-3700FB12B6FF}" type="presOf" srcId="{3AA7ECDE-EAB8-420A-A890-7AB46ACE416C}" destId="{CC9B47AF-26DA-48A8-9EBF-00C7BD063474}" srcOrd="0" destOrd="0" presId="urn:microsoft.com/office/officeart/2018/5/layout/IconCircleLabelList"/>
    <dgm:cxn modelId="{D859F4AD-AA06-4D94-8268-E8D205D73C23}" type="presOf" srcId="{CA593710-F762-4D6F-B310-41F2C7EE506E}" destId="{85F8FD43-C674-4F95-99A6-9C6E05BA042E}" srcOrd="0" destOrd="0" presId="urn:microsoft.com/office/officeart/2018/5/layout/IconCircleLabelList"/>
    <dgm:cxn modelId="{31949FBA-5042-4720-9D1A-18AAC5650196}" srcId="{1644F1EE-4E65-44B2-9BF3-EA69DAC80B93}" destId="{F49710B0-82C7-4C88-8A86-CD50D5419F64}" srcOrd="5" destOrd="0" parTransId="{ED950131-C2AD-4AE4-AF85-81578BE5EE52}" sibTransId="{B88E0800-17C8-4DE4-B307-30BF77684646}"/>
    <dgm:cxn modelId="{7FA38ABF-66E7-4807-886C-F4F797886CE5}" srcId="{1644F1EE-4E65-44B2-9BF3-EA69DAC80B93}" destId="{A321E272-36CF-4B7D-9DBC-DC66354F9C44}" srcOrd="0" destOrd="0" parTransId="{67B278CB-31B8-458B-B834-121533C4D1ED}" sibTransId="{41B5D028-1D8C-4DEF-A88F-19FDBD24CF3F}"/>
    <dgm:cxn modelId="{B05DEBCF-5E59-4251-8935-435E7CD89E37}" type="presOf" srcId="{F49710B0-82C7-4C88-8A86-CD50D5419F64}" destId="{3CBE0F8C-C927-4ED9-A8AE-7ABEA61498A7}" srcOrd="0" destOrd="0" presId="urn:microsoft.com/office/officeart/2018/5/layout/IconCircleLabelList"/>
    <dgm:cxn modelId="{E132C1D3-4CAE-4E4A-9C27-BDB750A3547F}" srcId="{1644F1EE-4E65-44B2-9BF3-EA69DAC80B93}" destId="{C3E0A018-A190-477B-8CFD-BA45CBB9BFF3}" srcOrd="2" destOrd="0" parTransId="{2D7CF652-D06E-403F-B3FC-636D352D713A}" sibTransId="{09F330DC-BB7E-49D9-822D-0F57C1689596}"/>
    <dgm:cxn modelId="{83A8BFE0-3BF8-4CA2-993F-DB4AF7546153}" type="presOf" srcId="{FBB8CCEC-A8BB-473D-8118-F6EBF31CD788}" destId="{494029F2-8621-47E0-A569-1FB8F349D7E2}" srcOrd="0" destOrd="0" presId="urn:microsoft.com/office/officeart/2018/5/layout/IconCircleLabelList"/>
    <dgm:cxn modelId="{5E1C73F9-5898-43F5-A739-946D0B888C41}" srcId="{1644F1EE-4E65-44B2-9BF3-EA69DAC80B93}" destId="{CA593710-F762-4D6F-B310-41F2C7EE506E}" srcOrd="1" destOrd="0" parTransId="{C4EAD2C7-00D9-40CD-A2B1-C3761E39E1DC}" sibTransId="{817CEEDC-06D8-4DC7-98A7-AFC71D88C0B5}"/>
    <dgm:cxn modelId="{B0E5DEFB-CFDB-4D5A-A3BB-3D7D0E93BC28}" srcId="{1644F1EE-4E65-44B2-9BF3-EA69DAC80B93}" destId="{FBB8CCEC-A8BB-473D-8118-F6EBF31CD788}" srcOrd="4" destOrd="0" parTransId="{C0756A78-97A0-4B33-8976-414645BE7874}" sibTransId="{EE62C3E9-59E3-48AF-A70C-D1BF6D804D77}"/>
    <dgm:cxn modelId="{55DAECFD-B766-4829-BFC5-016FB31838AF}" type="presOf" srcId="{C3E0A018-A190-477B-8CFD-BA45CBB9BFF3}" destId="{1368AED0-2D5D-4DE8-8045-8E1119261627}" srcOrd="0" destOrd="0" presId="urn:microsoft.com/office/officeart/2018/5/layout/IconCircleLabelList"/>
    <dgm:cxn modelId="{63A04C86-9EEA-4188-BF32-A0E56D9BF49E}" type="presParOf" srcId="{0642971F-6596-4B33-AB00-571DA513BB8E}" destId="{46D357D4-835F-44DB-8F7F-00BDD6140BE6}" srcOrd="0" destOrd="0" presId="urn:microsoft.com/office/officeart/2018/5/layout/IconCircleLabelList"/>
    <dgm:cxn modelId="{F91B7FB4-289F-4A26-83DD-3AA0A15FF819}" type="presParOf" srcId="{46D357D4-835F-44DB-8F7F-00BDD6140BE6}" destId="{0CE14920-D3DC-41A2-BFCC-88894B7138DB}" srcOrd="0" destOrd="0" presId="urn:microsoft.com/office/officeart/2018/5/layout/IconCircleLabelList"/>
    <dgm:cxn modelId="{56ACC9D2-9481-4901-9722-880C2590888B}" type="presParOf" srcId="{46D357D4-835F-44DB-8F7F-00BDD6140BE6}" destId="{CFFB567C-22A4-4CC4-ABC4-E9B59699FED2}" srcOrd="1" destOrd="0" presId="urn:microsoft.com/office/officeart/2018/5/layout/IconCircleLabelList"/>
    <dgm:cxn modelId="{E9F31283-6C32-4AFD-AA5F-C4BC3850EFCE}" type="presParOf" srcId="{46D357D4-835F-44DB-8F7F-00BDD6140BE6}" destId="{C95F21C8-BA5B-4750-93DD-2E2663D33552}" srcOrd="2" destOrd="0" presId="urn:microsoft.com/office/officeart/2018/5/layout/IconCircleLabelList"/>
    <dgm:cxn modelId="{F30D0FF6-6C26-468E-909C-8D53BF6B2550}" type="presParOf" srcId="{46D357D4-835F-44DB-8F7F-00BDD6140BE6}" destId="{34483165-C90F-4597-9D6C-91449C1310F4}" srcOrd="3" destOrd="0" presId="urn:microsoft.com/office/officeart/2018/5/layout/IconCircleLabelList"/>
    <dgm:cxn modelId="{28FCE958-ADD6-4DF9-9F29-E4E3612C0A0D}" type="presParOf" srcId="{0642971F-6596-4B33-AB00-571DA513BB8E}" destId="{632BCEA0-D7EB-4B15-94EC-4ECBC8CAD5B0}" srcOrd="1" destOrd="0" presId="urn:microsoft.com/office/officeart/2018/5/layout/IconCircleLabelList"/>
    <dgm:cxn modelId="{79E09D54-2EF3-424E-AEF1-696B29F9A185}" type="presParOf" srcId="{0642971F-6596-4B33-AB00-571DA513BB8E}" destId="{9B653E5E-E1CD-4C02-801D-A0874CFCF037}" srcOrd="2" destOrd="0" presId="urn:microsoft.com/office/officeart/2018/5/layout/IconCircleLabelList"/>
    <dgm:cxn modelId="{DFA0DE78-AB75-4813-B927-8FA35247A601}" type="presParOf" srcId="{9B653E5E-E1CD-4C02-801D-A0874CFCF037}" destId="{C9F5ABA0-4D03-4E3B-90E5-17806231297E}" srcOrd="0" destOrd="0" presId="urn:microsoft.com/office/officeart/2018/5/layout/IconCircleLabelList"/>
    <dgm:cxn modelId="{851F8CF5-C998-48BD-B27E-D71DCA581599}" type="presParOf" srcId="{9B653E5E-E1CD-4C02-801D-A0874CFCF037}" destId="{C88101D1-82BE-4E89-8EE7-C29C586BEE23}" srcOrd="1" destOrd="0" presId="urn:microsoft.com/office/officeart/2018/5/layout/IconCircleLabelList"/>
    <dgm:cxn modelId="{0E016EEA-EC39-4260-A052-E318C7EA5747}" type="presParOf" srcId="{9B653E5E-E1CD-4C02-801D-A0874CFCF037}" destId="{D8D71ABF-16E5-4933-9D85-3CC2023010DD}" srcOrd="2" destOrd="0" presId="urn:microsoft.com/office/officeart/2018/5/layout/IconCircleLabelList"/>
    <dgm:cxn modelId="{B7620AF6-6E14-4A86-9FED-EFA6ECB13CEB}" type="presParOf" srcId="{9B653E5E-E1CD-4C02-801D-A0874CFCF037}" destId="{85F8FD43-C674-4F95-99A6-9C6E05BA042E}" srcOrd="3" destOrd="0" presId="urn:microsoft.com/office/officeart/2018/5/layout/IconCircleLabelList"/>
    <dgm:cxn modelId="{9C516EB4-7493-40C6-B0D6-878868EA5B6E}" type="presParOf" srcId="{0642971F-6596-4B33-AB00-571DA513BB8E}" destId="{C45A2DDB-71A0-49CD-9A0E-5D2BC15636F2}" srcOrd="3" destOrd="0" presId="urn:microsoft.com/office/officeart/2018/5/layout/IconCircleLabelList"/>
    <dgm:cxn modelId="{630B3537-7629-4FD6-9B79-B3C48AF78984}" type="presParOf" srcId="{0642971F-6596-4B33-AB00-571DA513BB8E}" destId="{0EE8B7C6-4DFD-45DB-A439-7ECEADF917A9}" srcOrd="4" destOrd="0" presId="urn:microsoft.com/office/officeart/2018/5/layout/IconCircleLabelList"/>
    <dgm:cxn modelId="{99A4BC62-9D28-42B5-AB09-9550829B467D}" type="presParOf" srcId="{0EE8B7C6-4DFD-45DB-A439-7ECEADF917A9}" destId="{AC23EA46-39B3-4DA2-A7A4-3A3CD8422081}" srcOrd="0" destOrd="0" presId="urn:microsoft.com/office/officeart/2018/5/layout/IconCircleLabelList"/>
    <dgm:cxn modelId="{0165591B-DF94-4149-B4FC-6BA7D2527970}" type="presParOf" srcId="{0EE8B7C6-4DFD-45DB-A439-7ECEADF917A9}" destId="{11C6905E-C2AB-470E-99AD-C4A88BC80FA3}" srcOrd="1" destOrd="0" presId="urn:microsoft.com/office/officeart/2018/5/layout/IconCircleLabelList"/>
    <dgm:cxn modelId="{51C852C7-D681-4701-95D8-D74B5F74CEC6}" type="presParOf" srcId="{0EE8B7C6-4DFD-45DB-A439-7ECEADF917A9}" destId="{513739C2-92AF-4CDF-9217-BD2F10825FBE}" srcOrd="2" destOrd="0" presId="urn:microsoft.com/office/officeart/2018/5/layout/IconCircleLabelList"/>
    <dgm:cxn modelId="{963FC89C-0F38-4C59-AEF3-BE84ED72F5B5}" type="presParOf" srcId="{0EE8B7C6-4DFD-45DB-A439-7ECEADF917A9}" destId="{1368AED0-2D5D-4DE8-8045-8E1119261627}" srcOrd="3" destOrd="0" presId="urn:microsoft.com/office/officeart/2018/5/layout/IconCircleLabelList"/>
    <dgm:cxn modelId="{E2A13BF6-40F5-4F09-8FC1-9650A2D2B27E}" type="presParOf" srcId="{0642971F-6596-4B33-AB00-571DA513BB8E}" destId="{8E906962-2088-45E6-8D5D-CD14A929CFB6}" srcOrd="5" destOrd="0" presId="urn:microsoft.com/office/officeart/2018/5/layout/IconCircleLabelList"/>
    <dgm:cxn modelId="{57FF3D9F-657D-4651-992C-D8B5FBA80FB0}" type="presParOf" srcId="{0642971F-6596-4B33-AB00-571DA513BB8E}" destId="{E6A6D770-DFBE-448C-9B73-9A9FC308B483}" srcOrd="6" destOrd="0" presId="urn:microsoft.com/office/officeart/2018/5/layout/IconCircleLabelList"/>
    <dgm:cxn modelId="{28FFDADB-7A05-4CA3-B965-583E7B1E03E4}" type="presParOf" srcId="{E6A6D770-DFBE-448C-9B73-9A9FC308B483}" destId="{7425E1A8-EF50-46EF-B036-599C8F6B6F1D}" srcOrd="0" destOrd="0" presId="urn:microsoft.com/office/officeart/2018/5/layout/IconCircleLabelList"/>
    <dgm:cxn modelId="{AE722007-778F-4617-853C-1B547D906017}" type="presParOf" srcId="{E6A6D770-DFBE-448C-9B73-9A9FC308B483}" destId="{72F350CF-2485-4E30-B073-0252E81917C9}" srcOrd="1" destOrd="0" presId="urn:microsoft.com/office/officeart/2018/5/layout/IconCircleLabelList"/>
    <dgm:cxn modelId="{2221383F-B236-46E3-BEB0-20CB7481958F}" type="presParOf" srcId="{E6A6D770-DFBE-448C-9B73-9A9FC308B483}" destId="{099A6094-AE8F-4C76-97D7-543EE3112855}" srcOrd="2" destOrd="0" presId="urn:microsoft.com/office/officeart/2018/5/layout/IconCircleLabelList"/>
    <dgm:cxn modelId="{383879B3-E48C-4AEB-8D47-A2AD10D5A0FD}" type="presParOf" srcId="{E6A6D770-DFBE-448C-9B73-9A9FC308B483}" destId="{CC9B47AF-26DA-48A8-9EBF-00C7BD063474}" srcOrd="3" destOrd="0" presId="urn:microsoft.com/office/officeart/2018/5/layout/IconCircleLabelList"/>
    <dgm:cxn modelId="{136BD446-2D32-4B74-9A21-EACA2AAEC0B2}" type="presParOf" srcId="{0642971F-6596-4B33-AB00-571DA513BB8E}" destId="{67FF30F4-EB24-4FB2-91BE-ADA408933345}" srcOrd="7" destOrd="0" presId="urn:microsoft.com/office/officeart/2018/5/layout/IconCircleLabelList"/>
    <dgm:cxn modelId="{274BB6FF-4F50-4DB1-BBF7-6DB1D7A3E17A}" type="presParOf" srcId="{0642971F-6596-4B33-AB00-571DA513BB8E}" destId="{EF82B4DE-B577-45DC-9A21-E2C40C31B5D8}" srcOrd="8" destOrd="0" presId="urn:microsoft.com/office/officeart/2018/5/layout/IconCircleLabelList"/>
    <dgm:cxn modelId="{62B0BFBF-E42A-42AD-9996-BC85CA4A7541}" type="presParOf" srcId="{EF82B4DE-B577-45DC-9A21-E2C40C31B5D8}" destId="{501AE91D-A8AC-4A53-9B51-3867A427DBEA}" srcOrd="0" destOrd="0" presId="urn:microsoft.com/office/officeart/2018/5/layout/IconCircleLabelList"/>
    <dgm:cxn modelId="{71A55BCE-D59B-40D4-94F4-BE4FAAFD6040}" type="presParOf" srcId="{EF82B4DE-B577-45DC-9A21-E2C40C31B5D8}" destId="{15FB0B84-3435-4613-B2DB-FAE9C42F59B9}" srcOrd="1" destOrd="0" presId="urn:microsoft.com/office/officeart/2018/5/layout/IconCircleLabelList"/>
    <dgm:cxn modelId="{2C9415CB-701F-434E-BB53-C954F1BD1004}" type="presParOf" srcId="{EF82B4DE-B577-45DC-9A21-E2C40C31B5D8}" destId="{E0A69614-473C-4D30-9495-52B3C5F03E79}" srcOrd="2" destOrd="0" presId="urn:microsoft.com/office/officeart/2018/5/layout/IconCircleLabelList"/>
    <dgm:cxn modelId="{4B49A0DA-1DF4-4501-82AF-2CCB8E257FC4}" type="presParOf" srcId="{EF82B4DE-B577-45DC-9A21-E2C40C31B5D8}" destId="{494029F2-8621-47E0-A569-1FB8F349D7E2}" srcOrd="3" destOrd="0" presId="urn:microsoft.com/office/officeart/2018/5/layout/IconCircleLabelList"/>
    <dgm:cxn modelId="{AF3D8912-6622-4CA5-98F5-C93456536418}" type="presParOf" srcId="{0642971F-6596-4B33-AB00-571DA513BB8E}" destId="{7EACE666-3390-42FF-8151-CD44DDC1D423}" srcOrd="9" destOrd="0" presId="urn:microsoft.com/office/officeart/2018/5/layout/IconCircleLabelList"/>
    <dgm:cxn modelId="{FADA329A-9C58-45C0-B0B7-0745B1198648}" type="presParOf" srcId="{0642971F-6596-4B33-AB00-571DA513BB8E}" destId="{EE7A4CEE-2EB3-4111-AC44-AC3F40CF7BE5}" srcOrd="10" destOrd="0" presId="urn:microsoft.com/office/officeart/2018/5/layout/IconCircleLabelList"/>
    <dgm:cxn modelId="{EA713069-364F-412E-A25E-B4FC3EFDBD9C}" type="presParOf" srcId="{EE7A4CEE-2EB3-4111-AC44-AC3F40CF7BE5}" destId="{B1F44C7A-427D-4781-A548-85DF03BA6B62}" srcOrd="0" destOrd="0" presId="urn:microsoft.com/office/officeart/2018/5/layout/IconCircleLabelList"/>
    <dgm:cxn modelId="{AAA9218D-D96F-4C94-B5C3-79BDF0EE2407}" type="presParOf" srcId="{EE7A4CEE-2EB3-4111-AC44-AC3F40CF7BE5}" destId="{DBFC8351-76A3-4B4E-BF31-3A7E6459490B}" srcOrd="1" destOrd="0" presId="urn:microsoft.com/office/officeart/2018/5/layout/IconCircleLabelList"/>
    <dgm:cxn modelId="{A7AFB770-F2FF-4284-89C6-92C92D87DF45}" type="presParOf" srcId="{EE7A4CEE-2EB3-4111-AC44-AC3F40CF7BE5}" destId="{6219A29E-2EF0-4AA0-8563-87BEC9C037D9}" srcOrd="2" destOrd="0" presId="urn:microsoft.com/office/officeart/2018/5/layout/IconCircleLabelList"/>
    <dgm:cxn modelId="{744891B2-5516-4ACE-AC4A-246019594A20}" type="presParOf" srcId="{EE7A4CEE-2EB3-4111-AC44-AC3F40CF7BE5}" destId="{3CBE0F8C-C927-4ED9-A8AE-7ABEA61498A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88681-8023-4A4D-B086-DBD60E25868C}">
      <dsp:nvSpPr>
        <dsp:cNvPr id="0" name=""/>
        <dsp:cNvSpPr/>
      </dsp:nvSpPr>
      <dsp:spPr>
        <a:xfrm>
          <a:off x="3420" y="40700"/>
          <a:ext cx="3334916" cy="489600"/>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w="9525" cap="flat" cmpd="sng" algn="ctr">
          <a:solidFill>
            <a:schemeClr val="accent2">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Introduction</a:t>
          </a:r>
          <a:endParaRPr lang="en-US" sz="1700" kern="1200"/>
        </a:p>
      </dsp:txBody>
      <dsp:txXfrm>
        <a:off x="3420" y="40700"/>
        <a:ext cx="3334916" cy="489600"/>
      </dsp:txXfrm>
    </dsp:sp>
    <dsp:sp modelId="{DF6C1354-A9CE-CD4A-A4C3-58457E232EEC}">
      <dsp:nvSpPr>
        <dsp:cNvPr id="0" name=""/>
        <dsp:cNvSpPr/>
      </dsp:nvSpPr>
      <dsp:spPr>
        <a:xfrm>
          <a:off x="3420" y="530300"/>
          <a:ext cx="3334916" cy="4013190"/>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205740" lvl="1" indent="-205740" algn="l" defTabSz="755650">
            <a:lnSpc>
              <a:spcPct val="100000"/>
            </a:lnSpc>
            <a:spcBef>
              <a:spcPct val="0"/>
            </a:spcBef>
            <a:spcAft>
              <a:spcPts val="0"/>
            </a:spcAft>
            <a:buFont typeface="Arial" panose="020B0604020202020204" pitchFamily="34" charset="0"/>
            <a:buChar char="•"/>
          </a:pPr>
          <a:r>
            <a:rPr lang="en-IN" sz="1700" kern="1200" dirty="0"/>
            <a:t>X-Skull Playhouse (X-Skull) is a technology start-up and commenced business in Jan-2021, to produce, distribute and promote top-selling video game consoles like X-box 360, PlayStation (including PS5) and V.R. gaming to customers where they use the consoles and play exclusive games on a pay-per-use basis at affordable hourly price.</a:t>
          </a:r>
          <a:endParaRPr lang="en-US" sz="1700" kern="1200" dirty="0"/>
        </a:p>
      </dsp:txBody>
      <dsp:txXfrm>
        <a:off x="3420" y="530300"/>
        <a:ext cx="3334916" cy="4013190"/>
      </dsp:txXfrm>
    </dsp:sp>
    <dsp:sp modelId="{9253E381-B54E-0141-8BFA-0731B342938E}">
      <dsp:nvSpPr>
        <dsp:cNvPr id="0" name=""/>
        <dsp:cNvSpPr/>
      </dsp:nvSpPr>
      <dsp:spPr>
        <a:xfrm>
          <a:off x="3805225" y="40700"/>
          <a:ext cx="3334916" cy="489600"/>
        </a:xfrm>
        <a:prstGeom prst="rec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w="9525" cap="flat" cmpd="sng" algn="ctr">
          <a:solidFill>
            <a:schemeClr val="accent3">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Business Vision</a:t>
          </a:r>
          <a:endParaRPr lang="en-US" sz="1700" kern="1200"/>
        </a:p>
      </dsp:txBody>
      <dsp:txXfrm>
        <a:off x="3805225" y="40700"/>
        <a:ext cx="3334916" cy="489600"/>
      </dsp:txXfrm>
    </dsp:sp>
    <dsp:sp modelId="{66FFAA3E-A5C4-EB44-81E0-6716A21DF43E}">
      <dsp:nvSpPr>
        <dsp:cNvPr id="0" name=""/>
        <dsp:cNvSpPr/>
      </dsp:nvSpPr>
      <dsp:spPr>
        <a:xfrm>
          <a:off x="3805225" y="530300"/>
          <a:ext cx="3334916" cy="4013190"/>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205740" lvl="1" indent="-205740" algn="l" defTabSz="622300">
            <a:lnSpc>
              <a:spcPct val="100000"/>
            </a:lnSpc>
            <a:spcBef>
              <a:spcPct val="0"/>
            </a:spcBef>
            <a:spcAft>
              <a:spcPts val="0"/>
            </a:spcAft>
            <a:buFont typeface="Arial" panose="020B0604020202020204" pitchFamily="34" charset="0"/>
            <a:buChar char="•"/>
          </a:pPr>
          <a:r>
            <a:rPr lang="en-IN" sz="1400" kern="1200" dirty="0">
              <a:solidFill>
                <a:prstClr val="black">
                  <a:hueOff val="0"/>
                  <a:satOff val="0"/>
                  <a:lumOff val="0"/>
                  <a:alphaOff val="0"/>
                </a:prstClr>
              </a:solidFill>
              <a:latin typeface="Century Gothic" panose="020B0502020202020204"/>
              <a:ea typeface="+mn-ea"/>
              <a:cs typeface="+mn-cs"/>
            </a:rPr>
            <a:t>To nurture the gaming industry in India as a startling innovation and be recognized as a global leader.</a:t>
          </a:r>
          <a:endParaRPr lang="en-US" sz="1400" kern="1200" dirty="0">
            <a:solidFill>
              <a:prstClr val="black">
                <a:hueOff val="0"/>
                <a:satOff val="0"/>
                <a:lumOff val="0"/>
                <a:alphaOff val="0"/>
              </a:prstClr>
            </a:solidFill>
            <a:latin typeface="Century Gothic" panose="020B0502020202020204"/>
            <a:ea typeface="+mn-ea"/>
            <a:cs typeface="+mn-cs"/>
          </a:endParaRPr>
        </a:p>
        <a:p>
          <a:pPr marL="205740" lvl="1" indent="-205740" algn="l" defTabSz="622300">
            <a:lnSpc>
              <a:spcPct val="100000"/>
            </a:lnSpc>
            <a:spcBef>
              <a:spcPct val="0"/>
            </a:spcBef>
            <a:spcAft>
              <a:spcPts val="0"/>
            </a:spcAft>
            <a:buFont typeface="Arial" panose="020B0604020202020204" pitchFamily="34" charset="0"/>
            <a:buChar char="•"/>
          </a:pPr>
          <a:endParaRPr lang="en-US" sz="1400" kern="1200" dirty="0">
            <a:solidFill>
              <a:prstClr val="black">
                <a:hueOff val="0"/>
                <a:satOff val="0"/>
                <a:lumOff val="0"/>
                <a:alphaOff val="0"/>
              </a:prstClr>
            </a:solidFill>
            <a:latin typeface="Century Gothic" panose="020B0502020202020204"/>
            <a:ea typeface="+mn-ea"/>
            <a:cs typeface="+mn-cs"/>
          </a:endParaRPr>
        </a:p>
        <a:p>
          <a:pPr marL="205740" lvl="1" indent="-205740" algn="l" defTabSz="622300">
            <a:lnSpc>
              <a:spcPct val="100000"/>
            </a:lnSpc>
            <a:spcBef>
              <a:spcPct val="0"/>
            </a:spcBef>
            <a:spcAft>
              <a:spcPts val="0"/>
            </a:spcAft>
            <a:buFont typeface="Arial" panose="020B0604020202020204" pitchFamily="34" charset="0"/>
            <a:buChar char="•"/>
          </a:pPr>
          <a:r>
            <a:rPr lang="en-IN" sz="1400" kern="1200" dirty="0">
              <a:solidFill>
                <a:prstClr val="black">
                  <a:hueOff val="0"/>
                  <a:satOff val="0"/>
                  <a:lumOff val="0"/>
                  <a:alphaOff val="0"/>
                </a:prstClr>
              </a:solidFill>
              <a:latin typeface="Century Gothic" panose="020B0502020202020204"/>
              <a:ea typeface="+mn-ea"/>
              <a:cs typeface="+mn-cs"/>
            </a:rPr>
            <a:t>Put smiles in the customers, offering the best gaming products and services to increase customer satisfaction.</a:t>
          </a:r>
          <a:r>
            <a:rPr lang="en-US" sz="1400" kern="1200" dirty="0">
              <a:solidFill>
                <a:prstClr val="black">
                  <a:hueOff val="0"/>
                  <a:satOff val="0"/>
                  <a:lumOff val="0"/>
                  <a:alphaOff val="0"/>
                </a:prstClr>
              </a:solidFill>
              <a:latin typeface="Century Gothic" panose="020B0502020202020204"/>
              <a:ea typeface="+mn-ea"/>
              <a:cs typeface="+mn-cs"/>
            </a:rPr>
            <a:t> </a:t>
          </a:r>
        </a:p>
      </dsp:txBody>
      <dsp:txXfrm>
        <a:off x="3805225" y="530300"/>
        <a:ext cx="3334916" cy="4013190"/>
      </dsp:txXfrm>
    </dsp:sp>
    <dsp:sp modelId="{E24F7B3D-19C7-B74D-AAC4-07997B9BB822}">
      <dsp:nvSpPr>
        <dsp:cNvPr id="0" name=""/>
        <dsp:cNvSpPr/>
      </dsp:nvSpPr>
      <dsp:spPr>
        <a:xfrm>
          <a:off x="7607030" y="40700"/>
          <a:ext cx="3334916" cy="489600"/>
        </a:xfrm>
        <a:prstGeom prst="rect">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w="9525" cap="flat" cmpd="sng" algn="ctr">
          <a:solidFill>
            <a:schemeClr val="accent4">
              <a:hueOff val="0"/>
              <a:satOff val="0"/>
              <a:lumOff val="0"/>
              <a:alphaOff val="0"/>
            </a:schemeClr>
          </a:solidFill>
          <a:prstDash val="solid"/>
        </a:ln>
        <a:effectLst/>
        <a:scene3d>
          <a:camera prst="orthographicFront">
            <a:rot lat="0" lon="0" rev="0"/>
          </a:camera>
          <a:lightRig rig="threePt" dir="t"/>
        </a:scene3d>
        <a:sp3d>
          <a:bevelT w="25400" h="12700"/>
        </a:sp3d>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b="1" kern="1200"/>
            <a:t>Business Mission</a:t>
          </a:r>
          <a:endParaRPr lang="en-US" sz="1700" kern="1200"/>
        </a:p>
      </dsp:txBody>
      <dsp:txXfrm>
        <a:off x="7607030" y="40700"/>
        <a:ext cx="3334916" cy="489600"/>
      </dsp:txXfrm>
    </dsp:sp>
    <dsp:sp modelId="{730B0FAF-957B-D643-9E92-6BA2ED9ACF9D}">
      <dsp:nvSpPr>
        <dsp:cNvPr id="0" name=""/>
        <dsp:cNvSpPr/>
      </dsp:nvSpPr>
      <dsp:spPr>
        <a:xfrm>
          <a:off x="7607030" y="530300"/>
          <a:ext cx="3334916" cy="4013190"/>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205740" lvl="1" indent="-205740" algn="l" defTabSz="622300">
            <a:lnSpc>
              <a:spcPct val="100000"/>
            </a:lnSpc>
            <a:spcBef>
              <a:spcPct val="0"/>
            </a:spcBef>
            <a:spcAft>
              <a:spcPts val="0"/>
            </a:spcAft>
            <a:buFont typeface="Arial" panose="020B0604020202020204" pitchFamily="34" charset="0"/>
            <a:buChar char="•"/>
          </a:pPr>
          <a:r>
            <a:rPr lang="en-IN" sz="1400" kern="1200" dirty="0">
              <a:solidFill>
                <a:prstClr val="black">
                  <a:hueOff val="0"/>
                  <a:satOff val="0"/>
                  <a:lumOff val="0"/>
                  <a:alphaOff val="0"/>
                </a:prstClr>
              </a:solidFill>
              <a:latin typeface="Century Gothic" panose="020B0502020202020204"/>
              <a:ea typeface="+mn-ea"/>
              <a:cs typeface="+mn-cs"/>
            </a:rPr>
            <a:t>Make the products and services affordable to all sections of the society on a pay-per-use basis.</a:t>
          </a:r>
          <a:r>
            <a:rPr lang="en-US" sz="1400" kern="1200" dirty="0">
              <a:solidFill>
                <a:prstClr val="black">
                  <a:hueOff val="0"/>
                  <a:satOff val="0"/>
                  <a:lumOff val="0"/>
                  <a:alphaOff val="0"/>
                </a:prstClr>
              </a:solidFill>
              <a:latin typeface="Century Gothic" panose="020B0502020202020204"/>
              <a:ea typeface="+mn-ea"/>
              <a:cs typeface="+mn-cs"/>
            </a:rPr>
            <a:t> </a:t>
          </a:r>
        </a:p>
        <a:p>
          <a:pPr marL="205740" lvl="1" indent="-205740" algn="l" defTabSz="622300">
            <a:lnSpc>
              <a:spcPct val="100000"/>
            </a:lnSpc>
            <a:spcBef>
              <a:spcPct val="0"/>
            </a:spcBef>
            <a:spcAft>
              <a:spcPts val="0"/>
            </a:spcAft>
            <a:buFont typeface="Arial" panose="020B0604020202020204" pitchFamily="34" charset="0"/>
            <a:buChar char="•"/>
          </a:pPr>
          <a:endParaRPr lang="en-US" sz="1400" kern="1200" dirty="0">
            <a:solidFill>
              <a:prstClr val="black">
                <a:hueOff val="0"/>
                <a:satOff val="0"/>
                <a:lumOff val="0"/>
                <a:alphaOff val="0"/>
              </a:prstClr>
            </a:solidFill>
            <a:latin typeface="Century Gothic" panose="020B0502020202020204"/>
            <a:ea typeface="+mn-ea"/>
            <a:cs typeface="+mn-cs"/>
          </a:endParaRPr>
        </a:p>
        <a:p>
          <a:pPr marL="205740" lvl="1" indent="-205740" algn="l" defTabSz="622300">
            <a:lnSpc>
              <a:spcPct val="100000"/>
            </a:lnSpc>
            <a:spcBef>
              <a:spcPct val="0"/>
            </a:spcBef>
            <a:spcAft>
              <a:spcPts val="0"/>
            </a:spcAft>
            <a:buFont typeface="Arial" panose="020B0604020202020204" pitchFamily="34" charset="0"/>
            <a:buChar char="•"/>
          </a:pPr>
          <a:r>
            <a:rPr lang="en-IN" sz="1400" kern="1200" dirty="0">
              <a:solidFill>
                <a:prstClr val="black">
                  <a:hueOff val="0"/>
                  <a:satOff val="0"/>
                  <a:lumOff val="0"/>
                  <a:alphaOff val="0"/>
                </a:prstClr>
              </a:solidFill>
              <a:latin typeface="Century Gothic" panose="020B0502020202020204"/>
              <a:ea typeface="+mn-ea"/>
              <a:cs typeface="+mn-cs"/>
            </a:rPr>
            <a:t>Increase happiness quotient among users and bring a positive contribution in the society and the economy's health</a:t>
          </a:r>
          <a:endParaRPr lang="en-US" sz="1400" kern="1200" dirty="0">
            <a:solidFill>
              <a:prstClr val="black">
                <a:hueOff val="0"/>
                <a:satOff val="0"/>
                <a:lumOff val="0"/>
                <a:alphaOff val="0"/>
              </a:prstClr>
            </a:solidFill>
            <a:latin typeface="Century Gothic" panose="020B0502020202020204"/>
            <a:ea typeface="+mn-ea"/>
            <a:cs typeface="+mn-cs"/>
          </a:endParaRPr>
        </a:p>
        <a:p>
          <a:pPr marL="205740" lvl="1" indent="-205740" algn="l" defTabSz="622300">
            <a:lnSpc>
              <a:spcPct val="100000"/>
            </a:lnSpc>
            <a:spcBef>
              <a:spcPct val="0"/>
            </a:spcBef>
            <a:spcAft>
              <a:spcPts val="0"/>
            </a:spcAft>
            <a:buFont typeface="Arial" panose="020B0604020202020204" pitchFamily="34" charset="0"/>
            <a:buChar char="•"/>
          </a:pPr>
          <a:endParaRPr lang="en-US" sz="1400" kern="1200" dirty="0">
            <a:solidFill>
              <a:prstClr val="black">
                <a:hueOff val="0"/>
                <a:satOff val="0"/>
                <a:lumOff val="0"/>
                <a:alphaOff val="0"/>
              </a:prstClr>
            </a:solidFill>
            <a:latin typeface="Century Gothic" panose="020B0502020202020204"/>
            <a:ea typeface="+mn-ea"/>
            <a:cs typeface="+mn-cs"/>
          </a:endParaRPr>
        </a:p>
        <a:p>
          <a:pPr marL="205740" lvl="1" indent="-205740" algn="l" defTabSz="622300">
            <a:lnSpc>
              <a:spcPct val="100000"/>
            </a:lnSpc>
            <a:spcBef>
              <a:spcPct val="0"/>
            </a:spcBef>
            <a:spcAft>
              <a:spcPts val="0"/>
            </a:spcAft>
            <a:buFont typeface="Arial" panose="020B0604020202020204" pitchFamily="34" charset="0"/>
            <a:buChar char="•"/>
          </a:pPr>
          <a:r>
            <a:rPr lang="en-IN" sz="1400" kern="1200" dirty="0">
              <a:solidFill>
                <a:prstClr val="black">
                  <a:hueOff val="0"/>
                  <a:satOff val="0"/>
                  <a:lumOff val="0"/>
                  <a:alphaOff val="0"/>
                </a:prstClr>
              </a:solidFill>
              <a:latin typeface="Century Gothic" panose="020B0502020202020204"/>
              <a:ea typeface="+mn-ea"/>
              <a:cs typeface="+mn-cs"/>
            </a:rPr>
            <a:t>To build a solid single player games and multi-player games fostering camaraderie and gamesmanship to achieve the primary goal business growth from existing customer base and attracting newer customers</a:t>
          </a:r>
          <a:endParaRPr lang="en-US" sz="1400" kern="1200" dirty="0">
            <a:solidFill>
              <a:prstClr val="black">
                <a:hueOff val="0"/>
                <a:satOff val="0"/>
                <a:lumOff val="0"/>
                <a:alphaOff val="0"/>
              </a:prstClr>
            </a:solidFill>
            <a:latin typeface="Century Gothic" panose="020B0502020202020204"/>
            <a:ea typeface="+mn-ea"/>
            <a:cs typeface="+mn-cs"/>
          </a:endParaRPr>
        </a:p>
      </dsp:txBody>
      <dsp:txXfrm>
        <a:off x="7607030" y="530300"/>
        <a:ext cx="3334916" cy="4013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E14920-D3DC-41A2-BFCC-88894B7138DB}">
      <dsp:nvSpPr>
        <dsp:cNvPr id="0" name=""/>
        <dsp:cNvSpPr/>
      </dsp:nvSpPr>
      <dsp:spPr>
        <a:xfrm>
          <a:off x="324875" y="635747"/>
          <a:ext cx="1006857" cy="100685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FB567C-22A4-4CC4-ABC4-E9B59699FED2}">
      <dsp:nvSpPr>
        <dsp:cNvPr id="0" name=""/>
        <dsp:cNvSpPr/>
      </dsp:nvSpPr>
      <dsp:spPr>
        <a:xfrm>
          <a:off x="539451" y="850323"/>
          <a:ext cx="577705" cy="577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483165-C90F-4597-9D6C-91449C1310F4}">
      <dsp:nvSpPr>
        <dsp:cNvPr id="0" name=""/>
        <dsp:cNvSpPr/>
      </dsp:nvSpPr>
      <dsp:spPr>
        <a:xfrm>
          <a:off x="3010" y="1956216"/>
          <a:ext cx="1650585" cy="144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X-Skull has launched its capital market strategy to raise Rs. 3 crores in Series A</a:t>
          </a:r>
          <a:endParaRPr lang="en-US" sz="1100" kern="1200" dirty="0"/>
        </a:p>
      </dsp:txBody>
      <dsp:txXfrm>
        <a:off x="3010" y="1956216"/>
        <a:ext cx="1650585" cy="1444262"/>
      </dsp:txXfrm>
    </dsp:sp>
    <dsp:sp modelId="{C9F5ABA0-4D03-4E3B-90E5-17806231297E}">
      <dsp:nvSpPr>
        <dsp:cNvPr id="0" name=""/>
        <dsp:cNvSpPr/>
      </dsp:nvSpPr>
      <dsp:spPr>
        <a:xfrm>
          <a:off x="2264313" y="635747"/>
          <a:ext cx="1006857" cy="100685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8101D1-82BE-4E89-8EE7-C29C586BEE23}">
      <dsp:nvSpPr>
        <dsp:cNvPr id="0" name=""/>
        <dsp:cNvSpPr/>
      </dsp:nvSpPr>
      <dsp:spPr>
        <a:xfrm>
          <a:off x="2478889" y="850323"/>
          <a:ext cx="577705" cy="577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F8FD43-C674-4F95-99A6-9C6E05BA042E}">
      <dsp:nvSpPr>
        <dsp:cNvPr id="0" name=""/>
        <dsp:cNvSpPr/>
      </dsp:nvSpPr>
      <dsp:spPr>
        <a:xfrm>
          <a:off x="1942449" y="1956216"/>
          <a:ext cx="1650585" cy="144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Company appointed Broadpeak Advisors an investment advisory firm</a:t>
          </a:r>
          <a:endParaRPr lang="en-US" sz="1100" kern="1200"/>
        </a:p>
      </dsp:txBody>
      <dsp:txXfrm>
        <a:off x="1942449" y="1956216"/>
        <a:ext cx="1650585" cy="1444262"/>
      </dsp:txXfrm>
    </dsp:sp>
    <dsp:sp modelId="{AC23EA46-39B3-4DA2-A7A4-3A3CD8422081}">
      <dsp:nvSpPr>
        <dsp:cNvPr id="0" name=""/>
        <dsp:cNvSpPr/>
      </dsp:nvSpPr>
      <dsp:spPr>
        <a:xfrm>
          <a:off x="4203752" y="635747"/>
          <a:ext cx="1006857" cy="100685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C6905E-C2AB-470E-99AD-C4A88BC80FA3}">
      <dsp:nvSpPr>
        <dsp:cNvPr id="0" name=""/>
        <dsp:cNvSpPr/>
      </dsp:nvSpPr>
      <dsp:spPr>
        <a:xfrm>
          <a:off x="4418328" y="850323"/>
          <a:ext cx="577705" cy="5777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68AED0-2D5D-4DE8-8045-8E1119261627}">
      <dsp:nvSpPr>
        <dsp:cNvPr id="0" name=""/>
        <dsp:cNvSpPr/>
      </dsp:nvSpPr>
      <dsp:spPr>
        <a:xfrm>
          <a:off x="3881887" y="1956216"/>
          <a:ext cx="1650585" cy="144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Investor Memorandum pitch deck is created in October 2021 and ready for limited circulation with targeted investors whose fund has allocation for gaming and entertainment industry</a:t>
          </a:r>
          <a:endParaRPr lang="en-US" sz="1100" kern="1200" dirty="0"/>
        </a:p>
      </dsp:txBody>
      <dsp:txXfrm>
        <a:off x="3881887" y="1956216"/>
        <a:ext cx="1650585" cy="1444262"/>
      </dsp:txXfrm>
    </dsp:sp>
    <dsp:sp modelId="{7425E1A8-EF50-46EF-B036-599C8F6B6F1D}">
      <dsp:nvSpPr>
        <dsp:cNvPr id="0" name=""/>
        <dsp:cNvSpPr/>
      </dsp:nvSpPr>
      <dsp:spPr>
        <a:xfrm>
          <a:off x="6143190" y="635747"/>
          <a:ext cx="1006857" cy="100685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F350CF-2485-4E30-B073-0252E81917C9}">
      <dsp:nvSpPr>
        <dsp:cNvPr id="0" name=""/>
        <dsp:cNvSpPr/>
      </dsp:nvSpPr>
      <dsp:spPr>
        <a:xfrm>
          <a:off x="6357766" y="850323"/>
          <a:ext cx="577705" cy="57770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9B47AF-26DA-48A8-9EBF-00C7BD063474}">
      <dsp:nvSpPr>
        <dsp:cNvPr id="0" name=""/>
        <dsp:cNvSpPr/>
      </dsp:nvSpPr>
      <dsp:spPr>
        <a:xfrm>
          <a:off x="5821326" y="1956216"/>
          <a:ext cx="1650585" cy="144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Expect to shortlist minimum of 2 potential investors by November 2021 and sign the non-binding term sheet in early December 2021</a:t>
          </a:r>
          <a:endParaRPr lang="en-US" sz="1100" kern="1200"/>
        </a:p>
      </dsp:txBody>
      <dsp:txXfrm>
        <a:off x="5821326" y="1956216"/>
        <a:ext cx="1650585" cy="1444262"/>
      </dsp:txXfrm>
    </dsp:sp>
    <dsp:sp modelId="{501AE91D-A8AC-4A53-9B51-3867A427DBEA}">
      <dsp:nvSpPr>
        <dsp:cNvPr id="0" name=""/>
        <dsp:cNvSpPr/>
      </dsp:nvSpPr>
      <dsp:spPr>
        <a:xfrm>
          <a:off x="8082629" y="635747"/>
          <a:ext cx="1006857" cy="100685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B0B84-3435-4613-B2DB-FAE9C42F59B9}">
      <dsp:nvSpPr>
        <dsp:cNvPr id="0" name=""/>
        <dsp:cNvSpPr/>
      </dsp:nvSpPr>
      <dsp:spPr>
        <a:xfrm>
          <a:off x="8297205" y="850323"/>
          <a:ext cx="577705" cy="57770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4029F2-8621-47E0-A569-1FB8F349D7E2}">
      <dsp:nvSpPr>
        <dsp:cNvPr id="0" name=""/>
        <dsp:cNvSpPr/>
      </dsp:nvSpPr>
      <dsp:spPr>
        <a:xfrm>
          <a:off x="7760764" y="1956216"/>
          <a:ext cx="1650585" cy="144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Investor due diligence to be commenced and completed in 4 weeks</a:t>
          </a:r>
          <a:endParaRPr lang="en-US" sz="1100" kern="1200"/>
        </a:p>
      </dsp:txBody>
      <dsp:txXfrm>
        <a:off x="7760764" y="1956216"/>
        <a:ext cx="1650585" cy="1444262"/>
      </dsp:txXfrm>
    </dsp:sp>
    <dsp:sp modelId="{B1F44C7A-427D-4781-A548-85DF03BA6B62}">
      <dsp:nvSpPr>
        <dsp:cNvPr id="0" name=""/>
        <dsp:cNvSpPr/>
      </dsp:nvSpPr>
      <dsp:spPr>
        <a:xfrm>
          <a:off x="10022067" y="635747"/>
          <a:ext cx="1006857" cy="100685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FC8351-76A3-4B4E-BF31-3A7E6459490B}">
      <dsp:nvSpPr>
        <dsp:cNvPr id="0" name=""/>
        <dsp:cNvSpPr/>
      </dsp:nvSpPr>
      <dsp:spPr>
        <a:xfrm>
          <a:off x="10236643" y="850323"/>
          <a:ext cx="577705" cy="57770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BE0F8C-C927-4ED9-A8AE-7ABEA61498A7}">
      <dsp:nvSpPr>
        <dsp:cNvPr id="0" name=""/>
        <dsp:cNvSpPr/>
      </dsp:nvSpPr>
      <dsp:spPr>
        <a:xfrm>
          <a:off x="9700203" y="1956216"/>
          <a:ext cx="1650585" cy="144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Investment completed in January 2022</a:t>
          </a:r>
          <a:endParaRPr lang="en-US" sz="1100" kern="1200"/>
        </a:p>
      </dsp:txBody>
      <dsp:txXfrm>
        <a:off x="9700203" y="1956216"/>
        <a:ext cx="1650585" cy="144426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A124E-65EB-624D-8F7D-EF0FE57DBAD2}" type="datetimeFigureOut">
              <a:rPr lang="en-US" smtClean="0"/>
              <a:t>5/21/22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05914-79A1-AE40-8230-3F35CAE68E35}" type="slidenum">
              <a:rPr lang="en-US" smtClean="0"/>
              <a:t>‹#›</a:t>
            </a:fld>
            <a:endParaRPr lang="en-US"/>
          </a:p>
        </p:txBody>
      </p:sp>
    </p:spTree>
    <p:extLst>
      <p:ext uri="{BB962C8B-B14F-4D97-AF65-F5344CB8AC3E}">
        <p14:creationId xmlns:p14="http://schemas.microsoft.com/office/powerpoint/2010/main" val="3046247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05914-79A1-AE40-8230-3F35CAE68E35}" type="slidenum">
              <a:rPr lang="en-US" smtClean="0"/>
              <a:t>6</a:t>
            </a:fld>
            <a:endParaRPr lang="en-US"/>
          </a:p>
        </p:txBody>
      </p:sp>
    </p:spTree>
    <p:extLst>
      <p:ext uri="{BB962C8B-B14F-4D97-AF65-F5344CB8AC3E}">
        <p14:creationId xmlns:p14="http://schemas.microsoft.com/office/powerpoint/2010/main" val="319813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nn</a:t>
            </a:r>
            <a:endParaRPr lang="en-US" dirty="0"/>
          </a:p>
        </p:txBody>
      </p:sp>
      <p:sp>
        <p:nvSpPr>
          <p:cNvPr id="4" name="Slide Number Placeholder 3"/>
          <p:cNvSpPr>
            <a:spLocks noGrp="1"/>
          </p:cNvSpPr>
          <p:nvPr>
            <p:ph type="sldNum" sz="quarter" idx="5"/>
          </p:nvPr>
        </p:nvSpPr>
        <p:spPr/>
        <p:txBody>
          <a:bodyPr/>
          <a:lstStyle/>
          <a:p>
            <a:fld id="{F6B05914-79A1-AE40-8230-3F35CAE68E35}" type="slidenum">
              <a:rPr lang="en-US" smtClean="0"/>
              <a:t>10</a:t>
            </a:fld>
            <a:endParaRPr lang="en-US"/>
          </a:p>
        </p:txBody>
      </p:sp>
    </p:spTree>
    <p:extLst>
      <p:ext uri="{BB962C8B-B14F-4D97-AF65-F5344CB8AC3E}">
        <p14:creationId xmlns:p14="http://schemas.microsoft.com/office/powerpoint/2010/main" val="3066983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05914-79A1-AE40-8230-3F35CAE68E35}" type="slidenum">
              <a:rPr lang="en-US" smtClean="0"/>
              <a:t>11</a:t>
            </a:fld>
            <a:endParaRPr lang="en-US"/>
          </a:p>
        </p:txBody>
      </p:sp>
    </p:spTree>
    <p:extLst>
      <p:ext uri="{BB962C8B-B14F-4D97-AF65-F5344CB8AC3E}">
        <p14:creationId xmlns:p14="http://schemas.microsoft.com/office/powerpoint/2010/main" val="1991171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B05914-79A1-AE40-8230-3F35CAE68E35}" type="slidenum">
              <a:rPr lang="en-US" smtClean="0"/>
              <a:t>14</a:t>
            </a:fld>
            <a:endParaRPr lang="en-US"/>
          </a:p>
        </p:txBody>
      </p:sp>
    </p:spTree>
    <p:extLst>
      <p:ext uri="{BB962C8B-B14F-4D97-AF65-F5344CB8AC3E}">
        <p14:creationId xmlns:p14="http://schemas.microsoft.com/office/powerpoint/2010/main" val="3417471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r>
              <a:rPr lang="en-US"/>
              <a:t>X-Skull</a:t>
            </a:r>
            <a:endParaRPr lang="en-US" dirty="0"/>
          </a:p>
        </p:txBody>
      </p:sp>
      <p:sp>
        <p:nvSpPr>
          <p:cNvPr id="5" name="Footer Placeholder 4"/>
          <p:cNvSpPr>
            <a:spLocks noGrp="1"/>
          </p:cNvSpPr>
          <p:nvPr>
            <p:ph type="ftr" sz="quarter" idx="11"/>
          </p:nvPr>
        </p:nvSpPr>
        <p:spPr>
          <a:xfrm>
            <a:off x="1371600" y="4323845"/>
            <a:ext cx="6400800" cy="365125"/>
          </a:xfrm>
        </p:spPr>
        <p:txBody>
          <a:bodyPr/>
          <a:lstStyle/>
          <a:p>
            <a:r>
              <a:rPr lang="en-US"/>
              <a:t>Private &amp; Confidential</a:t>
            </a:r>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EE45C7AD-DD5A-834C-B9B5-0E0113E660C8}" type="slidenum">
              <a:rPr lang="en-US" smtClean="0"/>
              <a:t>‹#›</a:t>
            </a:fld>
            <a:endParaRPr lang="en-US" dirty="0"/>
          </a:p>
        </p:txBody>
      </p:sp>
    </p:spTree>
    <p:extLst>
      <p:ext uri="{BB962C8B-B14F-4D97-AF65-F5344CB8AC3E}">
        <p14:creationId xmlns:p14="http://schemas.microsoft.com/office/powerpoint/2010/main" val="48329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X-Skull</a:t>
            </a:r>
          </a:p>
        </p:txBody>
      </p:sp>
      <p:sp>
        <p:nvSpPr>
          <p:cNvPr id="6" name="Footer Placeholder 5"/>
          <p:cNvSpPr>
            <a:spLocks noGrp="1"/>
          </p:cNvSpPr>
          <p:nvPr>
            <p:ph type="ftr" sz="quarter" idx="11"/>
          </p:nvPr>
        </p:nvSpPr>
        <p:spPr/>
        <p:txBody>
          <a:bodyPr/>
          <a:lstStyle/>
          <a:p>
            <a:r>
              <a:rPr lang="en-US"/>
              <a:t>Private &amp; Confidential</a:t>
            </a:r>
          </a:p>
        </p:txBody>
      </p:sp>
      <p:sp>
        <p:nvSpPr>
          <p:cNvPr id="7" name="Slide Number Placeholder 6"/>
          <p:cNvSpPr>
            <a:spLocks noGrp="1"/>
          </p:cNvSpPr>
          <p:nvPr>
            <p:ph type="sldNum" sz="quarter" idx="12"/>
          </p:nvPr>
        </p:nvSpPr>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29639448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a:t>X-Skull</a:t>
            </a:r>
          </a:p>
        </p:txBody>
      </p:sp>
      <p:sp>
        <p:nvSpPr>
          <p:cNvPr id="6" name="Footer Placeholder 5"/>
          <p:cNvSpPr>
            <a:spLocks noGrp="1"/>
          </p:cNvSpPr>
          <p:nvPr>
            <p:ph type="ftr" sz="quarter" idx="11"/>
          </p:nvPr>
        </p:nvSpPr>
        <p:spPr>
          <a:xfrm>
            <a:off x="685800" y="379941"/>
            <a:ext cx="6991492" cy="365125"/>
          </a:xfrm>
        </p:spPr>
        <p:txBody>
          <a:bodyPr/>
          <a:lstStyle/>
          <a:p>
            <a:r>
              <a:rPr lang="en-US"/>
              <a:t>Private &amp; Confidential</a:t>
            </a:r>
          </a:p>
        </p:txBody>
      </p:sp>
      <p:sp>
        <p:nvSpPr>
          <p:cNvPr id="7" name="Slide Number Placeholder 6"/>
          <p:cNvSpPr>
            <a:spLocks noGrp="1"/>
          </p:cNvSpPr>
          <p:nvPr>
            <p:ph type="sldNum" sz="quarter" idx="12"/>
          </p:nvPr>
        </p:nvSpPr>
        <p:spPr>
          <a:xfrm>
            <a:off x="10862452" y="381000"/>
            <a:ext cx="643748" cy="365125"/>
          </a:xfrm>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23343054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r>
              <a:rPr lang="en-US"/>
              <a:t>X-Skull</a:t>
            </a:r>
          </a:p>
        </p:txBody>
      </p:sp>
      <p:sp>
        <p:nvSpPr>
          <p:cNvPr id="6" name="Footer Placeholder 5"/>
          <p:cNvSpPr>
            <a:spLocks noGrp="1"/>
          </p:cNvSpPr>
          <p:nvPr>
            <p:ph type="ftr" sz="quarter" idx="11"/>
          </p:nvPr>
        </p:nvSpPr>
        <p:spPr>
          <a:xfrm>
            <a:off x="685800" y="379941"/>
            <a:ext cx="6991492" cy="365125"/>
          </a:xfrm>
        </p:spPr>
        <p:txBody>
          <a:bodyPr/>
          <a:lstStyle/>
          <a:p>
            <a:r>
              <a:rPr lang="en-US"/>
              <a:t>Private &amp; Confidential</a:t>
            </a:r>
          </a:p>
        </p:txBody>
      </p:sp>
      <p:sp>
        <p:nvSpPr>
          <p:cNvPr id="7" name="Slide Number Placeholder 6"/>
          <p:cNvSpPr>
            <a:spLocks noGrp="1"/>
          </p:cNvSpPr>
          <p:nvPr>
            <p:ph type="sldNum" sz="quarter" idx="12"/>
          </p:nvPr>
        </p:nvSpPr>
        <p:spPr>
          <a:xfrm>
            <a:off x="10862452" y="381000"/>
            <a:ext cx="643748" cy="365125"/>
          </a:xfrm>
        </p:spPr>
        <p:txBody>
          <a:bodyPr/>
          <a:lstStyle/>
          <a:p>
            <a:fld id="{EE45C7AD-DD5A-834C-B9B5-0E0113E660C8}"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2245829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r>
              <a:rPr lang="en-US"/>
              <a:t>X-Skull</a:t>
            </a:r>
          </a:p>
        </p:txBody>
      </p:sp>
      <p:sp>
        <p:nvSpPr>
          <p:cNvPr id="6" name="Footer Placeholder 5"/>
          <p:cNvSpPr>
            <a:spLocks noGrp="1"/>
          </p:cNvSpPr>
          <p:nvPr>
            <p:ph type="ftr" sz="quarter" idx="11"/>
          </p:nvPr>
        </p:nvSpPr>
        <p:spPr>
          <a:xfrm>
            <a:off x="685800" y="378883"/>
            <a:ext cx="6991492" cy="365125"/>
          </a:xfrm>
        </p:spPr>
        <p:txBody>
          <a:bodyPr/>
          <a:lstStyle/>
          <a:p>
            <a:r>
              <a:rPr lang="en-US"/>
              <a:t>Private &amp; Confidential</a:t>
            </a:r>
          </a:p>
        </p:txBody>
      </p:sp>
      <p:sp>
        <p:nvSpPr>
          <p:cNvPr id="7" name="Slide Number Placeholder 6"/>
          <p:cNvSpPr>
            <a:spLocks noGrp="1"/>
          </p:cNvSpPr>
          <p:nvPr>
            <p:ph type="sldNum" sz="quarter" idx="12"/>
          </p:nvPr>
        </p:nvSpPr>
        <p:spPr>
          <a:xfrm>
            <a:off x="10862452" y="381000"/>
            <a:ext cx="643748" cy="365125"/>
          </a:xfrm>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139817131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X-Skull</a:t>
            </a:r>
          </a:p>
        </p:txBody>
      </p:sp>
      <p:sp>
        <p:nvSpPr>
          <p:cNvPr id="4" name="Footer Placeholder 3"/>
          <p:cNvSpPr>
            <a:spLocks noGrp="1"/>
          </p:cNvSpPr>
          <p:nvPr>
            <p:ph type="ftr" sz="quarter" idx="11"/>
          </p:nvPr>
        </p:nvSpPr>
        <p:spPr/>
        <p:txBody>
          <a:bodyPr/>
          <a:lstStyle/>
          <a:p>
            <a:r>
              <a:rPr lang="en-US"/>
              <a:t>Private &amp; Confidential</a:t>
            </a:r>
          </a:p>
        </p:txBody>
      </p:sp>
      <p:sp>
        <p:nvSpPr>
          <p:cNvPr id="5" name="Slide Number Placeholder 4"/>
          <p:cNvSpPr>
            <a:spLocks noGrp="1"/>
          </p:cNvSpPr>
          <p:nvPr>
            <p:ph type="sldNum" sz="quarter" idx="12"/>
          </p:nvPr>
        </p:nvSpPr>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817506945"/>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X-Skull</a:t>
            </a:r>
          </a:p>
        </p:txBody>
      </p:sp>
      <p:sp>
        <p:nvSpPr>
          <p:cNvPr id="4" name="Footer Placeholder 3"/>
          <p:cNvSpPr>
            <a:spLocks noGrp="1"/>
          </p:cNvSpPr>
          <p:nvPr>
            <p:ph type="ftr" sz="quarter" idx="11"/>
          </p:nvPr>
        </p:nvSpPr>
        <p:spPr/>
        <p:txBody>
          <a:bodyPr/>
          <a:lstStyle/>
          <a:p>
            <a:r>
              <a:rPr lang="en-US"/>
              <a:t>Private &amp; Confidential</a:t>
            </a:r>
          </a:p>
        </p:txBody>
      </p:sp>
      <p:sp>
        <p:nvSpPr>
          <p:cNvPr id="5" name="Slide Number Placeholder 4"/>
          <p:cNvSpPr>
            <a:spLocks noGrp="1"/>
          </p:cNvSpPr>
          <p:nvPr>
            <p:ph type="sldNum" sz="quarter" idx="12"/>
          </p:nvPr>
        </p:nvSpPr>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367621512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X-Skull</a:t>
            </a:r>
          </a:p>
        </p:txBody>
      </p:sp>
      <p:sp>
        <p:nvSpPr>
          <p:cNvPr id="5" name="Footer Placeholder 4"/>
          <p:cNvSpPr>
            <a:spLocks noGrp="1"/>
          </p:cNvSpPr>
          <p:nvPr>
            <p:ph type="ftr" sz="quarter" idx="11"/>
          </p:nvPr>
        </p:nvSpPr>
        <p:spPr/>
        <p:txBody>
          <a:bodyPr/>
          <a:lstStyle/>
          <a:p>
            <a:r>
              <a:rPr lang="en-US"/>
              <a:t>Private &amp; Confidential</a:t>
            </a:r>
          </a:p>
        </p:txBody>
      </p:sp>
      <p:sp>
        <p:nvSpPr>
          <p:cNvPr id="6" name="Slide Number Placeholder 5"/>
          <p:cNvSpPr>
            <a:spLocks noGrp="1"/>
          </p:cNvSpPr>
          <p:nvPr>
            <p:ph type="sldNum" sz="quarter" idx="12"/>
          </p:nvPr>
        </p:nvSpPr>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1352179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r>
              <a:rPr lang="en-US"/>
              <a:t>X-Skull</a:t>
            </a:r>
          </a:p>
        </p:txBody>
      </p:sp>
      <p:sp>
        <p:nvSpPr>
          <p:cNvPr id="5" name="Footer Placeholder 4"/>
          <p:cNvSpPr>
            <a:spLocks noGrp="1"/>
          </p:cNvSpPr>
          <p:nvPr>
            <p:ph type="ftr" sz="quarter" idx="11"/>
          </p:nvPr>
        </p:nvSpPr>
        <p:spPr>
          <a:xfrm>
            <a:off x="685800" y="381000"/>
            <a:ext cx="6991492" cy="365125"/>
          </a:xfrm>
        </p:spPr>
        <p:txBody>
          <a:bodyPr/>
          <a:lstStyle/>
          <a:p>
            <a:r>
              <a:rPr lang="en-US"/>
              <a:t>Private &amp; Confidential</a:t>
            </a:r>
          </a:p>
        </p:txBody>
      </p:sp>
      <p:sp>
        <p:nvSpPr>
          <p:cNvPr id="6" name="Slide Number Placeholder 5"/>
          <p:cNvSpPr>
            <a:spLocks noGrp="1"/>
          </p:cNvSpPr>
          <p:nvPr>
            <p:ph type="sldNum" sz="quarter" idx="12"/>
          </p:nvPr>
        </p:nvSpPr>
        <p:spPr>
          <a:xfrm>
            <a:off x="10862452" y="381000"/>
            <a:ext cx="643748" cy="365125"/>
          </a:xfrm>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418041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X-Skull</a:t>
            </a:r>
          </a:p>
        </p:txBody>
      </p:sp>
      <p:sp>
        <p:nvSpPr>
          <p:cNvPr id="5" name="Footer Placeholder 4"/>
          <p:cNvSpPr>
            <a:spLocks noGrp="1"/>
          </p:cNvSpPr>
          <p:nvPr>
            <p:ph type="ftr" sz="quarter" idx="11"/>
          </p:nvPr>
        </p:nvSpPr>
        <p:spPr/>
        <p:txBody>
          <a:bodyPr/>
          <a:lstStyle/>
          <a:p>
            <a:r>
              <a:rPr lang="en-US"/>
              <a:t>Private &amp; Confidential</a:t>
            </a:r>
          </a:p>
        </p:txBody>
      </p:sp>
      <p:sp>
        <p:nvSpPr>
          <p:cNvPr id="6" name="Slide Number Placeholder 5"/>
          <p:cNvSpPr>
            <a:spLocks noGrp="1"/>
          </p:cNvSpPr>
          <p:nvPr>
            <p:ph type="sldNum" sz="quarter" idx="12"/>
          </p:nvPr>
        </p:nvSpPr>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165165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r>
              <a:rPr lang="en-US"/>
              <a:t>X-Skull</a:t>
            </a:r>
          </a:p>
        </p:txBody>
      </p:sp>
      <p:sp>
        <p:nvSpPr>
          <p:cNvPr id="5" name="Footer Placeholder 4"/>
          <p:cNvSpPr>
            <a:spLocks noGrp="1"/>
          </p:cNvSpPr>
          <p:nvPr>
            <p:ph type="ftr" sz="quarter" idx="11"/>
          </p:nvPr>
        </p:nvSpPr>
        <p:spPr>
          <a:xfrm>
            <a:off x="685800" y="381001"/>
            <a:ext cx="6991492" cy="364065"/>
          </a:xfrm>
        </p:spPr>
        <p:txBody>
          <a:bodyPr/>
          <a:lstStyle/>
          <a:p>
            <a:r>
              <a:rPr lang="en-US"/>
              <a:t>Private &amp; Confidential</a:t>
            </a:r>
          </a:p>
        </p:txBody>
      </p:sp>
      <p:sp>
        <p:nvSpPr>
          <p:cNvPr id="6" name="Slide Number Placeholder 5"/>
          <p:cNvSpPr>
            <a:spLocks noGrp="1"/>
          </p:cNvSpPr>
          <p:nvPr>
            <p:ph type="sldNum" sz="quarter" idx="12"/>
          </p:nvPr>
        </p:nvSpPr>
        <p:spPr>
          <a:xfrm>
            <a:off x="10862452" y="381000"/>
            <a:ext cx="643748" cy="365125"/>
          </a:xfrm>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134703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X-Skull</a:t>
            </a:r>
          </a:p>
        </p:txBody>
      </p:sp>
      <p:sp>
        <p:nvSpPr>
          <p:cNvPr id="6" name="Footer Placeholder 5"/>
          <p:cNvSpPr>
            <a:spLocks noGrp="1"/>
          </p:cNvSpPr>
          <p:nvPr>
            <p:ph type="ftr" sz="quarter" idx="11"/>
          </p:nvPr>
        </p:nvSpPr>
        <p:spPr/>
        <p:txBody>
          <a:bodyPr/>
          <a:lstStyle/>
          <a:p>
            <a:r>
              <a:rPr lang="en-US"/>
              <a:t>Private &amp; Confidential</a:t>
            </a:r>
          </a:p>
        </p:txBody>
      </p:sp>
      <p:sp>
        <p:nvSpPr>
          <p:cNvPr id="7" name="Slide Number Placeholder 6"/>
          <p:cNvSpPr>
            <a:spLocks noGrp="1"/>
          </p:cNvSpPr>
          <p:nvPr>
            <p:ph type="sldNum" sz="quarter" idx="12"/>
          </p:nvPr>
        </p:nvSpPr>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1318677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X-Skull</a:t>
            </a:r>
          </a:p>
        </p:txBody>
      </p:sp>
      <p:sp>
        <p:nvSpPr>
          <p:cNvPr id="8" name="Footer Placeholder 7"/>
          <p:cNvSpPr>
            <a:spLocks noGrp="1"/>
          </p:cNvSpPr>
          <p:nvPr>
            <p:ph type="ftr" sz="quarter" idx="11"/>
          </p:nvPr>
        </p:nvSpPr>
        <p:spPr/>
        <p:txBody>
          <a:bodyPr/>
          <a:lstStyle/>
          <a:p>
            <a:r>
              <a:rPr lang="en-US"/>
              <a:t>Private &amp; Confidential</a:t>
            </a:r>
          </a:p>
        </p:txBody>
      </p:sp>
      <p:sp>
        <p:nvSpPr>
          <p:cNvPr id="9" name="Slide Number Placeholder 8"/>
          <p:cNvSpPr>
            <a:spLocks noGrp="1"/>
          </p:cNvSpPr>
          <p:nvPr>
            <p:ph type="sldNum" sz="quarter" idx="12"/>
          </p:nvPr>
        </p:nvSpPr>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41067448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X-Skull</a:t>
            </a:r>
          </a:p>
        </p:txBody>
      </p:sp>
      <p:sp>
        <p:nvSpPr>
          <p:cNvPr id="4" name="Footer Placeholder 3"/>
          <p:cNvSpPr>
            <a:spLocks noGrp="1"/>
          </p:cNvSpPr>
          <p:nvPr>
            <p:ph type="ftr" sz="quarter" idx="11"/>
          </p:nvPr>
        </p:nvSpPr>
        <p:spPr/>
        <p:txBody>
          <a:bodyPr/>
          <a:lstStyle/>
          <a:p>
            <a:r>
              <a:rPr lang="en-US"/>
              <a:t>Private &amp; Confidential</a:t>
            </a:r>
          </a:p>
        </p:txBody>
      </p:sp>
      <p:sp>
        <p:nvSpPr>
          <p:cNvPr id="5" name="Slide Number Placeholder 4"/>
          <p:cNvSpPr>
            <a:spLocks noGrp="1"/>
          </p:cNvSpPr>
          <p:nvPr>
            <p:ph type="sldNum" sz="quarter" idx="12"/>
          </p:nvPr>
        </p:nvSpPr>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545078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X-Skull</a:t>
            </a:r>
          </a:p>
        </p:txBody>
      </p:sp>
      <p:sp>
        <p:nvSpPr>
          <p:cNvPr id="3" name="Footer Placeholder 2"/>
          <p:cNvSpPr>
            <a:spLocks noGrp="1"/>
          </p:cNvSpPr>
          <p:nvPr>
            <p:ph type="ftr" sz="quarter" idx="11"/>
          </p:nvPr>
        </p:nvSpPr>
        <p:spPr/>
        <p:txBody>
          <a:bodyPr/>
          <a:lstStyle/>
          <a:p>
            <a:r>
              <a:rPr lang="en-US"/>
              <a:t>Private &amp; Confidential</a:t>
            </a:r>
          </a:p>
        </p:txBody>
      </p:sp>
      <p:sp>
        <p:nvSpPr>
          <p:cNvPr id="4" name="Slide Number Placeholder 3"/>
          <p:cNvSpPr>
            <a:spLocks noGrp="1"/>
          </p:cNvSpPr>
          <p:nvPr>
            <p:ph type="sldNum" sz="quarter" idx="12"/>
          </p:nvPr>
        </p:nvSpPr>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221369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X-Skull</a:t>
            </a:r>
          </a:p>
        </p:txBody>
      </p:sp>
      <p:sp>
        <p:nvSpPr>
          <p:cNvPr id="6" name="Footer Placeholder 5"/>
          <p:cNvSpPr>
            <a:spLocks noGrp="1"/>
          </p:cNvSpPr>
          <p:nvPr>
            <p:ph type="ftr" sz="quarter" idx="11"/>
          </p:nvPr>
        </p:nvSpPr>
        <p:spPr/>
        <p:txBody>
          <a:bodyPr/>
          <a:lstStyle/>
          <a:p>
            <a:r>
              <a:rPr lang="en-US"/>
              <a:t>Private &amp; Confidential</a:t>
            </a:r>
          </a:p>
        </p:txBody>
      </p:sp>
      <p:sp>
        <p:nvSpPr>
          <p:cNvPr id="7" name="Slide Number Placeholder 6"/>
          <p:cNvSpPr>
            <a:spLocks noGrp="1"/>
          </p:cNvSpPr>
          <p:nvPr>
            <p:ph type="sldNum" sz="quarter" idx="12"/>
          </p:nvPr>
        </p:nvSpPr>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3417684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X-Skull</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45C7AD-DD5A-834C-B9B5-0E0113E660C8}" type="slidenum">
              <a:rPr lang="en-US" smtClean="0"/>
              <a:t>‹#›</a:t>
            </a:fld>
            <a:endParaRPr lang="en-US"/>
          </a:p>
        </p:txBody>
      </p:sp>
    </p:spTree>
    <p:extLst>
      <p:ext uri="{BB962C8B-B14F-4D97-AF65-F5344CB8AC3E}">
        <p14:creationId xmlns:p14="http://schemas.microsoft.com/office/powerpoint/2010/main" val="1653174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r>
              <a:rPr lang="en-US"/>
              <a:t>X-Skull</a:t>
            </a: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Private &amp; Confidential</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45C7AD-DD5A-834C-B9B5-0E0113E660C8}" type="slidenum">
              <a:rPr lang="en-US" smtClean="0"/>
              <a:t>‹#›</a:t>
            </a:fld>
            <a:endParaRPr lang="en-US"/>
          </a:p>
        </p:txBody>
      </p:sp>
    </p:spTree>
    <p:extLst>
      <p:ext uri="{BB962C8B-B14F-4D97-AF65-F5344CB8AC3E}">
        <p14:creationId xmlns:p14="http://schemas.microsoft.com/office/powerpoint/2010/main" val="46721297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hf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488B-932F-F843-82CB-FAEDE06F1B81}"/>
              </a:ext>
            </a:extLst>
          </p:cNvPr>
          <p:cNvSpPr>
            <a:spLocks noGrp="1"/>
          </p:cNvSpPr>
          <p:nvPr>
            <p:ph type="ctrTitle"/>
          </p:nvPr>
        </p:nvSpPr>
        <p:spPr>
          <a:xfrm>
            <a:off x="1793788" y="914400"/>
            <a:ext cx="9090454" cy="3076832"/>
          </a:xfrm>
        </p:spPr>
        <p:txBody>
          <a:bodyPr>
            <a:normAutofit fontScale="90000"/>
          </a:bodyPr>
          <a:lstStyle/>
          <a:p>
            <a:br>
              <a:rPr lang="en-US" sz="4900" b="1" dirty="0"/>
            </a:br>
            <a:br>
              <a:rPr lang="en-US" sz="4900" b="1" dirty="0"/>
            </a:br>
            <a:br>
              <a:rPr lang="en-US" sz="4900" b="1" dirty="0"/>
            </a:br>
            <a:br>
              <a:rPr lang="en-US" sz="4900" b="1" dirty="0"/>
            </a:br>
            <a:br>
              <a:rPr lang="en-US" sz="4900" b="1" dirty="0"/>
            </a:br>
            <a:br>
              <a:rPr lang="en-US" sz="4900" b="1" dirty="0"/>
            </a:br>
            <a:br>
              <a:rPr lang="en-US" sz="4000" b="1" dirty="0"/>
            </a:br>
            <a:r>
              <a:rPr lang="en-US" sz="4000" b="1" dirty="0"/>
              <a:t>____________________________</a:t>
            </a:r>
            <a:br>
              <a:rPr lang="en-US" sz="4000" b="1" dirty="0"/>
            </a:br>
            <a:br>
              <a:rPr lang="en-US" sz="4000" b="1" dirty="0"/>
            </a:br>
            <a:r>
              <a:rPr lang="en-US" sz="4000" b="1" dirty="0"/>
              <a:t>Information Memorandum</a:t>
            </a:r>
            <a:br>
              <a:rPr lang="en-US" sz="4000" b="1" dirty="0"/>
            </a:br>
            <a:br>
              <a:rPr lang="en-US" sz="4000" b="1" dirty="0"/>
            </a:br>
            <a:endParaRPr lang="en-US" sz="4000" b="1" dirty="0"/>
          </a:p>
        </p:txBody>
      </p:sp>
      <p:sp>
        <p:nvSpPr>
          <p:cNvPr id="3" name="Subtitle 2">
            <a:extLst>
              <a:ext uri="{FF2B5EF4-FFF2-40B4-BE49-F238E27FC236}">
                <a16:creationId xmlns:a16="http://schemas.microsoft.com/office/drawing/2014/main" id="{44C52E8A-0C17-ED42-B671-ACCCC2176447}"/>
              </a:ext>
            </a:extLst>
          </p:cNvPr>
          <p:cNvSpPr>
            <a:spLocks noGrp="1"/>
          </p:cNvSpPr>
          <p:nvPr>
            <p:ph type="subTitle" idx="1"/>
          </p:nvPr>
        </p:nvSpPr>
        <p:spPr>
          <a:xfrm>
            <a:off x="3583458" y="4139837"/>
            <a:ext cx="5511115" cy="1222992"/>
          </a:xfrm>
        </p:spPr>
        <p:txBody>
          <a:bodyPr>
            <a:normAutofit/>
          </a:bodyPr>
          <a:lstStyle/>
          <a:p>
            <a:pPr algn="l">
              <a:spcBef>
                <a:spcPts val="400"/>
              </a:spcBef>
            </a:pPr>
            <a:r>
              <a:rPr lang="en-US" dirty="0"/>
              <a:t>Angelina Jude</a:t>
            </a:r>
          </a:p>
          <a:p>
            <a:pPr algn="l">
              <a:spcBef>
                <a:spcPts val="400"/>
              </a:spcBef>
            </a:pPr>
            <a:r>
              <a:rPr lang="en-US" dirty="0"/>
              <a:t>ISBF Student &amp; Budding Entrepreneur</a:t>
            </a:r>
          </a:p>
          <a:p>
            <a:pPr algn="l">
              <a:spcBef>
                <a:spcPts val="400"/>
              </a:spcBef>
            </a:pPr>
            <a:r>
              <a:rPr lang="en-US" dirty="0"/>
              <a:t>October , 2021</a:t>
            </a:r>
          </a:p>
          <a:p>
            <a:pPr algn="l"/>
            <a:endParaRPr lang="en-US" dirty="0"/>
          </a:p>
        </p:txBody>
      </p:sp>
      <p:sp>
        <p:nvSpPr>
          <p:cNvPr id="4" name="Subtitle 2">
            <a:extLst>
              <a:ext uri="{FF2B5EF4-FFF2-40B4-BE49-F238E27FC236}">
                <a16:creationId xmlns:a16="http://schemas.microsoft.com/office/drawing/2014/main" id="{0FF14476-1965-564F-B760-4E141A9B5C1F}"/>
              </a:ext>
            </a:extLst>
          </p:cNvPr>
          <p:cNvSpPr txBox="1">
            <a:spLocks/>
          </p:cNvSpPr>
          <p:nvPr/>
        </p:nvSpPr>
        <p:spPr>
          <a:xfrm>
            <a:off x="926758" y="6071617"/>
            <a:ext cx="10256107" cy="5763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400"/>
              </a:spcBef>
            </a:pPr>
            <a:r>
              <a:rPr lang="en-US" sz="1200" b="1" dirty="0"/>
              <a:t>X-Skull Playhouse Private Limited</a:t>
            </a:r>
          </a:p>
          <a:p>
            <a:pPr algn="r">
              <a:spcBef>
                <a:spcPts val="400"/>
              </a:spcBef>
            </a:pPr>
            <a:r>
              <a:rPr lang="en-US" sz="1200" dirty="0"/>
              <a:t>Office Address: Shop # 20, Ground Floor, EA Mall, Whites Road, </a:t>
            </a:r>
            <a:r>
              <a:rPr lang="en-US" sz="1200" dirty="0" err="1"/>
              <a:t>Royapettah</a:t>
            </a:r>
            <a:r>
              <a:rPr lang="en-US" sz="1200" dirty="0"/>
              <a:t>, Chennai 600 016  </a:t>
            </a:r>
          </a:p>
          <a:p>
            <a:pPr algn="r">
              <a:spcBef>
                <a:spcPts val="400"/>
              </a:spcBef>
            </a:pPr>
            <a:endParaRPr lang="en-US" sz="1200" dirty="0"/>
          </a:p>
          <a:p>
            <a:endParaRPr lang="en-US" sz="1200" dirty="0"/>
          </a:p>
        </p:txBody>
      </p:sp>
      <p:sp>
        <p:nvSpPr>
          <p:cNvPr id="5" name="Rectangle 4">
            <a:extLst>
              <a:ext uri="{FF2B5EF4-FFF2-40B4-BE49-F238E27FC236}">
                <a16:creationId xmlns:a16="http://schemas.microsoft.com/office/drawing/2014/main" id="{1F440D15-B906-4A46-BEC9-BA4809DCD564}"/>
              </a:ext>
            </a:extLst>
          </p:cNvPr>
          <p:cNvSpPr/>
          <p:nvPr/>
        </p:nvSpPr>
        <p:spPr>
          <a:xfrm>
            <a:off x="1438948" y="1033506"/>
            <a:ext cx="7323117"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1"/>
                </a:solidFill>
                <a:effectLst/>
                <a:latin typeface="Franklin Gothic Book" panose="020B0503020102020204" pitchFamily="34" charset="0"/>
              </a:rPr>
              <a:t>X - SKULL PLAYHOUSE</a:t>
            </a:r>
          </a:p>
        </p:txBody>
      </p:sp>
    </p:spTree>
    <p:extLst>
      <p:ext uri="{BB962C8B-B14F-4D97-AF65-F5344CB8AC3E}">
        <p14:creationId xmlns:p14="http://schemas.microsoft.com/office/powerpoint/2010/main" val="78875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dissolv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dissolv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dissolve">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2895600" y="50903"/>
            <a:ext cx="8610600" cy="1293028"/>
          </a:xfrm>
        </p:spPr>
        <p:txBody>
          <a:bodyPr>
            <a:normAutofit/>
          </a:bodyPr>
          <a:lstStyle/>
          <a:p>
            <a:r>
              <a:rPr lang="en-US" b="1" dirty="0"/>
              <a:t>Pricing Strategy</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a:xfrm>
            <a:off x="8763000" y="381000"/>
            <a:ext cx="2743200" cy="365125"/>
          </a:xfrm>
        </p:spPr>
        <p:txBody>
          <a:bodyPr>
            <a:normAutofit/>
          </a:bodyPr>
          <a:lstStyle/>
          <a:p>
            <a:pPr>
              <a:spcAft>
                <a:spcPts val="600"/>
              </a:spcAft>
            </a:pPr>
            <a:fld id="{EE45C7AD-DD5A-834C-B9B5-0E0113E660C8}" type="slidenum">
              <a:rPr lang="en-US" smtClean="0"/>
              <a:pPr>
                <a:spcAft>
                  <a:spcPts val="600"/>
                </a:spcAft>
              </a:pPr>
              <a:t>10</a:t>
            </a:fld>
            <a:endParaRPr lang="en-US"/>
          </a:p>
        </p:txBody>
      </p:sp>
      <p:pic>
        <p:nvPicPr>
          <p:cNvPr id="2" name="Picture 1">
            <a:extLst>
              <a:ext uri="{FF2B5EF4-FFF2-40B4-BE49-F238E27FC236}">
                <a16:creationId xmlns:a16="http://schemas.microsoft.com/office/drawing/2014/main" id="{229D8E72-4148-D643-BDF1-8A039B965A53}"/>
              </a:ext>
            </a:extLst>
          </p:cNvPr>
          <p:cNvPicPr>
            <a:picLocks noChangeAspect="1"/>
          </p:cNvPicPr>
          <p:nvPr/>
        </p:nvPicPr>
        <p:blipFill>
          <a:blip r:embed="rId3"/>
          <a:stretch>
            <a:fillRect/>
          </a:stretch>
        </p:blipFill>
        <p:spPr>
          <a:xfrm>
            <a:off x="523752" y="1440050"/>
            <a:ext cx="5572247" cy="4582327"/>
          </a:xfrm>
          <a:prstGeom prst="rect">
            <a:avLst/>
          </a:prstGeom>
        </p:spPr>
      </p:pic>
      <p:sp>
        <p:nvSpPr>
          <p:cNvPr id="3" name="Content Placeholder 2">
            <a:extLst>
              <a:ext uri="{FF2B5EF4-FFF2-40B4-BE49-F238E27FC236}">
                <a16:creationId xmlns:a16="http://schemas.microsoft.com/office/drawing/2014/main" id="{B6042AEA-6F11-0E41-A8AE-3FE721A0C9BF}"/>
              </a:ext>
            </a:extLst>
          </p:cNvPr>
          <p:cNvSpPr>
            <a:spLocks noGrp="1"/>
          </p:cNvSpPr>
          <p:nvPr>
            <p:ph idx="1"/>
          </p:nvPr>
        </p:nvSpPr>
        <p:spPr>
          <a:xfrm>
            <a:off x="6273477" y="1463123"/>
            <a:ext cx="5572247" cy="4559254"/>
          </a:xfrm>
          <a:ln>
            <a:solidFill>
              <a:schemeClr val="tx1">
                <a:alpha val="98000"/>
              </a:schemeClr>
            </a:solidFill>
          </a:ln>
        </p:spPr>
        <p:txBody>
          <a:bodyPr>
            <a:normAutofit/>
          </a:bodyPr>
          <a:lstStyle/>
          <a:p>
            <a:pPr marL="320040" indent="-320040">
              <a:buClr>
                <a:srgbClr val="ED6F0A"/>
              </a:buClr>
              <a:buSzPct val="80000"/>
              <a:buFont typeface="Wingdings" pitchFamily="2" charset="2"/>
              <a:buChar char="q"/>
            </a:pPr>
            <a:r>
              <a:rPr lang="en-US" sz="1700" b="1" u="sng" dirty="0">
                <a:latin typeface="+mj-lt"/>
              </a:rPr>
              <a:t>Pricing Strategy</a:t>
            </a:r>
          </a:p>
          <a:p>
            <a:pPr marL="457200" lvl="2">
              <a:lnSpc>
                <a:spcPct val="100000"/>
              </a:lnSpc>
              <a:spcBef>
                <a:spcPts val="600"/>
              </a:spcBef>
            </a:pPr>
            <a:r>
              <a:rPr lang="en-IN" sz="1600" b="1" dirty="0"/>
              <a:t>Pay-Per-Use</a:t>
            </a:r>
            <a:r>
              <a:rPr lang="en-IN" sz="1600" dirty="0"/>
              <a:t> hourly rates to make it affordable for all strata in the society</a:t>
            </a:r>
          </a:p>
          <a:p>
            <a:pPr marL="457200" lvl="2">
              <a:lnSpc>
                <a:spcPct val="100000"/>
              </a:lnSpc>
              <a:spcBef>
                <a:spcPts val="600"/>
              </a:spcBef>
            </a:pPr>
            <a:r>
              <a:rPr lang="en-IN" sz="1600" b="1" dirty="0"/>
              <a:t>Monthly subscription </a:t>
            </a:r>
            <a:r>
              <a:rPr lang="en-IN" sz="1600" dirty="0"/>
              <a:t>model to be introduced for greater predictability of revenue</a:t>
            </a:r>
          </a:p>
          <a:p>
            <a:pPr marL="457200" lvl="2">
              <a:lnSpc>
                <a:spcPct val="100000"/>
              </a:lnSpc>
              <a:spcBef>
                <a:spcPts val="600"/>
              </a:spcBef>
            </a:pPr>
            <a:r>
              <a:rPr lang="en-IN" sz="1600" b="1" dirty="0"/>
              <a:t>Loyalty program </a:t>
            </a:r>
            <a:r>
              <a:rPr lang="en-IN" sz="1600" dirty="0"/>
              <a:t>will be conceived post launch phase for greater stickiness of customers</a:t>
            </a:r>
          </a:p>
          <a:p>
            <a:pPr marL="228600" lvl="2" indent="0">
              <a:spcBef>
                <a:spcPts val="600"/>
              </a:spcBef>
              <a:buNone/>
            </a:pPr>
            <a:endParaRPr lang="en-US" sz="1700" dirty="0"/>
          </a:p>
          <a:p>
            <a:pPr marL="320040" indent="-320040">
              <a:buClr>
                <a:srgbClr val="ED6F0A"/>
              </a:buClr>
              <a:buSzPct val="80000"/>
              <a:buFont typeface="Wingdings" pitchFamily="2" charset="2"/>
              <a:buChar char="q"/>
            </a:pPr>
            <a:r>
              <a:rPr lang="en-US" sz="1700" b="1" u="sng" dirty="0">
                <a:latin typeface="+mj-lt"/>
              </a:rPr>
              <a:t>Typical Monthly Revenue Forecast</a:t>
            </a:r>
          </a:p>
          <a:p>
            <a:pPr marL="457200" lvl="2">
              <a:lnSpc>
                <a:spcPct val="100000"/>
              </a:lnSpc>
              <a:spcBef>
                <a:spcPts val="600"/>
              </a:spcBef>
            </a:pPr>
            <a:r>
              <a:rPr lang="en-IN" sz="1600" dirty="0"/>
              <a:t>Extensive </a:t>
            </a:r>
            <a:r>
              <a:rPr lang="en-IN" sz="1600" b="1" dirty="0"/>
              <a:t>market research </a:t>
            </a:r>
            <a:r>
              <a:rPr lang="en-IN" sz="1600" dirty="0"/>
              <a:t>is carried out in selecting the location of the game centre</a:t>
            </a:r>
          </a:p>
          <a:p>
            <a:pPr marL="457200" lvl="2">
              <a:lnSpc>
                <a:spcPct val="100000"/>
              </a:lnSpc>
              <a:spcBef>
                <a:spcPts val="600"/>
              </a:spcBef>
            </a:pPr>
            <a:r>
              <a:rPr lang="en-IN" sz="1600" dirty="0"/>
              <a:t>Typical monthly revenue is forecast keeping the </a:t>
            </a:r>
            <a:r>
              <a:rPr lang="en-IN" sz="1600" b="1" dirty="0"/>
              <a:t>demand pattern </a:t>
            </a:r>
            <a:r>
              <a:rPr lang="en-IN" sz="1600" dirty="0"/>
              <a:t>for weekdays and weekends.</a:t>
            </a:r>
            <a:endParaRPr lang="en-US" sz="1600" dirty="0"/>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a:xfrm>
            <a:off x="685800" y="6165845"/>
            <a:ext cx="7772400" cy="365125"/>
          </a:xfrm>
        </p:spPr>
        <p:txBody>
          <a:bodyPr>
            <a:normAutofit/>
          </a:bodyPr>
          <a:lstStyle/>
          <a:p>
            <a:pPr>
              <a:spcAft>
                <a:spcPts val="600"/>
              </a:spcAft>
            </a:pPr>
            <a:r>
              <a:rPr lang="en-US"/>
              <a:t>Private &amp; Confidential</a:t>
            </a: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a:xfrm>
            <a:off x="8595360" y="6166350"/>
            <a:ext cx="2910840" cy="365125"/>
          </a:xfrm>
        </p:spPr>
        <p:txBody>
          <a:bodyPr>
            <a:normAutofit/>
          </a:bodyPr>
          <a:lstStyle/>
          <a:p>
            <a:pPr>
              <a:spcAft>
                <a:spcPts val="600"/>
              </a:spcAft>
            </a:pPr>
            <a:r>
              <a:rPr lang="en-US"/>
              <a:t>X-Skull</a:t>
            </a:r>
          </a:p>
        </p:txBody>
      </p:sp>
    </p:spTree>
    <p:extLst>
      <p:ext uri="{BB962C8B-B14F-4D97-AF65-F5344CB8AC3E}">
        <p14:creationId xmlns:p14="http://schemas.microsoft.com/office/powerpoint/2010/main" val="428340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645374" y="365126"/>
            <a:ext cx="10515600" cy="623416"/>
          </a:xfrm>
        </p:spPr>
        <p:txBody>
          <a:bodyPr>
            <a:normAutofit fontScale="90000"/>
          </a:bodyPr>
          <a:lstStyle/>
          <a:p>
            <a:r>
              <a:rPr lang="en-US" b="1" dirty="0"/>
              <a:t>SWOT Analysis</a:t>
            </a:r>
          </a:p>
        </p:txBody>
      </p:sp>
      <p:sp>
        <p:nvSpPr>
          <p:cNvPr id="3" name="Content Placeholder 2">
            <a:extLst>
              <a:ext uri="{FF2B5EF4-FFF2-40B4-BE49-F238E27FC236}">
                <a16:creationId xmlns:a16="http://schemas.microsoft.com/office/drawing/2014/main" id="{B6042AEA-6F11-0E41-A8AE-3FE721A0C9BF}"/>
              </a:ext>
            </a:extLst>
          </p:cNvPr>
          <p:cNvSpPr>
            <a:spLocks noGrp="1"/>
          </p:cNvSpPr>
          <p:nvPr>
            <p:ph idx="1"/>
          </p:nvPr>
        </p:nvSpPr>
        <p:spPr>
          <a:xfrm>
            <a:off x="880732" y="1246831"/>
            <a:ext cx="10515600" cy="821889"/>
          </a:xfrm>
        </p:spPr>
        <p:txBody>
          <a:bodyPr>
            <a:normAutofit/>
          </a:bodyPr>
          <a:lstStyle/>
          <a:p>
            <a:pPr marL="0" indent="0">
              <a:lnSpc>
                <a:spcPct val="100000"/>
              </a:lnSpc>
              <a:buClr>
                <a:srgbClr val="ED6F0A"/>
              </a:buClr>
              <a:buSzPct val="80000"/>
              <a:buNone/>
            </a:pPr>
            <a:r>
              <a:rPr lang="en-US" sz="1800" dirty="0">
                <a:latin typeface="+mj-lt"/>
              </a:rPr>
              <a:t>Market size in 2020 at $1.1B is significant besides the CAGR of 18.6% is attractive for new entrants.  The SWOT analysis for starting the business where competition is not the challenge.  </a:t>
            </a:r>
            <a:endParaRPr lang="en-US" sz="1800" dirty="0"/>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p:txBody>
          <a:bodyPr/>
          <a:lstStyle/>
          <a:p>
            <a:r>
              <a:rPr lang="en-US"/>
              <a:t>X-Skull</a:t>
            </a:r>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p:txBody>
          <a:bodyPr/>
          <a:lstStyle/>
          <a:p>
            <a:r>
              <a:rPr lang="en-US" dirty="0"/>
              <a:t>Private &amp; Confidential</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p:txBody>
          <a:bodyPr/>
          <a:lstStyle/>
          <a:p>
            <a:fld id="{EE45C7AD-DD5A-834C-B9B5-0E0113E660C8}" type="slidenum">
              <a:rPr lang="en-US" smtClean="0"/>
              <a:t>11</a:t>
            </a:fld>
            <a:endParaRPr lang="en-US"/>
          </a:p>
        </p:txBody>
      </p:sp>
      <p:sp>
        <p:nvSpPr>
          <p:cNvPr id="7" name="Content Placeholder 2">
            <a:extLst>
              <a:ext uri="{FF2B5EF4-FFF2-40B4-BE49-F238E27FC236}">
                <a16:creationId xmlns:a16="http://schemas.microsoft.com/office/drawing/2014/main" id="{AEF50AE2-CDCF-9843-BA04-B49351038661}"/>
              </a:ext>
            </a:extLst>
          </p:cNvPr>
          <p:cNvSpPr txBox="1">
            <a:spLocks/>
          </p:cNvSpPr>
          <p:nvPr/>
        </p:nvSpPr>
        <p:spPr>
          <a:xfrm>
            <a:off x="891364" y="2105251"/>
            <a:ext cx="5204635" cy="4178042"/>
          </a:xfrm>
          <a:prstGeom prst="rect">
            <a:avLst/>
          </a:prstGeom>
          <a:noFill/>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Strength</a:t>
            </a:r>
          </a:p>
          <a:p>
            <a:pPr>
              <a:lnSpc>
                <a:spcPct val="100000"/>
              </a:lnSpc>
              <a:spcBef>
                <a:spcPts val="600"/>
              </a:spcBef>
            </a:pPr>
            <a:r>
              <a:rPr lang="en-US" sz="1600" dirty="0"/>
              <a:t>Lack of competition with enough room to garner market share</a:t>
            </a:r>
          </a:p>
          <a:p>
            <a:pPr>
              <a:lnSpc>
                <a:spcPct val="100000"/>
              </a:lnSpc>
              <a:spcBef>
                <a:spcPts val="600"/>
              </a:spcBef>
            </a:pPr>
            <a:r>
              <a:rPr lang="en-US" sz="1600" dirty="0"/>
              <a:t>Limited startup risk and low breakeven point to turn profitable</a:t>
            </a:r>
          </a:p>
          <a:p>
            <a:pPr>
              <a:lnSpc>
                <a:spcPct val="100000"/>
              </a:lnSpc>
              <a:spcBef>
                <a:spcPts val="600"/>
              </a:spcBef>
            </a:pPr>
            <a:r>
              <a:rPr lang="en-US" sz="1600" dirty="0"/>
              <a:t>Growing customer base</a:t>
            </a:r>
          </a:p>
          <a:p>
            <a:pPr marL="0" indent="0">
              <a:buFont typeface="Arial" panose="020B0604020202020204" pitchFamily="34" charset="0"/>
              <a:buNone/>
            </a:pPr>
            <a:endParaRPr lang="en-US" sz="1500" dirty="0"/>
          </a:p>
          <a:p>
            <a:pPr marL="0" indent="0">
              <a:buNone/>
            </a:pPr>
            <a:endParaRPr lang="en-US" sz="2000" b="1" dirty="0"/>
          </a:p>
          <a:p>
            <a:pPr marL="0" indent="0" algn="ctr">
              <a:buNone/>
            </a:pPr>
            <a:r>
              <a:rPr lang="en-US" sz="2000" b="1" u="sng" dirty="0"/>
              <a:t>Weakness</a:t>
            </a:r>
          </a:p>
          <a:p>
            <a:pPr>
              <a:lnSpc>
                <a:spcPct val="100000"/>
              </a:lnSpc>
              <a:spcBef>
                <a:spcPts val="600"/>
              </a:spcBef>
            </a:pPr>
            <a:r>
              <a:rPr lang="en-US" sz="1500" dirty="0"/>
              <a:t>Affordability in a country like India as it is expensive</a:t>
            </a:r>
          </a:p>
        </p:txBody>
      </p:sp>
      <p:sp>
        <p:nvSpPr>
          <p:cNvPr id="8" name="Content Placeholder 2">
            <a:extLst>
              <a:ext uri="{FF2B5EF4-FFF2-40B4-BE49-F238E27FC236}">
                <a16:creationId xmlns:a16="http://schemas.microsoft.com/office/drawing/2014/main" id="{F840490F-24C7-AF4F-985A-86CF1775D0B9}"/>
              </a:ext>
            </a:extLst>
          </p:cNvPr>
          <p:cNvSpPr txBox="1">
            <a:spLocks/>
          </p:cNvSpPr>
          <p:nvPr/>
        </p:nvSpPr>
        <p:spPr>
          <a:xfrm>
            <a:off x="6096000" y="2105249"/>
            <a:ext cx="5300332" cy="4178043"/>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u="sng" dirty="0"/>
              <a:t>Opportunity</a:t>
            </a:r>
          </a:p>
          <a:p>
            <a:pPr marL="0" indent="0">
              <a:buNone/>
            </a:pPr>
            <a:r>
              <a:rPr lang="en-US" sz="1600" dirty="0"/>
              <a:t>Large market ($1.1B) and growing fast (18.6%) with expected unique users to touch 324M.</a:t>
            </a:r>
            <a:endParaRPr lang="en-US" sz="1500" dirty="0"/>
          </a:p>
          <a:p>
            <a:pPr>
              <a:lnSpc>
                <a:spcPct val="100000"/>
              </a:lnSpc>
              <a:spcBef>
                <a:spcPts val="600"/>
              </a:spcBef>
            </a:pPr>
            <a:r>
              <a:rPr lang="en-US" sz="1500" dirty="0"/>
              <a:t>Eagerness of youngsters to venture into console gaming</a:t>
            </a:r>
          </a:p>
          <a:p>
            <a:pPr>
              <a:lnSpc>
                <a:spcPct val="100000"/>
              </a:lnSpc>
              <a:spcBef>
                <a:spcPts val="600"/>
              </a:spcBef>
            </a:pPr>
            <a:r>
              <a:rPr lang="en-US" sz="1500" dirty="0"/>
              <a:t>Affordable pricing will bring in larger volume of customers</a:t>
            </a:r>
          </a:p>
          <a:p>
            <a:pPr>
              <a:lnSpc>
                <a:spcPct val="100000"/>
              </a:lnSpc>
              <a:spcBef>
                <a:spcPts val="600"/>
              </a:spcBef>
            </a:pPr>
            <a:r>
              <a:rPr lang="en-US" sz="1500" dirty="0"/>
              <a:t>Membership and tournaments will ensure customer retention</a:t>
            </a:r>
          </a:p>
          <a:p>
            <a:pPr marL="0" indent="0" algn="ctr">
              <a:buNone/>
            </a:pPr>
            <a:r>
              <a:rPr lang="en-US" sz="2000" b="1" u="sng" dirty="0"/>
              <a:t>Threats</a:t>
            </a:r>
          </a:p>
          <a:p>
            <a:pPr>
              <a:lnSpc>
                <a:spcPct val="100000"/>
              </a:lnSpc>
              <a:spcBef>
                <a:spcPts val="600"/>
              </a:spcBef>
            </a:pPr>
            <a:r>
              <a:rPr lang="en-US" sz="1600" dirty="0"/>
              <a:t>Failure to attract customers</a:t>
            </a:r>
          </a:p>
          <a:p>
            <a:pPr>
              <a:lnSpc>
                <a:spcPct val="100000"/>
              </a:lnSpc>
              <a:spcBef>
                <a:spcPts val="600"/>
              </a:spcBef>
            </a:pPr>
            <a:endParaRPr lang="en-US" sz="1600" dirty="0"/>
          </a:p>
        </p:txBody>
      </p:sp>
    </p:spTree>
    <p:extLst>
      <p:ext uri="{BB962C8B-B14F-4D97-AF65-F5344CB8AC3E}">
        <p14:creationId xmlns:p14="http://schemas.microsoft.com/office/powerpoint/2010/main" val="362472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1000"/>
                                        <p:tgtEl>
                                          <p:spTgt spid="7">
                                            <p:txEl>
                                              <p:pRg st="0" end="0"/>
                                            </p:txEl>
                                          </p:spTgt>
                                        </p:tgtEl>
                                      </p:cBhvr>
                                    </p:animEffect>
                                    <p:anim calcmode="lin" valueType="num">
                                      <p:cBhvr>
                                        <p:cTn id="1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7">
                                            <p:txEl>
                                              <p:pRg st="0" end="0"/>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7">
                                            <p:txEl>
                                              <p:pRg st="0" end="0"/>
                                            </p:txEl>
                                          </p:spTgt>
                                        </p:tgtEl>
                                        <p:attrNameLst>
                                          <p:attrName>ppt_y</p:attrName>
                                        </p:attrNameLst>
                                      </p:cBhvr>
                                      <p:tavLst>
                                        <p:tav tm="0">
                                          <p:val>
                                            <p:strVal val="#ppt_y-.03"/>
                                          </p:val>
                                        </p:tav>
                                        <p:tav tm="100000">
                                          <p:val>
                                            <p:strVal val="#ppt_y"/>
                                          </p:val>
                                        </p:tav>
                                      </p:tavLst>
                                    </p:anim>
                                  </p:childTnLst>
                                </p:cTn>
                              </p:par>
                              <p:par>
                                <p:cTn id="21" presetID="37"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1000"/>
                                        <p:tgtEl>
                                          <p:spTgt spid="7">
                                            <p:txEl>
                                              <p:pRg st="1" end="1"/>
                                            </p:txEl>
                                          </p:spTgt>
                                        </p:tgtEl>
                                      </p:cBhvr>
                                    </p:animEffect>
                                    <p:anim calcmode="lin" valueType="num">
                                      <p:cBhvr>
                                        <p:cTn id="24"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7">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7">
                                            <p:txEl>
                                              <p:pRg st="1" end="1"/>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1000"/>
                                        <p:tgtEl>
                                          <p:spTgt spid="7">
                                            <p:txEl>
                                              <p:pRg st="2" end="2"/>
                                            </p:txEl>
                                          </p:spTgt>
                                        </p:tgtEl>
                                      </p:cBhvr>
                                    </p:animEffect>
                                    <p:anim calcmode="lin" valueType="num">
                                      <p:cBhvr>
                                        <p:cTn id="3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1" dur="900" decel="100000" fill="hold"/>
                                        <p:tgtEl>
                                          <p:spTgt spid="7">
                                            <p:txEl>
                                              <p:pRg st="2" end="2"/>
                                            </p:txEl>
                                          </p:spTgt>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7">
                                            <p:txEl>
                                              <p:pRg st="2" end="2"/>
                                            </p:txEl>
                                          </p:spTgt>
                                        </p:tgtEl>
                                        <p:attrNameLst>
                                          <p:attrName>ppt_y</p:attrName>
                                        </p:attrNameLst>
                                      </p:cBhvr>
                                      <p:tavLst>
                                        <p:tav tm="0">
                                          <p:val>
                                            <p:strVal val="#ppt_y-.03"/>
                                          </p:val>
                                        </p:tav>
                                        <p:tav tm="100000">
                                          <p:val>
                                            <p:strVal val="#ppt_y"/>
                                          </p:val>
                                        </p:tav>
                                      </p:tavLst>
                                    </p:anim>
                                  </p:childTnLst>
                                </p:cTn>
                              </p:par>
                              <p:par>
                                <p:cTn id="33" presetID="37" presetClass="entr" presetSubtype="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7">
                                            <p:txEl>
                                              <p:pRg st="3" end="3"/>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fade">
                                      <p:cBhvr>
                                        <p:cTn id="43" dur="1000"/>
                                        <p:tgtEl>
                                          <p:spTgt spid="7">
                                            <p:txEl>
                                              <p:pRg st="6" end="6"/>
                                            </p:txEl>
                                          </p:spTgt>
                                        </p:tgtEl>
                                      </p:cBhvr>
                                    </p:animEffect>
                                    <p:anim calcmode="lin" valueType="num">
                                      <p:cBhvr>
                                        <p:cTn id="44"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7">
                                            <p:txEl>
                                              <p:pRg st="6" end="6"/>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7">
                                            <p:txEl>
                                              <p:pRg st="6" end="6"/>
                                            </p:txEl>
                                          </p:spTgt>
                                        </p:tgtEl>
                                        <p:attrNameLst>
                                          <p:attrName>ppt_y</p:attrName>
                                        </p:attrNameLst>
                                      </p:cBhvr>
                                      <p:tavLst>
                                        <p:tav tm="0">
                                          <p:val>
                                            <p:strVal val="#ppt_y-.03"/>
                                          </p:val>
                                        </p:tav>
                                        <p:tav tm="100000">
                                          <p:val>
                                            <p:strVal val="#ppt_y"/>
                                          </p:val>
                                        </p:tav>
                                      </p:tavLst>
                                    </p:anim>
                                  </p:childTnLst>
                                </p:cTn>
                              </p:par>
                              <p:par>
                                <p:cTn id="47" presetID="37" presetClass="entr" presetSubtype="0" fill="hold" nodeType="with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Effect transition="in" filter="fade">
                                      <p:cBhvr>
                                        <p:cTn id="49" dur="1000"/>
                                        <p:tgtEl>
                                          <p:spTgt spid="7">
                                            <p:txEl>
                                              <p:pRg st="7" end="7"/>
                                            </p:txEl>
                                          </p:spTgt>
                                        </p:tgtEl>
                                      </p:cBhvr>
                                    </p:animEffect>
                                    <p:anim calcmode="lin" valueType="num">
                                      <p:cBhvr>
                                        <p:cTn id="5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1" dur="900" decel="100000" fill="hold"/>
                                        <p:tgtEl>
                                          <p:spTgt spid="7">
                                            <p:txEl>
                                              <p:pRg st="7" end="7"/>
                                            </p:txEl>
                                          </p:spTgt>
                                        </p:tgtEl>
                                        <p:attrNameLst>
                                          <p:attrName>ppt_y</p:attrName>
                                        </p:attrNameLst>
                                      </p:cBhvr>
                                      <p:tavLst>
                                        <p:tav tm="0">
                                          <p:val>
                                            <p:strVal val="#ppt_y+1"/>
                                          </p:val>
                                        </p:tav>
                                        <p:tav tm="100000">
                                          <p:val>
                                            <p:strVal val="#ppt_y-.03"/>
                                          </p:val>
                                        </p:tav>
                                      </p:tavLst>
                                    </p:anim>
                                    <p:anim calcmode="lin" valueType="num">
                                      <p:cBhvr>
                                        <p:cTn id="52" dur="100" accel="100000" fill="hold">
                                          <p:stCondLst>
                                            <p:cond delay="900"/>
                                          </p:stCondLst>
                                        </p:cTn>
                                        <p:tgtEl>
                                          <p:spTgt spid="7">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7" presetClass="entr" presetSubtype="0" fill="hold" nodeType="clickEffect">
                                  <p:stCondLst>
                                    <p:cond delay="0"/>
                                  </p:stCondLst>
                                  <p:childTnLst>
                                    <p:set>
                                      <p:cBhvr>
                                        <p:cTn id="56" dur="1" fill="hold">
                                          <p:stCondLst>
                                            <p:cond delay="0"/>
                                          </p:stCondLst>
                                        </p:cTn>
                                        <p:tgtEl>
                                          <p:spTgt spid="8">
                                            <p:txEl>
                                              <p:pRg st="0" end="0"/>
                                            </p:txEl>
                                          </p:spTgt>
                                        </p:tgtEl>
                                        <p:attrNameLst>
                                          <p:attrName>style.visibility</p:attrName>
                                        </p:attrNameLst>
                                      </p:cBhvr>
                                      <p:to>
                                        <p:strVal val="visible"/>
                                      </p:to>
                                    </p:set>
                                    <p:animEffect transition="in" filter="fade">
                                      <p:cBhvr>
                                        <p:cTn id="57" dur="1000"/>
                                        <p:tgtEl>
                                          <p:spTgt spid="8">
                                            <p:txEl>
                                              <p:pRg st="0" end="0"/>
                                            </p:txEl>
                                          </p:spTgt>
                                        </p:tgtEl>
                                      </p:cBhvr>
                                    </p:animEffect>
                                    <p:anim calcmode="lin" valueType="num">
                                      <p:cBhvr>
                                        <p:cTn id="5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9" dur="900" decel="100000" fill="hold"/>
                                        <p:tgtEl>
                                          <p:spTgt spid="8">
                                            <p:txEl>
                                              <p:pRg st="0" end="0"/>
                                            </p:txEl>
                                          </p:spTgt>
                                        </p:tgtEl>
                                        <p:attrNameLst>
                                          <p:attrName>ppt_y</p:attrName>
                                        </p:attrNameLst>
                                      </p:cBhvr>
                                      <p:tavLst>
                                        <p:tav tm="0">
                                          <p:val>
                                            <p:strVal val="#ppt_y+1"/>
                                          </p:val>
                                        </p:tav>
                                        <p:tav tm="100000">
                                          <p:val>
                                            <p:strVal val="#ppt_y-.03"/>
                                          </p:val>
                                        </p:tav>
                                      </p:tavLst>
                                    </p:anim>
                                    <p:anim calcmode="lin" valueType="num">
                                      <p:cBhvr>
                                        <p:cTn id="60" dur="100" accel="100000" fill="hold">
                                          <p:stCondLst>
                                            <p:cond delay="900"/>
                                          </p:stCondLst>
                                        </p:cTn>
                                        <p:tgtEl>
                                          <p:spTgt spid="8">
                                            <p:txEl>
                                              <p:pRg st="0" end="0"/>
                                            </p:txEl>
                                          </p:spTgt>
                                        </p:tgtEl>
                                        <p:attrNameLst>
                                          <p:attrName>ppt_y</p:attrName>
                                        </p:attrNameLst>
                                      </p:cBhvr>
                                      <p:tavLst>
                                        <p:tav tm="0">
                                          <p:val>
                                            <p:strVal val="#ppt_y-.03"/>
                                          </p:val>
                                        </p:tav>
                                        <p:tav tm="100000">
                                          <p:val>
                                            <p:strVal val="#ppt_y"/>
                                          </p:val>
                                        </p:tav>
                                      </p:tavLst>
                                    </p:anim>
                                  </p:childTnLst>
                                </p:cTn>
                              </p:par>
                              <p:par>
                                <p:cTn id="61" presetID="37" presetClass="entr" presetSubtype="0" fill="hold" nodeType="withEffect">
                                  <p:stCondLst>
                                    <p:cond delay="0"/>
                                  </p:stCondLst>
                                  <p:childTnLst>
                                    <p:set>
                                      <p:cBhvr>
                                        <p:cTn id="62" dur="1" fill="hold">
                                          <p:stCondLst>
                                            <p:cond delay="0"/>
                                          </p:stCondLst>
                                        </p:cTn>
                                        <p:tgtEl>
                                          <p:spTgt spid="8">
                                            <p:txEl>
                                              <p:pRg st="1" end="1"/>
                                            </p:txEl>
                                          </p:spTgt>
                                        </p:tgtEl>
                                        <p:attrNameLst>
                                          <p:attrName>style.visibility</p:attrName>
                                        </p:attrNameLst>
                                      </p:cBhvr>
                                      <p:to>
                                        <p:strVal val="visible"/>
                                      </p:to>
                                    </p:set>
                                    <p:animEffect transition="in" filter="fade">
                                      <p:cBhvr>
                                        <p:cTn id="63" dur="1000"/>
                                        <p:tgtEl>
                                          <p:spTgt spid="8">
                                            <p:txEl>
                                              <p:pRg st="1" end="1"/>
                                            </p:txEl>
                                          </p:spTgt>
                                        </p:tgtEl>
                                      </p:cBhvr>
                                    </p:animEffect>
                                    <p:anim calcmode="lin" valueType="num">
                                      <p:cBhvr>
                                        <p:cTn id="6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5" dur="900" decel="100000" fill="hold"/>
                                        <p:tgtEl>
                                          <p:spTgt spid="8">
                                            <p:txEl>
                                              <p:pRg st="1" end="1"/>
                                            </p:txEl>
                                          </p:spTgt>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8">
                                            <p:txEl>
                                              <p:pRg st="1" end="1"/>
                                            </p:txEl>
                                          </p:spTgt>
                                        </p:tgtEl>
                                        <p:attrNameLst>
                                          <p:attrName>ppt_y</p:attrName>
                                        </p:attrNameLst>
                                      </p:cBhvr>
                                      <p:tavLst>
                                        <p:tav tm="0">
                                          <p:val>
                                            <p:strVal val="#ppt_y-.03"/>
                                          </p:val>
                                        </p:tav>
                                        <p:tav tm="100000">
                                          <p:val>
                                            <p:strVal val="#ppt_y"/>
                                          </p:val>
                                        </p:tav>
                                      </p:tavLst>
                                    </p:anim>
                                  </p:childTnLst>
                                </p:cTn>
                              </p:par>
                              <p:par>
                                <p:cTn id="67" presetID="37" presetClass="entr" presetSubtype="0" fill="hold" nodeType="withEffect">
                                  <p:stCondLst>
                                    <p:cond delay="0"/>
                                  </p:stCondLst>
                                  <p:childTnLst>
                                    <p:set>
                                      <p:cBhvr>
                                        <p:cTn id="68" dur="1" fill="hold">
                                          <p:stCondLst>
                                            <p:cond delay="0"/>
                                          </p:stCondLst>
                                        </p:cTn>
                                        <p:tgtEl>
                                          <p:spTgt spid="8">
                                            <p:txEl>
                                              <p:pRg st="2" end="2"/>
                                            </p:txEl>
                                          </p:spTgt>
                                        </p:tgtEl>
                                        <p:attrNameLst>
                                          <p:attrName>style.visibility</p:attrName>
                                        </p:attrNameLst>
                                      </p:cBhvr>
                                      <p:to>
                                        <p:strVal val="visible"/>
                                      </p:to>
                                    </p:set>
                                    <p:animEffect transition="in" filter="fade">
                                      <p:cBhvr>
                                        <p:cTn id="69" dur="1000"/>
                                        <p:tgtEl>
                                          <p:spTgt spid="8">
                                            <p:txEl>
                                              <p:pRg st="2" end="2"/>
                                            </p:txEl>
                                          </p:spTgt>
                                        </p:tgtEl>
                                      </p:cBhvr>
                                    </p:animEffect>
                                    <p:anim calcmode="lin" valueType="num">
                                      <p:cBhvr>
                                        <p:cTn id="7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71" dur="900" decel="100000" fill="hold"/>
                                        <p:tgtEl>
                                          <p:spTgt spid="8">
                                            <p:txEl>
                                              <p:pRg st="2" end="2"/>
                                            </p:txEl>
                                          </p:spTgt>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8">
                                            <p:txEl>
                                              <p:pRg st="2" end="2"/>
                                            </p:txEl>
                                          </p:spTgt>
                                        </p:tgtEl>
                                        <p:attrNameLst>
                                          <p:attrName>ppt_y</p:attrName>
                                        </p:attrNameLst>
                                      </p:cBhvr>
                                      <p:tavLst>
                                        <p:tav tm="0">
                                          <p:val>
                                            <p:strVal val="#ppt_y-.03"/>
                                          </p:val>
                                        </p:tav>
                                        <p:tav tm="100000">
                                          <p:val>
                                            <p:strVal val="#ppt_y"/>
                                          </p:val>
                                        </p:tav>
                                      </p:tavLst>
                                    </p:anim>
                                  </p:childTnLst>
                                </p:cTn>
                              </p:par>
                              <p:par>
                                <p:cTn id="73" presetID="37" presetClass="entr" presetSubtype="0" fill="hold" nodeType="withEffect">
                                  <p:stCondLst>
                                    <p:cond delay="0"/>
                                  </p:stCondLst>
                                  <p:childTnLst>
                                    <p:set>
                                      <p:cBhvr>
                                        <p:cTn id="74" dur="1" fill="hold">
                                          <p:stCondLst>
                                            <p:cond delay="0"/>
                                          </p:stCondLst>
                                        </p:cTn>
                                        <p:tgtEl>
                                          <p:spTgt spid="8">
                                            <p:txEl>
                                              <p:pRg st="3" end="3"/>
                                            </p:txEl>
                                          </p:spTgt>
                                        </p:tgtEl>
                                        <p:attrNameLst>
                                          <p:attrName>style.visibility</p:attrName>
                                        </p:attrNameLst>
                                      </p:cBhvr>
                                      <p:to>
                                        <p:strVal val="visible"/>
                                      </p:to>
                                    </p:set>
                                    <p:animEffect transition="in" filter="fade">
                                      <p:cBhvr>
                                        <p:cTn id="75" dur="1000"/>
                                        <p:tgtEl>
                                          <p:spTgt spid="8">
                                            <p:txEl>
                                              <p:pRg st="3" end="3"/>
                                            </p:txEl>
                                          </p:spTgt>
                                        </p:tgtEl>
                                      </p:cBhvr>
                                    </p:animEffect>
                                    <p:anim calcmode="lin" valueType="num">
                                      <p:cBhvr>
                                        <p:cTn id="76"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77" dur="900" decel="100000" fill="hold"/>
                                        <p:tgtEl>
                                          <p:spTgt spid="8">
                                            <p:txEl>
                                              <p:pRg st="3" end="3"/>
                                            </p:txEl>
                                          </p:spTgt>
                                        </p:tgtEl>
                                        <p:attrNameLst>
                                          <p:attrName>ppt_y</p:attrName>
                                        </p:attrNameLst>
                                      </p:cBhvr>
                                      <p:tavLst>
                                        <p:tav tm="0">
                                          <p:val>
                                            <p:strVal val="#ppt_y+1"/>
                                          </p:val>
                                        </p:tav>
                                        <p:tav tm="100000">
                                          <p:val>
                                            <p:strVal val="#ppt_y-.03"/>
                                          </p:val>
                                        </p:tav>
                                      </p:tavLst>
                                    </p:anim>
                                    <p:anim calcmode="lin" valueType="num">
                                      <p:cBhvr>
                                        <p:cTn id="78" dur="100" accel="100000" fill="hold">
                                          <p:stCondLst>
                                            <p:cond delay="900"/>
                                          </p:stCondLst>
                                        </p:cTn>
                                        <p:tgtEl>
                                          <p:spTgt spid="8">
                                            <p:txEl>
                                              <p:pRg st="3" end="3"/>
                                            </p:txEl>
                                          </p:spTgt>
                                        </p:tgtEl>
                                        <p:attrNameLst>
                                          <p:attrName>ppt_y</p:attrName>
                                        </p:attrNameLst>
                                      </p:cBhvr>
                                      <p:tavLst>
                                        <p:tav tm="0">
                                          <p:val>
                                            <p:strVal val="#ppt_y-.03"/>
                                          </p:val>
                                        </p:tav>
                                        <p:tav tm="100000">
                                          <p:val>
                                            <p:strVal val="#ppt_y"/>
                                          </p:val>
                                        </p:tav>
                                      </p:tavLst>
                                    </p:anim>
                                  </p:childTnLst>
                                </p:cTn>
                              </p:par>
                              <p:par>
                                <p:cTn id="79" presetID="37" presetClass="entr" presetSubtype="0" fill="hold" nodeType="withEffect">
                                  <p:stCondLst>
                                    <p:cond delay="0"/>
                                  </p:stCondLst>
                                  <p:childTnLst>
                                    <p:set>
                                      <p:cBhvr>
                                        <p:cTn id="80" dur="1" fill="hold">
                                          <p:stCondLst>
                                            <p:cond delay="0"/>
                                          </p:stCondLst>
                                        </p:cTn>
                                        <p:tgtEl>
                                          <p:spTgt spid="8">
                                            <p:txEl>
                                              <p:pRg st="4" end="4"/>
                                            </p:txEl>
                                          </p:spTgt>
                                        </p:tgtEl>
                                        <p:attrNameLst>
                                          <p:attrName>style.visibility</p:attrName>
                                        </p:attrNameLst>
                                      </p:cBhvr>
                                      <p:to>
                                        <p:strVal val="visible"/>
                                      </p:to>
                                    </p:set>
                                    <p:animEffect transition="in" filter="fade">
                                      <p:cBhvr>
                                        <p:cTn id="81" dur="1000"/>
                                        <p:tgtEl>
                                          <p:spTgt spid="8">
                                            <p:txEl>
                                              <p:pRg st="4" end="4"/>
                                            </p:txEl>
                                          </p:spTgt>
                                        </p:tgtEl>
                                      </p:cBhvr>
                                    </p:animEffect>
                                    <p:anim calcmode="lin" valueType="num">
                                      <p:cBhvr>
                                        <p:cTn id="82"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83" dur="900" decel="100000" fill="hold"/>
                                        <p:tgtEl>
                                          <p:spTgt spid="8">
                                            <p:txEl>
                                              <p:pRg st="4" end="4"/>
                                            </p:txEl>
                                          </p:spTgt>
                                        </p:tgtEl>
                                        <p:attrNameLst>
                                          <p:attrName>ppt_y</p:attrName>
                                        </p:attrNameLst>
                                      </p:cBhvr>
                                      <p:tavLst>
                                        <p:tav tm="0">
                                          <p:val>
                                            <p:strVal val="#ppt_y+1"/>
                                          </p:val>
                                        </p:tav>
                                        <p:tav tm="100000">
                                          <p:val>
                                            <p:strVal val="#ppt_y-.03"/>
                                          </p:val>
                                        </p:tav>
                                      </p:tavLst>
                                    </p:anim>
                                    <p:anim calcmode="lin" valueType="num">
                                      <p:cBhvr>
                                        <p:cTn id="84" dur="100" accel="100000" fill="hold">
                                          <p:stCondLst>
                                            <p:cond delay="900"/>
                                          </p:stCondLst>
                                        </p:cTn>
                                        <p:tgtEl>
                                          <p:spTgt spid="8">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37" presetClass="entr" presetSubtype="0" fill="hold" nodeType="clickEffect">
                                  <p:stCondLst>
                                    <p:cond delay="0"/>
                                  </p:stCondLst>
                                  <p:childTnLst>
                                    <p:set>
                                      <p:cBhvr>
                                        <p:cTn id="88" dur="1" fill="hold">
                                          <p:stCondLst>
                                            <p:cond delay="0"/>
                                          </p:stCondLst>
                                        </p:cTn>
                                        <p:tgtEl>
                                          <p:spTgt spid="8">
                                            <p:txEl>
                                              <p:pRg st="5" end="5"/>
                                            </p:txEl>
                                          </p:spTgt>
                                        </p:tgtEl>
                                        <p:attrNameLst>
                                          <p:attrName>style.visibility</p:attrName>
                                        </p:attrNameLst>
                                      </p:cBhvr>
                                      <p:to>
                                        <p:strVal val="visible"/>
                                      </p:to>
                                    </p:set>
                                    <p:animEffect transition="in" filter="fade">
                                      <p:cBhvr>
                                        <p:cTn id="89" dur="1000"/>
                                        <p:tgtEl>
                                          <p:spTgt spid="8">
                                            <p:txEl>
                                              <p:pRg st="5" end="5"/>
                                            </p:txEl>
                                          </p:spTgt>
                                        </p:tgtEl>
                                      </p:cBhvr>
                                    </p:animEffect>
                                    <p:anim calcmode="lin" valueType="num">
                                      <p:cBhvr>
                                        <p:cTn id="9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91" dur="900" decel="100000" fill="hold"/>
                                        <p:tgtEl>
                                          <p:spTgt spid="8">
                                            <p:txEl>
                                              <p:pRg st="5" end="5"/>
                                            </p:txEl>
                                          </p:spTgt>
                                        </p:tgtEl>
                                        <p:attrNameLst>
                                          <p:attrName>ppt_y</p:attrName>
                                        </p:attrNameLst>
                                      </p:cBhvr>
                                      <p:tavLst>
                                        <p:tav tm="0">
                                          <p:val>
                                            <p:strVal val="#ppt_y+1"/>
                                          </p:val>
                                        </p:tav>
                                        <p:tav tm="100000">
                                          <p:val>
                                            <p:strVal val="#ppt_y-.03"/>
                                          </p:val>
                                        </p:tav>
                                      </p:tavLst>
                                    </p:anim>
                                    <p:anim calcmode="lin" valueType="num">
                                      <p:cBhvr>
                                        <p:cTn id="92" dur="100" accel="100000" fill="hold">
                                          <p:stCondLst>
                                            <p:cond delay="900"/>
                                          </p:stCondLst>
                                        </p:cTn>
                                        <p:tgtEl>
                                          <p:spTgt spid="8">
                                            <p:txEl>
                                              <p:pRg st="5" end="5"/>
                                            </p:txEl>
                                          </p:spTgt>
                                        </p:tgtEl>
                                        <p:attrNameLst>
                                          <p:attrName>ppt_y</p:attrName>
                                        </p:attrNameLst>
                                      </p:cBhvr>
                                      <p:tavLst>
                                        <p:tav tm="0">
                                          <p:val>
                                            <p:strVal val="#ppt_y-.03"/>
                                          </p:val>
                                        </p:tav>
                                        <p:tav tm="100000">
                                          <p:val>
                                            <p:strVal val="#ppt_y"/>
                                          </p:val>
                                        </p:tav>
                                      </p:tavLst>
                                    </p:anim>
                                  </p:childTnLst>
                                </p:cTn>
                              </p:par>
                              <p:par>
                                <p:cTn id="93" presetID="37" presetClass="entr" presetSubtype="0" fill="hold" nodeType="withEffect">
                                  <p:stCondLst>
                                    <p:cond delay="0"/>
                                  </p:stCondLst>
                                  <p:childTnLst>
                                    <p:set>
                                      <p:cBhvr>
                                        <p:cTn id="94" dur="1" fill="hold">
                                          <p:stCondLst>
                                            <p:cond delay="0"/>
                                          </p:stCondLst>
                                        </p:cTn>
                                        <p:tgtEl>
                                          <p:spTgt spid="8">
                                            <p:txEl>
                                              <p:pRg st="6" end="6"/>
                                            </p:txEl>
                                          </p:spTgt>
                                        </p:tgtEl>
                                        <p:attrNameLst>
                                          <p:attrName>style.visibility</p:attrName>
                                        </p:attrNameLst>
                                      </p:cBhvr>
                                      <p:to>
                                        <p:strVal val="visible"/>
                                      </p:to>
                                    </p:set>
                                    <p:animEffect transition="in" filter="fade">
                                      <p:cBhvr>
                                        <p:cTn id="95" dur="1000"/>
                                        <p:tgtEl>
                                          <p:spTgt spid="8">
                                            <p:txEl>
                                              <p:pRg st="6" end="6"/>
                                            </p:txEl>
                                          </p:spTgt>
                                        </p:tgtEl>
                                      </p:cBhvr>
                                    </p:animEffect>
                                    <p:anim calcmode="lin" valueType="num">
                                      <p:cBhvr>
                                        <p:cTn id="9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97" dur="900" decel="100000" fill="hold"/>
                                        <p:tgtEl>
                                          <p:spTgt spid="8">
                                            <p:txEl>
                                              <p:pRg st="6" end="6"/>
                                            </p:txEl>
                                          </p:spTgt>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8">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5041900" y="442290"/>
            <a:ext cx="6832600" cy="646514"/>
          </a:xfrm>
        </p:spPr>
        <p:txBody>
          <a:bodyPr>
            <a:normAutofit/>
          </a:bodyPr>
          <a:lstStyle/>
          <a:p>
            <a:r>
              <a:rPr lang="en-US" b="1" dirty="0"/>
              <a:t>5-Year Financial Plan</a:t>
            </a:r>
          </a:p>
        </p:txBody>
      </p:sp>
      <p:pic>
        <p:nvPicPr>
          <p:cNvPr id="8" name="Picture 7">
            <a:extLst>
              <a:ext uri="{FF2B5EF4-FFF2-40B4-BE49-F238E27FC236}">
                <a16:creationId xmlns:a16="http://schemas.microsoft.com/office/drawing/2014/main" id="{80B0ECBE-54AC-BE40-98E0-C25DB993EBAF}"/>
              </a:ext>
            </a:extLst>
          </p:cNvPr>
          <p:cNvPicPr>
            <a:picLocks noChangeAspect="1"/>
          </p:cNvPicPr>
          <p:nvPr/>
        </p:nvPicPr>
        <p:blipFill>
          <a:blip r:embed="rId2"/>
          <a:stretch>
            <a:fillRect/>
          </a:stretch>
        </p:blipFill>
        <p:spPr>
          <a:xfrm>
            <a:off x="442452" y="1249863"/>
            <a:ext cx="5653548" cy="5080983"/>
          </a:xfrm>
          <a:prstGeom prst="rect">
            <a:avLst/>
          </a:prstGeom>
        </p:spPr>
      </p:pic>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a:xfrm>
            <a:off x="8763000" y="381000"/>
            <a:ext cx="2743200" cy="365125"/>
          </a:xfrm>
        </p:spPr>
        <p:txBody>
          <a:bodyPr>
            <a:normAutofit/>
          </a:bodyPr>
          <a:lstStyle/>
          <a:p>
            <a:pPr>
              <a:spcAft>
                <a:spcPts val="600"/>
              </a:spcAft>
            </a:pPr>
            <a:fld id="{EE45C7AD-DD5A-834C-B9B5-0E0113E660C8}" type="slidenum">
              <a:rPr lang="en-US" smtClean="0"/>
              <a:pPr>
                <a:spcAft>
                  <a:spcPts val="600"/>
                </a:spcAft>
              </a:pPr>
              <a:t>12</a:t>
            </a:fld>
            <a:endParaRPr lang="en-US"/>
          </a:p>
        </p:txBody>
      </p:sp>
      <p:sp>
        <p:nvSpPr>
          <p:cNvPr id="3" name="Content Placeholder 2">
            <a:extLst>
              <a:ext uri="{FF2B5EF4-FFF2-40B4-BE49-F238E27FC236}">
                <a16:creationId xmlns:a16="http://schemas.microsoft.com/office/drawing/2014/main" id="{B6042AEA-6F11-0E41-A8AE-3FE721A0C9BF}"/>
              </a:ext>
            </a:extLst>
          </p:cNvPr>
          <p:cNvSpPr>
            <a:spLocks noGrp="1"/>
          </p:cNvSpPr>
          <p:nvPr>
            <p:ph idx="1"/>
          </p:nvPr>
        </p:nvSpPr>
        <p:spPr>
          <a:xfrm>
            <a:off x="6449292" y="1269472"/>
            <a:ext cx="5300255" cy="5061374"/>
          </a:xfrm>
          <a:ln>
            <a:solidFill>
              <a:schemeClr val="tx1">
                <a:alpha val="98000"/>
              </a:schemeClr>
            </a:solidFill>
          </a:ln>
        </p:spPr>
        <p:txBody>
          <a:bodyPr>
            <a:normAutofit/>
          </a:bodyPr>
          <a:lstStyle/>
          <a:p>
            <a:pPr marL="320040" indent="-320040">
              <a:buClr>
                <a:srgbClr val="ED6F0A"/>
              </a:buClr>
              <a:buSzPct val="80000"/>
              <a:buFont typeface="Wingdings" pitchFamily="2" charset="2"/>
              <a:buChar char="q"/>
            </a:pPr>
            <a:r>
              <a:rPr lang="en-US" sz="1700" b="1" u="sng" dirty="0">
                <a:latin typeface="+mj-lt"/>
              </a:rPr>
              <a:t>Revenue Plan</a:t>
            </a:r>
          </a:p>
          <a:p>
            <a:pPr marL="457200" lvl="2">
              <a:lnSpc>
                <a:spcPct val="100000"/>
              </a:lnSpc>
              <a:spcBef>
                <a:spcPts val="600"/>
              </a:spcBef>
            </a:pPr>
            <a:r>
              <a:rPr lang="en-IN" sz="1400" dirty="0"/>
              <a:t>The revenue plan is built around customer traction for games </a:t>
            </a:r>
          </a:p>
          <a:p>
            <a:pPr marL="457200" lvl="2">
              <a:lnSpc>
                <a:spcPct val="100000"/>
              </a:lnSpc>
              <a:spcBef>
                <a:spcPts val="1200"/>
              </a:spcBef>
            </a:pPr>
            <a:r>
              <a:rPr lang="en-IN" sz="1400" dirty="0"/>
              <a:t>Revenue growth is likely to be robust to achieve 27% CAGR over 5-year period</a:t>
            </a:r>
          </a:p>
          <a:p>
            <a:pPr marL="457200" lvl="2">
              <a:lnSpc>
                <a:spcPct val="100000"/>
              </a:lnSpc>
              <a:spcBef>
                <a:spcPts val="1200"/>
              </a:spcBef>
            </a:pPr>
            <a:r>
              <a:rPr lang="en-IN" sz="1400" dirty="0"/>
              <a:t>Ancillary revenue streams such as F&amp;B service, sale of merchandise and memorabilia and tournament income from popular esports titles not factored in this revenue plan</a:t>
            </a:r>
            <a:endParaRPr lang="en-US" sz="1400" dirty="0"/>
          </a:p>
          <a:p>
            <a:pPr marL="320040" indent="-320040">
              <a:buClr>
                <a:srgbClr val="ED6F0A"/>
              </a:buClr>
              <a:buSzPct val="80000"/>
              <a:buFont typeface="Wingdings" pitchFamily="2" charset="2"/>
              <a:buChar char="q"/>
            </a:pPr>
            <a:endParaRPr lang="en-US" sz="1700" b="1" u="sng" dirty="0">
              <a:latin typeface="+mj-lt"/>
            </a:endParaRPr>
          </a:p>
          <a:p>
            <a:pPr marL="320040" indent="-320040">
              <a:buClr>
                <a:srgbClr val="ED6F0A"/>
              </a:buClr>
              <a:buSzPct val="80000"/>
              <a:buFont typeface="Wingdings" pitchFamily="2" charset="2"/>
              <a:buChar char="q"/>
            </a:pPr>
            <a:r>
              <a:rPr lang="en-US" sz="1700" b="1" u="sng" dirty="0">
                <a:latin typeface="+mj-lt"/>
              </a:rPr>
              <a:t>Margin Plan</a:t>
            </a:r>
          </a:p>
          <a:p>
            <a:pPr marL="457200" lvl="2">
              <a:lnSpc>
                <a:spcPct val="100000"/>
              </a:lnSpc>
              <a:spcBef>
                <a:spcPts val="600"/>
              </a:spcBef>
            </a:pPr>
            <a:r>
              <a:rPr lang="en-IN" sz="1400" dirty="0"/>
              <a:t>Business likely to report a small loss in FY 2022 but thereafter demonstrate steady improvement and expected to reach 30% at the end of FY 2026</a:t>
            </a:r>
          </a:p>
          <a:p>
            <a:pPr marL="457200" lvl="2">
              <a:lnSpc>
                <a:spcPct val="100000"/>
              </a:lnSpc>
              <a:spcBef>
                <a:spcPts val="1200"/>
              </a:spcBef>
            </a:pPr>
            <a:r>
              <a:rPr lang="en-IN" sz="1400" dirty="0"/>
              <a:t>With improving profitability, the margin CAGR is very strong at 184%</a:t>
            </a:r>
          </a:p>
          <a:p>
            <a:pPr marL="228600" lvl="2" indent="0">
              <a:spcBef>
                <a:spcPts val="600"/>
              </a:spcBef>
              <a:buNone/>
            </a:pPr>
            <a:endParaRPr lang="en-IN" sz="1700" dirty="0"/>
          </a:p>
          <a:p>
            <a:pPr marL="228600" lvl="2" indent="0">
              <a:spcBef>
                <a:spcPts val="600"/>
              </a:spcBef>
              <a:buNone/>
            </a:pPr>
            <a:endParaRPr lang="en-US" sz="1700" dirty="0"/>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a:xfrm>
            <a:off x="685800" y="6355845"/>
            <a:ext cx="7772400" cy="365125"/>
          </a:xfrm>
        </p:spPr>
        <p:txBody>
          <a:bodyPr>
            <a:normAutofit/>
          </a:bodyPr>
          <a:lstStyle/>
          <a:p>
            <a:pPr>
              <a:spcAft>
                <a:spcPts val="600"/>
              </a:spcAft>
            </a:pPr>
            <a:r>
              <a:rPr lang="en-US"/>
              <a:t>Private &amp; Confidential</a:t>
            </a: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a:xfrm>
            <a:off x="8595360" y="6356350"/>
            <a:ext cx="2910840" cy="365125"/>
          </a:xfrm>
        </p:spPr>
        <p:txBody>
          <a:bodyPr>
            <a:normAutofit/>
          </a:bodyPr>
          <a:lstStyle/>
          <a:p>
            <a:pPr>
              <a:spcAft>
                <a:spcPts val="600"/>
              </a:spcAft>
            </a:pPr>
            <a:r>
              <a:rPr lang="en-US"/>
              <a:t>X-Skull</a:t>
            </a:r>
          </a:p>
        </p:txBody>
      </p:sp>
    </p:spTree>
    <p:extLst>
      <p:ext uri="{BB962C8B-B14F-4D97-AF65-F5344CB8AC3E}">
        <p14:creationId xmlns:p14="http://schemas.microsoft.com/office/powerpoint/2010/main" val="163084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1"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additive="base">
                                        <p:cTn id="22"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3">
                                            <p:txEl>
                                              <p:pRg st="0" end="0"/>
                                            </p:txEl>
                                          </p:spTgt>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additive="base">
                                        <p:cTn id="26"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3">
                                            <p:txEl>
                                              <p:pRg st="1" end="1"/>
                                            </p:txEl>
                                          </p:spTgt>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3">
                                            <p:txEl>
                                              <p:pRg st="2" end="2"/>
                                            </p:txEl>
                                          </p:spTgt>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 calcmode="lin" valueType="num">
                                      <p:cBhvr additive="base">
                                        <p:cTn id="34"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ppt_y"/>
                                          </p:val>
                                        </p:tav>
                                        <p:tav tm="100000">
                                          <p:val>
                                            <p:strVal val="#ppt_y"/>
                                          </p:val>
                                        </p:tav>
                                      </p:tavLst>
                                    </p:anim>
                                  </p:childTnLst>
                                </p:cTn>
                              </p:par>
                              <p:par>
                                <p:cTn id="46" presetID="2" presetClass="entr" presetSubtype="2"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 calcmode="lin" valueType="num">
                                      <p:cBhvr additive="base">
                                        <p:cTn id="48"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1235033" y="716037"/>
            <a:ext cx="10591800" cy="826921"/>
          </a:xfrm>
        </p:spPr>
        <p:txBody>
          <a:bodyPr>
            <a:normAutofit/>
          </a:bodyPr>
          <a:lstStyle/>
          <a:p>
            <a:r>
              <a:rPr lang="en-US" b="1" dirty="0"/>
              <a:t>Capital Need &amp; Valuation</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a:xfrm>
            <a:off x="8763000" y="381000"/>
            <a:ext cx="2743200" cy="365125"/>
          </a:xfrm>
        </p:spPr>
        <p:txBody>
          <a:bodyPr>
            <a:normAutofit/>
          </a:bodyPr>
          <a:lstStyle/>
          <a:p>
            <a:pPr>
              <a:spcAft>
                <a:spcPts val="600"/>
              </a:spcAft>
            </a:pPr>
            <a:fld id="{EE45C7AD-DD5A-834C-B9B5-0E0113E660C8}" type="slidenum">
              <a:rPr lang="en-US" smtClean="0"/>
              <a:pPr>
                <a:spcAft>
                  <a:spcPts val="600"/>
                </a:spcAft>
              </a:pPr>
              <a:t>13</a:t>
            </a:fld>
            <a:endParaRPr lang="en-US"/>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a:xfrm>
            <a:off x="685800" y="6355845"/>
            <a:ext cx="7772400" cy="365125"/>
          </a:xfrm>
        </p:spPr>
        <p:txBody>
          <a:bodyPr>
            <a:normAutofit/>
          </a:bodyPr>
          <a:lstStyle/>
          <a:p>
            <a:pPr>
              <a:spcAft>
                <a:spcPts val="600"/>
              </a:spcAft>
            </a:pPr>
            <a:r>
              <a:rPr lang="en-US" dirty="0"/>
              <a:t>Private &amp; Confidential</a:t>
            </a: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a:xfrm>
            <a:off x="8595360" y="6344475"/>
            <a:ext cx="2910840" cy="365125"/>
          </a:xfrm>
        </p:spPr>
        <p:txBody>
          <a:bodyPr>
            <a:normAutofit/>
          </a:bodyPr>
          <a:lstStyle/>
          <a:p>
            <a:pPr>
              <a:spcAft>
                <a:spcPts val="600"/>
              </a:spcAft>
            </a:pPr>
            <a:r>
              <a:rPr lang="en-US" dirty="0"/>
              <a:t>X-Skull</a:t>
            </a:r>
          </a:p>
        </p:txBody>
      </p:sp>
      <p:grpSp>
        <p:nvGrpSpPr>
          <p:cNvPr id="2" name="Group 1">
            <a:extLst>
              <a:ext uri="{FF2B5EF4-FFF2-40B4-BE49-F238E27FC236}">
                <a16:creationId xmlns:a16="http://schemas.microsoft.com/office/drawing/2014/main" id="{6FF9420B-46EB-9B4B-B93E-EC282FFD5BB0}"/>
              </a:ext>
            </a:extLst>
          </p:cNvPr>
          <p:cNvGrpSpPr/>
          <p:nvPr/>
        </p:nvGrpSpPr>
        <p:grpSpPr>
          <a:xfrm>
            <a:off x="685800" y="2198865"/>
            <a:ext cx="10807899" cy="3357183"/>
            <a:chOff x="685800" y="2353240"/>
            <a:chExt cx="10807899" cy="3357183"/>
          </a:xfrm>
        </p:grpSpPr>
        <p:sp>
          <p:nvSpPr>
            <p:cNvPr id="3" name="Rectangle 2" descr="Skull">
              <a:extLst>
                <a:ext uri="{FF2B5EF4-FFF2-40B4-BE49-F238E27FC236}">
                  <a16:creationId xmlns:a16="http://schemas.microsoft.com/office/drawing/2014/main" id="{41A63145-0F4F-4B4D-B91F-D5BED76253DE}"/>
                </a:ext>
              </a:extLst>
            </p:cNvPr>
            <p:cNvSpPr/>
            <p:nvPr/>
          </p:nvSpPr>
          <p:spPr>
            <a:xfrm>
              <a:off x="1103539" y="2395504"/>
              <a:ext cx="945552" cy="94555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7" name="Freeform 6">
              <a:extLst>
                <a:ext uri="{FF2B5EF4-FFF2-40B4-BE49-F238E27FC236}">
                  <a16:creationId xmlns:a16="http://schemas.microsoft.com/office/drawing/2014/main" id="{19BC0C8D-40A1-444A-9445-7B4269B8D0C7}"/>
                </a:ext>
              </a:extLst>
            </p:cNvPr>
            <p:cNvSpPr/>
            <p:nvPr/>
          </p:nvSpPr>
          <p:spPr>
            <a:xfrm>
              <a:off x="685800" y="3879745"/>
              <a:ext cx="2306781" cy="1191019"/>
            </a:xfrm>
            <a:custGeom>
              <a:avLst/>
              <a:gdLst>
                <a:gd name="connsiteX0" fmla="*/ 0 w 2701577"/>
                <a:gd name="connsiteY0" fmla="*/ 0 h 595191"/>
                <a:gd name="connsiteX1" fmla="*/ 2701577 w 2701577"/>
                <a:gd name="connsiteY1" fmla="*/ 0 h 595191"/>
                <a:gd name="connsiteX2" fmla="*/ 2701577 w 2701577"/>
                <a:gd name="connsiteY2" fmla="*/ 595191 h 595191"/>
                <a:gd name="connsiteX3" fmla="*/ 0 w 2701577"/>
                <a:gd name="connsiteY3" fmla="*/ 595191 h 595191"/>
                <a:gd name="connsiteX4" fmla="*/ 0 w 2701577"/>
                <a:gd name="connsiteY4" fmla="*/ 0 h 595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1577" h="595191">
                  <a:moveTo>
                    <a:pt x="0" y="0"/>
                  </a:moveTo>
                  <a:lnTo>
                    <a:pt x="2701577" y="0"/>
                  </a:lnTo>
                  <a:lnTo>
                    <a:pt x="2701577" y="595191"/>
                  </a:lnTo>
                  <a:lnTo>
                    <a:pt x="0" y="5951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spcBef>
                  <a:spcPct val="0"/>
                </a:spcBef>
                <a:buNone/>
                <a:defRPr b="1"/>
              </a:pPr>
              <a:r>
                <a:rPr lang="en-US" sz="1600" kern="1200" dirty="0"/>
                <a:t>X-Skull</a:t>
              </a:r>
              <a:r>
                <a:rPr lang="en-US" sz="1400" kern="1200" dirty="0"/>
                <a:t> plans to raise </a:t>
              </a:r>
            </a:p>
            <a:p>
              <a:pPr marL="0" lvl="0" indent="0" algn="ctr" defTabSz="622300">
                <a:spcBef>
                  <a:spcPct val="0"/>
                </a:spcBef>
                <a:buNone/>
                <a:defRPr b="1"/>
              </a:pPr>
              <a:endParaRPr lang="en-US" sz="1400" kern="1200" dirty="0"/>
            </a:p>
            <a:p>
              <a:pPr marL="0" lvl="0" indent="0" algn="ctr" defTabSz="622300">
                <a:spcBef>
                  <a:spcPct val="0"/>
                </a:spcBef>
                <a:buNone/>
                <a:defRPr b="1"/>
              </a:pPr>
              <a:r>
                <a:rPr lang="en-US" sz="1400" kern="1200" dirty="0"/>
                <a:t>Rs. 3 crores in </a:t>
              </a:r>
            </a:p>
            <a:p>
              <a:pPr marL="0" lvl="0" indent="0" algn="ctr" defTabSz="622300">
                <a:spcBef>
                  <a:spcPct val="0"/>
                </a:spcBef>
                <a:buNone/>
                <a:defRPr b="1"/>
              </a:pPr>
              <a:endParaRPr lang="en-US" sz="1400" kern="1200" dirty="0"/>
            </a:p>
            <a:p>
              <a:pPr marL="0" lvl="0" indent="0" algn="ctr" defTabSz="622300">
                <a:spcBef>
                  <a:spcPct val="0"/>
                </a:spcBef>
                <a:buNone/>
                <a:defRPr b="1"/>
              </a:pPr>
              <a:r>
                <a:rPr lang="en-US" sz="1400" kern="1200" dirty="0"/>
                <a:t>Series A funding round</a:t>
              </a:r>
            </a:p>
          </p:txBody>
        </p:sp>
        <p:sp>
          <p:nvSpPr>
            <p:cNvPr id="8" name="Rectangle 7">
              <a:extLst>
                <a:ext uri="{FF2B5EF4-FFF2-40B4-BE49-F238E27FC236}">
                  <a16:creationId xmlns:a16="http://schemas.microsoft.com/office/drawing/2014/main" id="{C3B4F92B-9A03-0348-B904-37F9D3E30B7D}"/>
                </a:ext>
              </a:extLst>
            </p:cNvPr>
            <p:cNvSpPr/>
            <p:nvPr/>
          </p:nvSpPr>
          <p:spPr>
            <a:xfrm>
              <a:off x="698301" y="4117850"/>
              <a:ext cx="2701577" cy="139186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Rectangle 8" descr="Kiosk">
              <a:extLst>
                <a:ext uri="{FF2B5EF4-FFF2-40B4-BE49-F238E27FC236}">
                  <a16:creationId xmlns:a16="http://schemas.microsoft.com/office/drawing/2014/main" id="{4BF5E575-4B2A-9248-B2ED-0B566BFCD142}"/>
                </a:ext>
              </a:extLst>
            </p:cNvPr>
            <p:cNvSpPr/>
            <p:nvPr/>
          </p:nvSpPr>
          <p:spPr>
            <a:xfrm>
              <a:off x="4572000" y="2353240"/>
              <a:ext cx="945552" cy="94555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0" name="Freeform 9">
              <a:extLst>
                <a:ext uri="{FF2B5EF4-FFF2-40B4-BE49-F238E27FC236}">
                  <a16:creationId xmlns:a16="http://schemas.microsoft.com/office/drawing/2014/main" id="{651372FF-E679-B24B-9703-E5ED5CCB98FA}"/>
                </a:ext>
              </a:extLst>
            </p:cNvPr>
            <p:cNvSpPr/>
            <p:nvPr/>
          </p:nvSpPr>
          <p:spPr>
            <a:xfrm>
              <a:off x="3294207" y="3483481"/>
              <a:ext cx="3619357" cy="422607"/>
            </a:xfrm>
            <a:custGeom>
              <a:avLst/>
              <a:gdLst>
                <a:gd name="connsiteX0" fmla="*/ 0 w 3619357"/>
                <a:gd name="connsiteY0" fmla="*/ 0 h 595191"/>
                <a:gd name="connsiteX1" fmla="*/ 3619357 w 3619357"/>
                <a:gd name="connsiteY1" fmla="*/ 0 h 595191"/>
                <a:gd name="connsiteX2" fmla="*/ 3619357 w 3619357"/>
                <a:gd name="connsiteY2" fmla="*/ 595191 h 595191"/>
                <a:gd name="connsiteX3" fmla="*/ 0 w 3619357"/>
                <a:gd name="connsiteY3" fmla="*/ 595191 h 595191"/>
                <a:gd name="connsiteX4" fmla="*/ 0 w 3619357"/>
                <a:gd name="connsiteY4" fmla="*/ 0 h 595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357" h="595191">
                  <a:moveTo>
                    <a:pt x="0" y="0"/>
                  </a:moveTo>
                  <a:lnTo>
                    <a:pt x="3619357" y="0"/>
                  </a:lnTo>
                  <a:lnTo>
                    <a:pt x="3619357" y="595191"/>
                  </a:lnTo>
                  <a:lnTo>
                    <a:pt x="0" y="5951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600" b="1" kern="1200" dirty="0"/>
                <a:t>Broad utilization of the investment</a:t>
              </a:r>
              <a:endParaRPr lang="en-US" sz="1600" kern="1200" dirty="0"/>
            </a:p>
          </p:txBody>
        </p:sp>
        <p:sp>
          <p:nvSpPr>
            <p:cNvPr id="11" name="Freeform 10">
              <a:extLst>
                <a:ext uri="{FF2B5EF4-FFF2-40B4-BE49-F238E27FC236}">
                  <a16:creationId xmlns:a16="http://schemas.microsoft.com/office/drawing/2014/main" id="{9A4E4B3B-2DC1-A548-8A79-CA4F408B0DAC}"/>
                </a:ext>
              </a:extLst>
            </p:cNvPr>
            <p:cNvSpPr/>
            <p:nvPr/>
          </p:nvSpPr>
          <p:spPr>
            <a:xfrm>
              <a:off x="3151704" y="3930452"/>
              <a:ext cx="4446689" cy="1403566"/>
            </a:xfrm>
            <a:custGeom>
              <a:avLst/>
              <a:gdLst>
                <a:gd name="connsiteX0" fmla="*/ 0 w 4446689"/>
                <a:gd name="connsiteY0" fmla="*/ 0 h 1403566"/>
                <a:gd name="connsiteX1" fmla="*/ 4446689 w 4446689"/>
                <a:gd name="connsiteY1" fmla="*/ 0 h 1403566"/>
                <a:gd name="connsiteX2" fmla="*/ 4446689 w 4446689"/>
                <a:gd name="connsiteY2" fmla="*/ 1403566 h 1403566"/>
                <a:gd name="connsiteX3" fmla="*/ 0 w 4446689"/>
                <a:gd name="connsiteY3" fmla="*/ 1403566 h 1403566"/>
                <a:gd name="connsiteX4" fmla="*/ 0 w 4446689"/>
                <a:gd name="connsiteY4" fmla="*/ 0 h 1403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6689" h="1403566">
                  <a:moveTo>
                    <a:pt x="0" y="0"/>
                  </a:moveTo>
                  <a:lnTo>
                    <a:pt x="4446689" y="0"/>
                  </a:lnTo>
                  <a:lnTo>
                    <a:pt x="4446689" y="1403566"/>
                  </a:lnTo>
                  <a:lnTo>
                    <a:pt x="0" y="140356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50000"/>
                </a:lnSpc>
                <a:spcBef>
                  <a:spcPct val="0"/>
                </a:spcBef>
                <a:spcAft>
                  <a:spcPct val="35000"/>
                </a:spcAft>
                <a:buNone/>
              </a:pPr>
              <a:r>
                <a:rPr lang="en-IN" sz="1400" kern="1200" dirty="0"/>
                <a:t>Office furniture and interiors	Rs. 0.60 crores</a:t>
              </a:r>
              <a:endParaRPr lang="en-US" sz="1400" kern="1200" dirty="0"/>
            </a:p>
            <a:p>
              <a:pPr marL="0" lvl="0" indent="0" algn="ctr" defTabSz="622300">
                <a:lnSpc>
                  <a:spcPct val="150000"/>
                </a:lnSpc>
                <a:spcBef>
                  <a:spcPct val="0"/>
                </a:spcBef>
                <a:spcAft>
                  <a:spcPct val="35000"/>
                </a:spcAft>
                <a:buNone/>
              </a:pPr>
              <a:r>
                <a:rPr lang="en-IN" sz="1400" kern="1200" dirty="0"/>
                <a:t>Office security deposit	Rs. 0.75 crores</a:t>
              </a:r>
              <a:endParaRPr lang="en-US" sz="1400" kern="1200" dirty="0"/>
            </a:p>
            <a:p>
              <a:pPr marL="0" lvl="0" indent="0" algn="ctr" defTabSz="622300">
                <a:lnSpc>
                  <a:spcPct val="150000"/>
                </a:lnSpc>
                <a:spcBef>
                  <a:spcPct val="0"/>
                </a:spcBef>
                <a:spcAft>
                  <a:spcPct val="35000"/>
                </a:spcAft>
                <a:buNone/>
              </a:pPr>
              <a:r>
                <a:rPr lang="en-US" sz="1400" kern="1200" dirty="0"/>
                <a:t>Gaming equipment		Rs. 1.35 crores</a:t>
              </a:r>
            </a:p>
            <a:p>
              <a:pPr marL="0" lvl="0" indent="0" algn="ctr" defTabSz="622300">
                <a:lnSpc>
                  <a:spcPct val="150000"/>
                </a:lnSpc>
                <a:spcBef>
                  <a:spcPct val="0"/>
                </a:spcBef>
                <a:spcAft>
                  <a:spcPct val="35000"/>
                </a:spcAft>
                <a:buNone/>
              </a:pPr>
              <a:r>
                <a:rPr lang="en-US" sz="1400" kern="1200" dirty="0"/>
                <a:t>Working capital		Rs. 0.30 crores</a:t>
              </a:r>
            </a:p>
          </p:txBody>
        </p:sp>
        <p:sp>
          <p:nvSpPr>
            <p:cNvPr id="13" name="Rectangle 12" descr="Yuan">
              <a:extLst>
                <a:ext uri="{FF2B5EF4-FFF2-40B4-BE49-F238E27FC236}">
                  <a16:creationId xmlns:a16="http://schemas.microsoft.com/office/drawing/2014/main" id="{E9534924-8E4E-0747-8FF1-99CB3916ACDE}"/>
                </a:ext>
              </a:extLst>
            </p:cNvPr>
            <p:cNvSpPr/>
            <p:nvPr/>
          </p:nvSpPr>
          <p:spPr>
            <a:xfrm>
              <a:off x="9178017" y="2395504"/>
              <a:ext cx="945552" cy="945552"/>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4" name="Freeform 13">
              <a:extLst>
                <a:ext uri="{FF2B5EF4-FFF2-40B4-BE49-F238E27FC236}">
                  <a16:creationId xmlns:a16="http://schemas.microsoft.com/office/drawing/2014/main" id="{4C808FB9-5F54-9B43-A6E4-F51E6DDC2D18}"/>
                </a:ext>
              </a:extLst>
            </p:cNvPr>
            <p:cNvSpPr/>
            <p:nvPr/>
          </p:nvSpPr>
          <p:spPr>
            <a:xfrm>
              <a:off x="8300004" y="3465152"/>
              <a:ext cx="2701577" cy="323078"/>
            </a:xfrm>
            <a:custGeom>
              <a:avLst/>
              <a:gdLst>
                <a:gd name="connsiteX0" fmla="*/ 0 w 2701577"/>
                <a:gd name="connsiteY0" fmla="*/ 0 h 595191"/>
                <a:gd name="connsiteX1" fmla="*/ 2701577 w 2701577"/>
                <a:gd name="connsiteY1" fmla="*/ 0 h 595191"/>
                <a:gd name="connsiteX2" fmla="*/ 2701577 w 2701577"/>
                <a:gd name="connsiteY2" fmla="*/ 595191 h 595191"/>
                <a:gd name="connsiteX3" fmla="*/ 0 w 2701577"/>
                <a:gd name="connsiteY3" fmla="*/ 595191 h 595191"/>
                <a:gd name="connsiteX4" fmla="*/ 0 w 2701577"/>
                <a:gd name="connsiteY4" fmla="*/ 0 h 595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1577" h="595191">
                  <a:moveTo>
                    <a:pt x="0" y="0"/>
                  </a:moveTo>
                  <a:lnTo>
                    <a:pt x="2701577" y="0"/>
                  </a:lnTo>
                  <a:lnTo>
                    <a:pt x="2701577" y="595191"/>
                  </a:lnTo>
                  <a:lnTo>
                    <a:pt x="0" y="59519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600" b="1" kern="1200" dirty="0"/>
                <a:t>Enterprise Valuation &amp; ROI</a:t>
              </a:r>
              <a:endParaRPr lang="en-US" sz="1600" kern="1200" dirty="0"/>
            </a:p>
          </p:txBody>
        </p:sp>
        <p:sp>
          <p:nvSpPr>
            <p:cNvPr id="15" name="Freeform 14">
              <a:extLst>
                <a:ext uri="{FF2B5EF4-FFF2-40B4-BE49-F238E27FC236}">
                  <a16:creationId xmlns:a16="http://schemas.microsoft.com/office/drawing/2014/main" id="{7B14C45E-E0FB-2243-A10E-3BD177FA9352}"/>
                </a:ext>
              </a:extLst>
            </p:cNvPr>
            <p:cNvSpPr/>
            <p:nvPr/>
          </p:nvSpPr>
          <p:spPr>
            <a:xfrm>
              <a:off x="7900019" y="3879744"/>
              <a:ext cx="3593680" cy="1830679"/>
            </a:xfrm>
            <a:custGeom>
              <a:avLst/>
              <a:gdLst>
                <a:gd name="connsiteX0" fmla="*/ 0 w 2701577"/>
                <a:gd name="connsiteY0" fmla="*/ 0 h 1391864"/>
                <a:gd name="connsiteX1" fmla="*/ 2701577 w 2701577"/>
                <a:gd name="connsiteY1" fmla="*/ 0 h 1391864"/>
                <a:gd name="connsiteX2" fmla="*/ 2701577 w 2701577"/>
                <a:gd name="connsiteY2" fmla="*/ 1391864 h 1391864"/>
                <a:gd name="connsiteX3" fmla="*/ 0 w 2701577"/>
                <a:gd name="connsiteY3" fmla="*/ 1391864 h 1391864"/>
                <a:gd name="connsiteX4" fmla="*/ 0 w 2701577"/>
                <a:gd name="connsiteY4" fmla="*/ 0 h 1391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1577" h="1391864">
                  <a:moveTo>
                    <a:pt x="0" y="0"/>
                  </a:moveTo>
                  <a:lnTo>
                    <a:pt x="2701577" y="0"/>
                  </a:lnTo>
                  <a:lnTo>
                    <a:pt x="2701577" y="1391864"/>
                  </a:lnTo>
                  <a:lnTo>
                    <a:pt x="0" y="139186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285750" lvl="0" indent="-285750" defTabSz="488950">
                <a:lnSpc>
                  <a:spcPct val="90000"/>
                </a:lnSpc>
                <a:spcBef>
                  <a:spcPct val="0"/>
                </a:spcBef>
                <a:spcAft>
                  <a:spcPct val="35000"/>
                </a:spcAft>
                <a:buFont typeface="Arial" panose="020B0604020202020204" pitchFamily="34" charset="0"/>
                <a:buChar char="•"/>
              </a:pPr>
              <a:r>
                <a:rPr lang="en-US" sz="1400" kern="1200" dirty="0"/>
                <a:t>X-Skull financial plan is robust with Revenue 27% and Profit 184% CAGR</a:t>
              </a:r>
            </a:p>
            <a:p>
              <a:pPr marL="285750" lvl="0" indent="-285750" defTabSz="488950">
                <a:lnSpc>
                  <a:spcPct val="90000"/>
                </a:lnSpc>
                <a:spcBef>
                  <a:spcPct val="0"/>
                </a:spcBef>
                <a:spcAft>
                  <a:spcPct val="35000"/>
                </a:spcAft>
                <a:buFont typeface="Arial" panose="020B0604020202020204" pitchFamily="34" charset="0"/>
                <a:buChar char="•"/>
              </a:pPr>
              <a:endParaRPr lang="en-US" sz="1400" kern="1200" dirty="0"/>
            </a:p>
            <a:p>
              <a:pPr marL="285750" lvl="0" indent="-285750" defTabSz="488950">
                <a:lnSpc>
                  <a:spcPct val="90000"/>
                </a:lnSpc>
                <a:spcBef>
                  <a:spcPct val="0"/>
                </a:spcBef>
                <a:spcAft>
                  <a:spcPct val="35000"/>
                </a:spcAft>
                <a:buFont typeface="Arial" panose="020B0604020202020204" pitchFamily="34" charset="0"/>
                <a:buChar char="•"/>
              </a:pPr>
              <a:r>
                <a:rPr lang="en-US" sz="1400" kern="1200" dirty="0"/>
                <a:t>40% shareholding for Series A investor at post-money Enterprise Valuation of Rs. 7.5 crores</a:t>
              </a:r>
            </a:p>
            <a:p>
              <a:pPr marL="285750" lvl="0" indent="-285750" defTabSz="488950">
                <a:lnSpc>
                  <a:spcPct val="90000"/>
                </a:lnSpc>
                <a:spcBef>
                  <a:spcPct val="0"/>
                </a:spcBef>
                <a:spcAft>
                  <a:spcPct val="35000"/>
                </a:spcAft>
                <a:buFont typeface="Arial" panose="020B0604020202020204" pitchFamily="34" charset="0"/>
                <a:buChar char="•"/>
              </a:pPr>
              <a:endParaRPr lang="en-US" sz="1400" kern="1200" dirty="0"/>
            </a:p>
            <a:p>
              <a:pPr marL="285750" lvl="0" indent="-285750" defTabSz="488950">
                <a:lnSpc>
                  <a:spcPct val="90000"/>
                </a:lnSpc>
                <a:spcBef>
                  <a:spcPct val="0"/>
                </a:spcBef>
                <a:spcAft>
                  <a:spcPct val="35000"/>
                </a:spcAft>
                <a:buFont typeface="Arial" panose="020B0604020202020204" pitchFamily="34" charset="0"/>
                <a:buChar char="•"/>
              </a:pPr>
              <a:r>
                <a:rPr lang="en-US" sz="1400" kern="1200" dirty="0"/>
                <a:t>Investor can expect an IRR of 26% return on his exit at the end of 5-years</a:t>
              </a:r>
            </a:p>
          </p:txBody>
        </p:sp>
      </p:grpSp>
    </p:spTree>
    <p:extLst>
      <p:ext uri="{BB962C8B-B14F-4D97-AF65-F5344CB8AC3E}">
        <p14:creationId xmlns:p14="http://schemas.microsoft.com/office/powerpoint/2010/main" val="318038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ounded Rectangle 14">
            <a:extLst>
              <a:ext uri="{FF2B5EF4-FFF2-40B4-BE49-F238E27FC236}">
                <a16:creationId xmlns:a16="http://schemas.microsoft.com/office/drawing/2014/main" id="{637BD688-14A6-4B96-B8A2-3CD81C054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useBgFill="1">
        <p:nvSpPr>
          <p:cNvPr id="28" name="Rectangle 27">
            <a:extLst>
              <a:ext uri="{FF2B5EF4-FFF2-40B4-BE49-F238E27FC236}">
                <a16:creationId xmlns:a16="http://schemas.microsoft.com/office/drawing/2014/main" id="{B7B2544F-CA5E-40F6-9525-716A90C8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0" name="Picture 29">
            <a:extLst>
              <a:ext uri="{FF2B5EF4-FFF2-40B4-BE49-F238E27FC236}">
                <a16:creationId xmlns:a16="http://schemas.microsoft.com/office/drawing/2014/main" id="{91A90930-4117-42E3-B9BA-785001EF26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73640"/>
          <a:stretch/>
        </p:blipFill>
        <p:spPr>
          <a:xfrm>
            <a:off x="0" y="4038601"/>
            <a:ext cx="4636008" cy="2819400"/>
          </a:xfrm>
          <a:prstGeom prst="rect">
            <a:avLst/>
          </a:prstGeom>
        </p:spPr>
      </p:pic>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665922" y="987287"/>
            <a:ext cx="3548269" cy="4697896"/>
          </a:xfrm>
        </p:spPr>
        <p:txBody>
          <a:bodyPr>
            <a:normAutofit/>
          </a:bodyPr>
          <a:lstStyle/>
          <a:p>
            <a:r>
              <a:rPr lang="en-US" sz="3600" b="1" dirty="0"/>
              <a:t>About Founder</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a:xfrm>
            <a:off x="8796129" y="159049"/>
            <a:ext cx="2752403" cy="365125"/>
          </a:xfrm>
        </p:spPr>
        <p:txBody>
          <a:bodyPr>
            <a:normAutofit/>
          </a:bodyPr>
          <a:lstStyle/>
          <a:p>
            <a:pPr>
              <a:spcAft>
                <a:spcPts val="600"/>
              </a:spcAft>
            </a:pPr>
            <a:fld id="{EE45C7AD-DD5A-834C-B9B5-0E0113E660C8}" type="slidenum">
              <a:rPr lang="en-US">
                <a:solidFill>
                  <a:schemeClr val="tx1"/>
                </a:solidFill>
              </a:rPr>
              <a:pPr>
                <a:spcAft>
                  <a:spcPts val="600"/>
                </a:spcAft>
              </a:pPr>
              <a:t>14</a:t>
            </a:fld>
            <a:endParaRPr lang="en-US">
              <a:solidFill>
                <a:schemeClr val="tx1"/>
              </a:solidFill>
            </a:endParaRPr>
          </a:p>
        </p:txBody>
      </p:sp>
      <p:sp>
        <p:nvSpPr>
          <p:cNvPr id="3" name="Content Placeholder 2">
            <a:extLst>
              <a:ext uri="{FF2B5EF4-FFF2-40B4-BE49-F238E27FC236}">
                <a16:creationId xmlns:a16="http://schemas.microsoft.com/office/drawing/2014/main" id="{B6042AEA-6F11-0E41-A8AE-3FE721A0C9BF}"/>
              </a:ext>
            </a:extLst>
          </p:cNvPr>
          <p:cNvSpPr>
            <a:spLocks noGrp="1"/>
          </p:cNvSpPr>
          <p:nvPr>
            <p:ph idx="1"/>
          </p:nvPr>
        </p:nvSpPr>
        <p:spPr>
          <a:xfrm>
            <a:off x="4880113" y="524175"/>
            <a:ext cx="6645965" cy="5694640"/>
          </a:xfrm>
        </p:spPr>
        <p:txBody>
          <a:bodyPr anchor="t">
            <a:normAutofit/>
          </a:bodyPr>
          <a:lstStyle/>
          <a:p>
            <a:pPr marL="0" indent="0">
              <a:spcBef>
                <a:spcPts val="0"/>
              </a:spcBef>
              <a:buClr>
                <a:srgbClr val="ED6F0A"/>
              </a:buClr>
              <a:buSzPct val="80000"/>
              <a:buNone/>
            </a:pPr>
            <a:r>
              <a:rPr lang="en-US" sz="1800" b="1" dirty="0">
                <a:latin typeface="+mj-lt"/>
              </a:rPr>
              <a:t>Angelina Jude</a:t>
            </a:r>
          </a:p>
          <a:p>
            <a:pPr marL="0" indent="0">
              <a:spcBef>
                <a:spcPts val="0"/>
              </a:spcBef>
              <a:buClr>
                <a:srgbClr val="ED6F0A"/>
              </a:buClr>
              <a:buSzPct val="80000"/>
              <a:buNone/>
            </a:pPr>
            <a:r>
              <a:rPr lang="en-US" sz="1600" b="1" dirty="0">
                <a:latin typeface="+mj-lt"/>
              </a:rPr>
              <a:t>Founder &amp; CEO of X-Skull Playhouse </a:t>
            </a:r>
          </a:p>
          <a:p>
            <a:pPr marL="0" indent="0">
              <a:lnSpc>
                <a:spcPct val="100000"/>
              </a:lnSpc>
              <a:spcBef>
                <a:spcPts val="600"/>
              </a:spcBef>
              <a:buClr>
                <a:srgbClr val="ED6F0A"/>
              </a:buClr>
              <a:buSzPct val="80000"/>
              <a:buNone/>
            </a:pPr>
            <a:endParaRPr lang="en-US" sz="1600" b="1" dirty="0">
              <a:latin typeface="+mj-lt"/>
            </a:endParaRPr>
          </a:p>
          <a:p>
            <a:pPr>
              <a:lnSpc>
                <a:spcPct val="110000"/>
              </a:lnSpc>
              <a:spcBef>
                <a:spcPts val="600"/>
              </a:spcBef>
              <a:buClr>
                <a:schemeClr val="tx1"/>
              </a:buClr>
              <a:buSzPct val="120000"/>
            </a:pPr>
            <a:r>
              <a:rPr lang="en-US" sz="1600" dirty="0"/>
              <a:t>Angelina started X-Skull in January 2021 with the goal to put smile in the customers. The business will be launched in Chennai, her native city, and subsequently expand to other cities over time.  </a:t>
            </a:r>
          </a:p>
          <a:p>
            <a:pPr>
              <a:lnSpc>
                <a:spcPct val="100000"/>
              </a:lnSpc>
              <a:spcBef>
                <a:spcPts val="600"/>
              </a:spcBef>
              <a:buClr>
                <a:schemeClr val="tx1"/>
              </a:buClr>
              <a:buSzPct val="120000"/>
            </a:pPr>
            <a:endParaRPr lang="en-US" sz="1600" dirty="0"/>
          </a:p>
          <a:p>
            <a:pPr>
              <a:lnSpc>
                <a:spcPct val="110000"/>
              </a:lnSpc>
              <a:spcBef>
                <a:spcPts val="600"/>
              </a:spcBef>
              <a:buClr>
                <a:schemeClr val="tx1"/>
              </a:buClr>
              <a:buSzPct val="120000"/>
            </a:pPr>
            <a:r>
              <a:rPr lang="en-US" sz="1600" dirty="0"/>
              <a:t>Angelina enjoys the company of good friends; spending quality time in gaming centers is her passion</a:t>
            </a:r>
          </a:p>
          <a:p>
            <a:pPr>
              <a:lnSpc>
                <a:spcPct val="100000"/>
              </a:lnSpc>
              <a:spcBef>
                <a:spcPts val="600"/>
              </a:spcBef>
              <a:buClr>
                <a:schemeClr val="tx1"/>
              </a:buClr>
              <a:buSzPct val="120000"/>
            </a:pPr>
            <a:endParaRPr lang="en-US" sz="1600" dirty="0"/>
          </a:p>
          <a:p>
            <a:pPr>
              <a:lnSpc>
                <a:spcPct val="110000"/>
              </a:lnSpc>
              <a:spcBef>
                <a:spcPts val="600"/>
              </a:spcBef>
              <a:buClr>
                <a:schemeClr val="tx1"/>
              </a:buClr>
              <a:buSzPct val="120000"/>
            </a:pPr>
            <a:r>
              <a:rPr lang="en-US" sz="1600" dirty="0"/>
              <a:t>Internationally travelled and aware of the nuances and best practices of the industry in developed markets of USA, UK, Germany and Japan.</a:t>
            </a:r>
          </a:p>
          <a:p>
            <a:pPr>
              <a:lnSpc>
                <a:spcPct val="100000"/>
              </a:lnSpc>
              <a:spcBef>
                <a:spcPts val="600"/>
              </a:spcBef>
              <a:buClr>
                <a:schemeClr val="tx1"/>
              </a:buClr>
              <a:buSzPct val="120000"/>
            </a:pPr>
            <a:endParaRPr lang="en-US" sz="1600" dirty="0"/>
          </a:p>
          <a:p>
            <a:pPr>
              <a:lnSpc>
                <a:spcPct val="110000"/>
              </a:lnSpc>
              <a:spcBef>
                <a:spcPts val="600"/>
              </a:spcBef>
              <a:buClr>
                <a:schemeClr val="tx1"/>
              </a:buClr>
              <a:buSzPct val="120000"/>
            </a:pPr>
            <a:r>
              <a:rPr lang="en-US" sz="1600" dirty="0"/>
              <a:t>She holds a bachelor degree in Economics and Management from Indian School of Business &amp; Finance affiliated to  and operate under the guidance of London School of Economics </a:t>
            </a:r>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a:xfrm>
            <a:off x="5279475" y="6355845"/>
            <a:ext cx="3778385" cy="365125"/>
          </a:xfrm>
        </p:spPr>
        <p:txBody>
          <a:bodyPr>
            <a:normAutofit/>
          </a:bodyPr>
          <a:lstStyle/>
          <a:p>
            <a:pPr>
              <a:spcAft>
                <a:spcPts val="600"/>
              </a:spcAft>
            </a:pPr>
            <a:r>
              <a:rPr lang="en-US">
                <a:solidFill>
                  <a:schemeClr val="tx1"/>
                </a:solidFill>
              </a:rPr>
              <a:t>Private &amp; Confidential</a:t>
            </a: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a:xfrm>
            <a:off x="9272016" y="6356350"/>
            <a:ext cx="2276516" cy="365125"/>
          </a:xfrm>
        </p:spPr>
        <p:txBody>
          <a:bodyPr>
            <a:normAutofit/>
          </a:bodyPr>
          <a:lstStyle/>
          <a:p>
            <a:pPr>
              <a:spcAft>
                <a:spcPts val="600"/>
              </a:spcAft>
            </a:pPr>
            <a:r>
              <a:rPr lang="en-US">
                <a:solidFill>
                  <a:schemeClr val="tx1"/>
                </a:solidFill>
              </a:rPr>
              <a:t>X-Skull</a:t>
            </a:r>
          </a:p>
        </p:txBody>
      </p:sp>
    </p:spTree>
    <p:extLst>
      <p:ext uri="{BB962C8B-B14F-4D97-AF65-F5344CB8AC3E}">
        <p14:creationId xmlns:p14="http://schemas.microsoft.com/office/powerpoint/2010/main" val="382138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p:cTn id="3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p:cTn id="43"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2895600" y="764373"/>
            <a:ext cx="8610600" cy="1293028"/>
          </a:xfrm>
        </p:spPr>
        <p:txBody>
          <a:bodyPr>
            <a:normAutofit/>
          </a:bodyPr>
          <a:lstStyle/>
          <a:p>
            <a:r>
              <a:rPr lang="en-US" b="1" dirty="0"/>
              <a:t>Next Steps</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a:xfrm>
            <a:off x="8763000" y="381000"/>
            <a:ext cx="2743200" cy="365125"/>
          </a:xfrm>
        </p:spPr>
        <p:txBody>
          <a:bodyPr>
            <a:normAutofit/>
          </a:bodyPr>
          <a:lstStyle/>
          <a:p>
            <a:pPr>
              <a:spcAft>
                <a:spcPts val="600"/>
              </a:spcAft>
            </a:pPr>
            <a:fld id="{EE45C7AD-DD5A-834C-B9B5-0E0113E660C8}" type="slidenum">
              <a:rPr lang="en-US" smtClean="0"/>
              <a:pPr>
                <a:spcAft>
                  <a:spcPts val="600"/>
                </a:spcAft>
              </a:pPr>
              <a:t>15</a:t>
            </a:fld>
            <a:endParaRPr lang="en-US"/>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a:xfrm>
            <a:off x="685800" y="6355845"/>
            <a:ext cx="7772400" cy="365125"/>
          </a:xfrm>
        </p:spPr>
        <p:txBody>
          <a:bodyPr>
            <a:normAutofit/>
          </a:bodyPr>
          <a:lstStyle/>
          <a:p>
            <a:pPr>
              <a:spcAft>
                <a:spcPts val="600"/>
              </a:spcAft>
            </a:pPr>
            <a:r>
              <a:rPr lang="en-US"/>
              <a:t>Private &amp; Confidential</a:t>
            </a: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a:xfrm>
            <a:off x="8595360" y="6356350"/>
            <a:ext cx="2910840" cy="365125"/>
          </a:xfrm>
        </p:spPr>
        <p:txBody>
          <a:bodyPr>
            <a:normAutofit/>
          </a:bodyPr>
          <a:lstStyle/>
          <a:p>
            <a:pPr>
              <a:spcAft>
                <a:spcPts val="600"/>
              </a:spcAft>
            </a:pPr>
            <a:r>
              <a:rPr lang="en-US"/>
              <a:t>X-Skull</a:t>
            </a:r>
          </a:p>
        </p:txBody>
      </p:sp>
      <p:graphicFrame>
        <p:nvGraphicFramePr>
          <p:cNvPr id="14" name="Content Placeholder 2">
            <a:extLst>
              <a:ext uri="{FF2B5EF4-FFF2-40B4-BE49-F238E27FC236}">
                <a16:creationId xmlns:a16="http://schemas.microsoft.com/office/drawing/2014/main" id="{9A0AC87D-D257-4AD1-B92C-B9BC4D38A17B}"/>
              </a:ext>
            </a:extLst>
          </p:cNvPr>
          <p:cNvGraphicFramePr>
            <a:graphicFrameLocks noGrp="1"/>
          </p:cNvGraphicFramePr>
          <p:nvPr>
            <p:ph idx="1"/>
            <p:extLst>
              <p:ext uri="{D42A27DB-BD31-4B8C-83A1-F6EECF244321}">
                <p14:modId xmlns:p14="http://schemas.microsoft.com/office/powerpoint/2010/main" val="2830164251"/>
              </p:ext>
            </p:extLst>
          </p:nvPr>
        </p:nvGraphicFramePr>
        <p:xfrm>
          <a:off x="279400" y="2057401"/>
          <a:ext cx="11353800" cy="40362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06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1177809" y="527176"/>
            <a:ext cx="10515600" cy="623416"/>
          </a:xfrm>
        </p:spPr>
        <p:txBody>
          <a:bodyPr>
            <a:normAutofit fontScale="90000"/>
          </a:bodyPr>
          <a:lstStyle/>
          <a:p>
            <a:r>
              <a:rPr lang="en-US" b="1" dirty="0"/>
              <a:t>Annexure : Potential Investors  </a:t>
            </a: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p:txBody>
          <a:bodyPr/>
          <a:lstStyle/>
          <a:p>
            <a:r>
              <a:rPr lang="en-US" dirty="0"/>
              <a:t>X-Skull</a:t>
            </a:r>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p:txBody>
          <a:bodyPr/>
          <a:lstStyle/>
          <a:p>
            <a:r>
              <a:rPr lang="en-US" dirty="0"/>
              <a:t>Private &amp; Confidential</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p:txBody>
          <a:bodyPr/>
          <a:lstStyle/>
          <a:p>
            <a:fld id="{EE45C7AD-DD5A-834C-B9B5-0E0113E660C8}" type="slidenum">
              <a:rPr lang="en-US" smtClean="0"/>
              <a:t>16</a:t>
            </a:fld>
            <a:endParaRPr lang="en-US"/>
          </a:p>
        </p:txBody>
      </p:sp>
      <p:sp>
        <p:nvSpPr>
          <p:cNvPr id="2" name="Terminator 1">
            <a:extLst>
              <a:ext uri="{FF2B5EF4-FFF2-40B4-BE49-F238E27FC236}">
                <a16:creationId xmlns:a16="http://schemas.microsoft.com/office/drawing/2014/main" id="{DA3B090A-811B-6440-A7B7-F6620BE00AC4}"/>
              </a:ext>
            </a:extLst>
          </p:cNvPr>
          <p:cNvSpPr/>
          <p:nvPr/>
        </p:nvSpPr>
        <p:spPr>
          <a:xfrm>
            <a:off x="1273214" y="1493133"/>
            <a:ext cx="10232985" cy="1296366"/>
          </a:xfrm>
          <a:prstGeom prst="flowChartTerminato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t>Broad Peak Capital Advisors, in consultation with Angelina Jude shortlisted the following potential investors for their capital market</a:t>
            </a:r>
            <a:endParaRPr lang="en-US" sz="2400" dirty="0"/>
          </a:p>
        </p:txBody>
      </p:sp>
      <p:sp>
        <p:nvSpPr>
          <p:cNvPr id="10" name="Content Placeholder 2">
            <a:extLst>
              <a:ext uri="{FF2B5EF4-FFF2-40B4-BE49-F238E27FC236}">
                <a16:creationId xmlns:a16="http://schemas.microsoft.com/office/drawing/2014/main" id="{61D53C7C-E71E-8A4B-8D9B-228C06C17DA4}"/>
              </a:ext>
            </a:extLst>
          </p:cNvPr>
          <p:cNvSpPr>
            <a:spLocks noGrp="1"/>
          </p:cNvSpPr>
          <p:nvPr>
            <p:ph idx="1"/>
          </p:nvPr>
        </p:nvSpPr>
        <p:spPr>
          <a:xfrm>
            <a:off x="645374" y="3067290"/>
            <a:ext cx="11165626" cy="3151395"/>
          </a:xfrm>
          <a:ln>
            <a:solidFill>
              <a:schemeClr val="tx1">
                <a:alpha val="98000"/>
              </a:schemeClr>
            </a:solidFill>
          </a:ln>
        </p:spPr>
        <p:txBody>
          <a:bodyPr>
            <a:normAutofit/>
          </a:bodyPr>
          <a:lstStyle/>
          <a:p>
            <a:pPr marL="320040" indent="-320040">
              <a:lnSpc>
                <a:spcPct val="100000"/>
              </a:lnSpc>
              <a:spcBef>
                <a:spcPts val="1200"/>
              </a:spcBef>
              <a:buClr>
                <a:srgbClr val="ED6F0A"/>
              </a:buClr>
              <a:buSzPct val="80000"/>
              <a:buFont typeface="Wingdings" pitchFamily="2" charset="2"/>
              <a:buChar char="q"/>
            </a:pPr>
            <a:r>
              <a:rPr lang="en-US" sz="1600" b="1" dirty="0">
                <a:latin typeface="+mj-lt"/>
              </a:rPr>
              <a:t>Spark Capital	</a:t>
            </a:r>
            <a:r>
              <a:rPr lang="en-US" sz="1700" b="1" dirty="0">
                <a:latin typeface="+mj-lt"/>
              </a:rPr>
              <a:t>	</a:t>
            </a:r>
            <a:r>
              <a:rPr lang="en-US" sz="1400" dirty="0"/>
              <a:t>Leading mid-sized investment banker with focus to gaming industry and Series A</a:t>
            </a:r>
          </a:p>
          <a:p>
            <a:pPr marL="320040" indent="-320040">
              <a:lnSpc>
                <a:spcPct val="100000"/>
              </a:lnSpc>
              <a:spcBef>
                <a:spcPts val="1200"/>
              </a:spcBef>
              <a:buClr>
                <a:srgbClr val="ED6F0A"/>
              </a:buClr>
              <a:buSzPct val="80000"/>
              <a:buFont typeface="Wingdings" pitchFamily="2" charset="2"/>
              <a:buChar char="q"/>
            </a:pPr>
            <a:r>
              <a:rPr lang="en-US" sz="1600" b="1" dirty="0">
                <a:latin typeface="+mj-lt"/>
              </a:rPr>
              <a:t>Marathon-Edge	</a:t>
            </a:r>
            <a:r>
              <a:rPr lang="en-US" sz="1400" dirty="0"/>
              <a:t>New gen investor ready to back innovative young entrepreneurs (ticket $0.5M to $10</a:t>
            </a:r>
          </a:p>
          <a:p>
            <a:pPr marL="320040" indent="-320040">
              <a:lnSpc>
                <a:spcPct val="100000"/>
              </a:lnSpc>
              <a:spcBef>
                <a:spcPts val="1200"/>
              </a:spcBef>
              <a:buClr>
                <a:srgbClr val="ED6F0A"/>
              </a:buClr>
              <a:buSzPct val="80000"/>
              <a:buFont typeface="Wingdings" pitchFamily="2" charset="2"/>
              <a:buChar char="q"/>
            </a:pPr>
            <a:r>
              <a:rPr lang="en-US" sz="1600" b="1" dirty="0">
                <a:latin typeface="+mj-lt"/>
              </a:rPr>
              <a:t>Elevation Capital </a:t>
            </a:r>
            <a:r>
              <a:rPr lang="en-US" sz="1700" b="1" dirty="0"/>
              <a:t>	</a:t>
            </a:r>
            <a:r>
              <a:rPr lang="en-US" sz="1400" dirty="0"/>
              <a:t>Angel investor to back smart ideas in the gaming industry.  </a:t>
            </a:r>
          </a:p>
          <a:p>
            <a:pPr marL="320040" indent="-320040">
              <a:lnSpc>
                <a:spcPct val="100000"/>
              </a:lnSpc>
              <a:spcBef>
                <a:spcPts val="1200"/>
              </a:spcBef>
              <a:buClr>
                <a:srgbClr val="ED6F0A"/>
              </a:buClr>
              <a:buSzPct val="80000"/>
              <a:buFont typeface="Wingdings" pitchFamily="2" charset="2"/>
              <a:buChar char="q"/>
            </a:pPr>
            <a:r>
              <a:rPr lang="en-US" sz="1600" b="1" dirty="0">
                <a:latin typeface="+mj-lt"/>
              </a:rPr>
              <a:t>Mosaic Digital </a:t>
            </a:r>
            <a:r>
              <a:rPr lang="en-US" sz="1700" b="1" dirty="0"/>
              <a:t>		</a:t>
            </a:r>
            <a:r>
              <a:rPr lang="en-US" sz="1400" dirty="0"/>
              <a:t>Focus in gaming and entertainment and back budding entrepreneurs with a global vision</a:t>
            </a:r>
          </a:p>
          <a:p>
            <a:pPr marL="320040" indent="-320040">
              <a:lnSpc>
                <a:spcPct val="100000"/>
              </a:lnSpc>
              <a:spcBef>
                <a:spcPts val="1200"/>
              </a:spcBef>
              <a:buClr>
                <a:srgbClr val="ED6F0A"/>
              </a:buClr>
              <a:buSzPct val="80000"/>
              <a:buFont typeface="Wingdings" pitchFamily="2" charset="2"/>
              <a:buChar char="q"/>
            </a:pPr>
            <a:r>
              <a:rPr lang="en-US" sz="1600" b="1" dirty="0">
                <a:latin typeface="+mj-lt"/>
              </a:rPr>
              <a:t>Nexus Venture Partners	</a:t>
            </a:r>
            <a:r>
              <a:rPr lang="en-US" sz="1400" dirty="0"/>
              <a:t>Mid sized investor having successfully launched many first-generation entrepreneurs with and 				management support</a:t>
            </a:r>
          </a:p>
          <a:p>
            <a:pPr marL="320040" indent="-320040">
              <a:lnSpc>
                <a:spcPct val="100000"/>
              </a:lnSpc>
              <a:spcBef>
                <a:spcPts val="1200"/>
              </a:spcBef>
              <a:buClr>
                <a:srgbClr val="ED6F0A"/>
              </a:buClr>
              <a:buSzPct val="80000"/>
              <a:buFont typeface="Wingdings" pitchFamily="2" charset="2"/>
              <a:buChar char="q"/>
            </a:pPr>
            <a:r>
              <a:rPr lang="en-US" sz="1600" b="1" dirty="0"/>
              <a:t>T2D3 Capital		</a:t>
            </a:r>
            <a:r>
              <a:rPr lang="en-US" sz="1400" dirty="0"/>
              <a:t>Newly formed investor after successful career in the industry ready to support Series A 	</a:t>
            </a:r>
          </a:p>
        </p:txBody>
      </p:sp>
      <p:sp>
        <p:nvSpPr>
          <p:cNvPr id="13" name="Rectangle 12">
            <a:extLst>
              <a:ext uri="{FF2B5EF4-FFF2-40B4-BE49-F238E27FC236}">
                <a16:creationId xmlns:a16="http://schemas.microsoft.com/office/drawing/2014/main" id="{8A297379-FE8B-714C-BEEB-18D0B244D935}"/>
              </a:ext>
            </a:extLst>
          </p:cNvPr>
          <p:cNvSpPr/>
          <p:nvPr/>
        </p:nvSpPr>
        <p:spPr>
          <a:xfrm>
            <a:off x="726226" y="883285"/>
            <a:ext cx="10820400" cy="185006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Tree>
    <p:extLst>
      <p:ext uri="{BB962C8B-B14F-4D97-AF65-F5344CB8AC3E}">
        <p14:creationId xmlns:p14="http://schemas.microsoft.com/office/powerpoint/2010/main" val="4064824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 calcmode="lin" valueType="num">
                                      <p:cBhvr additive="base">
                                        <p:cTn id="18" dur="500" fill="hold"/>
                                        <p:tgtEl>
                                          <p:spTgt spid="10">
                                            <p:txEl>
                                              <p:pRg st="1" end="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 calcmode="lin" valueType="num">
                                      <p:cBhvr additive="base">
                                        <p:cTn id="24" dur="500" fill="hold"/>
                                        <p:tgtEl>
                                          <p:spTgt spid="10">
                                            <p:txEl>
                                              <p:pRg st="2" end="2"/>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anim calcmode="lin" valueType="num">
                                      <p:cBhvr additive="base">
                                        <p:cTn id="36" dur="500" fill="hold"/>
                                        <p:tgtEl>
                                          <p:spTgt spid="10">
                                            <p:txEl>
                                              <p:pRg st="4" end="4"/>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 calcmode="lin" valueType="num">
                                      <p:cBhvr additive="base">
                                        <p:cTn id="42" dur="500" fill="hold"/>
                                        <p:tgtEl>
                                          <p:spTgt spid="10">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DE20DFA-89DB-4DCD-9C6A-E6F94CA754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5" name="Picture 14">
            <a:extLst>
              <a:ext uri="{FF2B5EF4-FFF2-40B4-BE49-F238E27FC236}">
                <a16:creationId xmlns:a16="http://schemas.microsoft.com/office/drawing/2014/main" id="{B606DC21-B3AA-4AE9-844F-E667E84438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7" name="Rectangle 16">
            <a:extLst>
              <a:ext uri="{FF2B5EF4-FFF2-40B4-BE49-F238E27FC236}">
                <a16:creationId xmlns:a16="http://schemas.microsoft.com/office/drawing/2014/main" id="{E8F1C256-2F11-4A02-95F5-6AF1309D4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2BDADC1-247B-4A7D-8F47-DE446DCC6DF6}"/>
              </a:ext>
            </a:extLst>
          </p:cNvPr>
          <p:cNvPicPr>
            <a:picLocks noChangeAspect="1"/>
          </p:cNvPicPr>
          <p:nvPr/>
        </p:nvPicPr>
        <p:blipFill rotWithShape="1">
          <a:blip r:embed="rId4">
            <a:alphaModFix amt="40000"/>
          </a:blip>
          <a:srcRect t="15022" b="5191"/>
          <a:stretch/>
        </p:blipFill>
        <p:spPr>
          <a:xfrm>
            <a:off x="20" y="304810"/>
            <a:ext cx="12191980" cy="6857990"/>
          </a:xfrm>
          <a:prstGeom prst="rect">
            <a:avLst/>
          </a:prstGeom>
        </p:spPr>
      </p:pic>
      <p:sp>
        <p:nvSpPr>
          <p:cNvPr id="6" name="Slide Number Placeholder 5">
            <a:extLst>
              <a:ext uri="{FF2B5EF4-FFF2-40B4-BE49-F238E27FC236}">
                <a16:creationId xmlns:a16="http://schemas.microsoft.com/office/drawing/2014/main" id="{708E3F00-B4FA-B143-ABE0-A848E8A568E0}"/>
              </a:ext>
            </a:extLst>
          </p:cNvPr>
          <p:cNvSpPr>
            <a:spLocks noGrp="1"/>
          </p:cNvSpPr>
          <p:nvPr>
            <p:ph type="sldNum" sz="quarter" idx="12"/>
          </p:nvPr>
        </p:nvSpPr>
        <p:spPr>
          <a:xfrm>
            <a:off x="8077200" y="1430866"/>
            <a:ext cx="2743200" cy="365125"/>
          </a:xfrm>
        </p:spPr>
        <p:txBody>
          <a:bodyPr vert="horz" lIns="91440" tIns="45720" rIns="91440" bIns="45720" rtlCol="0" anchor="ctr">
            <a:normAutofit/>
          </a:bodyPr>
          <a:lstStyle/>
          <a:p>
            <a:pPr>
              <a:spcAft>
                <a:spcPts val="600"/>
              </a:spcAft>
            </a:pPr>
            <a:fld id="{EE45C7AD-DD5A-834C-B9B5-0E0113E660C8}" type="slidenum">
              <a:rPr lang="en-US" smtClean="0"/>
              <a:pPr>
                <a:spcAft>
                  <a:spcPts val="600"/>
                </a:spcAft>
              </a:pPr>
              <a:t>17</a:t>
            </a:fld>
            <a:endParaRPr lang="en-US"/>
          </a:p>
        </p:txBody>
      </p:sp>
      <p:pic>
        <p:nvPicPr>
          <p:cNvPr id="19" name="Picture 18">
            <a:extLst>
              <a:ext uri="{FF2B5EF4-FFF2-40B4-BE49-F238E27FC236}">
                <a16:creationId xmlns:a16="http://schemas.microsoft.com/office/drawing/2014/main" id="{D58DF76B-DED5-42E0-858C-715D29C802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1" name="Picture 20">
            <a:extLst>
              <a:ext uri="{FF2B5EF4-FFF2-40B4-BE49-F238E27FC236}">
                <a16:creationId xmlns:a16="http://schemas.microsoft.com/office/drawing/2014/main" id="{91DB274C-2710-4178-96F7-5B9CB12984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5" name="Footer Placeholder 4">
            <a:extLst>
              <a:ext uri="{FF2B5EF4-FFF2-40B4-BE49-F238E27FC236}">
                <a16:creationId xmlns:a16="http://schemas.microsoft.com/office/drawing/2014/main" id="{DBE8CB49-ACEE-D947-BDDF-0FBAE405199B}"/>
              </a:ext>
            </a:extLst>
          </p:cNvPr>
          <p:cNvSpPr>
            <a:spLocks noGrp="1"/>
          </p:cNvSpPr>
          <p:nvPr>
            <p:ph type="ftr" sz="quarter" idx="11"/>
          </p:nvPr>
        </p:nvSpPr>
        <p:spPr>
          <a:xfrm>
            <a:off x="152400" y="5772165"/>
            <a:ext cx="6400800" cy="365125"/>
          </a:xfrm>
        </p:spPr>
        <p:txBody>
          <a:bodyPr vert="horz" lIns="91440" tIns="45720" rIns="91440" bIns="45720" rtlCol="0" anchor="ctr">
            <a:normAutofit/>
          </a:bodyPr>
          <a:lstStyle/>
          <a:p>
            <a:pPr>
              <a:spcAft>
                <a:spcPts val="600"/>
              </a:spcAft>
            </a:pPr>
            <a:r>
              <a:rPr lang="en-US" dirty="0">
                <a:solidFill>
                  <a:schemeClr val="tx1"/>
                </a:solidFill>
              </a:rPr>
              <a:t>Private &amp; Confidential</a:t>
            </a:r>
          </a:p>
        </p:txBody>
      </p:sp>
      <p:sp>
        <p:nvSpPr>
          <p:cNvPr id="4" name="Date Placeholder 3">
            <a:extLst>
              <a:ext uri="{FF2B5EF4-FFF2-40B4-BE49-F238E27FC236}">
                <a16:creationId xmlns:a16="http://schemas.microsoft.com/office/drawing/2014/main" id="{C2E2460D-361A-2E4A-88A7-1A46F9B9CF2F}"/>
              </a:ext>
            </a:extLst>
          </p:cNvPr>
          <p:cNvSpPr>
            <a:spLocks noGrp="1"/>
          </p:cNvSpPr>
          <p:nvPr>
            <p:ph type="dt" sz="half" idx="10"/>
          </p:nvPr>
        </p:nvSpPr>
        <p:spPr>
          <a:xfrm>
            <a:off x="8950961" y="5884885"/>
            <a:ext cx="2910840" cy="374642"/>
          </a:xfrm>
        </p:spPr>
        <p:txBody>
          <a:bodyPr vert="horz" lIns="91440" tIns="45720" rIns="91440" bIns="45720" rtlCol="0" anchor="ctr">
            <a:normAutofit/>
          </a:bodyPr>
          <a:lstStyle/>
          <a:p>
            <a:pPr>
              <a:spcAft>
                <a:spcPts val="600"/>
              </a:spcAft>
            </a:pPr>
            <a:r>
              <a:rPr lang="en-US" dirty="0">
                <a:solidFill>
                  <a:schemeClr val="tx1"/>
                </a:solidFill>
              </a:rPr>
              <a:t>X-Skull</a:t>
            </a:r>
          </a:p>
        </p:txBody>
      </p:sp>
      <p:sp>
        <p:nvSpPr>
          <p:cNvPr id="8" name="Rectangle 7">
            <a:extLst>
              <a:ext uri="{FF2B5EF4-FFF2-40B4-BE49-F238E27FC236}">
                <a16:creationId xmlns:a16="http://schemas.microsoft.com/office/drawing/2014/main" id="{D9FB1239-DF3A-4043-BE61-7C04B7B01E3D}"/>
              </a:ext>
            </a:extLst>
          </p:cNvPr>
          <p:cNvSpPr/>
          <p:nvPr/>
        </p:nvSpPr>
        <p:spPr>
          <a:xfrm>
            <a:off x="3953931" y="2731341"/>
            <a:ext cx="4284138" cy="92333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en-US" sz="5400" b="0" cap="none" spc="0" dirty="0">
                <a:ln w="0"/>
                <a:solidFill>
                  <a:schemeClr val="accent1"/>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56924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8">
                                            <p:txEl>
                                              <p:pRg st="0" end="0"/>
                                            </p:txEl>
                                          </p:spTgt>
                                        </p:tgtEl>
                                        <p:attrNameLst>
                                          <p:attrName>style.visibility</p:attrName>
                                        </p:attrNameLst>
                                      </p:cBhvr>
                                      <p:to>
                                        <p:strVal val="visible"/>
                                      </p:to>
                                    </p:set>
                                    <p:set>
                                      <p:cBhvr>
                                        <p:cTn id="7" dur="455" fill="hold">
                                          <p:stCondLst>
                                            <p:cond delay="0"/>
                                          </p:stCondLst>
                                        </p:cTn>
                                        <p:tgtEl>
                                          <p:spTgt spid="8">
                                            <p:txEl>
                                              <p:pRg st="0" end="0"/>
                                            </p:txEl>
                                          </p:spTgt>
                                        </p:tgtEl>
                                        <p:attrNameLst>
                                          <p:attrName>style.rotation</p:attrName>
                                        </p:attrNameLst>
                                      </p:cBhvr>
                                      <p:to>
                                        <p:strVal val="-45.0"/>
                                      </p:to>
                                    </p:set>
                                    <p:anim calcmode="lin" valueType="num">
                                      <p:cBhvr>
                                        <p:cTn id="8" dur="455" fill="hold">
                                          <p:stCondLst>
                                            <p:cond delay="455"/>
                                          </p:stCondLst>
                                        </p:cTn>
                                        <p:tgtEl>
                                          <p:spTgt spid="8">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8">
                                            <p:txEl>
                                              <p:pRg st="0" end="0"/>
                                            </p:txEl>
                                          </p:spTgt>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8">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8">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9CA8DC-BFF9-F348-8114-D6909E580AEB}"/>
              </a:ext>
            </a:extLst>
          </p:cNvPr>
          <p:cNvSpPr>
            <a:spLocks noGrp="1"/>
          </p:cNvSpPr>
          <p:nvPr>
            <p:ph type="title"/>
          </p:nvPr>
        </p:nvSpPr>
        <p:spPr>
          <a:xfrm>
            <a:off x="751701" y="365126"/>
            <a:ext cx="10515600" cy="623416"/>
          </a:xfrm>
        </p:spPr>
        <p:txBody>
          <a:bodyPr>
            <a:normAutofit fontScale="90000"/>
          </a:bodyPr>
          <a:lstStyle/>
          <a:p>
            <a:r>
              <a:rPr lang="en-US" b="1" dirty="0"/>
              <a:t>Table Of Content</a:t>
            </a:r>
          </a:p>
        </p:txBody>
      </p:sp>
      <p:sp>
        <p:nvSpPr>
          <p:cNvPr id="6" name="Date Placeholder 5">
            <a:extLst>
              <a:ext uri="{FF2B5EF4-FFF2-40B4-BE49-F238E27FC236}">
                <a16:creationId xmlns:a16="http://schemas.microsoft.com/office/drawing/2014/main" id="{C156167E-FBA9-3C4A-8D44-D177023D31B5}"/>
              </a:ext>
            </a:extLst>
          </p:cNvPr>
          <p:cNvSpPr>
            <a:spLocks noGrp="1"/>
          </p:cNvSpPr>
          <p:nvPr>
            <p:ph type="dt" sz="half" idx="10"/>
          </p:nvPr>
        </p:nvSpPr>
        <p:spPr/>
        <p:txBody>
          <a:bodyPr/>
          <a:lstStyle/>
          <a:p>
            <a:r>
              <a:rPr lang="en-US"/>
              <a:t>X-Skull</a:t>
            </a:r>
          </a:p>
        </p:txBody>
      </p:sp>
      <p:sp>
        <p:nvSpPr>
          <p:cNvPr id="2" name="Footer Placeholder 1">
            <a:extLst>
              <a:ext uri="{FF2B5EF4-FFF2-40B4-BE49-F238E27FC236}">
                <a16:creationId xmlns:a16="http://schemas.microsoft.com/office/drawing/2014/main" id="{C29D4730-A459-244B-A6A4-CB4AD1090118}"/>
              </a:ext>
            </a:extLst>
          </p:cNvPr>
          <p:cNvSpPr>
            <a:spLocks noGrp="1"/>
          </p:cNvSpPr>
          <p:nvPr>
            <p:ph type="ftr" sz="quarter" idx="11"/>
          </p:nvPr>
        </p:nvSpPr>
        <p:spPr/>
        <p:txBody>
          <a:bodyPr/>
          <a:lstStyle/>
          <a:p>
            <a:r>
              <a:rPr lang="en-US"/>
              <a:t>Private &amp; Confidential</a:t>
            </a:r>
          </a:p>
        </p:txBody>
      </p:sp>
      <p:sp>
        <p:nvSpPr>
          <p:cNvPr id="3" name="Slide Number Placeholder 2">
            <a:extLst>
              <a:ext uri="{FF2B5EF4-FFF2-40B4-BE49-F238E27FC236}">
                <a16:creationId xmlns:a16="http://schemas.microsoft.com/office/drawing/2014/main" id="{D35DAA04-1C70-5047-BF18-AE6A206CD8EA}"/>
              </a:ext>
            </a:extLst>
          </p:cNvPr>
          <p:cNvSpPr>
            <a:spLocks noGrp="1"/>
          </p:cNvSpPr>
          <p:nvPr>
            <p:ph type="sldNum" sz="quarter" idx="12"/>
          </p:nvPr>
        </p:nvSpPr>
        <p:spPr/>
        <p:txBody>
          <a:bodyPr/>
          <a:lstStyle/>
          <a:p>
            <a:fld id="{EE45C7AD-DD5A-834C-B9B5-0E0113E660C8}" type="slidenum">
              <a:rPr lang="en-US" smtClean="0"/>
              <a:t>2</a:t>
            </a:fld>
            <a:endParaRPr lang="en-US" dirty="0"/>
          </a:p>
        </p:txBody>
      </p:sp>
      <p:grpSp>
        <p:nvGrpSpPr>
          <p:cNvPr id="5" name="Group 4">
            <a:extLst>
              <a:ext uri="{FF2B5EF4-FFF2-40B4-BE49-F238E27FC236}">
                <a16:creationId xmlns:a16="http://schemas.microsoft.com/office/drawing/2014/main" id="{82E40B0A-C63C-E54C-956A-AEF0587DBEAC}"/>
              </a:ext>
            </a:extLst>
          </p:cNvPr>
          <p:cNvGrpSpPr/>
          <p:nvPr/>
        </p:nvGrpSpPr>
        <p:grpSpPr>
          <a:xfrm>
            <a:off x="2456212" y="1201942"/>
            <a:ext cx="7976888" cy="5094174"/>
            <a:chOff x="1767447" y="1166317"/>
            <a:chExt cx="7976888" cy="5094174"/>
          </a:xfrm>
        </p:grpSpPr>
        <p:sp>
          <p:nvSpPr>
            <p:cNvPr id="7" name="Straight Connector 6">
              <a:extLst>
                <a:ext uri="{FF2B5EF4-FFF2-40B4-BE49-F238E27FC236}">
                  <a16:creationId xmlns:a16="http://schemas.microsoft.com/office/drawing/2014/main" id="{EB5AE237-3702-3240-9B37-FD75BC4275A0}"/>
                </a:ext>
              </a:extLst>
            </p:cNvPr>
            <p:cNvSpPr/>
            <p:nvPr/>
          </p:nvSpPr>
          <p:spPr>
            <a:xfrm>
              <a:off x="1769423" y="1166317"/>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Freeform 8">
              <a:extLst>
                <a:ext uri="{FF2B5EF4-FFF2-40B4-BE49-F238E27FC236}">
                  <a16:creationId xmlns:a16="http://schemas.microsoft.com/office/drawing/2014/main" id="{2B43EBE8-D2FB-1845-ABE4-F98781328A08}"/>
                </a:ext>
              </a:extLst>
            </p:cNvPr>
            <p:cNvSpPr/>
            <p:nvPr/>
          </p:nvSpPr>
          <p:spPr>
            <a:xfrm>
              <a:off x="1769423" y="1166317"/>
              <a:ext cx="7947601" cy="471590"/>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Business Vision &amp; Goal</a:t>
              </a:r>
              <a:endParaRPr lang="en-US" sz="1600" kern="1200" dirty="0"/>
            </a:p>
          </p:txBody>
        </p:sp>
        <p:sp>
          <p:nvSpPr>
            <p:cNvPr id="10" name="Straight Connector 9">
              <a:extLst>
                <a:ext uri="{FF2B5EF4-FFF2-40B4-BE49-F238E27FC236}">
                  <a16:creationId xmlns:a16="http://schemas.microsoft.com/office/drawing/2014/main" id="{95CB9799-96FB-BD4B-9C18-54BCA192E63B}"/>
                </a:ext>
              </a:extLst>
            </p:cNvPr>
            <p:cNvSpPr/>
            <p:nvPr/>
          </p:nvSpPr>
          <p:spPr>
            <a:xfrm>
              <a:off x="1769423" y="1483533"/>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1" name="Freeform 10">
              <a:extLst>
                <a:ext uri="{FF2B5EF4-FFF2-40B4-BE49-F238E27FC236}">
                  <a16:creationId xmlns:a16="http://schemas.microsoft.com/office/drawing/2014/main" id="{BAE31E45-4141-E044-8AA2-62B1A2465E0E}"/>
                </a:ext>
              </a:extLst>
            </p:cNvPr>
            <p:cNvSpPr/>
            <p:nvPr/>
          </p:nvSpPr>
          <p:spPr>
            <a:xfrm>
              <a:off x="1769423" y="1507283"/>
              <a:ext cx="7947601" cy="300299"/>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Industry Challenges</a:t>
              </a:r>
              <a:endParaRPr lang="en-US" sz="1600" kern="1200" dirty="0"/>
            </a:p>
          </p:txBody>
        </p:sp>
        <p:sp>
          <p:nvSpPr>
            <p:cNvPr id="12" name="Straight Connector 11">
              <a:extLst>
                <a:ext uri="{FF2B5EF4-FFF2-40B4-BE49-F238E27FC236}">
                  <a16:creationId xmlns:a16="http://schemas.microsoft.com/office/drawing/2014/main" id="{AC6355CD-8C89-1344-94E3-FF08B99A46EC}"/>
                </a:ext>
              </a:extLst>
            </p:cNvPr>
            <p:cNvSpPr/>
            <p:nvPr/>
          </p:nvSpPr>
          <p:spPr>
            <a:xfrm>
              <a:off x="1769423" y="1860123"/>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Freeform 12">
              <a:extLst>
                <a:ext uri="{FF2B5EF4-FFF2-40B4-BE49-F238E27FC236}">
                  <a16:creationId xmlns:a16="http://schemas.microsoft.com/office/drawing/2014/main" id="{84F2E857-82F3-4846-861C-58C791ECCF68}"/>
                </a:ext>
              </a:extLst>
            </p:cNvPr>
            <p:cNvSpPr/>
            <p:nvPr/>
          </p:nvSpPr>
          <p:spPr>
            <a:xfrm>
              <a:off x="1769423" y="1860123"/>
              <a:ext cx="7947601" cy="286964"/>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Market Trends &amp; Opportunity</a:t>
              </a:r>
              <a:endParaRPr lang="en-US" sz="1600" kern="1200" dirty="0"/>
            </a:p>
          </p:txBody>
        </p:sp>
        <p:sp>
          <p:nvSpPr>
            <p:cNvPr id="14" name="Straight Connector 13">
              <a:extLst>
                <a:ext uri="{FF2B5EF4-FFF2-40B4-BE49-F238E27FC236}">
                  <a16:creationId xmlns:a16="http://schemas.microsoft.com/office/drawing/2014/main" id="{84BAF8AB-87D5-E34C-ACC3-1F2586FA0DC0}"/>
                </a:ext>
              </a:extLst>
            </p:cNvPr>
            <p:cNvSpPr/>
            <p:nvPr/>
          </p:nvSpPr>
          <p:spPr>
            <a:xfrm>
              <a:off x="1769423" y="2189214"/>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Freeform 14">
              <a:extLst>
                <a:ext uri="{FF2B5EF4-FFF2-40B4-BE49-F238E27FC236}">
                  <a16:creationId xmlns:a16="http://schemas.microsoft.com/office/drawing/2014/main" id="{56432BF4-19C6-2D47-B2AE-5DE7008B567B}"/>
                </a:ext>
              </a:extLst>
            </p:cNvPr>
            <p:cNvSpPr/>
            <p:nvPr/>
          </p:nvSpPr>
          <p:spPr>
            <a:xfrm>
              <a:off x="1769423" y="2925475"/>
              <a:ext cx="7947601" cy="364715"/>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GTM Plan &amp; Biz Dev</a:t>
              </a:r>
              <a:endParaRPr lang="en-US" sz="1600" kern="1200" dirty="0"/>
            </a:p>
          </p:txBody>
        </p:sp>
        <p:sp>
          <p:nvSpPr>
            <p:cNvPr id="16" name="Straight Connector 15">
              <a:extLst>
                <a:ext uri="{FF2B5EF4-FFF2-40B4-BE49-F238E27FC236}">
                  <a16:creationId xmlns:a16="http://schemas.microsoft.com/office/drawing/2014/main" id="{223DBB37-3AEF-C04D-A288-1314AC047495}"/>
                </a:ext>
              </a:extLst>
            </p:cNvPr>
            <p:cNvSpPr/>
            <p:nvPr/>
          </p:nvSpPr>
          <p:spPr>
            <a:xfrm>
              <a:off x="1769423" y="2542048"/>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Freeform 16">
              <a:extLst>
                <a:ext uri="{FF2B5EF4-FFF2-40B4-BE49-F238E27FC236}">
                  <a16:creationId xmlns:a16="http://schemas.microsoft.com/office/drawing/2014/main" id="{07C66FC3-7715-CA40-9520-FFB4ACD99145}"/>
                </a:ext>
              </a:extLst>
            </p:cNvPr>
            <p:cNvSpPr/>
            <p:nvPr/>
          </p:nvSpPr>
          <p:spPr>
            <a:xfrm>
              <a:off x="1769423" y="3278317"/>
              <a:ext cx="7947601" cy="331584"/>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SWOT Analysis</a:t>
              </a:r>
              <a:endParaRPr lang="en-US" sz="1600" kern="1200" dirty="0"/>
            </a:p>
          </p:txBody>
        </p:sp>
        <p:sp>
          <p:nvSpPr>
            <p:cNvPr id="18" name="Straight Connector 17">
              <a:extLst>
                <a:ext uri="{FF2B5EF4-FFF2-40B4-BE49-F238E27FC236}">
                  <a16:creationId xmlns:a16="http://schemas.microsoft.com/office/drawing/2014/main" id="{ADDBD4F9-1634-EB4F-A146-1CBA161F1796}"/>
                </a:ext>
              </a:extLst>
            </p:cNvPr>
            <p:cNvSpPr/>
            <p:nvPr/>
          </p:nvSpPr>
          <p:spPr>
            <a:xfrm>
              <a:off x="1769423" y="2894882"/>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Freeform 18">
              <a:extLst>
                <a:ext uri="{FF2B5EF4-FFF2-40B4-BE49-F238E27FC236}">
                  <a16:creationId xmlns:a16="http://schemas.microsoft.com/office/drawing/2014/main" id="{E857468B-D8D3-4048-9885-9015F2E001B2}"/>
                </a:ext>
              </a:extLst>
            </p:cNvPr>
            <p:cNvSpPr/>
            <p:nvPr/>
          </p:nvSpPr>
          <p:spPr>
            <a:xfrm>
              <a:off x="1796734" y="4996944"/>
              <a:ext cx="7947601" cy="325833"/>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About Founder</a:t>
              </a:r>
              <a:endParaRPr lang="en-US" sz="1600" kern="1200" dirty="0"/>
            </a:p>
          </p:txBody>
        </p:sp>
        <p:sp>
          <p:nvSpPr>
            <p:cNvPr id="20" name="Straight Connector 19">
              <a:extLst>
                <a:ext uri="{FF2B5EF4-FFF2-40B4-BE49-F238E27FC236}">
                  <a16:creationId xmlns:a16="http://schemas.microsoft.com/office/drawing/2014/main" id="{62382990-CD3D-AA48-BA38-E70544A27269}"/>
                </a:ext>
              </a:extLst>
            </p:cNvPr>
            <p:cNvSpPr/>
            <p:nvPr/>
          </p:nvSpPr>
          <p:spPr>
            <a:xfrm>
              <a:off x="1769423" y="3972111"/>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Freeform 20">
              <a:extLst>
                <a:ext uri="{FF2B5EF4-FFF2-40B4-BE49-F238E27FC236}">
                  <a16:creationId xmlns:a16="http://schemas.microsoft.com/office/drawing/2014/main" id="{2D87E922-A783-D44A-9097-064F11138702}"/>
                </a:ext>
              </a:extLst>
            </p:cNvPr>
            <p:cNvSpPr/>
            <p:nvPr/>
          </p:nvSpPr>
          <p:spPr>
            <a:xfrm>
              <a:off x="1769423" y="3995862"/>
              <a:ext cx="7947601" cy="276616"/>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Pricing Strategy</a:t>
              </a:r>
              <a:endParaRPr lang="en-US" sz="1600" kern="1200" dirty="0"/>
            </a:p>
          </p:txBody>
        </p:sp>
        <p:sp>
          <p:nvSpPr>
            <p:cNvPr id="22" name="Straight Connector 21">
              <a:extLst>
                <a:ext uri="{FF2B5EF4-FFF2-40B4-BE49-F238E27FC236}">
                  <a16:creationId xmlns:a16="http://schemas.microsoft.com/office/drawing/2014/main" id="{C4696637-2FA6-C844-86BB-E3EE65BA5419}"/>
                </a:ext>
              </a:extLst>
            </p:cNvPr>
            <p:cNvSpPr/>
            <p:nvPr/>
          </p:nvSpPr>
          <p:spPr>
            <a:xfrm>
              <a:off x="1769423" y="4324951"/>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Freeform 22">
              <a:extLst>
                <a:ext uri="{FF2B5EF4-FFF2-40B4-BE49-F238E27FC236}">
                  <a16:creationId xmlns:a16="http://schemas.microsoft.com/office/drawing/2014/main" id="{8D63D2CB-B003-A540-BED4-99417D264837}"/>
                </a:ext>
              </a:extLst>
            </p:cNvPr>
            <p:cNvSpPr/>
            <p:nvPr/>
          </p:nvSpPr>
          <p:spPr>
            <a:xfrm>
              <a:off x="1769423" y="4324948"/>
              <a:ext cx="7947601" cy="276534"/>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5-Year Financial Plan</a:t>
              </a:r>
              <a:endParaRPr lang="en-US" sz="1600" kern="1200" dirty="0"/>
            </a:p>
          </p:txBody>
        </p:sp>
        <p:sp>
          <p:nvSpPr>
            <p:cNvPr id="24" name="Straight Connector 23">
              <a:extLst>
                <a:ext uri="{FF2B5EF4-FFF2-40B4-BE49-F238E27FC236}">
                  <a16:creationId xmlns:a16="http://schemas.microsoft.com/office/drawing/2014/main" id="{4CE1F8A6-0163-3143-A608-822979554C17}"/>
                </a:ext>
              </a:extLst>
            </p:cNvPr>
            <p:cNvSpPr/>
            <p:nvPr/>
          </p:nvSpPr>
          <p:spPr>
            <a:xfrm>
              <a:off x="1769423" y="4642165"/>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Freeform 24">
              <a:extLst>
                <a:ext uri="{FF2B5EF4-FFF2-40B4-BE49-F238E27FC236}">
                  <a16:creationId xmlns:a16="http://schemas.microsoft.com/office/drawing/2014/main" id="{B22307FE-CBC9-5D44-A91F-974E56A7BCE6}"/>
                </a:ext>
              </a:extLst>
            </p:cNvPr>
            <p:cNvSpPr/>
            <p:nvPr/>
          </p:nvSpPr>
          <p:spPr>
            <a:xfrm>
              <a:off x="1767447" y="4643597"/>
              <a:ext cx="7947601" cy="295368"/>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Capital Need &amp; Enterprise Valuation</a:t>
              </a:r>
              <a:endParaRPr lang="en-US" sz="1600" kern="1200" dirty="0"/>
            </a:p>
          </p:txBody>
        </p:sp>
        <p:sp>
          <p:nvSpPr>
            <p:cNvPr id="26" name="Straight Connector 25">
              <a:extLst>
                <a:ext uri="{FF2B5EF4-FFF2-40B4-BE49-F238E27FC236}">
                  <a16:creationId xmlns:a16="http://schemas.microsoft.com/office/drawing/2014/main" id="{6DED1BE1-3EB1-5D41-8CE1-62FEF2CC2A4A}"/>
                </a:ext>
              </a:extLst>
            </p:cNvPr>
            <p:cNvSpPr/>
            <p:nvPr/>
          </p:nvSpPr>
          <p:spPr>
            <a:xfrm>
              <a:off x="1769423" y="4971251"/>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Freeform 26">
              <a:extLst>
                <a:ext uri="{FF2B5EF4-FFF2-40B4-BE49-F238E27FC236}">
                  <a16:creationId xmlns:a16="http://schemas.microsoft.com/office/drawing/2014/main" id="{B347A5D1-BFFD-D644-BB83-0691FC7A4934}"/>
                </a:ext>
              </a:extLst>
            </p:cNvPr>
            <p:cNvSpPr/>
            <p:nvPr/>
          </p:nvSpPr>
          <p:spPr>
            <a:xfrm>
              <a:off x="1769423" y="5327507"/>
              <a:ext cx="7947601" cy="289522"/>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Next Steps</a:t>
              </a:r>
              <a:endParaRPr lang="en-US" sz="1600" kern="1200" dirty="0"/>
            </a:p>
          </p:txBody>
        </p:sp>
        <p:sp>
          <p:nvSpPr>
            <p:cNvPr id="28" name="Straight Connector 27">
              <a:extLst>
                <a:ext uri="{FF2B5EF4-FFF2-40B4-BE49-F238E27FC236}">
                  <a16:creationId xmlns:a16="http://schemas.microsoft.com/office/drawing/2014/main" id="{0BBD912C-8F79-364D-8DE0-03B9632CD303}"/>
                </a:ext>
              </a:extLst>
            </p:cNvPr>
            <p:cNvSpPr/>
            <p:nvPr/>
          </p:nvSpPr>
          <p:spPr>
            <a:xfrm>
              <a:off x="1769423" y="5300337"/>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Freeform 28">
              <a:extLst>
                <a:ext uri="{FF2B5EF4-FFF2-40B4-BE49-F238E27FC236}">
                  <a16:creationId xmlns:a16="http://schemas.microsoft.com/office/drawing/2014/main" id="{BFEB9E3F-BAF9-D14F-90D9-717919EFF256}"/>
                </a:ext>
              </a:extLst>
            </p:cNvPr>
            <p:cNvSpPr/>
            <p:nvPr/>
          </p:nvSpPr>
          <p:spPr>
            <a:xfrm>
              <a:off x="1781296" y="5788901"/>
              <a:ext cx="7947601" cy="471590"/>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Annexure:  Shortlisted Investors (internal use not for circulation)</a:t>
              </a:r>
              <a:endParaRPr lang="en-US" sz="1600" kern="1200" dirty="0"/>
            </a:p>
          </p:txBody>
        </p:sp>
      </p:grpSp>
      <p:sp>
        <p:nvSpPr>
          <p:cNvPr id="30" name="Freeform 29">
            <a:extLst>
              <a:ext uri="{FF2B5EF4-FFF2-40B4-BE49-F238E27FC236}">
                <a16:creationId xmlns:a16="http://schemas.microsoft.com/office/drawing/2014/main" id="{C08BFEDE-F1EC-DD4C-A7E9-BC88A845DE2E}"/>
              </a:ext>
            </a:extLst>
          </p:cNvPr>
          <p:cNvSpPr/>
          <p:nvPr/>
        </p:nvSpPr>
        <p:spPr>
          <a:xfrm>
            <a:off x="2468086" y="2250031"/>
            <a:ext cx="7947601" cy="300299"/>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Market Sizing</a:t>
            </a:r>
            <a:endParaRPr lang="en-US" sz="1600" kern="1200" dirty="0"/>
          </a:p>
        </p:txBody>
      </p:sp>
      <p:sp>
        <p:nvSpPr>
          <p:cNvPr id="31" name="Freeform 30">
            <a:extLst>
              <a:ext uri="{FF2B5EF4-FFF2-40B4-BE49-F238E27FC236}">
                <a16:creationId xmlns:a16="http://schemas.microsoft.com/office/drawing/2014/main" id="{1ABF5D8E-7ADF-2F45-81A5-DB4CBD7FFA6E}"/>
              </a:ext>
            </a:extLst>
          </p:cNvPr>
          <p:cNvSpPr/>
          <p:nvPr/>
        </p:nvSpPr>
        <p:spPr>
          <a:xfrm>
            <a:off x="2454234" y="2604309"/>
            <a:ext cx="7947601" cy="322617"/>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Value Proposition</a:t>
            </a:r>
            <a:endParaRPr lang="en-US" sz="1600" kern="1200" dirty="0"/>
          </a:p>
        </p:txBody>
      </p:sp>
      <p:sp>
        <p:nvSpPr>
          <p:cNvPr id="33" name="Straight Connector 32">
            <a:extLst>
              <a:ext uri="{FF2B5EF4-FFF2-40B4-BE49-F238E27FC236}">
                <a16:creationId xmlns:a16="http://schemas.microsoft.com/office/drawing/2014/main" id="{241F8A10-27A6-4448-81B7-090125217887}"/>
              </a:ext>
            </a:extLst>
          </p:cNvPr>
          <p:cNvSpPr/>
          <p:nvPr/>
        </p:nvSpPr>
        <p:spPr>
          <a:xfrm>
            <a:off x="2503711" y="3281369"/>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Straight Connector 33">
            <a:extLst>
              <a:ext uri="{FF2B5EF4-FFF2-40B4-BE49-F238E27FC236}">
                <a16:creationId xmlns:a16="http://schemas.microsoft.com/office/drawing/2014/main" id="{DD7EF192-FEDC-554D-BF60-5FCC237AB688}"/>
              </a:ext>
            </a:extLst>
          </p:cNvPr>
          <p:cNvSpPr/>
          <p:nvPr/>
        </p:nvSpPr>
        <p:spPr>
          <a:xfrm>
            <a:off x="2479961" y="3625753"/>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Freeform 34">
            <a:extLst>
              <a:ext uri="{FF2B5EF4-FFF2-40B4-BE49-F238E27FC236}">
                <a16:creationId xmlns:a16="http://schemas.microsoft.com/office/drawing/2014/main" id="{85B81FCE-8C6E-CF4B-A889-C1125D49FB52}"/>
              </a:ext>
            </a:extLst>
          </p:cNvPr>
          <p:cNvSpPr/>
          <p:nvPr/>
        </p:nvSpPr>
        <p:spPr>
          <a:xfrm>
            <a:off x="2432463" y="3656338"/>
            <a:ext cx="7947601" cy="331584"/>
          </a:xfrm>
          <a:custGeom>
            <a:avLst/>
            <a:gdLst>
              <a:gd name="connsiteX0" fmla="*/ 0 w 7947601"/>
              <a:gd name="connsiteY0" fmla="*/ 0 h 471590"/>
              <a:gd name="connsiteX1" fmla="*/ 7947601 w 7947601"/>
              <a:gd name="connsiteY1" fmla="*/ 0 h 471590"/>
              <a:gd name="connsiteX2" fmla="*/ 7947601 w 7947601"/>
              <a:gd name="connsiteY2" fmla="*/ 471590 h 471590"/>
              <a:gd name="connsiteX3" fmla="*/ 0 w 7947601"/>
              <a:gd name="connsiteY3" fmla="*/ 471590 h 471590"/>
              <a:gd name="connsiteX4" fmla="*/ 0 w 7947601"/>
              <a:gd name="connsiteY4" fmla="*/ 0 h 471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7601" h="471590">
                <a:moveTo>
                  <a:pt x="0" y="0"/>
                </a:moveTo>
                <a:lnTo>
                  <a:pt x="7947601" y="0"/>
                </a:lnTo>
                <a:lnTo>
                  <a:pt x="7947601" y="471590"/>
                </a:lnTo>
                <a:lnTo>
                  <a:pt x="0" y="4715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Marketing Initiatives - Referrals &amp; Feedback</a:t>
            </a:r>
            <a:endParaRPr lang="en-US" sz="1600" kern="1200" dirty="0"/>
          </a:p>
        </p:txBody>
      </p:sp>
      <p:sp>
        <p:nvSpPr>
          <p:cNvPr id="36" name="Straight Connector 35">
            <a:extLst>
              <a:ext uri="{FF2B5EF4-FFF2-40B4-BE49-F238E27FC236}">
                <a16:creationId xmlns:a16="http://schemas.microsoft.com/office/drawing/2014/main" id="{F5DD30A2-8723-AD43-AADF-5845DC8C5133}"/>
              </a:ext>
            </a:extLst>
          </p:cNvPr>
          <p:cNvSpPr/>
          <p:nvPr/>
        </p:nvSpPr>
        <p:spPr>
          <a:xfrm>
            <a:off x="2491838" y="5725864"/>
            <a:ext cx="7947601"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265430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a:xfrm>
            <a:off x="8763000" y="381000"/>
            <a:ext cx="2743200" cy="365125"/>
          </a:xfrm>
        </p:spPr>
        <p:txBody>
          <a:bodyPr>
            <a:normAutofit/>
          </a:bodyPr>
          <a:lstStyle/>
          <a:p>
            <a:pPr>
              <a:spcAft>
                <a:spcPts val="600"/>
              </a:spcAft>
            </a:pPr>
            <a:fld id="{EE45C7AD-DD5A-834C-B9B5-0E0113E660C8}" type="slidenum">
              <a:rPr lang="en-US" smtClean="0"/>
              <a:pPr>
                <a:spcAft>
                  <a:spcPts val="600"/>
                </a:spcAft>
              </a:pPr>
              <a:t>3</a:t>
            </a:fld>
            <a:endParaRPr lang="en-US"/>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a:xfrm>
            <a:off x="685800" y="6355845"/>
            <a:ext cx="7772400" cy="365125"/>
          </a:xfrm>
        </p:spPr>
        <p:txBody>
          <a:bodyPr>
            <a:normAutofit/>
          </a:bodyPr>
          <a:lstStyle/>
          <a:p>
            <a:pPr>
              <a:spcAft>
                <a:spcPts val="600"/>
              </a:spcAft>
            </a:pPr>
            <a:r>
              <a:rPr lang="en-US"/>
              <a:t>Private &amp; Confidential</a:t>
            </a: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a:xfrm>
            <a:off x="8595360" y="6356350"/>
            <a:ext cx="2910840" cy="365125"/>
          </a:xfrm>
        </p:spPr>
        <p:txBody>
          <a:bodyPr>
            <a:normAutofit/>
          </a:bodyPr>
          <a:lstStyle/>
          <a:p>
            <a:pPr>
              <a:spcAft>
                <a:spcPts val="600"/>
              </a:spcAft>
            </a:pPr>
            <a:r>
              <a:rPr lang="en-US"/>
              <a:t>X-Skull</a:t>
            </a:r>
          </a:p>
        </p:txBody>
      </p:sp>
      <p:graphicFrame>
        <p:nvGraphicFramePr>
          <p:cNvPr id="14" name="Content Placeholder 2">
            <a:extLst>
              <a:ext uri="{FF2B5EF4-FFF2-40B4-BE49-F238E27FC236}">
                <a16:creationId xmlns:a16="http://schemas.microsoft.com/office/drawing/2014/main" id="{F68A790C-B9FA-4096-A985-D4515DE39C62}"/>
              </a:ext>
            </a:extLst>
          </p:cNvPr>
          <p:cNvGraphicFramePr>
            <a:graphicFrameLocks noGrp="1"/>
          </p:cNvGraphicFramePr>
          <p:nvPr>
            <p:ph idx="1"/>
            <p:extLst>
              <p:ext uri="{D42A27DB-BD31-4B8C-83A1-F6EECF244321}">
                <p14:modId xmlns:p14="http://schemas.microsoft.com/office/powerpoint/2010/main" val="3716435361"/>
              </p:ext>
            </p:extLst>
          </p:nvPr>
        </p:nvGraphicFramePr>
        <p:xfrm>
          <a:off x="685800" y="1597152"/>
          <a:ext cx="10945368" cy="4584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itle 3">
            <a:extLst>
              <a:ext uri="{FF2B5EF4-FFF2-40B4-BE49-F238E27FC236}">
                <a16:creationId xmlns:a16="http://schemas.microsoft.com/office/drawing/2014/main" id="{EE8EC720-5D4C-0B4A-BDAF-2F03C22F7228}"/>
              </a:ext>
            </a:extLst>
          </p:cNvPr>
          <p:cNvSpPr txBox="1">
            <a:spLocks/>
          </p:cNvSpPr>
          <p:nvPr/>
        </p:nvSpPr>
        <p:spPr>
          <a:xfrm>
            <a:off x="1059902" y="474854"/>
            <a:ext cx="10515600" cy="623416"/>
          </a:xfrm>
          <a:prstGeom prst="rect">
            <a:avLst/>
          </a:prstGeom>
        </p:spPr>
        <p:txBody>
          <a:bodyPr vert="horz" lIns="91440" tIns="45720" rIns="91440" bIns="45720" rtlCol="0" anchor="ctr">
            <a:normAutofit fontScale="97500" lnSpcReduction="100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b="1" dirty="0"/>
              <a:t>Business Vision &amp; Goal</a:t>
            </a:r>
          </a:p>
        </p:txBody>
      </p:sp>
    </p:spTree>
    <p:extLst>
      <p:ext uri="{BB962C8B-B14F-4D97-AF65-F5344CB8AC3E}">
        <p14:creationId xmlns:p14="http://schemas.microsoft.com/office/powerpoint/2010/main" val="404752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graphicEl>
                                              <a:dgm id="{4DF88681-8023-4A4D-B086-DBD60E25868C}"/>
                                            </p:graphicEl>
                                          </p:spTgt>
                                        </p:tgtEl>
                                        <p:attrNameLst>
                                          <p:attrName>style.visibility</p:attrName>
                                        </p:attrNameLst>
                                      </p:cBhvr>
                                      <p:to>
                                        <p:strVal val="visible"/>
                                      </p:to>
                                    </p:set>
                                    <p:animEffect transition="in" filter="dissolve">
                                      <p:cBhvr>
                                        <p:cTn id="7" dur="500"/>
                                        <p:tgtEl>
                                          <p:spTgt spid="14">
                                            <p:graphicEl>
                                              <a:dgm id="{4DF88681-8023-4A4D-B086-DBD60E25868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graphicEl>
                                              <a:dgm id="{DF6C1354-A9CE-CD4A-A4C3-58457E232EEC}"/>
                                            </p:graphicEl>
                                          </p:spTgt>
                                        </p:tgtEl>
                                        <p:attrNameLst>
                                          <p:attrName>style.visibility</p:attrName>
                                        </p:attrNameLst>
                                      </p:cBhvr>
                                      <p:to>
                                        <p:strVal val="visible"/>
                                      </p:to>
                                    </p:set>
                                    <p:animEffect transition="in" filter="dissolve">
                                      <p:cBhvr>
                                        <p:cTn id="12" dur="500"/>
                                        <p:tgtEl>
                                          <p:spTgt spid="14">
                                            <p:graphicEl>
                                              <a:dgm id="{DF6C1354-A9CE-CD4A-A4C3-58457E232EE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
                                            <p:graphicEl>
                                              <a:dgm id="{9253E381-B54E-0141-8BFA-0731B342938E}"/>
                                            </p:graphicEl>
                                          </p:spTgt>
                                        </p:tgtEl>
                                        <p:attrNameLst>
                                          <p:attrName>style.visibility</p:attrName>
                                        </p:attrNameLst>
                                      </p:cBhvr>
                                      <p:to>
                                        <p:strVal val="visible"/>
                                      </p:to>
                                    </p:set>
                                    <p:animEffect transition="in" filter="dissolve">
                                      <p:cBhvr>
                                        <p:cTn id="17" dur="500"/>
                                        <p:tgtEl>
                                          <p:spTgt spid="14">
                                            <p:graphicEl>
                                              <a:dgm id="{9253E381-B54E-0141-8BFA-0731B342938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4">
                                            <p:graphicEl>
                                              <a:dgm id="{66FFAA3E-A5C4-EB44-81E0-6716A21DF43E}"/>
                                            </p:graphicEl>
                                          </p:spTgt>
                                        </p:tgtEl>
                                        <p:attrNameLst>
                                          <p:attrName>style.visibility</p:attrName>
                                        </p:attrNameLst>
                                      </p:cBhvr>
                                      <p:to>
                                        <p:strVal val="visible"/>
                                      </p:to>
                                    </p:set>
                                    <p:animEffect transition="in" filter="dissolve">
                                      <p:cBhvr>
                                        <p:cTn id="22" dur="500"/>
                                        <p:tgtEl>
                                          <p:spTgt spid="14">
                                            <p:graphicEl>
                                              <a:dgm id="{66FFAA3E-A5C4-EB44-81E0-6716A21DF43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graphicEl>
                                              <a:dgm id="{E24F7B3D-19C7-B74D-AAC4-07997B9BB822}"/>
                                            </p:graphicEl>
                                          </p:spTgt>
                                        </p:tgtEl>
                                        <p:attrNameLst>
                                          <p:attrName>style.visibility</p:attrName>
                                        </p:attrNameLst>
                                      </p:cBhvr>
                                      <p:to>
                                        <p:strVal val="visible"/>
                                      </p:to>
                                    </p:set>
                                    <p:animEffect transition="in" filter="dissolve">
                                      <p:cBhvr>
                                        <p:cTn id="27" dur="500"/>
                                        <p:tgtEl>
                                          <p:spTgt spid="14">
                                            <p:graphicEl>
                                              <a:dgm id="{E24F7B3D-19C7-B74D-AAC4-07997B9BB82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graphicEl>
                                              <a:dgm id="{730B0FAF-957B-D643-9E92-6BA2ED9ACF9D}"/>
                                            </p:graphicEl>
                                          </p:spTgt>
                                        </p:tgtEl>
                                        <p:attrNameLst>
                                          <p:attrName>style.visibility</p:attrName>
                                        </p:attrNameLst>
                                      </p:cBhvr>
                                      <p:to>
                                        <p:strVal val="visible"/>
                                      </p:to>
                                    </p:set>
                                    <p:animEffect transition="in" filter="dissolve">
                                      <p:cBhvr>
                                        <p:cTn id="32" dur="500"/>
                                        <p:tgtEl>
                                          <p:spTgt spid="14">
                                            <p:graphicEl>
                                              <a:dgm id="{730B0FAF-957B-D643-9E92-6BA2ED9ACF9D}"/>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Sub>
          <a:bldDgm bld="one"/>
        </p:bldSub>
      </p:bldGraphic>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645374" y="365126"/>
            <a:ext cx="10515600" cy="623416"/>
          </a:xfrm>
        </p:spPr>
        <p:txBody>
          <a:bodyPr>
            <a:normAutofit fontScale="90000"/>
          </a:bodyPr>
          <a:lstStyle/>
          <a:p>
            <a:r>
              <a:rPr lang="en-US" b="1" dirty="0"/>
              <a:t>Industry Challenges</a:t>
            </a:r>
          </a:p>
        </p:txBody>
      </p:sp>
      <p:sp>
        <p:nvSpPr>
          <p:cNvPr id="3" name="Content Placeholder 2">
            <a:extLst>
              <a:ext uri="{FF2B5EF4-FFF2-40B4-BE49-F238E27FC236}">
                <a16:creationId xmlns:a16="http://schemas.microsoft.com/office/drawing/2014/main" id="{B6042AEA-6F11-0E41-A8AE-3FE721A0C9BF}"/>
              </a:ext>
            </a:extLst>
          </p:cNvPr>
          <p:cNvSpPr>
            <a:spLocks noGrp="1"/>
          </p:cNvSpPr>
          <p:nvPr>
            <p:ph idx="1"/>
          </p:nvPr>
        </p:nvSpPr>
        <p:spPr>
          <a:xfrm>
            <a:off x="763768" y="1177032"/>
            <a:ext cx="10974575" cy="5179318"/>
          </a:xfrm>
        </p:spPr>
        <p:txBody>
          <a:bodyPr>
            <a:normAutofit fontScale="55000" lnSpcReduction="20000"/>
          </a:bodyPr>
          <a:lstStyle/>
          <a:p>
            <a:pPr marL="0" indent="0" algn="ctr">
              <a:lnSpc>
                <a:spcPct val="120000"/>
              </a:lnSpc>
              <a:spcBef>
                <a:spcPts val="0"/>
              </a:spcBef>
              <a:buClr>
                <a:srgbClr val="ED6F0A"/>
              </a:buClr>
              <a:buSzPct val="80000"/>
              <a:buNone/>
            </a:pPr>
            <a:endParaRPr lang="en-US" sz="2400" b="1" u="sng" cap="all" dirty="0">
              <a:latin typeface="+mj-lt"/>
            </a:endParaRPr>
          </a:p>
          <a:p>
            <a:pPr marL="0" indent="0" algn="ctr">
              <a:lnSpc>
                <a:spcPct val="120000"/>
              </a:lnSpc>
              <a:spcBef>
                <a:spcPts val="0"/>
              </a:spcBef>
              <a:buClr>
                <a:srgbClr val="ED6F0A"/>
              </a:buClr>
              <a:buSzPct val="80000"/>
              <a:buNone/>
            </a:pPr>
            <a:r>
              <a:rPr lang="en-US" sz="3800" b="1" u="sng" cap="all" dirty="0">
                <a:latin typeface="+mj-lt"/>
              </a:rPr>
              <a:t>Two BIG challenges of Gaming Industry that is hunky dory from outside</a:t>
            </a:r>
          </a:p>
          <a:p>
            <a:pPr marL="0" lvl="0" indent="0">
              <a:lnSpc>
                <a:spcPct val="120000"/>
              </a:lnSpc>
              <a:spcBef>
                <a:spcPts val="0"/>
              </a:spcBef>
              <a:buNone/>
            </a:pPr>
            <a:endParaRPr lang="en-IN" sz="2900" b="1" dirty="0"/>
          </a:p>
          <a:p>
            <a:pPr marL="0" lvl="0" indent="0">
              <a:lnSpc>
                <a:spcPct val="100000"/>
              </a:lnSpc>
              <a:buNone/>
            </a:pPr>
            <a:r>
              <a:rPr lang="en-IN" sz="2900" b="1" dirty="0"/>
              <a:t>Market saturation</a:t>
            </a:r>
            <a:endParaRPr lang="en-US" sz="2900" b="1" dirty="0"/>
          </a:p>
          <a:p>
            <a:pPr>
              <a:lnSpc>
                <a:spcPct val="120000"/>
              </a:lnSpc>
              <a:buFont typeface="Wingdings" pitchFamily="2" charset="2"/>
              <a:buChar char="§"/>
            </a:pPr>
            <a:r>
              <a:rPr lang="en-IN" sz="2900" dirty="0"/>
              <a:t>Unlike other businesses gaming industry is </a:t>
            </a:r>
            <a:r>
              <a:rPr lang="en-IN" sz="2900" b="1" dirty="0"/>
              <a:t>quick in innovating</a:t>
            </a:r>
            <a:r>
              <a:rPr lang="en-IN" sz="2900" dirty="0"/>
              <a:t> new games that pivots the customer's attention towards it. This causes </a:t>
            </a:r>
            <a:r>
              <a:rPr lang="en-IN" sz="2900" b="1" dirty="0"/>
              <a:t>decline in demand for the old games </a:t>
            </a:r>
            <a:r>
              <a:rPr lang="en-IN" sz="2900" dirty="0"/>
              <a:t>as consumers are excited to try something new and fresh in the market.</a:t>
            </a:r>
          </a:p>
          <a:p>
            <a:pPr>
              <a:lnSpc>
                <a:spcPct val="120000"/>
              </a:lnSpc>
              <a:buFont typeface="Wingdings" pitchFamily="2" charset="2"/>
              <a:buChar char="§"/>
            </a:pPr>
            <a:r>
              <a:rPr lang="en-IN" sz="2900" dirty="0"/>
              <a:t>Business leaders should be vigilant and keep up with the trends to ensure users get best experience they deserve.</a:t>
            </a:r>
            <a:endParaRPr lang="en-US" sz="2900" dirty="0"/>
          </a:p>
          <a:p>
            <a:pPr marL="0" lvl="0" indent="0">
              <a:lnSpc>
                <a:spcPct val="120000"/>
              </a:lnSpc>
              <a:spcBef>
                <a:spcPts val="0"/>
              </a:spcBef>
              <a:buNone/>
            </a:pPr>
            <a:endParaRPr lang="en-IN" sz="2400" dirty="0"/>
          </a:p>
          <a:p>
            <a:pPr marL="0" lvl="0" indent="0">
              <a:lnSpc>
                <a:spcPct val="120000"/>
              </a:lnSpc>
              <a:buNone/>
            </a:pPr>
            <a:r>
              <a:rPr lang="en-IN" sz="2900" dirty="0"/>
              <a:t>L</a:t>
            </a:r>
            <a:r>
              <a:rPr lang="en-IN" sz="2900" b="1" dirty="0"/>
              <a:t>egal barriers </a:t>
            </a:r>
            <a:endParaRPr lang="en-US" sz="2900" b="1" dirty="0"/>
          </a:p>
          <a:p>
            <a:pPr>
              <a:lnSpc>
                <a:spcPct val="120000"/>
              </a:lnSpc>
              <a:buFont typeface="Wingdings" pitchFamily="2" charset="2"/>
              <a:buChar char="§"/>
            </a:pPr>
            <a:r>
              <a:rPr lang="en-IN" sz="2900" dirty="0"/>
              <a:t>Large gaming studios are either abandoning or avoiding loot boxes.  Loot boxes are video game feature involving a "mystery box" with high risk attached to it; you either win a lottery or nothing.  Gamers pay a lot of real money for loot boxes. This has raised controversy in countries including the UK, USA and is illegal in Belgium and Netherlands.  The German youth protection law restricts youngsters from purchasing games containing loot boxes. These legal barriers could be a setback for a gaming studio.  Hence, prior to plunging into a market, a game store or any business has to study the legal requirements before making any decision hastily.</a:t>
            </a:r>
            <a:endParaRPr lang="en-US" sz="2400" b="1" u="sng" cap="all" dirty="0">
              <a:latin typeface="+mj-lt"/>
            </a:endParaRP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p:txBody>
          <a:bodyPr/>
          <a:lstStyle/>
          <a:p>
            <a:r>
              <a:rPr lang="en-US"/>
              <a:t>X-Skull</a:t>
            </a:r>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p:txBody>
          <a:bodyPr/>
          <a:lstStyle/>
          <a:p>
            <a:r>
              <a:rPr lang="en-US"/>
              <a:t>Private &amp; Confidential</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p:txBody>
          <a:bodyPr/>
          <a:lstStyle/>
          <a:p>
            <a:fld id="{EE45C7AD-DD5A-834C-B9B5-0E0113E660C8}" type="slidenum">
              <a:rPr lang="en-US" smtClean="0"/>
              <a:t>4</a:t>
            </a:fld>
            <a:endParaRPr lang="en-US"/>
          </a:p>
        </p:txBody>
      </p:sp>
    </p:spTree>
    <p:extLst>
      <p:ext uri="{BB962C8B-B14F-4D97-AF65-F5344CB8AC3E}">
        <p14:creationId xmlns:p14="http://schemas.microsoft.com/office/powerpoint/2010/main" val="366652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3">
                                            <p:txEl>
                                              <p:pRg st="1" end="1"/>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17" dur="500"/>
                                        <p:tgtEl>
                                          <p:spTgt spid="3">
                                            <p:txEl>
                                              <p:pRg st="3" end="3"/>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
                                            <p:txEl>
                                              <p:pRg st="4" end="4"/>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31" dur="500"/>
                                        <p:tgtEl>
                                          <p:spTgt spid="3">
                                            <p:txEl>
                                              <p:pRg st="7" end="7"/>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 calcmode="lin" valueType="num">
                                      <p:cBhvr additive="base">
                                        <p:cTn id="34"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1008227" y="423182"/>
            <a:ext cx="10515600" cy="623416"/>
          </a:xfrm>
        </p:spPr>
        <p:txBody>
          <a:bodyPr>
            <a:normAutofit fontScale="90000"/>
          </a:bodyPr>
          <a:lstStyle/>
          <a:p>
            <a:r>
              <a:rPr lang="en-US" b="1" dirty="0"/>
              <a:t>Market Trends &amp; Opportunity</a:t>
            </a:r>
          </a:p>
        </p:txBody>
      </p:sp>
      <p:sp>
        <p:nvSpPr>
          <p:cNvPr id="3" name="Content Placeholder 2">
            <a:extLst>
              <a:ext uri="{FF2B5EF4-FFF2-40B4-BE49-F238E27FC236}">
                <a16:creationId xmlns:a16="http://schemas.microsoft.com/office/drawing/2014/main" id="{B6042AEA-6F11-0E41-A8AE-3FE721A0C9BF}"/>
              </a:ext>
            </a:extLst>
          </p:cNvPr>
          <p:cNvSpPr>
            <a:spLocks noGrp="1"/>
          </p:cNvSpPr>
          <p:nvPr>
            <p:ph idx="1"/>
          </p:nvPr>
        </p:nvSpPr>
        <p:spPr>
          <a:xfrm>
            <a:off x="685800" y="1297682"/>
            <a:ext cx="10910780" cy="5179318"/>
          </a:xfrm>
        </p:spPr>
        <p:txBody>
          <a:bodyPr>
            <a:normAutofit fontScale="92500" lnSpcReduction="10000"/>
          </a:bodyPr>
          <a:lstStyle/>
          <a:p>
            <a:pPr marL="320040" indent="-320040">
              <a:lnSpc>
                <a:spcPct val="110000"/>
              </a:lnSpc>
              <a:buClr>
                <a:srgbClr val="ED6F0A"/>
              </a:buClr>
              <a:buSzPct val="80000"/>
              <a:buFont typeface="Wingdings" pitchFamily="2" charset="2"/>
              <a:buChar char="q"/>
            </a:pPr>
            <a:r>
              <a:rPr lang="en-US" sz="1700" dirty="0">
                <a:latin typeface="+mj-lt"/>
              </a:rPr>
              <a:t>Gaming industry at USD 4.5B in 2021 and 11% CAGR is fastest growing globally.   The penetration of smart phones and high technology electronic devices is set to keep deliver double digit growth for long time</a:t>
            </a:r>
          </a:p>
          <a:p>
            <a:pPr marL="0" indent="0">
              <a:buClr>
                <a:srgbClr val="ED6F0A"/>
              </a:buClr>
              <a:buSzPct val="80000"/>
              <a:buNone/>
            </a:pPr>
            <a:endParaRPr lang="en-US" sz="2000" b="1" dirty="0">
              <a:latin typeface="+mj-lt"/>
            </a:endParaRPr>
          </a:p>
          <a:p>
            <a:pPr marL="320040" indent="-320040">
              <a:buClr>
                <a:srgbClr val="ED6F0A"/>
              </a:buClr>
              <a:buSzPct val="80000"/>
              <a:buFont typeface="Wingdings" pitchFamily="2" charset="2"/>
              <a:buChar char="q"/>
            </a:pPr>
            <a:r>
              <a:rPr lang="en-US" sz="2000" b="1" dirty="0">
                <a:latin typeface="+mj-lt"/>
              </a:rPr>
              <a:t>Industry trends in India</a:t>
            </a:r>
          </a:p>
          <a:p>
            <a:pPr marL="457200" lvl="2">
              <a:lnSpc>
                <a:spcPct val="110000"/>
              </a:lnSpc>
              <a:spcBef>
                <a:spcPts val="600"/>
              </a:spcBef>
            </a:pPr>
            <a:r>
              <a:rPr lang="en-IN" sz="1700" dirty="0"/>
              <a:t>Industry grew from $543M in 2016 to reach $1.03B by 2020 at CAGR of 1.68%</a:t>
            </a:r>
          </a:p>
          <a:p>
            <a:pPr marL="457200" lvl="2">
              <a:lnSpc>
                <a:spcPct val="110000"/>
              </a:lnSpc>
              <a:spcBef>
                <a:spcPts val="600"/>
              </a:spcBef>
            </a:pPr>
            <a:r>
              <a:rPr lang="en-IN" sz="1700" dirty="0"/>
              <a:t>User base expected to surpass 324M by 2025; win-win for all gaming centres in India </a:t>
            </a:r>
          </a:p>
          <a:p>
            <a:pPr marL="457200" lvl="2">
              <a:lnSpc>
                <a:spcPct val="110000"/>
              </a:lnSpc>
              <a:spcBef>
                <a:spcPts val="600"/>
              </a:spcBef>
            </a:pPr>
            <a:r>
              <a:rPr lang="en-IN" sz="1700" dirty="0"/>
              <a:t>Indian government expected to establish industry and academia interfaces to foster new career paths in gaming and to build considerable talent pool in the sector.</a:t>
            </a:r>
            <a:endParaRPr lang="en-US" sz="1700" dirty="0"/>
          </a:p>
          <a:p>
            <a:pPr marL="457200" lvl="2">
              <a:lnSpc>
                <a:spcPct val="110000"/>
              </a:lnSpc>
              <a:spcBef>
                <a:spcPts val="600"/>
              </a:spcBef>
            </a:pPr>
            <a:r>
              <a:rPr lang="en-IN" sz="1700" dirty="0"/>
              <a:t>According to KPMG media and entertainment report, over 50% of India’s population is below age of 25, and 60% of the nation’s gamers are under 25 years too.</a:t>
            </a:r>
            <a:endParaRPr lang="en-US" sz="1700" dirty="0"/>
          </a:p>
          <a:p>
            <a:pPr marL="457200" lvl="2">
              <a:lnSpc>
                <a:spcPct val="100000"/>
              </a:lnSpc>
              <a:spcBef>
                <a:spcPts val="600"/>
              </a:spcBef>
            </a:pPr>
            <a:endParaRPr lang="en-IN" sz="1800" dirty="0"/>
          </a:p>
          <a:p>
            <a:pPr marL="320040" lvl="2" indent="-320040">
              <a:spcBef>
                <a:spcPts val="1000"/>
              </a:spcBef>
              <a:buClr>
                <a:srgbClr val="ED6F0A"/>
              </a:buClr>
              <a:buSzPct val="80000"/>
              <a:buFont typeface="Wingdings" pitchFamily="2" charset="2"/>
              <a:buChar char="q"/>
            </a:pPr>
            <a:r>
              <a:rPr lang="en-US" b="1" dirty="0">
                <a:latin typeface="+mj-lt"/>
              </a:rPr>
              <a:t>Differentiated market approach</a:t>
            </a:r>
          </a:p>
          <a:p>
            <a:pPr marL="457200" lvl="2">
              <a:lnSpc>
                <a:spcPct val="110000"/>
              </a:lnSpc>
              <a:spcBef>
                <a:spcPts val="600"/>
              </a:spcBef>
              <a:buClr>
                <a:schemeClr val="tx1"/>
              </a:buClr>
              <a:buSzPct val="100000"/>
            </a:pPr>
            <a:r>
              <a:rPr lang="en-US" sz="1700" dirty="0"/>
              <a:t>X-Skull aims to tap into this large market with differentiation approach of bringing games globally launched for fun and entertainment besides educative and leisure</a:t>
            </a:r>
          </a:p>
          <a:p>
            <a:pPr marL="457200" lvl="2">
              <a:lnSpc>
                <a:spcPct val="110000"/>
              </a:lnSpc>
              <a:spcBef>
                <a:spcPts val="600"/>
              </a:spcBef>
              <a:buClr>
                <a:schemeClr val="tx1"/>
              </a:buClr>
              <a:buSzPct val="100000"/>
            </a:pPr>
            <a:r>
              <a:rPr lang="en-US" sz="1700" dirty="0"/>
              <a:t>X-Skull overtime will tie up with academia to add engineers and programmers to produce and distribute games</a:t>
            </a:r>
          </a:p>
          <a:p>
            <a:pPr marL="228600" lvl="2" indent="0">
              <a:lnSpc>
                <a:spcPct val="100000"/>
              </a:lnSpc>
              <a:spcBef>
                <a:spcPts val="600"/>
              </a:spcBef>
              <a:buNone/>
            </a:pPr>
            <a:endParaRPr lang="en-US" sz="1800" dirty="0"/>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p:txBody>
          <a:bodyPr/>
          <a:lstStyle/>
          <a:p>
            <a:r>
              <a:rPr lang="en-US"/>
              <a:t>X-Skull</a:t>
            </a:r>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p:txBody>
          <a:bodyPr/>
          <a:lstStyle/>
          <a:p>
            <a:r>
              <a:rPr lang="en-US"/>
              <a:t>Private &amp; Confidential</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p:txBody>
          <a:bodyPr/>
          <a:lstStyle/>
          <a:p>
            <a:fld id="{EE45C7AD-DD5A-834C-B9B5-0E0113E660C8}" type="slidenum">
              <a:rPr lang="en-US" smtClean="0"/>
              <a:t>5</a:t>
            </a:fld>
            <a:endParaRPr lang="en-US"/>
          </a:p>
        </p:txBody>
      </p:sp>
    </p:spTree>
    <p:extLst>
      <p:ext uri="{BB962C8B-B14F-4D97-AF65-F5344CB8AC3E}">
        <p14:creationId xmlns:p14="http://schemas.microsoft.com/office/powerpoint/2010/main" val="312487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1000"/>
                                        <p:tgtEl>
                                          <p:spTgt spid="3">
                                            <p:txEl>
                                              <p:pRg st="9" end="9"/>
                                            </p:txEl>
                                          </p:spTgt>
                                        </p:tgtEl>
                                      </p:cBhvr>
                                    </p:animEffect>
                                    <p:anim calcmode="lin" valueType="num">
                                      <p:cBhvr>
                                        <p:cTn id="52"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1000"/>
                                        <p:tgtEl>
                                          <p:spTgt spid="3">
                                            <p:txEl>
                                              <p:pRg st="10" end="10"/>
                                            </p:txEl>
                                          </p:spTgt>
                                        </p:tgtEl>
                                      </p:cBhvr>
                                    </p:animEffect>
                                    <p:anim calcmode="lin" valueType="num">
                                      <p:cBhvr>
                                        <p:cTn id="57"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645374" y="365126"/>
            <a:ext cx="10515600" cy="623416"/>
          </a:xfrm>
        </p:spPr>
        <p:txBody>
          <a:bodyPr>
            <a:normAutofit fontScale="90000"/>
          </a:bodyPr>
          <a:lstStyle/>
          <a:p>
            <a:r>
              <a:rPr lang="en-US" b="1" dirty="0"/>
              <a:t>Market Sizing</a:t>
            </a: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p:txBody>
          <a:bodyPr/>
          <a:lstStyle/>
          <a:p>
            <a:r>
              <a:rPr lang="en-US"/>
              <a:t>X-Skull</a:t>
            </a:r>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p:txBody>
          <a:bodyPr/>
          <a:lstStyle/>
          <a:p>
            <a:r>
              <a:rPr lang="en-US"/>
              <a:t>Private &amp; Confidential</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p:txBody>
          <a:bodyPr/>
          <a:lstStyle/>
          <a:p>
            <a:fld id="{EE45C7AD-DD5A-834C-B9B5-0E0113E660C8}" type="slidenum">
              <a:rPr lang="en-US" smtClean="0"/>
              <a:t>6</a:t>
            </a:fld>
            <a:endParaRPr lang="en-US"/>
          </a:p>
        </p:txBody>
      </p:sp>
      <p:graphicFrame>
        <p:nvGraphicFramePr>
          <p:cNvPr id="8" name="Content Placeholder 7">
            <a:extLst>
              <a:ext uri="{FF2B5EF4-FFF2-40B4-BE49-F238E27FC236}">
                <a16:creationId xmlns:a16="http://schemas.microsoft.com/office/drawing/2014/main" id="{4B60632F-731D-D747-ACCE-34BCCB416458}"/>
              </a:ext>
            </a:extLst>
          </p:cNvPr>
          <p:cNvGraphicFramePr>
            <a:graphicFrameLocks noGrp="1"/>
          </p:cNvGraphicFramePr>
          <p:nvPr>
            <p:ph idx="1"/>
            <p:extLst>
              <p:ext uri="{D42A27DB-BD31-4B8C-83A1-F6EECF244321}">
                <p14:modId xmlns:p14="http://schemas.microsoft.com/office/powerpoint/2010/main" val="2734824602"/>
              </p:ext>
            </p:extLst>
          </p:nvPr>
        </p:nvGraphicFramePr>
        <p:xfrm>
          <a:off x="1271590" y="1216159"/>
          <a:ext cx="4824401" cy="2374900"/>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Group 6">
            <a:extLst>
              <a:ext uri="{FF2B5EF4-FFF2-40B4-BE49-F238E27FC236}">
                <a16:creationId xmlns:a16="http://schemas.microsoft.com/office/drawing/2014/main" id="{64154EF5-DC88-C74C-8AC9-56C2081F8066}"/>
              </a:ext>
            </a:extLst>
          </p:cNvPr>
          <p:cNvGrpSpPr/>
          <p:nvPr/>
        </p:nvGrpSpPr>
        <p:grpSpPr>
          <a:xfrm>
            <a:off x="2339417" y="3906505"/>
            <a:ext cx="2565614" cy="2387600"/>
            <a:chOff x="8595360" y="1587500"/>
            <a:chExt cx="2565614" cy="2387600"/>
          </a:xfrm>
        </p:grpSpPr>
        <p:sp>
          <p:nvSpPr>
            <p:cNvPr id="2" name="Oval 1">
              <a:extLst>
                <a:ext uri="{FF2B5EF4-FFF2-40B4-BE49-F238E27FC236}">
                  <a16:creationId xmlns:a16="http://schemas.microsoft.com/office/drawing/2014/main" id="{B42ED803-D27B-944D-876F-76AA8A32E5A7}"/>
                </a:ext>
              </a:extLst>
            </p:cNvPr>
            <p:cNvSpPr/>
            <p:nvPr/>
          </p:nvSpPr>
          <p:spPr>
            <a:xfrm>
              <a:off x="8595360" y="1587500"/>
              <a:ext cx="2565614" cy="2374900"/>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%Q&lt;</a:t>
              </a:r>
            </a:p>
          </p:txBody>
        </p:sp>
        <p:sp>
          <p:nvSpPr>
            <p:cNvPr id="9" name="Oval 8">
              <a:extLst>
                <a:ext uri="{FF2B5EF4-FFF2-40B4-BE49-F238E27FC236}">
                  <a16:creationId xmlns:a16="http://schemas.microsoft.com/office/drawing/2014/main" id="{1A9684D1-581B-F14C-8A6D-2F9A500CFF64}"/>
                </a:ext>
              </a:extLst>
            </p:cNvPr>
            <p:cNvSpPr/>
            <p:nvPr/>
          </p:nvSpPr>
          <p:spPr>
            <a:xfrm>
              <a:off x="8915400" y="2514600"/>
              <a:ext cx="1854200" cy="14605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25F9DE86-CA30-CB44-9713-90EA43F34B93}"/>
                </a:ext>
              </a:extLst>
            </p:cNvPr>
            <p:cNvSpPr/>
            <p:nvPr/>
          </p:nvSpPr>
          <p:spPr>
            <a:xfrm>
              <a:off x="9245600" y="3140074"/>
              <a:ext cx="1231900" cy="809625"/>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D62015-C781-A14F-8074-0ACF62E1E4C0}"/>
                </a:ext>
              </a:extLst>
            </p:cNvPr>
            <p:cNvSpPr txBox="1"/>
            <p:nvPr/>
          </p:nvSpPr>
          <p:spPr>
            <a:xfrm>
              <a:off x="9161187" y="2032243"/>
              <a:ext cx="1608413" cy="338554"/>
            </a:xfrm>
            <a:prstGeom prst="rect">
              <a:avLst/>
            </a:prstGeom>
            <a:noFill/>
          </p:spPr>
          <p:txBody>
            <a:bodyPr wrap="square" rtlCol="0">
              <a:spAutoFit/>
            </a:bodyPr>
            <a:lstStyle/>
            <a:p>
              <a:r>
                <a:rPr lang="en-US" sz="1600" b="1" dirty="0"/>
                <a:t>TAM:  $1.5 Bn</a:t>
              </a:r>
            </a:p>
          </p:txBody>
        </p:sp>
        <p:sp>
          <p:nvSpPr>
            <p:cNvPr id="11" name="TextBox 10">
              <a:extLst>
                <a:ext uri="{FF2B5EF4-FFF2-40B4-BE49-F238E27FC236}">
                  <a16:creationId xmlns:a16="http://schemas.microsoft.com/office/drawing/2014/main" id="{7B04C330-49F1-5140-9CC0-E94156B625CB}"/>
                </a:ext>
              </a:extLst>
            </p:cNvPr>
            <p:cNvSpPr txBox="1"/>
            <p:nvPr/>
          </p:nvSpPr>
          <p:spPr>
            <a:xfrm>
              <a:off x="9184338" y="2772186"/>
              <a:ext cx="1435258" cy="307777"/>
            </a:xfrm>
            <a:prstGeom prst="rect">
              <a:avLst/>
            </a:prstGeom>
            <a:noFill/>
          </p:spPr>
          <p:txBody>
            <a:bodyPr wrap="square" rtlCol="0">
              <a:spAutoFit/>
            </a:bodyPr>
            <a:lstStyle/>
            <a:p>
              <a:r>
                <a:rPr lang="en-US" sz="1400" b="1" dirty="0"/>
                <a:t>SAM:  $300 Mn</a:t>
              </a:r>
            </a:p>
          </p:txBody>
        </p:sp>
        <p:sp>
          <p:nvSpPr>
            <p:cNvPr id="13" name="TextBox 12">
              <a:extLst>
                <a:ext uri="{FF2B5EF4-FFF2-40B4-BE49-F238E27FC236}">
                  <a16:creationId xmlns:a16="http://schemas.microsoft.com/office/drawing/2014/main" id="{E739C911-4808-124B-AF1F-FE27FE697CE9}"/>
                </a:ext>
              </a:extLst>
            </p:cNvPr>
            <p:cNvSpPr txBox="1"/>
            <p:nvPr/>
          </p:nvSpPr>
          <p:spPr>
            <a:xfrm>
              <a:off x="9292116" y="3421775"/>
              <a:ext cx="1208533" cy="261610"/>
            </a:xfrm>
            <a:prstGeom prst="rect">
              <a:avLst/>
            </a:prstGeom>
            <a:noFill/>
          </p:spPr>
          <p:txBody>
            <a:bodyPr wrap="square" rtlCol="0">
              <a:spAutoFit/>
            </a:bodyPr>
            <a:lstStyle/>
            <a:p>
              <a:r>
                <a:rPr lang="en-US" sz="1100" b="1" dirty="0"/>
                <a:t>SOM:  $2.4 Mn</a:t>
              </a:r>
            </a:p>
          </p:txBody>
        </p:sp>
      </p:grpSp>
      <p:sp>
        <p:nvSpPr>
          <p:cNvPr id="16" name="Content Placeholder 2">
            <a:extLst>
              <a:ext uri="{FF2B5EF4-FFF2-40B4-BE49-F238E27FC236}">
                <a16:creationId xmlns:a16="http://schemas.microsoft.com/office/drawing/2014/main" id="{26E9DC56-FBBD-E745-8E74-183EEBCCA0E3}"/>
              </a:ext>
            </a:extLst>
          </p:cNvPr>
          <p:cNvSpPr txBox="1">
            <a:spLocks/>
          </p:cNvSpPr>
          <p:nvPr/>
        </p:nvSpPr>
        <p:spPr>
          <a:xfrm>
            <a:off x="6426191" y="1331909"/>
            <a:ext cx="5389572" cy="5068101"/>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320040" indent="-320040">
              <a:buClr>
                <a:srgbClr val="ED6F0A"/>
              </a:buClr>
              <a:buSzPct val="80000"/>
              <a:buFont typeface="Wingdings" pitchFamily="2" charset="2"/>
              <a:buChar char="q"/>
            </a:pPr>
            <a:r>
              <a:rPr lang="en-US" sz="1600" b="1" u="sng" dirty="0">
                <a:latin typeface="+mj-lt"/>
              </a:rPr>
              <a:t>Total Available Market</a:t>
            </a:r>
          </a:p>
          <a:p>
            <a:pPr marL="514350" lvl="2" indent="-285750">
              <a:lnSpc>
                <a:spcPct val="100000"/>
              </a:lnSpc>
              <a:spcBef>
                <a:spcPts val="1200"/>
              </a:spcBef>
              <a:buClr>
                <a:schemeClr val="tx1"/>
              </a:buClr>
              <a:buSzPct val="100000"/>
              <a:buFont typeface="Wingdings" pitchFamily="2" charset="2"/>
              <a:buChar char="§"/>
            </a:pPr>
            <a:r>
              <a:rPr lang="en-US" sz="1200" dirty="0"/>
              <a:t>Estimated considering population and demographics</a:t>
            </a:r>
          </a:p>
          <a:p>
            <a:pPr marL="514350" lvl="2" indent="-285750">
              <a:lnSpc>
                <a:spcPct val="100000"/>
              </a:lnSpc>
              <a:spcBef>
                <a:spcPts val="600"/>
              </a:spcBef>
              <a:buClr>
                <a:schemeClr val="tx1"/>
              </a:buClr>
              <a:buSzPct val="100000"/>
              <a:buFont typeface="Wingdings" pitchFamily="2" charset="2"/>
              <a:buChar char="§"/>
            </a:pPr>
            <a:r>
              <a:rPr lang="en-US" sz="1200" dirty="0"/>
              <a:t>User base arrived considering the penetration of gaming in each demographic. </a:t>
            </a:r>
          </a:p>
          <a:p>
            <a:pPr marL="514350" lvl="2" indent="-285750">
              <a:lnSpc>
                <a:spcPct val="100000"/>
              </a:lnSpc>
              <a:spcBef>
                <a:spcPts val="600"/>
              </a:spcBef>
              <a:buClr>
                <a:schemeClr val="tx1"/>
              </a:buClr>
              <a:buSzPct val="100000"/>
              <a:buFont typeface="Wingdings" pitchFamily="2" charset="2"/>
              <a:buChar char="§"/>
            </a:pPr>
            <a:r>
              <a:rPr lang="en-US" sz="1200" dirty="0"/>
              <a:t>Aggregate gaming hours is estimated based on hours spent in gaming by each demographic segment</a:t>
            </a:r>
          </a:p>
          <a:p>
            <a:pPr marL="514350" lvl="2" indent="-285750">
              <a:lnSpc>
                <a:spcPct val="100000"/>
              </a:lnSpc>
              <a:spcBef>
                <a:spcPts val="600"/>
              </a:spcBef>
              <a:buClr>
                <a:schemeClr val="tx1"/>
              </a:buClr>
              <a:buSzPct val="100000"/>
              <a:buFont typeface="Wingdings" pitchFamily="2" charset="2"/>
              <a:buChar char="§"/>
            </a:pPr>
            <a:r>
              <a:rPr lang="en-US" sz="1200" dirty="0"/>
              <a:t>TAM derived using aggregate gaming hours and price point.  </a:t>
            </a:r>
          </a:p>
          <a:p>
            <a:pPr marL="514350" lvl="2" indent="-285750">
              <a:lnSpc>
                <a:spcPct val="100000"/>
              </a:lnSpc>
              <a:spcBef>
                <a:spcPts val="600"/>
              </a:spcBef>
              <a:buClr>
                <a:schemeClr val="tx1"/>
              </a:buClr>
              <a:buSzPct val="100000"/>
              <a:buFont typeface="Wingdings" pitchFamily="2" charset="2"/>
              <a:buChar char="§"/>
            </a:pPr>
            <a:r>
              <a:rPr lang="en-US" sz="1200" dirty="0"/>
              <a:t>TAM estimated using 2022 data to be $1.5 billion</a:t>
            </a:r>
          </a:p>
          <a:p>
            <a:pPr marL="228600" lvl="2" indent="0">
              <a:lnSpc>
                <a:spcPct val="100000"/>
              </a:lnSpc>
              <a:spcBef>
                <a:spcPts val="600"/>
              </a:spcBef>
              <a:buNone/>
            </a:pPr>
            <a:endParaRPr lang="en-IN" dirty="0"/>
          </a:p>
          <a:p>
            <a:pPr marL="320040" indent="-320040">
              <a:buClr>
                <a:srgbClr val="ED6F0A"/>
              </a:buClr>
              <a:buSzPct val="80000"/>
              <a:buFont typeface="Wingdings" pitchFamily="2" charset="2"/>
              <a:buChar char="q"/>
            </a:pPr>
            <a:r>
              <a:rPr lang="en-US" sz="1600" b="1" u="sng" dirty="0"/>
              <a:t>Serviceable Available Market</a:t>
            </a:r>
          </a:p>
          <a:p>
            <a:pPr marL="514350" lvl="2" indent="-285750">
              <a:lnSpc>
                <a:spcPct val="100000"/>
              </a:lnSpc>
              <a:spcBef>
                <a:spcPts val="1200"/>
              </a:spcBef>
              <a:buClr>
                <a:schemeClr val="tx1"/>
              </a:buClr>
              <a:buSzPct val="100000"/>
              <a:buFont typeface="Wingdings" pitchFamily="2" charset="2"/>
              <a:buChar char="§"/>
            </a:pPr>
            <a:r>
              <a:rPr lang="en-US" sz="1200" dirty="0"/>
              <a:t>X-Skull considers only cities as serviceable market</a:t>
            </a:r>
          </a:p>
          <a:p>
            <a:pPr marL="514350" lvl="2" indent="-285750">
              <a:lnSpc>
                <a:spcPct val="100000"/>
              </a:lnSpc>
              <a:spcBef>
                <a:spcPts val="600"/>
              </a:spcBef>
              <a:buClr>
                <a:schemeClr val="tx1"/>
              </a:buClr>
              <a:buSzPct val="100000"/>
              <a:buFont typeface="Wingdings" pitchFamily="2" charset="2"/>
              <a:buChar char="§"/>
            </a:pPr>
            <a:r>
              <a:rPr lang="en-US" sz="1200" dirty="0"/>
              <a:t>Using the data of all cities in India, SAM estimated at $300 million</a:t>
            </a:r>
          </a:p>
          <a:p>
            <a:pPr marL="514350" lvl="2" indent="-285750">
              <a:lnSpc>
                <a:spcPct val="100000"/>
              </a:lnSpc>
              <a:spcBef>
                <a:spcPts val="600"/>
              </a:spcBef>
              <a:buClr>
                <a:schemeClr val="tx1"/>
              </a:buClr>
              <a:buSzPct val="100000"/>
              <a:buFont typeface="Wingdings" pitchFamily="2" charset="2"/>
              <a:buChar char="§"/>
            </a:pPr>
            <a:endParaRPr lang="en-US" sz="1200" dirty="0"/>
          </a:p>
          <a:p>
            <a:pPr marL="320040" indent="-320040">
              <a:buClr>
                <a:srgbClr val="ED6F0A"/>
              </a:buClr>
              <a:buSzPct val="80000"/>
              <a:buFont typeface="Wingdings" pitchFamily="2" charset="2"/>
              <a:buChar char="q"/>
            </a:pPr>
            <a:r>
              <a:rPr lang="en-US" sz="1600" b="1" u="sng" dirty="0"/>
              <a:t>Serviceable Operating Market</a:t>
            </a:r>
          </a:p>
          <a:p>
            <a:pPr marL="514350" lvl="2" indent="-285750">
              <a:lnSpc>
                <a:spcPct val="100000"/>
              </a:lnSpc>
              <a:spcBef>
                <a:spcPts val="1200"/>
              </a:spcBef>
              <a:buClr>
                <a:schemeClr val="tx1"/>
              </a:buClr>
              <a:buSzPct val="100000"/>
              <a:buFont typeface="Wingdings" pitchFamily="2" charset="2"/>
              <a:buChar char="§"/>
            </a:pPr>
            <a:r>
              <a:rPr lang="en-US" sz="1200" dirty="0"/>
              <a:t>Launch market of X-Skull is Chennai city</a:t>
            </a:r>
          </a:p>
          <a:p>
            <a:pPr marL="514350" lvl="2" indent="-285750">
              <a:lnSpc>
                <a:spcPct val="100000"/>
              </a:lnSpc>
              <a:spcBef>
                <a:spcPts val="600"/>
              </a:spcBef>
              <a:buClr>
                <a:schemeClr val="tx1"/>
              </a:buClr>
              <a:buSzPct val="100000"/>
              <a:buFont typeface="Wingdings" pitchFamily="2" charset="2"/>
              <a:buChar char="§"/>
            </a:pPr>
            <a:r>
              <a:rPr lang="en-US" sz="1200" dirty="0"/>
              <a:t>SOM for X-Skull considering only Chennai is $2.4 million</a:t>
            </a:r>
          </a:p>
          <a:p>
            <a:pPr marL="228600" lvl="2" indent="0">
              <a:lnSpc>
                <a:spcPct val="100000"/>
              </a:lnSpc>
              <a:spcBef>
                <a:spcPts val="600"/>
              </a:spcBef>
              <a:buClr>
                <a:schemeClr val="tx1"/>
              </a:buClr>
              <a:buSzPct val="100000"/>
              <a:buNone/>
            </a:pPr>
            <a:endParaRPr lang="en-US" sz="1200" dirty="0"/>
          </a:p>
        </p:txBody>
      </p:sp>
    </p:spTree>
    <p:extLst>
      <p:ext uri="{BB962C8B-B14F-4D97-AF65-F5344CB8AC3E}">
        <p14:creationId xmlns:p14="http://schemas.microsoft.com/office/powerpoint/2010/main" val="10185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fade">
                                      <p:cBhvr>
                                        <p:cTn id="12" dur="1000"/>
                                        <p:tgtEl>
                                          <p:spTgt spid="16">
                                            <p:txEl>
                                              <p:pRg st="0" end="0"/>
                                            </p:txEl>
                                          </p:spTgt>
                                        </p:tgtEl>
                                      </p:cBhvr>
                                    </p:animEffect>
                                    <p:anim calcmode="lin" valueType="num">
                                      <p:cBhvr>
                                        <p:cTn id="13"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xEl>
                                              <p:pRg st="1" end="1"/>
                                            </p:txEl>
                                          </p:spTgt>
                                        </p:tgtEl>
                                        <p:attrNameLst>
                                          <p:attrName>style.visibility</p:attrName>
                                        </p:attrNameLst>
                                      </p:cBhvr>
                                      <p:to>
                                        <p:strVal val="visible"/>
                                      </p:to>
                                    </p:set>
                                    <p:animEffect transition="in" filter="fade">
                                      <p:cBhvr>
                                        <p:cTn id="19" dur="1000"/>
                                        <p:tgtEl>
                                          <p:spTgt spid="16">
                                            <p:txEl>
                                              <p:pRg st="1" end="1"/>
                                            </p:txEl>
                                          </p:spTgt>
                                        </p:tgtEl>
                                      </p:cBhvr>
                                    </p:animEffect>
                                    <p:anim calcmode="lin" valueType="num">
                                      <p:cBhvr>
                                        <p:cTn id="20" dur="1000" fill="hold"/>
                                        <p:tgtEl>
                                          <p:spTgt spid="1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
                                            <p:txEl>
                                              <p:pRg st="2" end="2"/>
                                            </p:txEl>
                                          </p:spTgt>
                                        </p:tgtEl>
                                        <p:attrNameLst>
                                          <p:attrName>style.visibility</p:attrName>
                                        </p:attrNameLst>
                                      </p:cBhvr>
                                      <p:to>
                                        <p:strVal val="visible"/>
                                      </p:to>
                                    </p:set>
                                    <p:animEffect transition="in" filter="fade">
                                      <p:cBhvr>
                                        <p:cTn id="26" dur="1000"/>
                                        <p:tgtEl>
                                          <p:spTgt spid="16">
                                            <p:txEl>
                                              <p:pRg st="2" end="2"/>
                                            </p:txEl>
                                          </p:spTgt>
                                        </p:tgtEl>
                                      </p:cBhvr>
                                    </p:animEffect>
                                    <p:anim calcmode="lin" valueType="num">
                                      <p:cBhvr>
                                        <p:cTn id="27"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xEl>
                                              <p:pRg st="3" end="3"/>
                                            </p:txEl>
                                          </p:spTgt>
                                        </p:tgtEl>
                                        <p:attrNameLst>
                                          <p:attrName>style.visibility</p:attrName>
                                        </p:attrNameLst>
                                      </p:cBhvr>
                                      <p:to>
                                        <p:strVal val="visible"/>
                                      </p:to>
                                    </p:set>
                                    <p:animEffect transition="in" filter="fade">
                                      <p:cBhvr>
                                        <p:cTn id="33" dur="1000"/>
                                        <p:tgtEl>
                                          <p:spTgt spid="16">
                                            <p:txEl>
                                              <p:pRg st="3" end="3"/>
                                            </p:txEl>
                                          </p:spTgt>
                                        </p:tgtEl>
                                      </p:cBhvr>
                                    </p:animEffect>
                                    <p:anim calcmode="lin" valueType="num">
                                      <p:cBhvr>
                                        <p:cTn id="34" dur="1000" fill="hold"/>
                                        <p:tgtEl>
                                          <p:spTgt spid="1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1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animEffect transition="in" filter="fade">
                                      <p:cBhvr>
                                        <p:cTn id="40" dur="1000"/>
                                        <p:tgtEl>
                                          <p:spTgt spid="16">
                                            <p:txEl>
                                              <p:pRg st="4" end="4"/>
                                            </p:txEl>
                                          </p:spTgt>
                                        </p:tgtEl>
                                      </p:cBhvr>
                                    </p:animEffect>
                                    <p:anim calcmode="lin" valueType="num">
                                      <p:cBhvr>
                                        <p:cTn id="41"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6">
                                            <p:txEl>
                                              <p:pRg st="5" end="5"/>
                                            </p:txEl>
                                          </p:spTgt>
                                        </p:tgtEl>
                                        <p:attrNameLst>
                                          <p:attrName>style.visibility</p:attrName>
                                        </p:attrNameLst>
                                      </p:cBhvr>
                                      <p:to>
                                        <p:strVal val="visible"/>
                                      </p:to>
                                    </p:set>
                                    <p:animEffect transition="in" filter="fade">
                                      <p:cBhvr>
                                        <p:cTn id="47" dur="1000"/>
                                        <p:tgtEl>
                                          <p:spTgt spid="16">
                                            <p:txEl>
                                              <p:pRg st="5" end="5"/>
                                            </p:txEl>
                                          </p:spTgt>
                                        </p:tgtEl>
                                      </p:cBhvr>
                                    </p:animEffect>
                                    <p:anim calcmode="lin" valueType="num">
                                      <p:cBhvr>
                                        <p:cTn id="48" dur="1000" fill="hold"/>
                                        <p:tgtEl>
                                          <p:spTgt spid="16">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1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16">
                                            <p:txEl>
                                              <p:pRg st="7" end="7"/>
                                            </p:txEl>
                                          </p:spTgt>
                                        </p:tgtEl>
                                        <p:attrNameLst>
                                          <p:attrName>style.visibility</p:attrName>
                                        </p:attrNameLst>
                                      </p:cBhvr>
                                      <p:to>
                                        <p:strVal val="visible"/>
                                      </p:to>
                                    </p:set>
                                    <p:animEffect transition="in" filter="fade">
                                      <p:cBhvr>
                                        <p:cTn id="54" dur="1000"/>
                                        <p:tgtEl>
                                          <p:spTgt spid="16">
                                            <p:txEl>
                                              <p:pRg st="7" end="7"/>
                                            </p:txEl>
                                          </p:spTgt>
                                        </p:tgtEl>
                                      </p:cBhvr>
                                    </p:animEffect>
                                    <p:anim calcmode="lin" valueType="num">
                                      <p:cBhvr>
                                        <p:cTn id="55" dur="1000" fill="hold"/>
                                        <p:tgtEl>
                                          <p:spTgt spid="16">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1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16">
                                            <p:txEl>
                                              <p:pRg st="8" end="8"/>
                                            </p:txEl>
                                          </p:spTgt>
                                        </p:tgtEl>
                                        <p:attrNameLst>
                                          <p:attrName>style.visibility</p:attrName>
                                        </p:attrNameLst>
                                      </p:cBhvr>
                                      <p:to>
                                        <p:strVal val="visible"/>
                                      </p:to>
                                    </p:set>
                                    <p:animEffect transition="in" filter="fade">
                                      <p:cBhvr>
                                        <p:cTn id="61" dur="1000"/>
                                        <p:tgtEl>
                                          <p:spTgt spid="16">
                                            <p:txEl>
                                              <p:pRg st="8" end="8"/>
                                            </p:txEl>
                                          </p:spTgt>
                                        </p:tgtEl>
                                      </p:cBhvr>
                                    </p:animEffect>
                                    <p:anim calcmode="lin" valueType="num">
                                      <p:cBhvr>
                                        <p:cTn id="62" dur="10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1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16">
                                            <p:txEl>
                                              <p:pRg st="9" end="9"/>
                                            </p:txEl>
                                          </p:spTgt>
                                        </p:tgtEl>
                                        <p:attrNameLst>
                                          <p:attrName>style.visibility</p:attrName>
                                        </p:attrNameLst>
                                      </p:cBhvr>
                                      <p:to>
                                        <p:strVal val="visible"/>
                                      </p:to>
                                    </p:set>
                                    <p:animEffect transition="in" filter="fade">
                                      <p:cBhvr>
                                        <p:cTn id="68" dur="1000"/>
                                        <p:tgtEl>
                                          <p:spTgt spid="16">
                                            <p:txEl>
                                              <p:pRg st="9" end="9"/>
                                            </p:txEl>
                                          </p:spTgt>
                                        </p:tgtEl>
                                      </p:cBhvr>
                                    </p:animEffect>
                                    <p:anim calcmode="lin" valueType="num">
                                      <p:cBhvr>
                                        <p:cTn id="69" dur="1000" fill="hold"/>
                                        <p:tgtEl>
                                          <p:spTgt spid="16">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1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16">
                                            <p:txEl>
                                              <p:pRg st="11" end="11"/>
                                            </p:txEl>
                                          </p:spTgt>
                                        </p:tgtEl>
                                        <p:attrNameLst>
                                          <p:attrName>style.visibility</p:attrName>
                                        </p:attrNameLst>
                                      </p:cBhvr>
                                      <p:to>
                                        <p:strVal val="visible"/>
                                      </p:to>
                                    </p:set>
                                    <p:animEffect transition="in" filter="fade">
                                      <p:cBhvr>
                                        <p:cTn id="75" dur="1000"/>
                                        <p:tgtEl>
                                          <p:spTgt spid="16">
                                            <p:txEl>
                                              <p:pRg st="11" end="11"/>
                                            </p:txEl>
                                          </p:spTgt>
                                        </p:tgtEl>
                                      </p:cBhvr>
                                    </p:animEffect>
                                    <p:anim calcmode="lin" valueType="num">
                                      <p:cBhvr>
                                        <p:cTn id="76" dur="1000" fill="hold"/>
                                        <p:tgtEl>
                                          <p:spTgt spid="16">
                                            <p:txEl>
                                              <p:pRg st="11" end="11"/>
                                            </p:txEl>
                                          </p:spTgt>
                                        </p:tgtEl>
                                        <p:attrNameLst>
                                          <p:attrName>ppt_x</p:attrName>
                                        </p:attrNameLst>
                                      </p:cBhvr>
                                      <p:tavLst>
                                        <p:tav tm="0">
                                          <p:val>
                                            <p:strVal val="#ppt_x"/>
                                          </p:val>
                                        </p:tav>
                                        <p:tav tm="100000">
                                          <p:val>
                                            <p:strVal val="#ppt_x"/>
                                          </p:val>
                                        </p:tav>
                                      </p:tavLst>
                                    </p:anim>
                                    <p:anim calcmode="lin" valueType="num">
                                      <p:cBhvr>
                                        <p:cTn id="77" dur="1000" fill="hold"/>
                                        <p:tgtEl>
                                          <p:spTgt spid="16">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16">
                                            <p:txEl>
                                              <p:pRg st="12" end="12"/>
                                            </p:txEl>
                                          </p:spTgt>
                                        </p:tgtEl>
                                        <p:attrNameLst>
                                          <p:attrName>style.visibility</p:attrName>
                                        </p:attrNameLst>
                                      </p:cBhvr>
                                      <p:to>
                                        <p:strVal val="visible"/>
                                      </p:to>
                                    </p:set>
                                    <p:animEffect transition="in" filter="fade">
                                      <p:cBhvr>
                                        <p:cTn id="82" dur="1000"/>
                                        <p:tgtEl>
                                          <p:spTgt spid="16">
                                            <p:txEl>
                                              <p:pRg st="12" end="12"/>
                                            </p:txEl>
                                          </p:spTgt>
                                        </p:tgtEl>
                                      </p:cBhvr>
                                    </p:animEffect>
                                    <p:anim calcmode="lin" valueType="num">
                                      <p:cBhvr>
                                        <p:cTn id="83" dur="1000" fill="hold"/>
                                        <p:tgtEl>
                                          <p:spTgt spid="16">
                                            <p:txEl>
                                              <p:pRg st="12" end="12"/>
                                            </p:txEl>
                                          </p:spTgt>
                                        </p:tgtEl>
                                        <p:attrNameLst>
                                          <p:attrName>ppt_x</p:attrName>
                                        </p:attrNameLst>
                                      </p:cBhvr>
                                      <p:tavLst>
                                        <p:tav tm="0">
                                          <p:val>
                                            <p:strVal val="#ppt_x"/>
                                          </p:val>
                                        </p:tav>
                                        <p:tav tm="100000">
                                          <p:val>
                                            <p:strVal val="#ppt_x"/>
                                          </p:val>
                                        </p:tav>
                                      </p:tavLst>
                                    </p:anim>
                                    <p:anim calcmode="lin" valueType="num">
                                      <p:cBhvr>
                                        <p:cTn id="84" dur="1000" fill="hold"/>
                                        <p:tgtEl>
                                          <p:spTgt spid="1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16">
                                            <p:txEl>
                                              <p:pRg st="13" end="13"/>
                                            </p:txEl>
                                          </p:spTgt>
                                        </p:tgtEl>
                                        <p:attrNameLst>
                                          <p:attrName>style.visibility</p:attrName>
                                        </p:attrNameLst>
                                      </p:cBhvr>
                                      <p:to>
                                        <p:strVal val="visible"/>
                                      </p:to>
                                    </p:set>
                                    <p:animEffect transition="in" filter="fade">
                                      <p:cBhvr>
                                        <p:cTn id="89" dur="1000"/>
                                        <p:tgtEl>
                                          <p:spTgt spid="16">
                                            <p:txEl>
                                              <p:pRg st="13" end="13"/>
                                            </p:txEl>
                                          </p:spTgt>
                                        </p:tgtEl>
                                      </p:cBhvr>
                                    </p:animEffect>
                                    <p:anim calcmode="lin" valueType="num">
                                      <p:cBhvr>
                                        <p:cTn id="90" dur="1000" fill="hold"/>
                                        <p:tgtEl>
                                          <p:spTgt spid="16">
                                            <p:txEl>
                                              <p:pRg st="13" end="13"/>
                                            </p:txEl>
                                          </p:spTgt>
                                        </p:tgtEl>
                                        <p:attrNameLst>
                                          <p:attrName>ppt_x</p:attrName>
                                        </p:attrNameLst>
                                      </p:cBhvr>
                                      <p:tavLst>
                                        <p:tav tm="0">
                                          <p:val>
                                            <p:strVal val="#ppt_x"/>
                                          </p:val>
                                        </p:tav>
                                        <p:tav tm="100000">
                                          <p:val>
                                            <p:strVal val="#ppt_x"/>
                                          </p:val>
                                        </p:tav>
                                      </p:tavLst>
                                    </p:anim>
                                    <p:anim calcmode="lin" valueType="num">
                                      <p:cBhvr>
                                        <p:cTn id="91" dur="1000" fill="hold"/>
                                        <p:tgtEl>
                                          <p:spTgt spid="1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704749" y="472001"/>
            <a:ext cx="10515600" cy="623416"/>
          </a:xfrm>
        </p:spPr>
        <p:txBody>
          <a:bodyPr>
            <a:normAutofit fontScale="90000"/>
          </a:bodyPr>
          <a:lstStyle/>
          <a:p>
            <a:r>
              <a:rPr lang="en-US" b="1" dirty="0"/>
              <a:t>Value proposition</a:t>
            </a:r>
          </a:p>
        </p:txBody>
      </p:sp>
      <p:sp>
        <p:nvSpPr>
          <p:cNvPr id="3" name="Content Placeholder 2">
            <a:extLst>
              <a:ext uri="{FF2B5EF4-FFF2-40B4-BE49-F238E27FC236}">
                <a16:creationId xmlns:a16="http://schemas.microsoft.com/office/drawing/2014/main" id="{B6042AEA-6F11-0E41-A8AE-3FE721A0C9BF}"/>
              </a:ext>
            </a:extLst>
          </p:cNvPr>
          <p:cNvSpPr>
            <a:spLocks noGrp="1"/>
          </p:cNvSpPr>
          <p:nvPr>
            <p:ph idx="1"/>
          </p:nvPr>
        </p:nvSpPr>
        <p:spPr>
          <a:xfrm>
            <a:off x="693516" y="1429888"/>
            <a:ext cx="10910780" cy="5058163"/>
          </a:xfrm>
        </p:spPr>
        <p:txBody>
          <a:bodyPr>
            <a:normAutofit/>
          </a:bodyPr>
          <a:lstStyle/>
          <a:p>
            <a:pPr marL="320040" indent="-320040">
              <a:buClr>
                <a:srgbClr val="ED6F0A"/>
              </a:buClr>
              <a:buSzPct val="80000"/>
              <a:buFont typeface="Wingdings" pitchFamily="2" charset="2"/>
              <a:buChar char="q"/>
            </a:pPr>
            <a:r>
              <a:rPr lang="en-US" sz="2000" b="1" dirty="0">
                <a:latin typeface="+mj-lt"/>
              </a:rPr>
              <a:t>Customer experience</a:t>
            </a:r>
          </a:p>
          <a:p>
            <a:pPr lvl="1">
              <a:lnSpc>
                <a:spcPct val="100000"/>
              </a:lnSpc>
              <a:spcBef>
                <a:spcPts val="1200"/>
              </a:spcBef>
              <a:buClr>
                <a:schemeClr val="tx1"/>
              </a:buClr>
              <a:buSzPct val="100000"/>
              <a:buFont typeface="Wingdings" pitchFamily="2" charset="2"/>
              <a:buChar char="§"/>
            </a:pPr>
            <a:r>
              <a:rPr lang="en-US" sz="1600" dirty="0"/>
              <a:t> our moto is to ‘</a:t>
            </a:r>
            <a:r>
              <a:rPr lang="en-US" sz="1600" b="1" dirty="0"/>
              <a:t>put smile on the customer</a:t>
            </a:r>
            <a:r>
              <a:rPr lang="en-US" sz="1600" dirty="0"/>
              <a:t>’ customer experience is what differentiates X-Skull from its competitors</a:t>
            </a:r>
          </a:p>
          <a:p>
            <a:pPr marL="320040" indent="-320040">
              <a:lnSpc>
                <a:spcPct val="100000"/>
              </a:lnSpc>
              <a:spcBef>
                <a:spcPts val="1800"/>
              </a:spcBef>
              <a:buClr>
                <a:srgbClr val="ED6F0A"/>
              </a:buClr>
              <a:buSzPct val="80000"/>
              <a:buFont typeface="Wingdings" pitchFamily="2" charset="2"/>
              <a:buChar char="q"/>
            </a:pPr>
            <a:r>
              <a:rPr lang="en-US" sz="2000" b="1" dirty="0">
                <a:latin typeface="+mj-lt"/>
              </a:rPr>
              <a:t>Affordability</a:t>
            </a:r>
          </a:p>
          <a:p>
            <a:pPr lvl="1">
              <a:lnSpc>
                <a:spcPct val="100000"/>
              </a:lnSpc>
              <a:spcBef>
                <a:spcPts val="1200"/>
              </a:spcBef>
              <a:buClr>
                <a:schemeClr val="tx1"/>
              </a:buClr>
              <a:buSzPct val="100000"/>
              <a:buFont typeface="Wingdings" pitchFamily="2" charset="2"/>
              <a:buChar char="§"/>
            </a:pPr>
            <a:r>
              <a:rPr lang="en-US" sz="1600" dirty="0"/>
              <a:t>Considering the per capita income of the Indian market, X-Skull choses the </a:t>
            </a:r>
            <a:r>
              <a:rPr lang="en-US" sz="1600" b="1" dirty="0"/>
              <a:t>pay-per-use</a:t>
            </a:r>
            <a:r>
              <a:rPr lang="en-US" sz="1600" dirty="0"/>
              <a:t> revenue model and at low price point of Rs. 200 per hour</a:t>
            </a:r>
          </a:p>
          <a:p>
            <a:pPr marL="320040" indent="-320040">
              <a:lnSpc>
                <a:spcPct val="100000"/>
              </a:lnSpc>
              <a:spcBef>
                <a:spcPts val="1800"/>
              </a:spcBef>
              <a:buClr>
                <a:srgbClr val="ED6F0A"/>
              </a:buClr>
              <a:buSzPct val="80000"/>
              <a:buFont typeface="Wingdings" pitchFamily="2" charset="2"/>
              <a:buChar char="q"/>
            </a:pPr>
            <a:endParaRPr lang="en-US" sz="2000" b="1" dirty="0"/>
          </a:p>
          <a:p>
            <a:pPr marL="320040" indent="-320040">
              <a:lnSpc>
                <a:spcPct val="100000"/>
              </a:lnSpc>
              <a:spcBef>
                <a:spcPts val="1800"/>
              </a:spcBef>
              <a:buClr>
                <a:srgbClr val="ED6F0A"/>
              </a:buClr>
              <a:buSzPct val="80000"/>
              <a:buFont typeface="Wingdings" pitchFamily="2" charset="2"/>
              <a:buChar char="q"/>
            </a:pPr>
            <a:r>
              <a:rPr lang="en-US" sz="2000" b="1" dirty="0"/>
              <a:t>Accessibility</a:t>
            </a:r>
          </a:p>
          <a:p>
            <a:pPr lvl="1">
              <a:lnSpc>
                <a:spcPct val="100000"/>
              </a:lnSpc>
              <a:spcBef>
                <a:spcPts val="1200"/>
              </a:spcBef>
              <a:buClr>
                <a:schemeClr val="tx1"/>
              </a:buClr>
              <a:buSzPct val="100000"/>
              <a:buFont typeface="Wingdings" pitchFamily="2" charset="2"/>
              <a:buChar char="§"/>
            </a:pPr>
            <a:r>
              <a:rPr lang="en-US" sz="1600" dirty="0"/>
              <a:t>X-Skull is a </a:t>
            </a:r>
            <a:r>
              <a:rPr lang="en-US" sz="1600" b="1" dirty="0"/>
              <a:t>neighbourhood business</a:t>
            </a:r>
            <a:r>
              <a:rPr lang="en-US" sz="1600" dirty="0"/>
              <a:t>, located in Central Business District (CBD) area with good access to transportation and parking facility</a:t>
            </a: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p:txBody>
          <a:bodyPr/>
          <a:lstStyle/>
          <a:p>
            <a:r>
              <a:rPr lang="en-US"/>
              <a:t>X-Skull</a:t>
            </a:r>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p:txBody>
          <a:bodyPr/>
          <a:lstStyle/>
          <a:p>
            <a:r>
              <a:rPr lang="en-US" dirty="0"/>
              <a:t>Private &amp; Confidential</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p:txBody>
          <a:bodyPr/>
          <a:lstStyle/>
          <a:p>
            <a:fld id="{EE45C7AD-DD5A-834C-B9B5-0E0113E660C8}" type="slidenum">
              <a:rPr lang="en-US" smtClean="0"/>
              <a:t>7</a:t>
            </a:fld>
            <a:endParaRPr lang="en-US"/>
          </a:p>
        </p:txBody>
      </p:sp>
    </p:spTree>
    <p:extLst>
      <p:ext uri="{BB962C8B-B14F-4D97-AF65-F5344CB8AC3E}">
        <p14:creationId xmlns:p14="http://schemas.microsoft.com/office/powerpoint/2010/main" val="346229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2968831" y="571702"/>
            <a:ext cx="8572994" cy="623416"/>
          </a:xfrm>
        </p:spPr>
        <p:txBody>
          <a:bodyPr>
            <a:normAutofit fontScale="90000"/>
          </a:bodyPr>
          <a:lstStyle/>
          <a:p>
            <a:r>
              <a:rPr lang="en-US" b="1" dirty="0"/>
              <a:t>Go-To-Market Strategy &amp; Biz Dev</a:t>
            </a:r>
          </a:p>
        </p:txBody>
      </p:sp>
      <p:sp>
        <p:nvSpPr>
          <p:cNvPr id="3" name="Content Placeholder 2">
            <a:extLst>
              <a:ext uri="{FF2B5EF4-FFF2-40B4-BE49-F238E27FC236}">
                <a16:creationId xmlns:a16="http://schemas.microsoft.com/office/drawing/2014/main" id="{B6042AEA-6F11-0E41-A8AE-3FE721A0C9BF}"/>
              </a:ext>
            </a:extLst>
          </p:cNvPr>
          <p:cNvSpPr>
            <a:spLocks noGrp="1"/>
          </p:cNvSpPr>
          <p:nvPr>
            <p:ph idx="1"/>
          </p:nvPr>
        </p:nvSpPr>
        <p:spPr>
          <a:xfrm>
            <a:off x="939799" y="1320800"/>
            <a:ext cx="10339569" cy="5035550"/>
          </a:xfrm>
        </p:spPr>
        <p:txBody>
          <a:bodyPr>
            <a:normAutofit fontScale="77500" lnSpcReduction="20000"/>
          </a:bodyPr>
          <a:lstStyle/>
          <a:p>
            <a:pPr marL="320040" indent="-320040">
              <a:buClr>
                <a:srgbClr val="ED6F0A"/>
              </a:buClr>
              <a:buSzPct val="80000"/>
              <a:buFont typeface="Wingdings" pitchFamily="2" charset="2"/>
              <a:buChar char="q"/>
            </a:pPr>
            <a:r>
              <a:rPr lang="en-US" sz="2200" b="1" dirty="0">
                <a:latin typeface="+mj-lt"/>
              </a:rPr>
              <a:t>GTM Strategy</a:t>
            </a:r>
          </a:p>
          <a:p>
            <a:pPr marL="457200" lvl="2">
              <a:lnSpc>
                <a:spcPct val="120000"/>
              </a:lnSpc>
              <a:spcBef>
                <a:spcPts val="600"/>
              </a:spcBef>
            </a:pPr>
            <a:r>
              <a:rPr lang="en-IN" sz="1800" dirty="0"/>
              <a:t>X-Skull game centre is located in ”EA Mall” the most popular mall in Chennai among youth</a:t>
            </a:r>
          </a:p>
          <a:p>
            <a:pPr marL="457200" lvl="2">
              <a:lnSpc>
                <a:spcPct val="120000"/>
              </a:lnSpc>
              <a:spcBef>
                <a:spcPts val="600"/>
              </a:spcBef>
            </a:pPr>
            <a:r>
              <a:rPr lang="en-IN" sz="1800" dirty="0"/>
              <a:t>Direct selling is the primary GTM plan</a:t>
            </a:r>
          </a:p>
          <a:p>
            <a:pPr marL="457200" lvl="2">
              <a:lnSpc>
                <a:spcPct val="120000"/>
              </a:lnSpc>
              <a:spcBef>
                <a:spcPts val="600"/>
              </a:spcBef>
            </a:pPr>
            <a:r>
              <a:rPr lang="en-IN" sz="1800" dirty="0"/>
              <a:t>Tournaments conducted for popular esports titles</a:t>
            </a:r>
          </a:p>
          <a:p>
            <a:pPr marL="320040" indent="-320040">
              <a:buClr>
                <a:srgbClr val="ED6F0A"/>
              </a:buClr>
              <a:buSzPct val="80000"/>
              <a:buFont typeface="Wingdings" pitchFamily="2" charset="2"/>
              <a:buChar char="q"/>
            </a:pPr>
            <a:endParaRPr lang="en-US" sz="2000" b="1" dirty="0"/>
          </a:p>
          <a:p>
            <a:pPr marL="320040" indent="-320040">
              <a:buClr>
                <a:srgbClr val="ED6F0A"/>
              </a:buClr>
              <a:buSzPct val="80000"/>
              <a:buFont typeface="Wingdings" pitchFamily="2" charset="2"/>
              <a:buChar char="q"/>
            </a:pPr>
            <a:r>
              <a:rPr lang="en-US" sz="2000" b="1" dirty="0"/>
              <a:t>Blogs Strategy</a:t>
            </a:r>
          </a:p>
          <a:p>
            <a:pPr lvl="1">
              <a:lnSpc>
                <a:spcPct val="100000"/>
              </a:lnSpc>
              <a:spcBef>
                <a:spcPts val="1200"/>
              </a:spcBef>
              <a:buClr>
                <a:schemeClr val="tx1"/>
              </a:buClr>
              <a:buSzPct val="100000"/>
              <a:buFont typeface="Wingdings" pitchFamily="2" charset="2"/>
              <a:buChar char="§"/>
            </a:pPr>
            <a:r>
              <a:rPr lang="en-US" sz="1800" dirty="0"/>
              <a:t>Blogs are the in-think amongst millennials and X-Skull as a strategy will ensure at least </a:t>
            </a:r>
            <a:r>
              <a:rPr lang="en-US" sz="1800" b="1" dirty="0"/>
              <a:t>1 blog per week </a:t>
            </a:r>
            <a:r>
              <a:rPr lang="en-US" sz="1800" dirty="0"/>
              <a:t>is posted.  A subtle way to market the brand of the company will be the priority</a:t>
            </a:r>
          </a:p>
          <a:p>
            <a:pPr marL="228600" lvl="2" indent="0">
              <a:lnSpc>
                <a:spcPct val="120000"/>
              </a:lnSpc>
              <a:spcBef>
                <a:spcPts val="600"/>
              </a:spcBef>
              <a:buNone/>
            </a:pPr>
            <a:endParaRPr lang="en-US" dirty="0"/>
          </a:p>
          <a:p>
            <a:pPr marL="320040" indent="-320040">
              <a:buClr>
                <a:srgbClr val="ED6F0A"/>
              </a:buClr>
              <a:buSzPct val="80000"/>
              <a:buFont typeface="Wingdings" pitchFamily="2" charset="2"/>
              <a:buChar char="q"/>
            </a:pPr>
            <a:r>
              <a:rPr lang="en-US" sz="2200" b="1" dirty="0">
                <a:latin typeface="+mj-lt"/>
              </a:rPr>
              <a:t>Biz Dev &amp; Sales Promotion</a:t>
            </a:r>
          </a:p>
          <a:p>
            <a:pPr marL="457200" lvl="2">
              <a:lnSpc>
                <a:spcPct val="120000"/>
              </a:lnSpc>
              <a:spcBef>
                <a:spcPts val="600"/>
              </a:spcBef>
            </a:pPr>
            <a:r>
              <a:rPr lang="en-IN" sz="1800" dirty="0"/>
              <a:t>Advertisement &amp; Sales Promotion</a:t>
            </a:r>
          </a:p>
          <a:p>
            <a:pPr marL="1028700" lvl="3" indent="-342900">
              <a:lnSpc>
                <a:spcPct val="120000"/>
              </a:lnSpc>
              <a:spcBef>
                <a:spcPts val="0"/>
              </a:spcBef>
              <a:buFont typeface="Wingdings" pitchFamily="2" charset="2"/>
              <a:buChar char="ü"/>
            </a:pPr>
            <a:r>
              <a:rPr lang="en-IN" sz="1600" dirty="0"/>
              <a:t>Put up 5 – 6 hoardings and billboards in vantage points in the city</a:t>
            </a:r>
          </a:p>
          <a:p>
            <a:pPr marL="1028700" lvl="3" indent="-342900">
              <a:lnSpc>
                <a:spcPct val="120000"/>
              </a:lnSpc>
              <a:spcBef>
                <a:spcPts val="0"/>
              </a:spcBef>
              <a:buFont typeface="Wingdings" pitchFamily="2" charset="2"/>
              <a:buChar char="ü"/>
            </a:pPr>
            <a:r>
              <a:rPr lang="en-IN" sz="1600" dirty="0"/>
              <a:t>Insertions in the local news dailies and weekend local news magazines</a:t>
            </a:r>
          </a:p>
          <a:p>
            <a:pPr marL="1028700" lvl="3" indent="-342900">
              <a:lnSpc>
                <a:spcPct val="120000"/>
              </a:lnSpc>
              <a:spcBef>
                <a:spcPts val="0"/>
              </a:spcBef>
              <a:buFont typeface="Wingdings" pitchFamily="2" charset="2"/>
              <a:buChar char="ü"/>
            </a:pPr>
            <a:r>
              <a:rPr lang="en-IN" sz="1600" dirty="0"/>
              <a:t>Advertisement in the local FM radio</a:t>
            </a:r>
          </a:p>
          <a:p>
            <a:pPr marL="457200" lvl="2">
              <a:lnSpc>
                <a:spcPct val="120000"/>
              </a:lnSpc>
              <a:spcBef>
                <a:spcPts val="600"/>
              </a:spcBef>
            </a:pPr>
            <a:r>
              <a:rPr lang="en-IN" sz="1800" dirty="0"/>
              <a:t>Annual membership package for fixed Rs. 500 per month </a:t>
            </a:r>
          </a:p>
          <a:p>
            <a:pPr marL="1028700" lvl="3" indent="-342900">
              <a:lnSpc>
                <a:spcPct val="120000"/>
              </a:lnSpc>
              <a:spcBef>
                <a:spcPts val="0"/>
              </a:spcBef>
              <a:buFont typeface="Wingdings" pitchFamily="2" charset="2"/>
              <a:buChar char="ü"/>
            </a:pPr>
            <a:r>
              <a:rPr lang="en-IN" sz="1600" dirty="0"/>
              <a:t>Free unlimited usage during weekdays</a:t>
            </a:r>
          </a:p>
          <a:p>
            <a:pPr marL="1028700" lvl="3" indent="-342900">
              <a:lnSpc>
                <a:spcPct val="120000"/>
              </a:lnSpc>
              <a:spcBef>
                <a:spcPts val="0"/>
              </a:spcBef>
              <a:buFont typeface="Wingdings" pitchFamily="2" charset="2"/>
              <a:buChar char="ü"/>
            </a:pPr>
            <a:r>
              <a:rPr lang="en-IN" sz="1600" dirty="0"/>
              <a:t>20% discount on weekends</a:t>
            </a:r>
          </a:p>
          <a:p>
            <a:pPr marL="1028700" lvl="3" indent="-342900">
              <a:lnSpc>
                <a:spcPct val="120000"/>
              </a:lnSpc>
              <a:spcBef>
                <a:spcPts val="0"/>
              </a:spcBef>
              <a:buFont typeface="Wingdings" pitchFamily="2" charset="2"/>
              <a:buChar char="ü"/>
            </a:pPr>
            <a:r>
              <a:rPr lang="en-IN" sz="1600" dirty="0"/>
              <a:t>10% discount on merchandise and memorabilia </a:t>
            </a:r>
          </a:p>
          <a:p>
            <a:pPr marL="1028700" lvl="3" indent="-342900">
              <a:lnSpc>
                <a:spcPct val="120000"/>
              </a:lnSpc>
              <a:spcBef>
                <a:spcPts val="0"/>
              </a:spcBef>
              <a:buFont typeface="Wingdings" pitchFamily="2" charset="2"/>
              <a:buChar char="ü"/>
            </a:pPr>
            <a:r>
              <a:rPr lang="en-IN" sz="1600" dirty="0"/>
              <a:t>20% discount on food and beverage (F&amp;B) service</a:t>
            </a:r>
          </a:p>
          <a:p>
            <a:pPr marL="514350" lvl="2" indent="-285750">
              <a:lnSpc>
                <a:spcPct val="120000"/>
              </a:lnSpc>
              <a:spcBef>
                <a:spcPts val="600"/>
              </a:spcBef>
              <a:buFont typeface="Wingdings" pitchFamily="2" charset="2"/>
              <a:buChar char="ü"/>
            </a:pPr>
            <a:endParaRPr lang="en-IN" sz="1800" dirty="0"/>
          </a:p>
          <a:p>
            <a:pPr marL="320040" indent="-320040">
              <a:buClr>
                <a:srgbClr val="ED6F0A"/>
              </a:buClr>
              <a:buSzPct val="80000"/>
              <a:buFont typeface="Wingdings" pitchFamily="2" charset="2"/>
              <a:buChar char="q"/>
            </a:pPr>
            <a:endParaRPr lang="en-US" sz="2200" b="1" dirty="0">
              <a:latin typeface="+mj-lt"/>
            </a:endParaRP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p:txBody>
          <a:bodyPr/>
          <a:lstStyle/>
          <a:p>
            <a:r>
              <a:rPr lang="en-US"/>
              <a:t>X-Skull</a:t>
            </a:r>
            <a:endParaRPr lang="en-US" dirty="0"/>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p:txBody>
          <a:bodyPr/>
          <a:lstStyle/>
          <a:p>
            <a:r>
              <a:rPr lang="en-US"/>
              <a:t>Private &amp; Confidential</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p:txBody>
          <a:bodyPr/>
          <a:lstStyle/>
          <a:p>
            <a:fld id="{EE45C7AD-DD5A-834C-B9B5-0E0113E660C8}" type="slidenum">
              <a:rPr lang="en-US" smtClean="0"/>
              <a:t>8</a:t>
            </a:fld>
            <a:endParaRPr lang="en-US"/>
          </a:p>
        </p:txBody>
      </p:sp>
    </p:spTree>
    <p:extLst>
      <p:ext uri="{BB962C8B-B14F-4D97-AF65-F5344CB8AC3E}">
        <p14:creationId xmlns:p14="http://schemas.microsoft.com/office/powerpoint/2010/main" val="49577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1000"/>
                                        <p:tgtEl>
                                          <p:spTgt spid="3">
                                            <p:txEl>
                                              <p:pRg st="9" end="9"/>
                                            </p:txEl>
                                          </p:spTgt>
                                        </p:tgtEl>
                                      </p:cBhvr>
                                    </p:animEffect>
                                    <p:anim calcmode="lin" valueType="num">
                                      <p:cBhvr>
                                        <p:cTn id="50"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1000"/>
                                        <p:tgtEl>
                                          <p:spTgt spid="3">
                                            <p:txEl>
                                              <p:pRg st="10" end="10"/>
                                            </p:txEl>
                                          </p:spTgt>
                                        </p:tgtEl>
                                      </p:cBhvr>
                                    </p:animEffect>
                                    <p:anim calcmode="lin" valueType="num">
                                      <p:cBhvr>
                                        <p:cTn id="55"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1000"/>
                                        <p:tgtEl>
                                          <p:spTgt spid="3">
                                            <p:txEl>
                                              <p:pRg st="11" end="11"/>
                                            </p:txEl>
                                          </p:spTgt>
                                        </p:tgtEl>
                                      </p:cBhvr>
                                    </p:animEffect>
                                    <p:anim calcmode="lin" valueType="num">
                                      <p:cBhvr>
                                        <p:cTn id="60"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Effect transition="in" filter="fade">
                                      <p:cBhvr>
                                        <p:cTn id="64" dur="1000"/>
                                        <p:tgtEl>
                                          <p:spTgt spid="3">
                                            <p:txEl>
                                              <p:pRg st="12" end="12"/>
                                            </p:txEl>
                                          </p:spTgt>
                                        </p:tgtEl>
                                      </p:cBhvr>
                                    </p:animEffect>
                                    <p:anim calcmode="lin" valueType="num">
                                      <p:cBhvr>
                                        <p:cTn id="65"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Effect transition="in" filter="fade">
                                      <p:cBhvr>
                                        <p:cTn id="69" dur="1000"/>
                                        <p:tgtEl>
                                          <p:spTgt spid="3">
                                            <p:txEl>
                                              <p:pRg st="13" end="13"/>
                                            </p:txEl>
                                          </p:spTgt>
                                        </p:tgtEl>
                                      </p:cBhvr>
                                    </p:animEffect>
                                    <p:anim calcmode="lin" valueType="num">
                                      <p:cBhvr>
                                        <p:cTn id="70"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3">
                                            <p:txEl>
                                              <p:pRg st="14" end="14"/>
                                            </p:txEl>
                                          </p:spTgt>
                                        </p:tgtEl>
                                        <p:attrNameLst>
                                          <p:attrName>style.visibility</p:attrName>
                                        </p:attrNameLst>
                                      </p:cBhvr>
                                      <p:to>
                                        <p:strVal val="visible"/>
                                      </p:to>
                                    </p:set>
                                    <p:animEffect transition="in" filter="fade">
                                      <p:cBhvr>
                                        <p:cTn id="74" dur="1000"/>
                                        <p:tgtEl>
                                          <p:spTgt spid="3">
                                            <p:txEl>
                                              <p:pRg st="14" end="14"/>
                                            </p:txEl>
                                          </p:spTgt>
                                        </p:tgtEl>
                                      </p:cBhvr>
                                    </p:animEffect>
                                    <p:anim calcmode="lin" valueType="num">
                                      <p:cBhvr>
                                        <p:cTn id="75"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Effect transition="in" filter="fade">
                                      <p:cBhvr>
                                        <p:cTn id="79" dur="1000"/>
                                        <p:tgtEl>
                                          <p:spTgt spid="3">
                                            <p:txEl>
                                              <p:pRg st="15" end="15"/>
                                            </p:txEl>
                                          </p:spTgt>
                                        </p:tgtEl>
                                      </p:cBhvr>
                                    </p:animEffect>
                                    <p:anim calcmode="lin" valueType="num">
                                      <p:cBhvr>
                                        <p:cTn id="80"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3">
                                            <p:txEl>
                                              <p:pRg st="16" end="16"/>
                                            </p:txEl>
                                          </p:spTgt>
                                        </p:tgtEl>
                                        <p:attrNameLst>
                                          <p:attrName>style.visibility</p:attrName>
                                        </p:attrNameLst>
                                      </p:cBhvr>
                                      <p:to>
                                        <p:strVal val="visible"/>
                                      </p:to>
                                    </p:set>
                                    <p:animEffect transition="in" filter="fade">
                                      <p:cBhvr>
                                        <p:cTn id="84" dur="1000"/>
                                        <p:tgtEl>
                                          <p:spTgt spid="3">
                                            <p:txEl>
                                              <p:pRg st="16" end="16"/>
                                            </p:txEl>
                                          </p:spTgt>
                                        </p:tgtEl>
                                      </p:cBhvr>
                                    </p:animEffect>
                                    <p:anim calcmode="lin" valueType="num">
                                      <p:cBhvr>
                                        <p:cTn id="85"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Effect transition="in" filter="fade">
                                      <p:cBhvr>
                                        <p:cTn id="89" dur="1000"/>
                                        <p:tgtEl>
                                          <p:spTgt spid="3">
                                            <p:txEl>
                                              <p:pRg st="17" end="17"/>
                                            </p:txEl>
                                          </p:spTgt>
                                        </p:tgtEl>
                                      </p:cBhvr>
                                    </p:animEffect>
                                    <p:anim calcmode="lin" valueType="num">
                                      <p:cBhvr>
                                        <p:cTn id="90"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3">
            <a:extLst>
              <a:ext uri="{FF2B5EF4-FFF2-40B4-BE49-F238E27FC236}">
                <a16:creationId xmlns:a16="http://schemas.microsoft.com/office/drawing/2014/main" id="{D07E0E80-464C-C74D-B5BD-4BB87C271D10}"/>
              </a:ext>
            </a:extLst>
          </p:cNvPr>
          <p:cNvSpPr>
            <a:spLocks noGrp="1"/>
          </p:cNvSpPr>
          <p:nvPr>
            <p:ph type="title"/>
          </p:nvPr>
        </p:nvSpPr>
        <p:spPr>
          <a:xfrm>
            <a:off x="645374" y="365126"/>
            <a:ext cx="10515600" cy="623416"/>
          </a:xfrm>
        </p:spPr>
        <p:txBody>
          <a:bodyPr>
            <a:normAutofit fontScale="90000"/>
          </a:bodyPr>
          <a:lstStyle/>
          <a:p>
            <a:r>
              <a:rPr lang="en-US" b="1" dirty="0"/>
              <a:t>Referrals &amp; Feedback</a:t>
            </a:r>
          </a:p>
        </p:txBody>
      </p:sp>
      <p:sp>
        <p:nvSpPr>
          <p:cNvPr id="3" name="Content Placeholder 2">
            <a:extLst>
              <a:ext uri="{FF2B5EF4-FFF2-40B4-BE49-F238E27FC236}">
                <a16:creationId xmlns:a16="http://schemas.microsoft.com/office/drawing/2014/main" id="{B6042AEA-6F11-0E41-A8AE-3FE721A0C9BF}"/>
              </a:ext>
            </a:extLst>
          </p:cNvPr>
          <p:cNvSpPr>
            <a:spLocks noGrp="1"/>
          </p:cNvSpPr>
          <p:nvPr>
            <p:ph idx="1"/>
          </p:nvPr>
        </p:nvSpPr>
        <p:spPr>
          <a:xfrm>
            <a:off x="693516" y="1429888"/>
            <a:ext cx="10910780" cy="5058163"/>
          </a:xfrm>
        </p:spPr>
        <p:txBody>
          <a:bodyPr>
            <a:normAutofit/>
          </a:bodyPr>
          <a:lstStyle/>
          <a:p>
            <a:pPr marL="320040" indent="-320040">
              <a:lnSpc>
                <a:spcPct val="100000"/>
              </a:lnSpc>
              <a:spcBef>
                <a:spcPts val="1800"/>
              </a:spcBef>
              <a:buClr>
                <a:srgbClr val="ED6F0A"/>
              </a:buClr>
              <a:buSzPct val="80000"/>
              <a:buFont typeface="Wingdings" pitchFamily="2" charset="2"/>
              <a:buChar char="q"/>
            </a:pPr>
            <a:r>
              <a:rPr lang="en-US" sz="2000" b="1" dirty="0">
                <a:latin typeface="+mj-lt"/>
              </a:rPr>
              <a:t>Online Feedback</a:t>
            </a:r>
          </a:p>
          <a:p>
            <a:pPr lvl="1">
              <a:lnSpc>
                <a:spcPct val="100000"/>
              </a:lnSpc>
              <a:spcBef>
                <a:spcPts val="1200"/>
              </a:spcBef>
              <a:buClr>
                <a:schemeClr val="tx1"/>
              </a:buClr>
              <a:buSzPct val="100000"/>
              <a:buFont typeface="Wingdings" pitchFamily="2" charset="2"/>
              <a:buChar char="§"/>
            </a:pPr>
            <a:r>
              <a:rPr lang="en-US" sz="1600" dirty="0"/>
              <a:t>X-Skull’s </a:t>
            </a:r>
            <a:r>
              <a:rPr lang="en-US" sz="1600" b="1" dirty="0"/>
              <a:t>website will have dedicated section for customer feedback </a:t>
            </a:r>
            <a:r>
              <a:rPr lang="en-US" sz="1600" dirty="0"/>
              <a:t>along with rating the service.  A manager will review and address negative feedback to create a responsive culture</a:t>
            </a:r>
          </a:p>
          <a:p>
            <a:pPr lvl="1">
              <a:lnSpc>
                <a:spcPct val="100000"/>
              </a:lnSpc>
              <a:spcBef>
                <a:spcPts val="1200"/>
              </a:spcBef>
              <a:buClr>
                <a:schemeClr val="tx1"/>
              </a:buClr>
              <a:buSzPct val="100000"/>
              <a:buFont typeface="Wingdings" pitchFamily="2" charset="2"/>
              <a:buChar char="§"/>
            </a:pPr>
            <a:r>
              <a:rPr lang="en-US" sz="1600" dirty="0"/>
              <a:t>X-Skull will ensure customer ratings and feedback are available through a </a:t>
            </a:r>
            <a:r>
              <a:rPr lang="en-US" sz="1600" b="1" dirty="0"/>
              <a:t>robust Search Engine Optimization (SEO)</a:t>
            </a:r>
          </a:p>
          <a:p>
            <a:pPr marL="320040" indent="-320040">
              <a:lnSpc>
                <a:spcPct val="100000"/>
              </a:lnSpc>
              <a:spcBef>
                <a:spcPts val="1800"/>
              </a:spcBef>
              <a:buClr>
                <a:srgbClr val="ED6F0A"/>
              </a:buClr>
              <a:buSzPct val="80000"/>
              <a:buFont typeface="Wingdings" pitchFamily="2" charset="2"/>
              <a:buChar char="q"/>
            </a:pPr>
            <a:endParaRPr lang="en-US" sz="2000" b="1" dirty="0"/>
          </a:p>
          <a:p>
            <a:pPr marL="320040" indent="-320040">
              <a:lnSpc>
                <a:spcPct val="100000"/>
              </a:lnSpc>
              <a:spcBef>
                <a:spcPts val="1800"/>
              </a:spcBef>
              <a:buClr>
                <a:srgbClr val="ED6F0A"/>
              </a:buClr>
              <a:buSzPct val="80000"/>
              <a:buFont typeface="Wingdings" pitchFamily="2" charset="2"/>
              <a:buChar char="q"/>
            </a:pPr>
            <a:r>
              <a:rPr lang="en-US" sz="2000" b="1" dirty="0"/>
              <a:t>Referrals</a:t>
            </a:r>
          </a:p>
          <a:p>
            <a:pPr lvl="1">
              <a:lnSpc>
                <a:spcPct val="100000"/>
              </a:lnSpc>
              <a:spcBef>
                <a:spcPts val="1200"/>
              </a:spcBef>
              <a:buClr>
                <a:schemeClr val="tx1"/>
              </a:buClr>
              <a:buSzPct val="100000"/>
              <a:buFont typeface="Wingdings" pitchFamily="2" charset="2"/>
              <a:buChar char="§"/>
            </a:pPr>
            <a:r>
              <a:rPr lang="en-US" sz="1600" dirty="0"/>
              <a:t>Multiple ways to enhance generating demand through referrals will be looked at:</a:t>
            </a:r>
          </a:p>
          <a:p>
            <a:pPr lvl="2">
              <a:lnSpc>
                <a:spcPct val="100000"/>
              </a:lnSpc>
              <a:spcBef>
                <a:spcPts val="1200"/>
              </a:spcBef>
              <a:buClr>
                <a:schemeClr val="tx1"/>
              </a:buClr>
              <a:buSzPct val="100000"/>
              <a:buFont typeface="Wingdings" pitchFamily="2" charset="2"/>
              <a:buChar char="ü"/>
            </a:pPr>
            <a:endParaRPr lang="en-US" sz="1400" b="1" dirty="0"/>
          </a:p>
          <a:p>
            <a:pPr lvl="2">
              <a:lnSpc>
                <a:spcPct val="100000"/>
              </a:lnSpc>
              <a:spcBef>
                <a:spcPts val="1200"/>
              </a:spcBef>
              <a:buClr>
                <a:schemeClr val="tx1"/>
              </a:buClr>
              <a:buSzPct val="100000"/>
              <a:buFont typeface="Wingdings" pitchFamily="2" charset="2"/>
              <a:buChar char="ü"/>
            </a:pPr>
            <a:r>
              <a:rPr lang="en-US" sz="1400" b="1" dirty="0"/>
              <a:t>Loyalty programs </a:t>
            </a:r>
            <a:r>
              <a:rPr lang="en-US" sz="1400" dirty="0"/>
              <a:t>will be tailored with benefits for each referral</a:t>
            </a:r>
          </a:p>
          <a:p>
            <a:pPr lvl="2">
              <a:lnSpc>
                <a:spcPct val="100000"/>
              </a:lnSpc>
              <a:spcBef>
                <a:spcPts val="1200"/>
              </a:spcBef>
              <a:buClr>
                <a:schemeClr val="tx1"/>
              </a:buClr>
              <a:buSzPct val="100000"/>
              <a:buFont typeface="Wingdings" pitchFamily="2" charset="2"/>
              <a:buChar char="ü"/>
            </a:pPr>
            <a:endParaRPr lang="en-US" sz="1400" b="1" dirty="0"/>
          </a:p>
          <a:p>
            <a:pPr lvl="2">
              <a:lnSpc>
                <a:spcPct val="100000"/>
              </a:lnSpc>
              <a:spcBef>
                <a:spcPts val="1200"/>
              </a:spcBef>
              <a:buClr>
                <a:schemeClr val="tx1"/>
              </a:buClr>
              <a:buSzPct val="100000"/>
              <a:buFont typeface="Wingdings" pitchFamily="2" charset="2"/>
              <a:buChar char="ü"/>
            </a:pPr>
            <a:r>
              <a:rPr lang="en-US" sz="1400" b="1" dirty="0"/>
              <a:t>Co-marketing programs </a:t>
            </a:r>
            <a:r>
              <a:rPr lang="en-US" sz="1400" dirty="0"/>
              <a:t>such as an alliance with ice-cream parlors, cinema halls, game shows will be explored</a:t>
            </a:r>
          </a:p>
        </p:txBody>
      </p:sp>
      <p:sp>
        <p:nvSpPr>
          <p:cNvPr id="6" name="Date Placeholder 5">
            <a:extLst>
              <a:ext uri="{FF2B5EF4-FFF2-40B4-BE49-F238E27FC236}">
                <a16:creationId xmlns:a16="http://schemas.microsoft.com/office/drawing/2014/main" id="{A60003BD-A20F-1741-82D1-7771FB703159}"/>
              </a:ext>
            </a:extLst>
          </p:cNvPr>
          <p:cNvSpPr>
            <a:spLocks noGrp="1"/>
          </p:cNvSpPr>
          <p:nvPr>
            <p:ph type="dt" sz="half" idx="10"/>
          </p:nvPr>
        </p:nvSpPr>
        <p:spPr/>
        <p:txBody>
          <a:bodyPr/>
          <a:lstStyle/>
          <a:p>
            <a:r>
              <a:rPr lang="en-US"/>
              <a:t>X-Skull</a:t>
            </a:r>
          </a:p>
        </p:txBody>
      </p:sp>
      <p:sp>
        <p:nvSpPr>
          <p:cNvPr id="4" name="Footer Placeholder 3">
            <a:extLst>
              <a:ext uri="{FF2B5EF4-FFF2-40B4-BE49-F238E27FC236}">
                <a16:creationId xmlns:a16="http://schemas.microsoft.com/office/drawing/2014/main" id="{BEB70981-B114-BF45-AE14-56B7FA1454F6}"/>
              </a:ext>
            </a:extLst>
          </p:cNvPr>
          <p:cNvSpPr>
            <a:spLocks noGrp="1"/>
          </p:cNvSpPr>
          <p:nvPr>
            <p:ph type="ftr" sz="quarter" idx="11"/>
          </p:nvPr>
        </p:nvSpPr>
        <p:spPr/>
        <p:txBody>
          <a:bodyPr/>
          <a:lstStyle/>
          <a:p>
            <a:r>
              <a:rPr lang="en-US" dirty="0"/>
              <a:t>Private &amp; Confidential</a:t>
            </a:r>
          </a:p>
        </p:txBody>
      </p:sp>
      <p:sp>
        <p:nvSpPr>
          <p:cNvPr id="5" name="Slide Number Placeholder 4">
            <a:extLst>
              <a:ext uri="{FF2B5EF4-FFF2-40B4-BE49-F238E27FC236}">
                <a16:creationId xmlns:a16="http://schemas.microsoft.com/office/drawing/2014/main" id="{553013FF-5995-A64C-8D5F-18B2611C0129}"/>
              </a:ext>
            </a:extLst>
          </p:cNvPr>
          <p:cNvSpPr>
            <a:spLocks noGrp="1"/>
          </p:cNvSpPr>
          <p:nvPr>
            <p:ph type="sldNum" sz="quarter" idx="12"/>
          </p:nvPr>
        </p:nvSpPr>
        <p:spPr/>
        <p:txBody>
          <a:bodyPr/>
          <a:lstStyle/>
          <a:p>
            <a:fld id="{EE45C7AD-DD5A-834C-B9B5-0E0113E660C8}" type="slidenum">
              <a:rPr lang="en-US" smtClean="0"/>
              <a:t>9</a:t>
            </a:fld>
            <a:endParaRPr lang="en-US"/>
          </a:p>
        </p:txBody>
      </p:sp>
    </p:spTree>
    <p:extLst>
      <p:ext uri="{BB962C8B-B14F-4D97-AF65-F5344CB8AC3E}">
        <p14:creationId xmlns:p14="http://schemas.microsoft.com/office/powerpoint/2010/main" val="28426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1000"/>
                                        <p:tgtEl>
                                          <p:spTgt spid="3">
                                            <p:txEl>
                                              <p:pRg st="7" end="7"/>
                                            </p:txEl>
                                          </p:spTgt>
                                        </p:tgtEl>
                                      </p:cBhvr>
                                    </p:animEffect>
                                    <p:anim calcmode="lin" valueType="num">
                                      <p:cBhvr>
                                        <p:cTn id="4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{4C7F7F38-D030-A54C-AC8B-F082489DDADB}tf10001079</Template>
  <TotalTime>11735</TotalTime>
  <Words>1931</Words>
  <Application>Microsoft Macintosh PowerPoint</Application>
  <PresentationFormat>Widescreen</PresentationFormat>
  <Paragraphs>244</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Franklin Gothic Book</vt:lpstr>
      <vt:lpstr>Wingdings</vt:lpstr>
      <vt:lpstr>Vapor Trail</vt:lpstr>
      <vt:lpstr>       ____________________________  Information Memorandum  </vt:lpstr>
      <vt:lpstr>Table Of Content</vt:lpstr>
      <vt:lpstr>PowerPoint Presentation</vt:lpstr>
      <vt:lpstr>Industry Challenges</vt:lpstr>
      <vt:lpstr>Market Trends &amp; Opportunity</vt:lpstr>
      <vt:lpstr>Market Sizing</vt:lpstr>
      <vt:lpstr>Value proposition</vt:lpstr>
      <vt:lpstr>Go-To-Market Strategy &amp; Biz Dev</vt:lpstr>
      <vt:lpstr>Referrals &amp; Feedback</vt:lpstr>
      <vt:lpstr>Pricing Strategy</vt:lpstr>
      <vt:lpstr>SWOT Analysis</vt:lpstr>
      <vt:lpstr>5-Year Financial Plan</vt:lpstr>
      <vt:lpstr>Capital Need &amp; Valuation</vt:lpstr>
      <vt:lpstr>About Founder</vt:lpstr>
      <vt:lpstr>Next Steps</vt:lpstr>
      <vt:lpstr>Annexure : Potential Investors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  Information Memorandum for Capital Raise</dc:title>
  <dc:creator>Gerard Jude</dc:creator>
  <cp:lastModifiedBy>Jude Kishore</cp:lastModifiedBy>
  <cp:revision>31</cp:revision>
  <dcterms:created xsi:type="dcterms:W3CDTF">2021-10-12T03:11:46Z</dcterms:created>
  <dcterms:modified xsi:type="dcterms:W3CDTF">2022-05-22T14:48:51Z</dcterms:modified>
</cp:coreProperties>
</file>