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Lato"/>
      <p:regular r:id="rId35"/>
      <p:bold r:id="rId36"/>
      <p:italic r:id="rId37"/>
      <p:boldItalic r:id="rId38"/>
    </p:embeddedFont>
    <p:embeddedFont>
      <p:font typeface="Lor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b5dbc8503_0_1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b5dbc8503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b5dbc8503_0_1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b5dbc8503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b5dbc8503_0_1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b5dbc8503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b5dbc8503_0_1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5dbc8503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b5dbc8503_0_1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b5dbc8503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5dbc8503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5dbc8503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b5d3520c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5d3520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b5d3520c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5d3520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b5dbc8503_0_1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5dbc8503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b5dbc8503_0_1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b5dbc8503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b5dbc8503_0_1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b5dbc8503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b5dbc8503_0_1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b5dbc8503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b5dbc8503_0_1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5dbc8503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5dbc8503_0_1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5dbc8503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b5dbc8503_0_1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b5dbc8503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b5dbc8503_0_1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b5dbc8503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b5dbc8503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7b5dbc8503_0_6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b5dbc8503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7b5dbc8503_0_6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b5dbc8503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7b5dbc8503_0_6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b5dbc8503_0_1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b5dbc8503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5dbc8503_0_1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5dbc8503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b5dbc8503_0_1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b5dbc8503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b5dbc8503_0_1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b5dbc8503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5" name="Shape 55"/>
        <p:cNvGrpSpPr/>
        <p:nvPr/>
      </p:nvGrpSpPr>
      <p:grpSpPr>
        <a:xfrm>
          <a:off x="0" y="0"/>
          <a:ext cx="0" cy="0"/>
          <a:chOff x="0" y="0"/>
          <a:chExt cx="0" cy="0"/>
        </a:xfrm>
      </p:grpSpPr>
      <p:sp>
        <p:nvSpPr>
          <p:cNvPr id="56" name="Google Shape;56;p13"/>
          <p:cNvSpPr txBox="1"/>
          <p:nvPr>
            <p:ph type="ctrTitle"/>
          </p:nvPr>
        </p:nvSpPr>
        <p:spPr>
          <a:xfrm>
            <a:off x="996629" y="2003888"/>
            <a:ext cx="4523700" cy="1159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Lora"/>
              <a:buNone/>
              <a:defRPr b="1" i="0" sz="3600" u="none" cap="none" strike="noStrike">
                <a:solidFill>
                  <a:srgbClr val="000000"/>
                </a:solidFill>
                <a:latin typeface="Lora"/>
                <a:ea typeface="Lora"/>
                <a:cs typeface="Lora"/>
                <a:sym typeface="Lora"/>
              </a:defRPr>
            </a:lvl1pPr>
            <a:lvl2pPr lvl="1"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2pPr>
            <a:lvl3pPr lvl="2"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3pPr>
            <a:lvl4pPr lvl="3"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4pPr>
            <a:lvl5pPr lvl="4"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5pPr>
            <a:lvl6pPr lvl="5"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6pPr>
            <a:lvl7pPr lvl="6"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7pPr>
            <a:lvl8pPr lvl="7"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8pPr>
            <a:lvl9pPr lvl="8" marR="0" rtl="0" algn="l">
              <a:spcBef>
                <a:spcPts val="0"/>
              </a:spcBef>
              <a:spcAft>
                <a:spcPts val="0"/>
              </a:spcAft>
              <a:buClr>
                <a:srgbClr val="000000"/>
              </a:buClr>
              <a:buSzPts val="3600"/>
              <a:buFont typeface="Lora"/>
              <a:buNone/>
              <a:defRPr b="1" i="0" sz="3600" u="none" cap="none" strike="noStrike">
                <a:latin typeface="Lora"/>
                <a:ea typeface="Lora"/>
                <a:cs typeface="Lora"/>
                <a:sym typeface="Lora"/>
              </a:defRPr>
            </a:lvl9pPr>
          </a:lstStyle>
          <a:p/>
        </p:txBody>
      </p:sp>
      <p:sp>
        <p:nvSpPr>
          <p:cNvPr id="57" name="Google Shape;57;p13"/>
          <p:cNvSpPr txBox="1"/>
          <p:nvPr>
            <p:ph idx="12" type="sldNum"/>
          </p:nvPr>
        </p:nvSpPr>
        <p:spPr>
          <a:xfrm>
            <a:off x="8556625" y="4749800"/>
            <a:ext cx="5493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2"/>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990600" y="2114550"/>
            <a:ext cx="7010400" cy="6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i="1" lang="en-US" sz="2400"/>
              <a:t>Personality Prediction Using Social Media Post</a:t>
            </a:r>
            <a:endParaRPr i="1" sz="2400"/>
          </a:p>
        </p:txBody>
      </p:sp>
      <p:sp>
        <p:nvSpPr>
          <p:cNvPr id="63" name="Google Shape;63;p14"/>
          <p:cNvSpPr txBox="1"/>
          <p:nvPr/>
        </p:nvSpPr>
        <p:spPr>
          <a:xfrm>
            <a:off x="8556625" y="4749800"/>
            <a:ext cx="549275" cy="39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
        <p:nvSpPr>
          <p:cNvPr id="64" name="Google Shape;64;p14"/>
          <p:cNvSpPr txBox="1"/>
          <p:nvPr/>
        </p:nvSpPr>
        <p:spPr>
          <a:xfrm>
            <a:off x="5378450" y="3181350"/>
            <a:ext cx="3529012" cy="11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Student Names and Exam Seat Numbers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rPr b="1" lang="en-US"/>
              <a:t>Jay Naik (71700258G)</a:t>
            </a:r>
            <a:endParaRPr b="1"/>
          </a:p>
          <a:p>
            <a:pPr indent="0" lvl="0" marL="0" marR="0" rtl="0" algn="l">
              <a:lnSpc>
                <a:spcPct val="100000"/>
              </a:lnSpc>
              <a:spcBef>
                <a:spcPts val="0"/>
              </a:spcBef>
              <a:spcAft>
                <a:spcPts val="0"/>
              </a:spcAft>
              <a:buClr>
                <a:srgbClr val="000000"/>
              </a:buClr>
              <a:buSzPts val="1400"/>
              <a:buFont typeface="Arial"/>
              <a:buNone/>
            </a:pPr>
            <a:r>
              <a:rPr b="1" lang="en-US"/>
              <a:t>Ajinkya Pingale (71700465B)</a:t>
            </a:r>
            <a:endParaRPr b="1"/>
          </a:p>
          <a:p>
            <a:pPr indent="0" lvl="0" marL="0" marR="0" rtl="0" algn="l">
              <a:lnSpc>
                <a:spcPct val="100000"/>
              </a:lnSpc>
              <a:spcBef>
                <a:spcPts val="0"/>
              </a:spcBef>
              <a:spcAft>
                <a:spcPts val="0"/>
              </a:spcAft>
              <a:buClr>
                <a:srgbClr val="000000"/>
              </a:buClr>
              <a:buSzPts val="1400"/>
              <a:buFont typeface="Arial"/>
              <a:buNone/>
            </a:pPr>
            <a:r>
              <a:rPr b="1" lang="en-US"/>
              <a:t>Manoj Nandha (71700401F)</a:t>
            </a:r>
            <a:endParaRPr b="1"/>
          </a:p>
          <a:p>
            <a:pPr indent="0" lvl="0" marL="0" marR="0" rtl="0" algn="l">
              <a:lnSpc>
                <a:spcPct val="100000"/>
              </a:lnSpc>
              <a:spcBef>
                <a:spcPts val="0"/>
              </a:spcBef>
              <a:spcAft>
                <a:spcPts val="0"/>
              </a:spcAft>
              <a:buClr>
                <a:srgbClr val="000000"/>
              </a:buClr>
              <a:buSzPts val="1400"/>
              <a:buFont typeface="Arial"/>
              <a:buNone/>
            </a:pPr>
            <a:r>
              <a:rPr b="1" lang="en-US"/>
              <a:t>Akash Misal (71700377K)</a:t>
            </a:r>
            <a:endParaRPr b="1"/>
          </a:p>
        </p:txBody>
      </p:sp>
      <p:sp>
        <p:nvSpPr>
          <p:cNvPr id="65" name="Google Shape;65;p14"/>
          <p:cNvSpPr txBox="1"/>
          <p:nvPr/>
        </p:nvSpPr>
        <p:spPr>
          <a:xfrm>
            <a:off x="838200" y="1047750"/>
            <a:ext cx="7620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MAEER’s Maharashtra Institute of Technology,Pune</a:t>
            </a:r>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Department of Computer Engineering</a:t>
            </a:r>
            <a:endParaRPr/>
          </a:p>
          <a:p>
            <a:pPr indent="0" lvl="0" marL="0" marR="0" rtl="0" algn="l">
              <a:lnSpc>
                <a:spcPct val="100000"/>
              </a:lnSpc>
              <a:spcBef>
                <a:spcPts val="0"/>
              </a:spcBef>
              <a:spcAft>
                <a:spcPts val="0"/>
              </a:spcAft>
              <a:buNone/>
            </a:pPr>
            <a:r>
              <a:t/>
            </a:r>
            <a:endParaRPr b="1" i="0" sz="1400" u="none">
              <a:solidFill>
                <a:srgbClr val="000000"/>
              </a:solidFill>
              <a:latin typeface="Arial"/>
              <a:ea typeface="Arial"/>
              <a:cs typeface="Arial"/>
              <a:sym typeface="Arial"/>
            </a:endParaRPr>
          </a:p>
        </p:txBody>
      </p:sp>
      <p:pic>
        <p:nvPicPr>
          <p:cNvPr id="66" name="Google Shape;66;p14"/>
          <p:cNvPicPr preferRelativeResize="0"/>
          <p:nvPr/>
        </p:nvPicPr>
        <p:blipFill rotWithShape="1">
          <a:blip r:embed="rId3">
            <a:alphaModFix/>
          </a:blip>
          <a:srcRect b="0" l="0" r="0" t="0"/>
          <a:stretch/>
        </p:blipFill>
        <p:spPr>
          <a:xfrm>
            <a:off x="4038600" y="133350"/>
            <a:ext cx="1339850" cy="1045737"/>
          </a:xfrm>
          <a:prstGeom prst="rect">
            <a:avLst/>
          </a:prstGeom>
          <a:noFill/>
          <a:ln>
            <a:noFill/>
          </a:ln>
        </p:spPr>
      </p:pic>
      <p:sp>
        <p:nvSpPr>
          <p:cNvPr id="67" name="Google Shape;67;p14"/>
          <p:cNvSpPr txBox="1"/>
          <p:nvPr/>
        </p:nvSpPr>
        <p:spPr>
          <a:xfrm>
            <a:off x="0" y="4800600"/>
            <a:ext cx="1514475" cy="3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2018</a:t>
            </a:r>
            <a:endParaRPr/>
          </a:p>
        </p:txBody>
      </p:sp>
      <p:sp>
        <p:nvSpPr>
          <p:cNvPr id="68" name="Google Shape;68;p14"/>
          <p:cNvSpPr txBox="1"/>
          <p:nvPr/>
        </p:nvSpPr>
        <p:spPr>
          <a:xfrm>
            <a:off x="868362" y="3257550"/>
            <a:ext cx="3348037" cy="12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Under the guidance of :-</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Guide Name</a:t>
            </a:r>
            <a:endParaRPr/>
          </a:p>
          <a:p>
            <a:pPr indent="0" lvl="0" marL="0" marR="0" rtl="0" algn="l">
              <a:lnSpc>
                <a:spcPct val="100000"/>
              </a:lnSpc>
              <a:spcBef>
                <a:spcPts val="0"/>
              </a:spcBef>
              <a:spcAft>
                <a:spcPts val="0"/>
              </a:spcAft>
              <a:buNone/>
            </a:pPr>
            <a:r>
              <a:t/>
            </a:r>
            <a:endParaRPr b="1"/>
          </a:p>
          <a:p>
            <a:pPr indent="0" lvl="0" marL="0" marR="0" rtl="0" algn="l">
              <a:lnSpc>
                <a:spcPct val="100000"/>
              </a:lnSpc>
              <a:spcBef>
                <a:spcPts val="0"/>
              </a:spcBef>
              <a:spcAft>
                <a:spcPts val="0"/>
              </a:spcAft>
              <a:buNone/>
            </a:pPr>
            <a:r>
              <a:rPr b="1" lang="en-US"/>
              <a:t>Prof (Mrs) Mamta Bhamare</a:t>
            </a:r>
            <a:endParaRPr b="1"/>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12. ENTP - The Visionary</a:t>
            </a:r>
            <a:endParaRPr/>
          </a:p>
          <a:p>
            <a:pPr indent="0" lvl="0" marL="0" rtl="0" algn="l">
              <a:spcBef>
                <a:spcPts val="1600"/>
              </a:spcBef>
              <a:spcAft>
                <a:spcPts val="0"/>
              </a:spcAft>
              <a:buNone/>
            </a:pPr>
            <a:r>
              <a:rPr lang="en-US"/>
              <a:t>13 . ESTJ - The Supervisor</a:t>
            </a:r>
            <a:endParaRPr/>
          </a:p>
          <a:p>
            <a:pPr indent="0" lvl="0" marL="0" rtl="0" algn="l">
              <a:spcBef>
                <a:spcPts val="1600"/>
              </a:spcBef>
              <a:spcAft>
                <a:spcPts val="0"/>
              </a:spcAft>
              <a:buNone/>
            </a:pPr>
            <a:r>
              <a:rPr lang="en-US"/>
              <a:t>14. ESFJ - The Provider</a:t>
            </a:r>
            <a:endParaRPr/>
          </a:p>
          <a:p>
            <a:pPr indent="0" lvl="0" marL="0" rtl="0" algn="l">
              <a:spcBef>
                <a:spcPts val="1600"/>
              </a:spcBef>
              <a:spcAft>
                <a:spcPts val="0"/>
              </a:spcAft>
              <a:buNone/>
            </a:pPr>
            <a:r>
              <a:rPr lang="en-US"/>
              <a:t>15. ENFJ - The Giver</a:t>
            </a:r>
            <a:endParaRPr/>
          </a:p>
          <a:p>
            <a:pPr indent="0" lvl="0" marL="0" rtl="0" algn="l">
              <a:spcBef>
                <a:spcPts val="1600"/>
              </a:spcBef>
              <a:spcAft>
                <a:spcPts val="1600"/>
              </a:spcAft>
              <a:buNone/>
            </a:pPr>
            <a:r>
              <a:rPr lang="en-US"/>
              <a:t>16. ENTJ - The Commander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Preprocessing</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4"/>
          <p:cNvPicPr preferRelativeResize="0"/>
          <p:nvPr/>
        </p:nvPicPr>
        <p:blipFill>
          <a:blip r:embed="rId3">
            <a:alphaModFix/>
          </a:blip>
          <a:stretch>
            <a:fillRect/>
          </a:stretch>
        </p:blipFill>
        <p:spPr>
          <a:xfrm>
            <a:off x="2776525" y="1238250"/>
            <a:ext cx="359092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8251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Selective Word Removal </a:t>
            </a:r>
            <a:r>
              <a:rPr lang="en-US"/>
              <a:t>- generalisation , link removal , and avoiding stop words using NLTK</a:t>
            </a:r>
            <a:endParaRPr/>
          </a:p>
          <a:p>
            <a:pPr indent="0" lvl="0" marL="0" rtl="0" algn="l">
              <a:spcBef>
                <a:spcPts val="1600"/>
              </a:spcBef>
              <a:spcAft>
                <a:spcPts val="0"/>
              </a:spcAft>
              <a:buNone/>
            </a:pPr>
            <a:r>
              <a:rPr b="1" lang="en-US"/>
              <a:t>Lemmatization</a:t>
            </a:r>
            <a:r>
              <a:rPr b="1" lang="en-US"/>
              <a:t> </a:t>
            </a:r>
            <a:r>
              <a:rPr lang="en-US"/>
              <a:t>- Stemming , Inflected forms of same words are transformed to the root word.</a:t>
            </a:r>
            <a:endParaRPr/>
          </a:p>
          <a:p>
            <a:pPr indent="0" lvl="0" marL="0" rtl="0" algn="l">
              <a:spcBef>
                <a:spcPts val="1600"/>
              </a:spcBef>
              <a:spcAft>
                <a:spcPts val="0"/>
              </a:spcAft>
              <a:buNone/>
            </a:pPr>
            <a:r>
              <a:rPr b="1" lang="en-US"/>
              <a:t>Tokenization -</a:t>
            </a:r>
            <a:r>
              <a:rPr lang="en-US"/>
              <a:t> tokenizing all lemmetized words using keras and numbering according to most common word</a:t>
            </a:r>
            <a:endParaRPr/>
          </a:p>
          <a:p>
            <a:pPr indent="0" lvl="0" marL="0" rtl="0" algn="l">
              <a:spcBef>
                <a:spcPts val="1600"/>
              </a:spcBef>
              <a:spcAft>
                <a:spcPts val="0"/>
              </a:spcAft>
              <a:buNone/>
            </a:pPr>
            <a:r>
              <a:rPr b="1" lang="en-US"/>
              <a:t>Padding </a:t>
            </a:r>
            <a:r>
              <a:rPr lang="en-US"/>
              <a:t> -  making all the tokenized word of same length  by padding extra zeros at the start of smaller words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Modelling</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Traditional Modelling</a:t>
            </a:r>
            <a:endParaRPr/>
          </a:p>
          <a:p>
            <a:pPr indent="457200" lvl="0" marL="0" rtl="0" algn="l">
              <a:spcBef>
                <a:spcPts val="1600"/>
              </a:spcBef>
              <a:spcAft>
                <a:spcPts val="0"/>
              </a:spcAft>
              <a:buNone/>
            </a:pPr>
            <a:r>
              <a:rPr lang="en-US"/>
              <a:t>Baseline Methods</a:t>
            </a:r>
            <a:endParaRPr/>
          </a:p>
          <a:p>
            <a:pPr indent="457200" lvl="0" marL="0" rtl="0" algn="l">
              <a:spcBef>
                <a:spcPts val="1600"/>
              </a:spcBef>
              <a:spcAft>
                <a:spcPts val="0"/>
              </a:spcAft>
              <a:buNone/>
            </a:pPr>
            <a:r>
              <a:rPr lang="en-US"/>
              <a:t>Naive Bayers </a:t>
            </a:r>
            <a:endParaRPr/>
          </a:p>
          <a:p>
            <a:pPr indent="0" lvl="0" marL="0" rtl="0" algn="l">
              <a:spcBef>
                <a:spcPts val="1600"/>
              </a:spcBef>
              <a:spcAft>
                <a:spcPts val="0"/>
              </a:spcAft>
              <a:buNone/>
            </a:pPr>
            <a:r>
              <a:rPr lang="en-US"/>
              <a:t> 	XGBoost</a:t>
            </a:r>
            <a:endParaRPr/>
          </a:p>
          <a:p>
            <a:pPr indent="457200" lvl="0" marL="0" rtl="0" algn="l">
              <a:spcBef>
                <a:spcPts val="1600"/>
              </a:spcBef>
              <a:spcAft>
                <a:spcPts val="0"/>
              </a:spcAft>
              <a:buNone/>
            </a:pPr>
            <a:r>
              <a:rPr lang="en-US"/>
              <a:t>Support Vector Machine ( SVM)</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Modelling</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Deep Learning Approach</a:t>
            </a:r>
            <a:endParaRPr/>
          </a:p>
          <a:p>
            <a:pPr indent="0" lvl="0" marL="457200" rtl="0" algn="l">
              <a:spcBef>
                <a:spcPts val="1600"/>
              </a:spcBef>
              <a:spcAft>
                <a:spcPts val="1600"/>
              </a:spcAft>
              <a:buNone/>
            </a:pPr>
            <a:r>
              <a:rPr lang="en-US"/>
              <a:t>Recurrent Neural Network(RNN)</a:t>
            </a:r>
            <a:endParaRPr/>
          </a:p>
        </p:txBody>
      </p:sp>
      <p:pic>
        <p:nvPicPr>
          <p:cNvPr id="152" name="Google Shape;152;p27"/>
          <p:cNvPicPr preferRelativeResize="0"/>
          <p:nvPr/>
        </p:nvPicPr>
        <p:blipFill>
          <a:blip r:embed="rId3">
            <a:alphaModFix/>
          </a:blip>
          <a:stretch>
            <a:fillRect/>
          </a:stretch>
        </p:blipFill>
        <p:spPr>
          <a:xfrm>
            <a:off x="1500924" y="2349100"/>
            <a:ext cx="5732125" cy="173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Mathematical Modelling</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overall system: Let S be the system such that,</a:t>
            </a:r>
            <a:endParaRPr/>
          </a:p>
          <a:p>
            <a:pPr indent="0" lvl="0" marL="0" rtl="0" algn="l">
              <a:spcBef>
                <a:spcPts val="1600"/>
              </a:spcBef>
              <a:spcAft>
                <a:spcPts val="0"/>
              </a:spcAft>
              <a:buNone/>
            </a:pPr>
            <a:r>
              <a:rPr b="1" lang="en-US"/>
              <a:t>S </a:t>
            </a:r>
            <a:r>
              <a:rPr lang="en-US"/>
              <a:t>= I, O, FN, SC, FC</a:t>
            </a:r>
            <a:endParaRPr/>
          </a:p>
          <a:p>
            <a:pPr indent="0" lvl="0" marL="0" rtl="0" algn="l">
              <a:spcBef>
                <a:spcPts val="1600"/>
              </a:spcBef>
              <a:spcAft>
                <a:spcPts val="0"/>
              </a:spcAft>
              <a:buNone/>
            </a:pPr>
            <a:r>
              <a:rPr b="1" lang="en-US"/>
              <a:t>Input </a:t>
            </a:r>
            <a:r>
              <a:rPr lang="en-US"/>
              <a:t>: - I = Set of all possible inputs</a:t>
            </a:r>
            <a:endParaRPr/>
          </a:p>
          <a:p>
            <a:pPr indent="0" lvl="0" marL="0" rtl="0" algn="l">
              <a:spcBef>
                <a:spcPts val="1600"/>
              </a:spcBef>
              <a:spcAft>
                <a:spcPts val="0"/>
              </a:spcAft>
              <a:buNone/>
            </a:pPr>
            <a:r>
              <a:rPr lang="en-US"/>
              <a:t>	        I1 :User Tweets/Posts(Based on their accounts)</a:t>
            </a:r>
            <a:endParaRPr/>
          </a:p>
          <a:p>
            <a:pPr indent="0" lvl="0" marL="0" rtl="0" algn="l">
              <a:spcBef>
                <a:spcPts val="1600"/>
              </a:spcBef>
              <a:spcAft>
                <a:spcPts val="0"/>
              </a:spcAft>
              <a:buNone/>
            </a:pPr>
            <a:r>
              <a:rPr b="1" lang="en-US"/>
              <a:t>Output </a:t>
            </a:r>
            <a:r>
              <a:rPr lang="en-US"/>
              <a:t>: - O = Set of all possible outputs</a:t>
            </a:r>
            <a:endParaRPr/>
          </a:p>
          <a:p>
            <a:pPr indent="0" lvl="0" marL="0" rtl="0" algn="l">
              <a:spcBef>
                <a:spcPts val="1600"/>
              </a:spcBef>
              <a:spcAft>
                <a:spcPts val="1600"/>
              </a:spcAft>
              <a:buNone/>
            </a:pPr>
            <a:r>
              <a:rPr lang="en-US"/>
              <a:t>		  </a:t>
            </a:r>
            <a:r>
              <a:rPr lang="en-US"/>
              <a:t>O1 : Personality Trai</a:t>
            </a:r>
            <a:r>
              <a:rPr lang="en-US"/>
              <a:t>ts </a:t>
            </a:r>
            <a:r>
              <a:rPr lang="en-US"/>
              <a:t>(INFP,INFJ,INTP,INTJ,ENTP,ENFP,,ISTP,ISFP,ENTJ,ISTJ,ENFJ,ISFJ,ESTP,ESFP,ESFJ,ESTJ)</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Function :-</a:t>
            </a:r>
            <a:endParaRPr b="1"/>
          </a:p>
          <a:p>
            <a:pPr indent="0" lvl="0" marL="0" rtl="0" algn="l">
              <a:spcBef>
                <a:spcPts val="1600"/>
              </a:spcBef>
              <a:spcAft>
                <a:spcPts val="0"/>
              </a:spcAft>
              <a:buNone/>
            </a:pPr>
            <a:r>
              <a:rPr lang="en-US"/>
              <a:t>FN1 : Preprocess()</a:t>
            </a:r>
            <a:endParaRPr/>
          </a:p>
          <a:p>
            <a:pPr indent="0" lvl="0" marL="0" rtl="0" algn="l">
              <a:spcBef>
                <a:spcPts val="0"/>
              </a:spcBef>
              <a:spcAft>
                <a:spcPts val="0"/>
              </a:spcAft>
              <a:buNone/>
            </a:pPr>
            <a:r>
              <a:rPr lang="en-US"/>
              <a:t>FN2 : wordembedding()</a:t>
            </a:r>
            <a:endParaRPr/>
          </a:p>
          <a:p>
            <a:pPr indent="0" lvl="0" marL="0" rtl="0" algn="l">
              <a:spcBef>
                <a:spcPts val="0"/>
              </a:spcBef>
              <a:spcAft>
                <a:spcPts val="0"/>
              </a:spcAft>
              <a:buNone/>
            </a:pPr>
            <a:r>
              <a:rPr lang="en-US"/>
              <a:t>FN3 : model()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Success Condition :-</a:t>
            </a:r>
            <a:endParaRPr b="1"/>
          </a:p>
          <a:p>
            <a:pPr indent="0" lvl="0" marL="0" rtl="0" algn="l">
              <a:spcBef>
                <a:spcPts val="0"/>
              </a:spcBef>
              <a:spcAft>
                <a:spcPts val="0"/>
              </a:spcAft>
              <a:buNone/>
            </a:pPr>
            <a:r>
              <a:rPr lang="en-US"/>
              <a:t> SC = Set of success cases</a:t>
            </a:r>
            <a:endParaRPr/>
          </a:p>
          <a:p>
            <a:pPr indent="0" lvl="0" marL="0" rtl="0" algn="l">
              <a:spcBef>
                <a:spcPts val="0"/>
              </a:spcBef>
              <a:spcAft>
                <a:spcPts val="0"/>
              </a:spcAft>
              <a:buNone/>
            </a:pPr>
            <a:r>
              <a:rPr lang="en-US"/>
              <a:t>SC1 : Exact trait to be recognised</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txBox="1"/>
          <p:nvPr>
            <p:ph idx="1" type="body"/>
          </p:nvPr>
        </p:nvSpPr>
        <p:spPr>
          <a:xfrm>
            <a:off x="311700" y="391350"/>
            <a:ext cx="8520600" cy="41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Failure Condition</a:t>
            </a:r>
            <a:endParaRPr b="1"/>
          </a:p>
          <a:p>
            <a:pPr indent="0" lvl="0" marL="0" rtl="0" algn="l">
              <a:spcBef>
                <a:spcPts val="1600"/>
              </a:spcBef>
              <a:spcAft>
                <a:spcPts val="0"/>
              </a:spcAft>
              <a:buNone/>
            </a:pPr>
            <a:r>
              <a:rPr lang="en-US"/>
              <a:t> FC = Set of failure cases</a:t>
            </a:r>
            <a:endParaRPr/>
          </a:p>
          <a:p>
            <a:pPr indent="0" lvl="0" marL="0" rtl="0" algn="l">
              <a:spcBef>
                <a:spcPts val="0"/>
              </a:spcBef>
              <a:spcAft>
                <a:spcPts val="0"/>
              </a:spcAft>
              <a:buNone/>
            </a:pPr>
            <a:r>
              <a:rPr lang="en-US"/>
              <a:t>FC1 : Wrong Trait Prediction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Calculate RNN Output for this we use the formulae for RNN Learning - </a:t>
            </a:r>
            <a:endParaRPr/>
          </a:p>
        </p:txBody>
      </p:sp>
      <p:pic>
        <p:nvPicPr>
          <p:cNvPr id="171" name="Google Shape;171;p30"/>
          <p:cNvPicPr preferRelativeResize="0"/>
          <p:nvPr/>
        </p:nvPicPr>
        <p:blipFill>
          <a:blip r:embed="rId3">
            <a:alphaModFix/>
          </a:blip>
          <a:stretch>
            <a:fillRect/>
          </a:stretch>
        </p:blipFill>
        <p:spPr>
          <a:xfrm>
            <a:off x="1628775" y="2435250"/>
            <a:ext cx="4939900" cy="213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UML Diagrams</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951300" y="997951"/>
            <a:ext cx="6191250" cy="393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ph idx="1" type="body"/>
          </p:nvPr>
        </p:nvSpPr>
        <p:spPr>
          <a:xfrm>
            <a:off x="311700" y="391350"/>
            <a:ext cx="8520600" cy="417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2"/>
          <p:cNvPicPr preferRelativeResize="0"/>
          <p:nvPr/>
        </p:nvPicPr>
        <p:blipFill>
          <a:blip r:embed="rId3">
            <a:alphaModFix/>
          </a:blip>
          <a:stretch>
            <a:fillRect/>
          </a:stretch>
        </p:blipFill>
        <p:spPr>
          <a:xfrm>
            <a:off x="267875" y="203425"/>
            <a:ext cx="8564425" cy="441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Motivation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US"/>
              <a:t>To Understand the personality. </a:t>
            </a:r>
            <a:endParaRPr/>
          </a:p>
          <a:p>
            <a:pPr indent="0" lvl="0" marL="457200" rtl="0" algn="l">
              <a:spcBef>
                <a:spcPts val="1600"/>
              </a:spcBef>
              <a:spcAft>
                <a:spcPts val="0"/>
              </a:spcAft>
              <a:buNone/>
            </a:pPr>
            <a:r>
              <a:rPr lang="en-US"/>
              <a:t>For Recruitmenting the candidate for the proper job description.</a:t>
            </a:r>
            <a:endParaRPr/>
          </a:p>
          <a:p>
            <a:pPr indent="0" lvl="0" marL="457200" rtl="0" algn="l">
              <a:spcBef>
                <a:spcPts val="1600"/>
              </a:spcBef>
              <a:spcAft>
                <a:spcPts val="0"/>
              </a:spcAft>
              <a:buNone/>
            </a:pPr>
            <a:r>
              <a:rPr lang="en-US"/>
              <a:t>To get the relevant information of user for recommendation and Online Marketing</a:t>
            </a:r>
            <a:endParaRPr/>
          </a:p>
          <a:p>
            <a:pPr indent="0" lvl="0" marL="457200" rtl="0" algn="l">
              <a:spcBef>
                <a:spcPts val="1600"/>
              </a:spcBef>
              <a:spcAft>
                <a:spcPts val="0"/>
              </a:spcAft>
              <a:buNone/>
            </a:pPr>
            <a:r>
              <a:rPr lang="en-US"/>
              <a:t>To detect the personality description  for consulting services and E-commerce services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US"/>
              <a:t>			kjlashdjasdlkl</a:t>
            </a:r>
            <a:endParaRPr/>
          </a:p>
        </p:txBody>
      </p:sp>
      <p:pic>
        <p:nvPicPr>
          <p:cNvPr id="192" name="Google Shape;192;p33"/>
          <p:cNvPicPr preferRelativeResize="0"/>
          <p:nvPr/>
        </p:nvPicPr>
        <p:blipFill>
          <a:blip r:embed="rId3">
            <a:alphaModFix/>
          </a:blip>
          <a:stretch>
            <a:fillRect/>
          </a:stretch>
        </p:blipFill>
        <p:spPr>
          <a:xfrm>
            <a:off x="311700" y="75013"/>
            <a:ext cx="4165250" cy="4993474"/>
          </a:xfrm>
          <a:prstGeom prst="rect">
            <a:avLst/>
          </a:prstGeom>
          <a:noFill/>
          <a:ln>
            <a:noFill/>
          </a:ln>
        </p:spPr>
      </p:pic>
      <p:sp>
        <p:nvSpPr>
          <p:cNvPr id="193" name="Google Shape;193;p33"/>
          <p:cNvSpPr txBox="1"/>
          <p:nvPr/>
        </p:nvSpPr>
        <p:spPr>
          <a:xfrm>
            <a:off x="5132750" y="2222775"/>
            <a:ext cx="3210600" cy="15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Activity Diagram</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4"/>
          <p:cNvPicPr preferRelativeResize="0"/>
          <p:nvPr/>
        </p:nvPicPr>
        <p:blipFill>
          <a:blip r:embed="rId3">
            <a:alphaModFix/>
          </a:blip>
          <a:stretch>
            <a:fillRect/>
          </a:stretch>
        </p:blipFill>
        <p:spPr>
          <a:xfrm>
            <a:off x="385750" y="0"/>
            <a:ext cx="8446549" cy="499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Applications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Recruitment</a:t>
            </a:r>
            <a:endParaRPr/>
          </a:p>
          <a:p>
            <a:pPr indent="-342900" lvl="0" marL="457200" rtl="0" algn="l">
              <a:spcBef>
                <a:spcPts val="0"/>
              </a:spcBef>
              <a:spcAft>
                <a:spcPts val="0"/>
              </a:spcAft>
              <a:buSzPts val="1800"/>
              <a:buAutoNum type="arabicPeriod"/>
            </a:pPr>
            <a:r>
              <a:rPr lang="en-US"/>
              <a:t>Counselling</a:t>
            </a:r>
            <a:endParaRPr/>
          </a:p>
          <a:p>
            <a:pPr indent="-342900" lvl="0" marL="457200" rtl="0" algn="l">
              <a:spcBef>
                <a:spcPts val="0"/>
              </a:spcBef>
              <a:spcAft>
                <a:spcPts val="0"/>
              </a:spcAft>
              <a:buSzPts val="1800"/>
              <a:buAutoNum type="arabicPeriod"/>
            </a:pPr>
            <a:r>
              <a:rPr lang="en-US"/>
              <a:t>Online Marketing</a:t>
            </a:r>
            <a:endParaRPr/>
          </a:p>
          <a:p>
            <a:pPr indent="-342900" lvl="0" marL="457200" rtl="0" algn="l">
              <a:spcBef>
                <a:spcPts val="0"/>
              </a:spcBef>
              <a:spcAft>
                <a:spcPts val="0"/>
              </a:spcAft>
              <a:buSzPts val="1800"/>
              <a:buAutoNum type="arabicPeriod"/>
            </a:pPr>
            <a:r>
              <a:rPr lang="en-US"/>
              <a:t>Corporate</a:t>
            </a:r>
            <a:endParaRPr/>
          </a:p>
          <a:p>
            <a:pPr indent="-342900" lvl="0" marL="457200" rtl="0" algn="l">
              <a:spcBef>
                <a:spcPts val="0"/>
              </a:spcBef>
              <a:spcAft>
                <a:spcPts val="0"/>
              </a:spcAft>
              <a:buSzPts val="1800"/>
              <a:buAutoNum type="arabicPeriod"/>
            </a:pPr>
            <a:r>
              <a:rPr lang="en-US"/>
              <a:t>Psychological Profiling</a:t>
            </a:r>
            <a:endParaRPr/>
          </a:p>
          <a:p>
            <a:pPr indent="-342900" lvl="0" marL="457200" rtl="0" algn="l">
              <a:spcBef>
                <a:spcPts val="0"/>
              </a:spcBef>
              <a:spcAft>
                <a:spcPts val="0"/>
              </a:spcAft>
              <a:buSzPts val="1800"/>
              <a:buAutoNum type="arabicPeriod"/>
            </a:pPr>
            <a:r>
              <a:rPr lang="en-US"/>
              <a:t>E-Commerce/E-Learning</a:t>
            </a:r>
            <a:endParaRPr/>
          </a:p>
          <a:p>
            <a:pPr indent="-342900" lvl="0" marL="457200" rtl="0" algn="l">
              <a:spcBef>
                <a:spcPts val="0"/>
              </a:spcBef>
              <a:spcAft>
                <a:spcPts val="0"/>
              </a:spcAft>
              <a:buSzPts val="1800"/>
              <a:buAutoNum type="arabicPeriod"/>
            </a:pPr>
            <a:r>
              <a:rPr lang="en-US"/>
              <a:t>Recommendation System</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Personality identification using social network analysis is a relatively new domain within machine learning research. Since its introduction, however, it has drawn increasing attention by the research community with applications in wide variety of domains. Traditionally the only way personalities were identified was through questionnaire based personality tests that the subjects used to undergo. The surveyed techniques for automatic identification from online social networking</a:t>
            </a:r>
            <a:endParaRPr/>
          </a:p>
          <a:p>
            <a:pPr indent="0" lvl="0" marL="0" rtl="0" algn="l">
              <a:spcBef>
                <a:spcPts val="0"/>
              </a:spcBef>
              <a:spcAft>
                <a:spcPts val="0"/>
              </a:spcAft>
              <a:buNone/>
            </a:pPr>
            <a:r>
              <a:rPr lang="en-US"/>
              <a:t>profiles have yielded promising outcomes. Yet, many challenges and opportunities exist. Surveying this topic, we listed some challenges and insights that constitute promising research directions.</a:t>
            </a:r>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References</a:t>
            </a:r>
            <a:r>
              <a:rPr lang="en-US"/>
              <a:t> - </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US"/>
              <a:t>Understanding Personality through Social Media - Yilun Wang</a:t>
            </a:r>
            <a:endParaRPr/>
          </a:p>
          <a:p>
            <a:pPr indent="-342900" lvl="0" marL="457200" rtl="0" algn="l">
              <a:spcBef>
                <a:spcPts val="0"/>
              </a:spcBef>
              <a:spcAft>
                <a:spcPts val="0"/>
              </a:spcAft>
              <a:buSzPts val="1800"/>
              <a:buAutoNum type="arabicPeriod"/>
            </a:pPr>
            <a:r>
              <a:rPr lang="en-US"/>
              <a:t>Personality Predictions Based on User Behaviour on the Facebook Social Media Platform - MICHAEL M. TADESSE , HONGFEI LIN , Bo Xu  and Liang Yang</a:t>
            </a:r>
            <a:endParaRPr/>
          </a:p>
          <a:p>
            <a:pPr indent="-342900" lvl="0" marL="457200" rtl="0" algn="l">
              <a:spcBef>
                <a:spcPts val="0"/>
              </a:spcBef>
              <a:spcAft>
                <a:spcPts val="0"/>
              </a:spcAft>
              <a:buSzPts val="1800"/>
              <a:buAutoNum type="arabicPeriod"/>
            </a:pPr>
            <a:r>
              <a:rPr lang="en-US"/>
              <a:t>Personality Recognition on Social Media With Label Distribution Learning - DI Xue , Zheng Hong , Shize Guo , Liang Gao , Lifa Wu</a:t>
            </a:r>
            <a:endParaRPr/>
          </a:p>
          <a:p>
            <a:pPr indent="-342900" lvl="0" marL="457200" rtl="0" algn="l">
              <a:spcBef>
                <a:spcPts val="0"/>
              </a:spcBef>
              <a:spcAft>
                <a:spcPts val="0"/>
              </a:spcAft>
              <a:buSzPts val="1800"/>
              <a:buAutoNum type="arabicPeriod"/>
            </a:pPr>
            <a:r>
              <a:rPr lang="en-US"/>
              <a:t>Analyzing and Preventing Bias in Text-based Personal Trait Prediction Algorithm - Shimei Pan and Isil Doga Yakut Killie</a:t>
            </a:r>
            <a:endParaRPr/>
          </a:p>
          <a:p>
            <a:pPr indent="-342900" lvl="0" marL="457200" rtl="0" algn="l">
              <a:spcBef>
                <a:spcPts val="0"/>
              </a:spcBef>
              <a:spcAft>
                <a:spcPts val="0"/>
              </a:spcAft>
              <a:buSzPts val="1800"/>
              <a:buAutoNum type="arabicPeriod"/>
            </a:pPr>
            <a:r>
              <a:rPr lang="en-US"/>
              <a:t>Social Media Text - A Source for Personality Prediction - PS Dandanvaar , SR Mangalwade and PM Kulkarni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354025" y="863550"/>
            <a:ext cx="8521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t/>
            </a:r>
            <a:endParaRPr b="0" i="0" sz="1800" u="none">
              <a:solidFill>
                <a:srgbClr val="595959"/>
              </a:solidFill>
              <a:latin typeface="Arial"/>
              <a:ea typeface="Arial"/>
              <a:cs typeface="Arial"/>
              <a:sym typeface="Arial"/>
            </a:endParaRPr>
          </a:p>
          <a:p>
            <a:pPr indent="0" lvl="0" marL="0" rtl="0" algn="l">
              <a:lnSpc>
                <a:spcPct val="115000"/>
              </a:lnSpc>
              <a:spcBef>
                <a:spcPts val="1600"/>
              </a:spcBef>
              <a:spcAft>
                <a:spcPts val="0"/>
              </a:spcAft>
              <a:buClr>
                <a:srgbClr val="000000"/>
              </a:buClr>
              <a:buSzPts val="1800"/>
              <a:buFont typeface="Arial"/>
              <a:buNone/>
            </a:pPr>
            <a:r>
              <a:t/>
            </a:r>
            <a:endParaRPr b="0" i="0" sz="1800" u="none">
              <a:solidFill>
                <a:srgbClr val="595959"/>
              </a:solidFill>
              <a:latin typeface="Arial"/>
              <a:ea typeface="Arial"/>
              <a:cs typeface="Arial"/>
              <a:sym typeface="Arial"/>
            </a:endParaRPr>
          </a:p>
          <a:p>
            <a:pPr indent="0" lvl="0" marL="2743200" rtl="0" algn="l">
              <a:lnSpc>
                <a:spcPct val="115000"/>
              </a:lnSpc>
              <a:spcBef>
                <a:spcPts val="1600"/>
              </a:spcBef>
              <a:spcAft>
                <a:spcPts val="0"/>
              </a:spcAft>
              <a:buClr>
                <a:srgbClr val="595959"/>
              </a:buClr>
              <a:buSzPts val="1800"/>
              <a:buFont typeface="Arial"/>
              <a:buNone/>
            </a:pPr>
            <a:r>
              <a:rPr b="1" i="1" lang="en-US" sz="3600">
                <a:solidFill>
                  <a:srgbClr val="595959"/>
                </a:solidFill>
                <a:latin typeface="Arial"/>
                <a:ea typeface="Arial"/>
                <a:cs typeface="Arial"/>
                <a:sym typeface="Arial"/>
              </a:rPr>
              <a:t>Thank You</a:t>
            </a:r>
            <a:endParaRPr b="1" i="1"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03925" y="486950"/>
            <a:ext cx="8521800" cy="6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US" sz="2800">
                <a:solidFill>
                  <a:srgbClr val="000000"/>
                </a:solidFill>
                <a:latin typeface="Arial"/>
                <a:ea typeface="Arial"/>
                <a:cs typeface="Arial"/>
                <a:sym typeface="Arial"/>
              </a:rPr>
              <a:t>Literature Survey</a:t>
            </a:r>
            <a:endParaRPr/>
          </a:p>
        </p:txBody>
      </p:sp>
      <p:sp>
        <p:nvSpPr>
          <p:cNvPr id="80" name="Google Shape;80;p16"/>
          <p:cNvSpPr txBox="1"/>
          <p:nvPr>
            <p:ph idx="1" type="body"/>
          </p:nvPr>
        </p:nvSpPr>
        <p:spPr>
          <a:xfrm>
            <a:off x="2788425" y="66600"/>
            <a:ext cx="5937300" cy="5010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266700" lvl="0" marL="342900" rtl="0" algn="l">
              <a:lnSpc>
                <a:spcPct val="100000"/>
              </a:lnSpc>
              <a:spcBef>
                <a:spcPts val="1600"/>
              </a:spcBef>
              <a:spcAft>
                <a:spcPts val="0"/>
              </a:spcAft>
              <a:buClr>
                <a:srgbClr val="595959"/>
              </a:buClr>
              <a:buSzPts val="1200"/>
              <a:buFont typeface="Noto Sans Symbols"/>
              <a:buNone/>
            </a:pPr>
            <a:r>
              <a:t/>
            </a:r>
            <a:endParaRPr b="0" i="0" sz="1200" u="none">
              <a:solidFill>
                <a:srgbClr val="595959"/>
              </a:solidFill>
              <a:latin typeface="Arial"/>
              <a:ea typeface="Arial"/>
              <a:cs typeface="Arial"/>
              <a:sym typeface="Arial"/>
            </a:endParaRPr>
          </a:p>
          <a:p>
            <a:pPr indent="-266700" lvl="0" marL="342900" rtl="0" algn="l">
              <a:lnSpc>
                <a:spcPct val="100000"/>
              </a:lnSpc>
              <a:spcBef>
                <a:spcPts val="1600"/>
              </a:spcBef>
              <a:spcAft>
                <a:spcPts val="0"/>
              </a:spcAft>
              <a:buClr>
                <a:srgbClr val="595959"/>
              </a:buClr>
              <a:buSzPts val="1200"/>
              <a:buFont typeface="Noto Sans Symbols"/>
              <a:buNone/>
            </a:pPr>
            <a:r>
              <a:t/>
            </a:r>
            <a:endParaRPr b="0" i="0" sz="1200" u="none">
              <a:solidFill>
                <a:srgbClr val="595959"/>
              </a:solidFill>
              <a:latin typeface="Arial"/>
              <a:ea typeface="Arial"/>
              <a:cs typeface="Arial"/>
              <a:sym typeface="Arial"/>
            </a:endParaRPr>
          </a:p>
          <a:p>
            <a:pPr indent="-266700" lvl="0" marL="342900" rtl="0" algn="l">
              <a:lnSpc>
                <a:spcPct val="100000"/>
              </a:lnSpc>
              <a:spcBef>
                <a:spcPts val="1600"/>
              </a:spcBef>
              <a:spcAft>
                <a:spcPts val="0"/>
              </a:spcAft>
              <a:buClr>
                <a:srgbClr val="595959"/>
              </a:buClr>
              <a:buSzPts val="1200"/>
              <a:buFont typeface="Noto Sans Symbols"/>
              <a:buNone/>
            </a:pPr>
            <a:r>
              <a:t/>
            </a:r>
            <a:endParaRPr b="0" i="0" sz="1200" u="none">
              <a:solidFill>
                <a:srgbClr val="595959"/>
              </a:solidFill>
              <a:latin typeface="Arial"/>
              <a:ea typeface="Arial"/>
              <a:cs typeface="Arial"/>
              <a:sym typeface="Arial"/>
            </a:endParaRPr>
          </a:p>
          <a:p>
            <a:pPr indent="-228600" lvl="0" marL="342900" rtl="0" algn="l">
              <a:lnSpc>
                <a:spcPct val="115000"/>
              </a:lnSpc>
              <a:spcBef>
                <a:spcPts val="1600"/>
              </a:spcBef>
              <a:spcAft>
                <a:spcPts val="0"/>
              </a:spcAft>
              <a:buClr>
                <a:srgbClr val="595959"/>
              </a:buClr>
              <a:buSzPts val="1800"/>
              <a:buFont typeface="Noto Sans Symbols"/>
              <a:buNone/>
            </a:pPr>
            <a:r>
              <a:t/>
            </a:r>
            <a:endParaRPr b="0" i="0" sz="1800" u="none">
              <a:solidFill>
                <a:srgbClr val="595959"/>
              </a:solidFill>
              <a:latin typeface="Arial"/>
              <a:ea typeface="Arial"/>
              <a:cs typeface="Arial"/>
              <a:sym typeface="Arial"/>
            </a:endParaRPr>
          </a:p>
          <a:p>
            <a:pPr indent="-228600" lvl="0" marL="342900" rtl="0" algn="l">
              <a:lnSpc>
                <a:spcPct val="115000"/>
              </a:lnSpc>
              <a:spcBef>
                <a:spcPts val="1600"/>
              </a:spcBef>
              <a:spcAft>
                <a:spcPts val="0"/>
              </a:spcAft>
              <a:buClr>
                <a:srgbClr val="595959"/>
              </a:buClr>
              <a:buSzPts val="1800"/>
              <a:buFont typeface="Arial"/>
              <a:buNone/>
            </a:pPr>
            <a:r>
              <a:t/>
            </a:r>
            <a:endParaRPr b="0" i="0" sz="1800" u="none">
              <a:solidFill>
                <a:srgbClr val="595959"/>
              </a:solidFill>
              <a:latin typeface="Arial"/>
              <a:ea typeface="Arial"/>
              <a:cs typeface="Arial"/>
              <a:sym typeface="Arial"/>
            </a:endParaRPr>
          </a:p>
          <a:p>
            <a:pPr indent="-228600" lvl="0" marL="342900" rtl="0" algn="l">
              <a:spcBef>
                <a:spcPts val="1600"/>
              </a:spcBef>
              <a:spcAft>
                <a:spcPts val="0"/>
              </a:spcAft>
              <a:buClr>
                <a:srgbClr val="000000"/>
              </a:buClr>
              <a:buSzPts val="1800"/>
              <a:buFont typeface="Arial"/>
              <a:buNone/>
            </a:pPr>
            <a:r>
              <a:t/>
            </a:r>
            <a:endParaRPr b="0" i="0" sz="1800" u="none">
              <a:solidFill>
                <a:srgbClr val="595959"/>
              </a:solidFill>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475100" y="1096550"/>
            <a:ext cx="8193801" cy="4046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03925" y="486950"/>
            <a:ext cx="8521800" cy="6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US" sz="2800">
                <a:solidFill>
                  <a:srgbClr val="000000"/>
                </a:solidFill>
                <a:latin typeface="Arial"/>
                <a:ea typeface="Arial"/>
                <a:cs typeface="Arial"/>
                <a:sym typeface="Arial"/>
              </a:rPr>
              <a:t>Literature Survey</a:t>
            </a:r>
            <a:endParaRPr sz="2800">
              <a:solidFill>
                <a:srgbClr val="000000"/>
              </a:solidFill>
              <a:latin typeface="Arial"/>
              <a:ea typeface="Arial"/>
              <a:cs typeface="Arial"/>
              <a:sym typeface="Arial"/>
            </a:endParaRPr>
          </a:p>
        </p:txBody>
      </p:sp>
      <p:sp>
        <p:nvSpPr>
          <p:cNvPr id="87" name="Google Shape;87;p17"/>
          <p:cNvSpPr txBox="1"/>
          <p:nvPr>
            <p:ph idx="1" type="body"/>
          </p:nvPr>
        </p:nvSpPr>
        <p:spPr>
          <a:xfrm>
            <a:off x="2788425" y="66600"/>
            <a:ext cx="5937300" cy="5010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266700" lvl="0" marL="342900" rtl="0" algn="l">
              <a:lnSpc>
                <a:spcPct val="100000"/>
              </a:lnSpc>
              <a:spcBef>
                <a:spcPts val="1600"/>
              </a:spcBef>
              <a:spcAft>
                <a:spcPts val="0"/>
              </a:spcAft>
              <a:buClr>
                <a:srgbClr val="595959"/>
              </a:buClr>
              <a:buSzPts val="1200"/>
              <a:buFont typeface="Noto Sans Symbols"/>
              <a:buNone/>
            </a:pPr>
            <a:r>
              <a:t/>
            </a:r>
            <a:endParaRPr b="0" i="0" sz="1200" u="none">
              <a:solidFill>
                <a:srgbClr val="595959"/>
              </a:solidFill>
              <a:latin typeface="Arial"/>
              <a:ea typeface="Arial"/>
              <a:cs typeface="Arial"/>
              <a:sym typeface="Arial"/>
            </a:endParaRPr>
          </a:p>
          <a:p>
            <a:pPr indent="-266700" lvl="0" marL="342900" rtl="0" algn="l">
              <a:lnSpc>
                <a:spcPct val="100000"/>
              </a:lnSpc>
              <a:spcBef>
                <a:spcPts val="1600"/>
              </a:spcBef>
              <a:spcAft>
                <a:spcPts val="0"/>
              </a:spcAft>
              <a:buClr>
                <a:srgbClr val="595959"/>
              </a:buClr>
              <a:buSzPts val="1200"/>
              <a:buFont typeface="Noto Sans Symbols"/>
              <a:buNone/>
            </a:pPr>
            <a:r>
              <a:t/>
            </a:r>
            <a:endParaRPr b="0" i="0" sz="1200" u="none">
              <a:solidFill>
                <a:srgbClr val="595959"/>
              </a:solidFill>
              <a:latin typeface="Arial"/>
              <a:ea typeface="Arial"/>
              <a:cs typeface="Arial"/>
              <a:sym typeface="Arial"/>
            </a:endParaRPr>
          </a:p>
          <a:p>
            <a:pPr indent="-266700" lvl="0" marL="342900" rtl="0" algn="l">
              <a:lnSpc>
                <a:spcPct val="100000"/>
              </a:lnSpc>
              <a:spcBef>
                <a:spcPts val="1600"/>
              </a:spcBef>
              <a:spcAft>
                <a:spcPts val="0"/>
              </a:spcAft>
              <a:buClr>
                <a:srgbClr val="595959"/>
              </a:buClr>
              <a:buSzPts val="1200"/>
              <a:buFont typeface="Noto Sans Symbols"/>
              <a:buNone/>
            </a:pPr>
            <a:r>
              <a:t/>
            </a:r>
            <a:endParaRPr b="0" i="0" sz="1200" u="none">
              <a:solidFill>
                <a:srgbClr val="595959"/>
              </a:solidFill>
              <a:latin typeface="Arial"/>
              <a:ea typeface="Arial"/>
              <a:cs typeface="Arial"/>
              <a:sym typeface="Arial"/>
            </a:endParaRPr>
          </a:p>
          <a:p>
            <a:pPr indent="-228600" lvl="0" marL="342900" rtl="0" algn="l">
              <a:lnSpc>
                <a:spcPct val="115000"/>
              </a:lnSpc>
              <a:spcBef>
                <a:spcPts val="1600"/>
              </a:spcBef>
              <a:spcAft>
                <a:spcPts val="0"/>
              </a:spcAft>
              <a:buClr>
                <a:srgbClr val="595959"/>
              </a:buClr>
              <a:buSzPts val="1800"/>
              <a:buFont typeface="Noto Sans Symbols"/>
              <a:buNone/>
            </a:pPr>
            <a:r>
              <a:t/>
            </a:r>
            <a:endParaRPr b="0" i="0" sz="1800" u="none">
              <a:solidFill>
                <a:srgbClr val="595959"/>
              </a:solidFill>
              <a:latin typeface="Arial"/>
              <a:ea typeface="Arial"/>
              <a:cs typeface="Arial"/>
              <a:sym typeface="Arial"/>
            </a:endParaRPr>
          </a:p>
          <a:p>
            <a:pPr indent="-228600" lvl="0" marL="342900" rtl="0" algn="l">
              <a:lnSpc>
                <a:spcPct val="115000"/>
              </a:lnSpc>
              <a:spcBef>
                <a:spcPts val="1600"/>
              </a:spcBef>
              <a:spcAft>
                <a:spcPts val="0"/>
              </a:spcAft>
              <a:buClr>
                <a:srgbClr val="595959"/>
              </a:buClr>
              <a:buSzPts val="1800"/>
              <a:buFont typeface="Arial"/>
              <a:buNone/>
            </a:pPr>
            <a:r>
              <a:t/>
            </a:r>
            <a:endParaRPr b="0" i="0" sz="1800" u="none">
              <a:solidFill>
                <a:srgbClr val="595959"/>
              </a:solidFill>
              <a:latin typeface="Arial"/>
              <a:ea typeface="Arial"/>
              <a:cs typeface="Arial"/>
              <a:sym typeface="Arial"/>
            </a:endParaRPr>
          </a:p>
          <a:p>
            <a:pPr indent="-228600" lvl="0" marL="342900" rtl="0" algn="l">
              <a:spcBef>
                <a:spcPts val="1600"/>
              </a:spcBef>
              <a:spcAft>
                <a:spcPts val="0"/>
              </a:spcAft>
              <a:buClr>
                <a:srgbClr val="000000"/>
              </a:buClr>
              <a:buSzPts val="1800"/>
              <a:buFont typeface="Arial"/>
              <a:buNone/>
            </a:pPr>
            <a:r>
              <a:t/>
            </a:r>
            <a:endParaRPr b="0" i="0" sz="1800" u="none">
              <a:solidFill>
                <a:srgbClr val="595959"/>
              </a:solidFill>
              <a:latin typeface="Arial"/>
              <a:ea typeface="Arial"/>
              <a:cs typeface="Arial"/>
              <a:sym typeface="Arial"/>
            </a:endParaRPr>
          </a:p>
        </p:txBody>
      </p:sp>
      <p:pic>
        <p:nvPicPr>
          <p:cNvPr id="88" name="Google Shape;88;p17"/>
          <p:cNvPicPr preferRelativeResize="0"/>
          <p:nvPr/>
        </p:nvPicPr>
        <p:blipFill>
          <a:blip r:embed="rId3">
            <a:alphaModFix/>
          </a:blip>
          <a:stretch>
            <a:fillRect/>
          </a:stretch>
        </p:blipFill>
        <p:spPr>
          <a:xfrm>
            <a:off x="347675" y="1050123"/>
            <a:ext cx="8448675" cy="396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150" y="583400"/>
            <a:ext cx="8521800" cy="6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US" sz="2800">
                <a:solidFill>
                  <a:srgbClr val="000000"/>
                </a:solidFill>
                <a:latin typeface="Arial"/>
                <a:ea typeface="Arial"/>
                <a:cs typeface="Arial"/>
                <a:sym typeface="Arial"/>
              </a:rPr>
              <a:t>Problem Statement</a:t>
            </a:r>
            <a:endParaRPr/>
          </a:p>
        </p:txBody>
      </p:sp>
      <p:sp>
        <p:nvSpPr>
          <p:cNvPr id="94" name="Google Shape;94;p18"/>
          <p:cNvSpPr txBox="1"/>
          <p:nvPr>
            <p:ph idx="1" type="body"/>
          </p:nvPr>
        </p:nvSpPr>
        <p:spPr>
          <a:xfrm>
            <a:off x="311150" y="1135875"/>
            <a:ext cx="8414700" cy="366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One of the Major Platform today to express your emotions , expression , feelings , views about something or about any product is Social Media .</a:t>
            </a:r>
            <a:endParaRPr/>
          </a:p>
          <a:p>
            <a:pPr indent="-342900" lvl="0" marL="457200" rtl="0" algn="l">
              <a:spcBef>
                <a:spcPts val="0"/>
              </a:spcBef>
              <a:spcAft>
                <a:spcPts val="0"/>
              </a:spcAft>
              <a:buSzPts val="1800"/>
              <a:buChar char="●"/>
            </a:pPr>
            <a:r>
              <a:rPr lang="en-US"/>
              <a:t>People can put forward their opinion on social media , since active social media user base around world is more than that of billions , it can be used to judge what people think about an issue or product . </a:t>
            </a:r>
            <a:endParaRPr/>
          </a:p>
          <a:p>
            <a:pPr indent="-342900" lvl="0" marL="457200" rtl="0" algn="l">
              <a:spcBef>
                <a:spcPts val="0"/>
              </a:spcBef>
              <a:spcAft>
                <a:spcPts val="0"/>
              </a:spcAft>
              <a:buSzPts val="1800"/>
              <a:buChar char="●"/>
            </a:pPr>
            <a:r>
              <a:rPr lang="en-US"/>
              <a:t>People put forth what they feel , therefore their </a:t>
            </a:r>
            <a:r>
              <a:rPr lang="en-US"/>
              <a:t>individual</a:t>
            </a:r>
            <a:r>
              <a:rPr lang="en-US"/>
              <a:t> post can be judged as a reflection of their personality , but how to judge a personality of a person based on social media post and that too of say large data say thousands , and produce analysis on it . </a:t>
            </a:r>
            <a:endParaRPr/>
          </a:p>
          <a:p>
            <a:pPr indent="-342900" lvl="0" marL="457200" rtl="0" algn="l">
              <a:spcBef>
                <a:spcPts val="0"/>
              </a:spcBef>
              <a:spcAft>
                <a:spcPts val="0"/>
              </a:spcAft>
              <a:buSzPts val="1800"/>
              <a:buChar char="●"/>
            </a:pPr>
            <a:r>
              <a:rPr lang="en-US"/>
              <a:t>Therefor the problem statement is to predict personality of a person using his social media posts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Justifications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Traditionally all the personality detection was done by </a:t>
            </a:r>
            <a:r>
              <a:rPr lang="en-US"/>
              <a:t>questionnaire</a:t>
            </a:r>
            <a:r>
              <a:rPr lang="en-US"/>
              <a:t>.</a:t>
            </a:r>
            <a:endParaRPr/>
          </a:p>
          <a:p>
            <a:pPr indent="0" lvl="0" marL="0" rtl="0" algn="l">
              <a:spcBef>
                <a:spcPts val="1600"/>
              </a:spcBef>
              <a:spcAft>
                <a:spcPts val="0"/>
              </a:spcAft>
              <a:buNone/>
            </a:pPr>
            <a:r>
              <a:rPr lang="en-US"/>
              <a:t>When Researchers opted for social media analysis , first they went for traditional baseline methods</a:t>
            </a:r>
            <a:endParaRPr/>
          </a:p>
          <a:p>
            <a:pPr indent="0" lvl="0" marL="0" rtl="0" algn="l">
              <a:spcBef>
                <a:spcPts val="1600"/>
              </a:spcBef>
              <a:spcAft>
                <a:spcPts val="0"/>
              </a:spcAft>
              <a:buNone/>
            </a:pPr>
            <a:r>
              <a:rPr lang="en-US"/>
              <a:t>Accuracy was limited in this approach</a:t>
            </a:r>
            <a:endParaRPr/>
          </a:p>
          <a:p>
            <a:pPr indent="0" lvl="0" marL="0" rtl="0" algn="l">
              <a:spcBef>
                <a:spcPts val="1600"/>
              </a:spcBef>
              <a:spcAft>
                <a:spcPts val="0"/>
              </a:spcAft>
              <a:buNone/>
            </a:pPr>
            <a:r>
              <a:rPr lang="en-US"/>
              <a:t>So we used Deep Learning Based Methods to learn from the data</a:t>
            </a:r>
            <a:endParaRPr/>
          </a:p>
          <a:p>
            <a:pPr indent="0" lvl="0" marL="0" rtl="0" algn="l">
              <a:spcBef>
                <a:spcPts val="1600"/>
              </a:spcBef>
              <a:spcAft>
                <a:spcPts val="1600"/>
              </a:spcAft>
              <a:buNone/>
            </a:pPr>
            <a:r>
              <a:rPr lang="en-US"/>
              <a:t>Through Deep Learning methods we could now extract more out of a sentence which wasn’t possible earlier.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System </a:t>
            </a:r>
            <a:r>
              <a:rPr lang="en-US"/>
              <a:t>Architecture</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311700" y="1152475"/>
            <a:ext cx="8520600" cy="364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MBTI Model</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1557000" y="1095925"/>
            <a:ext cx="6185100" cy="3768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258125" y="391350"/>
            <a:ext cx="8520600" cy="41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Based on above 8 qualities 16 traits have been formed - </a:t>
            </a:r>
            <a:endParaRPr/>
          </a:p>
          <a:p>
            <a:pPr indent="-342900" lvl="0" marL="457200" rtl="0" algn="l">
              <a:spcBef>
                <a:spcPts val="1600"/>
              </a:spcBef>
              <a:spcAft>
                <a:spcPts val="0"/>
              </a:spcAft>
              <a:buSzPts val="1800"/>
              <a:buAutoNum type="arabicPeriod"/>
            </a:pPr>
            <a:r>
              <a:rPr lang="en-US"/>
              <a:t>ISTJ - The Inspector</a:t>
            </a:r>
            <a:endParaRPr/>
          </a:p>
          <a:p>
            <a:pPr indent="-342900" lvl="0" marL="457200" rtl="0" algn="l">
              <a:spcBef>
                <a:spcPts val="0"/>
              </a:spcBef>
              <a:spcAft>
                <a:spcPts val="0"/>
              </a:spcAft>
              <a:buSzPts val="1800"/>
              <a:buAutoNum type="arabicPeriod"/>
            </a:pPr>
            <a:r>
              <a:rPr lang="en-US"/>
              <a:t>ISFJ - The Nurturer</a:t>
            </a:r>
            <a:endParaRPr/>
          </a:p>
          <a:p>
            <a:pPr indent="-342900" lvl="0" marL="457200" rtl="0" algn="l">
              <a:spcBef>
                <a:spcPts val="0"/>
              </a:spcBef>
              <a:spcAft>
                <a:spcPts val="0"/>
              </a:spcAft>
              <a:buSzPts val="1800"/>
              <a:buAutoNum type="arabicPeriod"/>
            </a:pPr>
            <a:r>
              <a:rPr lang="en-US"/>
              <a:t>INFJ - The Counselor</a:t>
            </a:r>
            <a:endParaRPr/>
          </a:p>
          <a:p>
            <a:pPr indent="-342900" lvl="0" marL="457200" rtl="0" algn="l">
              <a:spcBef>
                <a:spcPts val="0"/>
              </a:spcBef>
              <a:spcAft>
                <a:spcPts val="0"/>
              </a:spcAft>
              <a:buSzPts val="1800"/>
              <a:buAutoNum type="arabicPeriod"/>
            </a:pPr>
            <a:r>
              <a:rPr lang="en-US"/>
              <a:t>INTJ - The Mastermind</a:t>
            </a:r>
            <a:endParaRPr/>
          </a:p>
          <a:p>
            <a:pPr indent="-342900" lvl="0" marL="457200" rtl="0" algn="l">
              <a:spcBef>
                <a:spcPts val="0"/>
              </a:spcBef>
              <a:spcAft>
                <a:spcPts val="0"/>
              </a:spcAft>
              <a:buSzPts val="1800"/>
              <a:buAutoNum type="arabicPeriod"/>
            </a:pPr>
            <a:r>
              <a:rPr lang="en-US"/>
              <a:t>INTP - The Craftsman</a:t>
            </a:r>
            <a:endParaRPr/>
          </a:p>
          <a:p>
            <a:pPr indent="-342900" lvl="0" marL="457200" rtl="0" algn="l">
              <a:spcBef>
                <a:spcPts val="0"/>
              </a:spcBef>
              <a:spcAft>
                <a:spcPts val="0"/>
              </a:spcAft>
              <a:buSzPts val="1800"/>
              <a:buAutoNum type="arabicPeriod"/>
            </a:pPr>
            <a:r>
              <a:rPr lang="en-US"/>
              <a:t>ISFP - The Composer</a:t>
            </a:r>
            <a:endParaRPr/>
          </a:p>
          <a:p>
            <a:pPr indent="-342900" lvl="0" marL="457200" rtl="0" algn="l">
              <a:spcBef>
                <a:spcPts val="0"/>
              </a:spcBef>
              <a:spcAft>
                <a:spcPts val="0"/>
              </a:spcAft>
              <a:buSzPts val="1800"/>
              <a:buAutoNum type="arabicPeriod"/>
            </a:pPr>
            <a:r>
              <a:rPr lang="en-US"/>
              <a:t>INFP - The Idealist</a:t>
            </a:r>
            <a:endParaRPr/>
          </a:p>
          <a:p>
            <a:pPr indent="-342900" lvl="0" marL="457200" rtl="0" algn="l">
              <a:spcBef>
                <a:spcPts val="0"/>
              </a:spcBef>
              <a:spcAft>
                <a:spcPts val="0"/>
              </a:spcAft>
              <a:buSzPts val="1800"/>
              <a:buAutoNum type="arabicPeriod"/>
            </a:pPr>
            <a:r>
              <a:rPr lang="en-US"/>
              <a:t>INTP - The Thinker</a:t>
            </a:r>
            <a:endParaRPr/>
          </a:p>
          <a:p>
            <a:pPr indent="-342900" lvl="0" marL="457200" rtl="0" algn="l">
              <a:spcBef>
                <a:spcPts val="0"/>
              </a:spcBef>
              <a:spcAft>
                <a:spcPts val="0"/>
              </a:spcAft>
              <a:buSzPts val="1800"/>
              <a:buAutoNum type="arabicPeriod"/>
            </a:pPr>
            <a:r>
              <a:rPr lang="en-US"/>
              <a:t>ESTP - The Doer</a:t>
            </a:r>
            <a:endParaRPr/>
          </a:p>
          <a:p>
            <a:pPr indent="-342900" lvl="0" marL="457200" rtl="0" algn="l">
              <a:spcBef>
                <a:spcPts val="0"/>
              </a:spcBef>
              <a:spcAft>
                <a:spcPts val="0"/>
              </a:spcAft>
              <a:buSzPts val="1800"/>
              <a:buAutoNum type="arabicPeriod"/>
            </a:pPr>
            <a:r>
              <a:rPr lang="en-US"/>
              <a:t>ESFP - The Performer</a:t>
            </a:r>
            <a:endParaRPr/>
          </a:p>
          <a:p>
            <a:pPr indent="-342900" lvl="0" marL="457200" rtl="0" algn="l">
              <a:spcBef>
                <a:spcPts val="0"/>
              </a:spcBef>
              <a:spcAft>
                <a:spcPts val="0"/>
              </a:spcAft>
              <a:buSzPts val="1800"/>
              <a:buAutoNum type="arabicPeriod"/>
            </a:pPr>
            <a:r>
              <a:rPr lang="en-US"/>
              <a:t>ENFP - The Champion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