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4" r:id="rId6"/>
    <p:sldId id="263" r:id="rId7"/>
    <p:sldId id="261" r:id="rId8"/>
    <p:sldId id="262" r:id="rId9"/>
    <p:sldId id="265" r:id="rId10"/>
    <p:sldId id="259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2662028-8553-44FE-8FD1-AFC7AA654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0498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Air Travel is Safer than 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Motor Vehicle Travel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523507B-E41C-4E2C-932A-0462650F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Ajuni Sohota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DSC 640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 descr="CWI and Bellevue University Announce New Partnership | CWI">
            <a:extLst>
              <a:ext uri="{FF2B5EF4-FFF2-40B4-BE49-F238E27FC236}">
                <a16:creationId xmlns:a16="http://schemas.microsoft.com/office/drawing/2014/main" id="{6E8EEAC3-9AE6-CC41-B1D7-E447A9B2C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4429919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lane fatal vs aboard">
            <a:extLst>
              <a:ext uri="{FF2B5EF4-FFF2-40B4-BE49-F238E27FC236}">
                <a16:creationId xmlns:a16="http://schemas.microsoft.com/office/drawing/2014/main" id="{45E7F0DF-D26E-44D6-9BB4-90E5A2FC1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833437"/>
            <a:ext cx="6391275" cy="5191125"/>
          </a:xfrm>
          <a:prstGeom prst="rect">
            <a:avLst/>
          </a:prstGeom>
        </p:spPr>
      </p:pic>
      <p:pic>
        <p:nvPicPr>
          <p:cNvPr id="3074" name="Picture 2" descr="Plane Crash Icons - Download Free Vector Icons | Noun Project">
            <a:extLst>
              <a:ext uri="{FF2B5EF4-FFF2-40B4-BE49-F238E27FC236}">
                <a16:creationId xmlns:a16="http://schemas.microsoft.com/office/drawing/2014/main" id="{620B5A36-8499-224E-B569-4C3750E5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5" y="120876"/>
            <a:ext cx="1175657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0D85A-C456-8749-A853-09646F25037C}"/>
              </a:ext>
            </a:extLst>
          </p:cNvPr>
          <p:cNvSpPr txBox="1"/>
          <p:nvPr/>
        </p:nvSpPr>
        <p:spPr>
          <a:xfrm>
            <a:off x="8519885" y="1973942"/>
            <a:ext cx="285931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</a:rPr>
              <a:t>The chances of dying in a plane crash look high based on fatalities of those aboard a car crash, however, the odds of dying in a plane crash as of 2019 (U.S.) are too few to calculate.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F40083-EB2E-9548-913A-EF40D9FC0EB2}"/>
              </a:ext>
            </a:extLst>
          </p:cNvPr>
          <p:cNvSpPr/>
          <p:nvPr/>
        </p:nvSpPr>
        <p:spPr>
          <a:xfrm>
            <a:off x="2462499" y="279439"/>
            <a:ext cx="78934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Fatalities Decrease in Those Aboard Plane Crashes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% fatal planes">
            <a:extLst>
              <a:ext uri="{FF2B5EF4-FFF2-40B4-BE49-F238E27FC236}">
                <a16:creationId xmlns:a16="http://schemas.microsoft.com/office/drawing/2014/main" id="{B1E18105-3732-4E32-9924-0BF356C5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72" y="962025"/>
            <a:ext cx="6477000" cy="493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F7F1B-0A13-7E46-8084-1FFDEC91FA00}"/>
              </a:ext>
            </a:extLst>
          </p:cNvPr>
          <p:cNvSpPr txBox="1"/>
          <p:nvPr/>
        </p:nvSpPr>
        <p:spPr>
          <a:xfrm>
            <a:off x="8955315" y="2421032"/>
            <a:ext cx="27700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</a:rPr>
              <a:t>The percentage  of fatalities of people aboard in a plane crash is on a downward trend.</a:t>
            </a:r>
          </a:p>
        </p:txBody>
      </p:sp>
      <p:pic>
        <p:nvPicPr>
          <p:cNvPr id="7" name="Picture 2" descr="Plane Crash Icons - Download Free Vector Icons | Noun Project">
            <a:extLst>
              <a:ext uri="{FF2B5EF4-FFF2-40B4-BE49-F238E27FC236}">
                <a16:creationId xmlns:a16="http://schemas.microsoft.com/office/drawing/2014/main" id="{FFA28386-5D80-3D4C-A900-C7B27CDB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5" y="120876"/>
            <a:ext cx="1175657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3020BB-BC92-054D-98B1-206A5A5A4F5D}"/>
              </a:ext>
            </a:extLst>
          </p:cNvPr>
          <p:cNvSpPr txBox="1"/>
          <p:nvPr/>
        </p:nvSpPr>
        <p:spPr>
          <a:xfrm>
            <a:off x="2117272" y="431705"/>
            <a:ext cx="9069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Percentage of Fatalities from Those Aboard Plane Crashes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E94524-E96C-1B46-9F47-12FD0264348C}"/>
              </a:ext>
            </a:extLst>
          </p:cNvPr>
          <p:cNvSpPr/>
          <p:nvPr/>
        </p:nvSpPr>
        <p:spPr>
          <a:xfrm>
            <a:off x="1988456" y="906107"/>
            <a:ext cx="888274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Plane Fatalities are </a:t>
            </a:r>
            <a:r>
              <a:rPr 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Decreasing</a:t>
            </a:r>
          </a:p>
          <a:p>
            <a:pPr algn="ctr"/>
            <a:endParaRPr lang="en-US" sz="3000" b="1" dirty="0">
              <a:solidFill>
                <a:srgbClr val="C00000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38,680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 people died in car crashes in the U.S. in 2020 alone compared to the </a:t>
            </a:r>
            <a:r>
              <a:rPr 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299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 total that died from air travel worldwide.</a:t>
            </a:r>
          </a:p>
          <a:p>
            <a:pPr algn="ctr"/>
            <a:endParaRPr lang="en-US" sz="30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Bad press for airlines with the </a:t>
            </a:r>
            <a:r>
              <a:rPr 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highest fatalities</a:t>
            </a:r>
            <a:r>
              <a:rPr lang="en-US" sz="3000" b="1" dirty="0">
                <a:solidFill>
                  <a:srgbClr val="C00000"/>
                </a:solidFill>
                <a:latin typeface="Calibri Light" panose="020F0302020204030204" pitchFamily="34" charset="0"/>
              </a:rPr>
              <a:t>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is motivation to fund this safety outreach program. </a:t>
            </a:r>
          </a:p>
          <a:p>
            <a:pPr algn="ctr"/>
            <a:endParaRPr lang="en-US" sz="30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Thank you for your consideration!</a:t>
            </a:r>
            <a:endParaRPr lang="en-US" sz="35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8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Burglar Towels - Car Crash Cartoon Transparent | Full Size PNG Download  | SeekPNG">
            <a:extLst>
              <a:ext uri="{FF2B5EF4-FFF2-40B4-BE49-F238E27FC236}">
                <a16:creationId xmlns:a16="http://schemas.microsoft.com/office/drawing/2014/main" id="{6B4E8A34-FD90-B54C-9540-72FD0FA3F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289" y="3106514"/>
            <a:ext cx="1289940" cy="6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lane Crash Icons - Download Free Vector Icons | Noun Project">
            <a:extLst>
              <a:ext uri="{FF2B5EF4-FFF2-40B4-BE49-F238E27FC236}">
                <a16:creationId xmlns:a16="http://schemas.microsoft.com/office/drawing/2014/main" id="{3FC91BDA-BFEA-3649-8C66-E09E2018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2" y="2841171"/>
            <a:ext cx="1175657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1F57EC-7F46-C54F-848E-E71673E5CCDD}"/>
              </a:ext>
            </a:extLst>
          </p:cNvPr>
          <p:cNvSpPr txBox="1"/>
          <p:nvPr/>
        </p:nvSpPr>
        <p:spPr>
          <a:xfrm>
            <a:off x="5849256" y="2882695"/>
            <a:ext cx="7837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</a:rPr>
              <a:t>&lt;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45F58-5B4C-7C49-939F-5D3FD35876D4}"/>
              </a:ext>
            </a:extLst>
          </p:cNvPr>
          <p:cNvSpPr txBox="1"/>
          <p:nvPr/>
        </p:nvSpPr>
        <p:spPr>
          <a:xfrm>
            <a:off x="2164897" y="435429"/>
            <a:ext cx="795156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Even though Planes are </a:t>
            </a:r>
          </a:p>
          <a:p>
            <a:pPr algn="ctr"/>
            <a:r>
              <a:rPr 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Much Safer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than Air Travel:</a:t>
            </a:r>
          </a:p>
          <a:p>
            <a:pPr algn="ctr"/>
            <a:endParaRPr lang="en-US" sz="30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There is a </a:t>
            </a:r>
            <a:r>
              <a:rPr 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stigma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 and fear amongst travelers</a:t>
            </a:r>
          </a:p>
          <a:p>
            <a:pPr algn="ctr"/>
            <a:endParaRPr lang="en-US" sz="30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algn="ctr"/>
            <a:endParaRPr lang="en-US" sz="30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algn="ctr"/>
            <a:endParaRPr lang="en-US" sz="30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algn="ctr"/>
            <a:endParaRPr lang="en-US" sz="30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We need funding to </a:t>
            </a:r>
            <a:r>
              <a:rPr 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spread awareness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 of the statistics behind fatalities of car travel vs. air travel</a:t>
            </a:r>
          </a:p>
          <a:p>
            <a:pPr algn="ctr"/>
            <a:endParaRPr lang="en-US" sz="30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Most importantly due to huge setbacks in air travel revenues due to </a:t>
            </a:r>
            <a:r>
              <a:rPr 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81789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tor Rate Pop">
            <a:extLst>
              <a:ext uri="{FF2B5EF4-FFF2-40B4-BE49-F238E27FC236}">
                <a16:creationId xmlns:a16="http://schemas.microsoft.com/office/drawing/2014/main" id="{1B9AD0DA-5B46-4097-BB10-0CA2608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833437"/>
            <a:ext cx="6848475" cy="5191125"/>
          </a:xfrm>
          <a:prstGeom prst="rect">
            <a:avLst/>
          </a:prstGeom>
        </p:spPr>
      </p:pic>
      <p:pic>
        <p:nvPicPr>
          <p:cNvPr id="1026" name="Picture 2" descr="The Burglar Towels - Car Crash Cartoon Transparent | Full Size PNG Download  | SeekPNG">
            <a:extLst>
              <a:ext uri="{FF2B5EF4-FFF2-40B4-BE49-F238E27FC236}">
                <a16:creationId xmlns:a16="http://schemas.microsoft.com/office/drawing/2014/main" id="{37AD31EF-17E1-9445-B156-B4277CD0E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1" y="188467"/>
            <a:ext cx="1289940" cy="6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DE913-E86E-914D-9443-664D4E9A0241}"/>
              </a:ext>
            </a:extLst>
          </p:cNvPr>
          <p:cNvSpPr txBox="1"/>
          <p:nvPr/>
        </p:nvSpPr>
        <p:spPr>
          <a:xfrm>
            <a:off x="8665028" y="2307771"/>
            <a:ext cx="24344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</a:rPr>
              <a:t>The odds of dying in a car crash in the U.S. as of 2019 is 1 in 107 people. In 2019, 39,107 died from motor vehicles.</a:t>
            </a:r>
          </a:p>
        </p:txBody>
      </p:sp>
      <p:pic>
        <p:nvPicPr>
          <p:cNvPr id="1028" name="Picture 4" descr="Png File Svg - Seat Belt Clipart Transparent Png - Large Size Png Image -  PikPng">
            <a:extLst>
              <a:ext uri="{FF2B5EF4-FFF2-40B4-BE49-F238E27FC236}">
                <a16:creationId xmlns:a16="http://schemas.microsoft.com/office/drawing/2014/main" id="{C4EED844-6973-D249-AE58-EAAA80D57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895" y="4677637"/>
            <a:ext cx="281420" cy="3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7937D5-A314-7C44-B831-75B8E6429D39}"/>
              </a:ext>
            </a:extLst>
          </p:cNvPr>
          <p:cNvSpPr/>
          <p:nvPr/>
        </p:nvSpPr>
        <p:spPr>
          <a:xfrm>
            <a:off x="2569028" y="61132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</a:rPr>
              <a:t>Seatbelts were only put in cars in 1968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B57682-15C6-E143-9753-6FDD73A87159}"/>
              </a:ext>
            </a:extLst>
          </p:cNvPr>
          <p:cNvSpPr/>
          <p:nvPr/>
        </p:nvSpPr>
        <p:spPr>
          <a:xfrm>
            <a:off x="2462499" y="279439"/>
            <a:ext cx="71547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Car Crash Fatalities by Population and Overall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tor Deaths Miles">
            <a:extLst>
              <a:ext uri="{FF2B5EF4-FFF2-40B4-BE49-F238E27FC236}">
                <a16:creationId xmlns:a16="http://schemas.microsoft.com/office/drawing/2014/main" id="{733E1222-7633-4CDA-AA7B-5E353813A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833437"/>
            <a:ext cx="7200900" cy="519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C98E5-207E-BC44-8C9F-9EE7448079BE}"/>
              </a:ext>
            </a:extLst>
          </p:cNvPr>
          <p:cNvSpPr txBox="1"/>
          <p:nvPr/>
        </p:nvSpPr>
        <p:spPr>
          <a:xfrm>
            <a:off x="8372415" y="2220685"/>
            <a:ext cx="271417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</a:rPr>
              <a:t>Mileage death rate for car crashes decrease while overall fatalities stay high, reiterating the unsafety in traveling long distances via car.</a:t>
            </a:r>
          </a:p>
        </p:txBody>
      </p:sp>
      <p:pic>
        <p:nvPicPr>
          <p:cNvPr id="7" name="Picture 4" descr="Png File Svg - Seat Belt Clipart Transparent Png - Large Size Png Image -  PikPng">
            <a:extLst>
              <a:ext uri="{FF2B5EF4-FFF2-40B4-BE49-F238E27FC236}">
                <a16:creationId xmlns:a16="http://schemas.microsoft.com/office/drawing/2014/main" id="{6AC654D9-DC69-0C48-AF30-1BFE2961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59" y="4590612"/>
            <a:ext cx="281420" cy="3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Burglar Towels - Car Crash Cartoon Transparent | Full Size PNG Download  | SeekPNG">
            <a:extLst>
              <a:ext uri="{FF2B5EF4-FFF2-40B4-BE49-F238E27FC236}">
                <a16:creationId xmlns:a16="http://schemas.microsoft.com/office/drawing/2014/main" id="{4703BED6-8D01-2940-B1CB-A379833ED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1" y="188467"/>
            <a:ext cx="1289940" cy="6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E20059-F2FD-7C4E-9611-C6EA0CFC1D0D}"/>
              </a:ext>
            </a:extLst>
          </p:cNvPr>
          <p:cNvSpPr/>
          <p:nvPr/>
        </p:nvSpPr>
        <p:spPr>
          <a:xfrm>
            <a:off x="2462499" y="279439"/>
            <a:ext cx="75722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Fatalities Remain High in Motor Related Crashes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54890DEE-4BE2-2E4E-8F2D-C049E211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199902"/>
            <a:ext cx="3517119" cy="44520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Plane Crash Icons - Download Free Vector Icons | Noun Project">
            <a:extLst>
              <a:ext uri="{FF2B5EF4-FFF2-40B4-BE49-F238E27FC236}">
                <a16:creationId xmlns:a16="http://schemas.microsoft.com/office/drawing/2014/main" id="{7E1566AC-24EC-DD4F-9305-13DF21EE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1657254"/>
            <a:ext cx="3537345" cy="353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lide3" descr="Sheet 1 (2)">
            <a:extLst>
              <a:ext uri="{FF2B5EF4-FFF2-40B4-BE49-F238E27FC236}">
                <a16:creationId xmlns:a16="http://schemas.microsoft.com/office/drawing/2014/main" id="{92280098-2F6F-474B-9DEA-FF97A4AEA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1369133"/>
            <a:ext cx="3517120" cy="4113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3A9BFC-A13E-7940-85E2-2722FEE090B5}"/>
              </a:ext>
            </a:extLst>
          </p:cNvPr>
          <p:cNvSpPr txBox="1"/>
          <p:nvPr/>
        </p:nvSpPr>
        <p:spPr>
          <a:xfrm>
            <a:off x="985261" y="5936343"/>
            <a:ext cx="10188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probability of dying from Covid which you contracted while flying is less than 1 in 4.7 million</a:t>
            </a:r>
          </a:p>
        </p:txBody>
      </p:sp>
    </p:spTree>
    <p:extLst>
      <p:ext uri="{BB962C8B-B14F-4D97-AF65-F5344CB8AC3E}">
        <p14:creationId xmlns:p14="http://schemas.microsoft.com/office/powerpoint/2010/main" val="254036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Burglar Towels - Car Crash Cartoon Transparent | Full Size PNG Download  | SeekPNG">
            <a:extLst>
              <a:ext uri="{FF2B5EF4-FFF2-40B4-BE49-F238E27FC236}">
                <a16:creationId xmlns:a16="http://schemas.microsoft.com/office/drawing/2014/main" id="{E4F80DD7-EED3-9F48-9B9F-4F6D7518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1" y="188467"/>
            <a:ext cx="1289940" cy="6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lane Crash Icons - Download Free Vector Icons | Noun Project">
            <a:extLst>
              <a:ext uri="{FF2B5EF4-FFF2-40B4-BE49-F238E27FC236}">
                <a16:creationId xmlns:a16="http://schemas.microsoft.com/office/drawing/2014/main" id="{07EDAB5F-AAF1-8B43-BBC8-86D098564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0"/>
            <a:ext cx="1175657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40628-AFD3-724B-BCC5-44DAB5EDE6A6}"/>
              </a:ext>
            </a:extLst>
          </p:cNvPr>
          <p:cNvSpPr txBox="1"/>
          <p:nvPr/>
        </p:nvSpPr>
        <p:spPr>
          <a:xfrm>
            <a:off x="566057" y="1059543"/>
            <a:ext cx="5167086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Car Crash Fatalities Are </a:t>
            </a:r>
          </a:p>
          <a:p>
            <a:r>
              <a:rPr 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More Common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Than Plane Crash Fatalities:</a:t>
            </a:r>
          </a:p>
          <a:p>
            <a:endParaRPr lang="en-US" sz="25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Road crashes are the leading cause of death for people aged 1-54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5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C00000"/>
                </a:solidFill>
                <a:latin typeface="Calibri Light" panose="020F0302020204030204" pitchFamily="34" charset="0"/>
              </a:rPr>
              <a:t>38,000 </a:t>
            </a: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people die from car crashes per year in the U.S.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5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Car fatalities remain high despite the invention of seatbelts</a:t>
            </a:r>
          </a:p>
          <a:p>
            <a:endParaRPr lang="en-US" sz="30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B7972-6C0C-274C-B75D-A29C7C2257EE}"/>
              </a:ext>
            </a:extLst>
          </p:cNvPr>
          <p:cNvSpPr txBox="1"/>
          <p:nvPr/>
        </p:nvSpPr>
        <p:spPr>
          <a:xfrm>
            <a:off x="6966857" y="1059543"/>
            <a:ext cx="516708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Plane Fatalities are Decreasing and were totaling </a:t>
            </a:r>
            <a:r>
              <a:rPr 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299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 fatalities in 2020.</a:t>
            </a:r>
          </a:p>
          <a:p>
            <a:endParaRPr lang="en-US" sz="30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Because Flights have drastically decreased due to Covid-19, it is of utmost importance to reestablish safety in air travel</a:t>
            </a:r>
          </a:p>
          <a:p>
            <a:endParaRPr lang="en-US" sz="30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Odds of dying in a plane crash are </a:t>
            </a:r>
            <a:r>
              <a:rPr lang="en-US" sz="2800" b="1" dirty="0">
                <a:solidFill>
                  <a:srgbClr val="C00000"/>
                </a:solidFill>
                <a:latin typeface="Calibri Light" panose="020F0302020204030204" pitchFamily="34" charset="0"/>
              </a:rPr>
              <a:t>too few </a:t>
            </a: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to be calculated</a:t>
            </a:r>
          </a:p>
        </p:txBody>
      </p:sp>
    </p:spTree>
    <p:extLst>
      <p:ext uri="{BB962C8B-B14F-4D97-AF65-F5344CB8AC3E}">
        <p14:creationId xmlns:p14="http://schemas.microsoft.com/office/powerpoint/2010/main" val="9946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atalities Airline 85-99">
            <a:extLst>
              <a:ext uri="{FF2B5EF4-FFF2-40B4-BE49-F238E27FC236}">
                <a16:creationId xmlns:a16="http://schemas.microsoft.com/office/drawing/2014/main" id="{E9FB10FE-DF7E-45F9-AE67-8CAC8A29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96" y="1543050"/>
            <a:ext cx="6381750" cy="377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70917-7C76-2847-806A-4908836A3060}"/>
              </a:ext>
            </a:extLst>
          </p:cNvPr>
          <p:cNvSpPr txBox="1"/>
          <p:nvPr/>
        </p:nvSpPr>
        <p:spPr>
          <a:xfrm>
            <a:off x="7721600" y="2689045"/>
            <a:ext cx="349794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</a:rPr>
              <a:t>Shows the airlines that have the highest death rates from 1985-1999. These airlines are where we need to focus our efforts to distinguish ourselves from.</a:t>
            </a:r>
          </a:p>
        </p:txBody>
      </p:sp>
      <p:pic>
        <p:nvPicPr>
          <p:cNvPr id="7" name="Picture 2" descr="Plane Crash Icons - Download Free Vector Icons | Noun Project">
            <a:extLst>
              <a:ext uri="{FF2B5EF4-FFF2-40B4-BE49-F238E27FC236}">
                <a16:creationId xmlns:a16="http://schemas.microsoft.com/office/drawing/2014/main" id="{0C9D0F4D-F1D6-E847-9BFE-94139DD7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5" y="120876"/>
            <a:ext cx="1175657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lane Crash Icons - Download Free Vector Icons | Noun Project">
            <a:extLst>
              <a:ext uri="{FF2B5EF4-FFF2-40B4-BE49-F238E27FC236}">
                <a16:creationId xmlns:a16="http://schemas.microsoft.com/office/drawing/2014/main" id="{800992E6-0074-4749-A311-C6B37162D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5" y="273276"/>
            <a:ext cx="1175657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3ADF1-4441-FD40-88DB-5C98D4F9B53C}"/>
              </a:ext>
            </a:extLst>
          </p:cNvPr>
          <p:cNvSpPr txBox="1"/>
          <p:nvPr/>
        </p:nvSpPr>
        <p:spPr>
          <a:xfrm>
            <a:off x="2164897" y="435429"/>
            <a:ext cx="7951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Top Airlines That Need The Most Help With Safety Image: China, Japan, Korean Air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atalities Aireline 00-14">
            <a:extLst>
              <a:ext uri="{FF2B5EF4-FFF2-40B4-BE49-F238E27FC236}">
                <a16:creationId xmlns:a16="http://schemas.microsoft.com/office/drawing/2014/main" id="{F1155D50-452E-4AD9-B0B6-019475B62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97" y="1543050"/>
            <a:ext cx="6381750" cy="3771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E7F71E-32A5-5F4A-8BD1-D5A82C52914A}"/>
              </a:ext>
            </a:extLst>
          </p:cNvPr>
          <p:cNvSpPr/>
          <p:nvPr/>
        </p:nvSpPr>
        <p:spPr>
          <a:xfrm>
            <a:off x="7765143" y="2529572"/>
            <a:ext cx="36576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</a:rPr>
              <a:t>Shows the airlines that have the highest death rates from 2000-2014. These airlines are where we need to focus our efforts to distinguish ourselves from. </a:t>
            </a:r>
          </a:p>
        </p:txBody>
      </p:sp>
      <p:pic>
        <p:nvPicPr>
          <p:cNvPr id="6" name="Picture 2" descr="Plane Crash Icons - Download Free Vector Icons | Noun Project">
            <a:extLst>
              <a:ext uri="{FF2B5EF4-FFF2-40B4-BE49-F238E27FC236}">
                <a16:creationId xmlns:a16="http://schemas.microsoft.com/office/drawing/2014/main" id="{2D9A9CAA-D833-FB45-9D50-81E2FD73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5" y="120876"/>
            <a:ext cx="1175657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B664F6-E2B8-CB46-83CA-A48C6DF1035F}"/>
              </a:ext>
            </a:extLst>
          </p:cNvPr>
          <p:cNvSpPr txBox="1"/>
          <p:nvPr/>
        </p:nvSpPr>
        <p:spPr>
          <a:xfrm>
            <a:off x="2164897" y="435429"/>
            <a:ext cx="7951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Top Three Airlines That Need The Most Help With Safety Image: Malaysia, American, Air France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EF3F10-2CCF-2A4C-9078-F2DF520AE3BC}"/>
              </a:ext>
            </a:extLst>
          </p:cNvPr>
          <p:cNvSpPr/>
          <p:nvPr/>
        </p:nvSpPr>
        <p:spPr>
          <a:xfrm>
            <a:off x="3048000" y="1703365"/>
            <a:ext cx="6096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We can reassure customers that these airlines are </a:t>
            </a:r>
            <a:r>
              <a:rPr lang="en-US" sz="2800" b="1" dirty="0">
                <a:solidFill>
                  <a:srgbClr val="C00000"/>
                </a:solidFill>
                <a:latin typeface="Calibri Light" panose="020F0302020204030204" pitchFamily="34" charset="0"/>
              </a:rPr>
              <a:t>committed to safety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500" b="1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Airlines to Target for Funding: China, Japan, Korean Air, Malaysia, American, Air France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2212C-2887-4C41-A41E-97AF1F64CC45}"/>
              </a:ext>
            </a:extLst>
          </p:cNvPr>
          <p:cNvSpPr txBox="1"/>
          <p:nvPr/>
        </p:nvSpPr>
        <p:spPr>
          <a:xfrm>
            <a:off x="2164897" y="435429"/>
            <a:ext cx="7951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Airlines To Target for Outreach Funding and Need Help with Their Safety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4ED85D-460E-BD45-9376-7200B3764A2A}"/>
              </a:ext>
            </a:extLst>
          </p:cNvPr>
          <p:cNvSpPr txBox="1"/>
          <p:nvPr/>
        </p:nvSpPr>
        <p:spPr>
          <a:xfrm>
            <a:off x="2447926" y="4521201"/>
            <a:ext cx="795156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Reiterating that </a:t>
            </a:r>
            <a:r>
              <a:rPr 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1 in 107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</a:rPr>
              <a:t>people will die from a motor related accident per year will allow travelers to feel better about air travel.</a:t>
            </a:r>
          </a:p>
        </p:txBody>
      </p:sp>
    </p:spTree>
    <p:extLst>
      <p:ext uri="{BB962C8B-B14F-4D97-AF65-F5344CB8AC3E}">
        <p14:creationId xmlns:p14="http://schemas.microsoft.com/office/powerpoint/2010/main" val="420942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536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Air Travel is Safer than  Motor Vehicle Travel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Planes are a Safer Form of Travel than Automobiles</dc:title>
  <dc:creator/>
  <cp:lastModifiedBy>Ajuni Sohota</cp:lastModifiedBy>
  <cp:revision>14</cp:revision>
  <dcterms:created xsi:type="dcterms:W3CDTF">2021-07-18T23:30:52Z</dcterms:created>
  <dcterms:modified xsi:type="dcterms:W3CDTF">2021-07-20T20:59:43Z</dcterms:modified>
</cp:coreProperties>
</file>