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13" r:id="rId5"/>
  </p:sldMasterIdLst>
  <p:notesMasterIdLst>
    <p:notesMasterId r:id="rId15"/>
  </p:notesMasterIdLst>
  <p:sldIdLst>
    <p:sldId id="258" r:id="rId6"/>
    <p:sldId id="257" r:id="rId7"/>
    <p:sldId id="259" r:id="rId8"/>
    <p:sldId id="260" r:id="rId9"/>
    <p:sldId id="262" r:id="rId10"/>
    <p:sldId id="261"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6B72-627D-4213-A5D9-DC69663C9B09}"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3BF3E-7531-4571-AAC8-6876746EFE3A}" type="slidenum">
              <a:rPr lang="en-US" smtClean="0"/>
              <a:t>‹#›</a:t>
            </a:fld>
            <a:endParaRPr lang="en-US"/>
          </a:p>
        </p:txBody>
      </p:sp>
    </p:spTree>
    <p:extLst>
      <p:ext uri="{BB962C8B-B14F-4D97-AF65-F5344CB8AC3E}">
        <p14:creationId xmlns:p14="http://schemas.microsoft.com/office/powerpoint/2010/main" val="259647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multiRowCard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distribution of participants, with the majority falling between 30 and 60 years. The mode appears around 40, indicating most participants are middle-aged. </a:t>
            </a:r>
          </a:p>
        </p:txBody>
      </p:sp>
      <p:sp>
        <p:nvSpPr>
          <p:cNvPr id="4" name="Slide Number Placeholder 3"/>
          <p:cNvSpPr>
            <a:spLocks noGrp="1"/>
          </p:cNvSpPr>
          <p:nvPr>
            <p:ph type="sldNum" sz="quarter" idx="5"/>
          </p:nvPr>
        </p:nvSpPr>
        <p:spPr/>
        <p:txBody>
          <a:bodyPr/>
          <a:lstStyle/>
          <a:p>
            <a:fld id="{8543BF3E-7531-4571-AAC8-6876746EFE3A}" type="slidenum">
              <a:rPr lang="en-US" smtClean="0"/>
              <a:t>3</a:t>
            </a:fld>
            <a:endParaRPr lang="en-US"/>
          </a:p>
        </p:txBody>
      </p:sp>
    </p:spTree>
    <p:extLst>
      <p:ext uri="{BB962C8B-B14F-4D97-AF65-F5344CB8AC3E}">
        <p14:creationId xmlns:p14="http://schemas.microsoft.com/office/powerpoint/2010/main" val="52181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indicates an IQ median of approximately 102, with an interquartile range (IQR) from 95 to 110. A few outliers are noted below 85, which may warrant further investigation regarding their impact on group classifications.</a:t>
            </a:r>
          </a:p>
        </p:txBody>
      </p:sp>
      <p:sp>
        <p:nvSpPr>
          <p:cNvPr id="4" name="Slide Number Placeholder 3"/>
          <p:cNvSpPr>
            <a:spLocks noGrp="1"/>
          </p:cNvSpPr>
          <p:nvPr>
            <p:ph type="sldNum" sz="quarter" idx="5"/>
          </p:nvPr>
        </p:nvSpPr>
        <p:spPr/>
        <p:txBody>
          <a:bodyPr/>
          <a:lstStyle/>
          <a:p>
            <a:fld id="{8543BF3E-7531-4571-AAC8-6876746EFE3A}" type="slidenum">
              <a:rPr lang="en-US" smtClean="0"/>
              <a:t>4</a:t>
            </a:fld>
            <a:endParaRPr lang="en-US"/>
          </a:p>
        </p:txBody>
      </p:sp>
    </p:spTree>
    <p:extLst>
      <p:ext uri="{BB962C8B-B14F-4D97-AF65-F5344CB8AC3E}">
        <p14:creationId xmlns:p14="http://schemas.microsoft.com/office/powerpoint/2010/main" val="348802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shows that there are 36 females and 34 males in the sample. This roughly equal distribution provides a balanced perspective on gender influences in the dataset.</a:t>
            </a:r>
          </a:p>
        </p:txBody>
      </p:sp>
      <p:sp>
        <p:nvSpPr>
          <p:cNvPr id="4" name="Slide Number Placeholder 3"/>
          <p:cNvSpPr>
            <a:spLocks noGrp="1"/>
          </p:cNvSpPr>
          <p:nvPr>
            <p:ph type="sldNum" sz="quarter" idx="5"/>
          </p:nvPr>
        </p:nvSpPr>
        <p:spPr/>
        <p:txBody>
          <a:bodyPr/>
          <a:lstStyle/>
          <a:p>
            <a:fld id="{8543BF3E-7531-4571-AAC8-6876746EFE3A}" type="slidenum">
              <a:rPr lang="en-US" smtClean="0"/>
              <a:t>5</a:t>
            </a:fld>
            <a:endParaRPr lang="en-US"/>
          </a:p>
        </p:txBody>
      </p:sp>
    </p:spTree>
    <p:extLst>
      <p:ext uri="{BB962C8B-B14F-4D97-AF65-F5344CB8AC3E}">
        <p14:creationId xmlns:p14="http://schemas.microsoft.com/office/powerpoint/2010/main" val="214929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group counts reveal that there are 30 participants in the HC group, 25 in the AVH- group, and 15 in the AVH+ group. The larger HC group size may affect statistical power in comparisons with smaller groups.</a:t>
            </a:r>
          </a:p>
          <a:p>
            <a:endParaRPr lang="en-US" dirty="0"/>
          </a:p>
        </p:txBody>
      </p:sp>
      <p:sp>
        <p:nvSpPr>
          <p:cNvPr id="4" name="Slide Number Placeholder 3"/>
          <p:cNvSpPr>
            <a:spLocks noGrp="1"/>
          </p:cNvSpPr>
          <p:nvPr>
            <p:ph type="sldNum" sz="quarter" idx="5"/>
          </p:nvPr>
        </p:nvSpPr>
        <p:spPr/>
        <p:txBody>
          <a:bodyPr/>
          <a:lstStyle/>
          <a:p>
            <a:fld id="{8543BF3E-7531-4571-AAC8-6876746EFE3A}" type="slidenum">
              <a:rPr lang="en-US" smtClean="0"/>
              <a:t>6</a:t>
            </a:fld>
            <a:endParaRPr lang="en-US"/>
          </a:p>
        </p:txBody>
      </p:sp>
    </p:spTree>
    <p:extLst>
      <p:ext uri="{BB962C8B-B14F-4D97-AF65-F5344CB8AC3E}">
        <p14:creationId xmlns:p14="http://schemas.microsoft.com/office/powerpoint/2010/main" val="232459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scatter plot illustrates a slight negative correlation between age and IQ, where younger participants tend to have higher IQ scores. The color-coded groups help visualize differences, with the HC group showing more variation in IQ scores compared to AVH groups.</a:t>
            </a:r>
          </a:p>
        </p:txBody>
      </p:sp>
      <p:sp>
        <p:nvSpPr>
          <p:cNvPr id="4" name="Slide Number Placeholder 3"/>
          <p:cNvSpPr>
            <a:spLocks noGrp="1"/>
          </p:cNvSpPr>
          <p:nvPr>
            <p:ph type="sldNum" sz="quarter" idx="5"/>
          </p:nvPr>
        </p:nvSpPr>
        <p:spPr/>
        <p:txBody>
          <a:bodyPr/>
          <a:lstStyle/>
          <a:p>
            <a:fld id="{8543BF3E-7531-4571-AAC8-6876746EFE3A}" type="slidenum">
              <a:rPr lang="en-US" smtClean="0"/>
              <a:t>7</a:t>
            </a:fld>
            <a:endParaRPr lang="en-US"/>
          </a:p>
        </p:txBody>
      </p:sp>
    </p:spTree>
    <p:extLst>
      <p:ext uri="{BB962C8B-B14F-4D97-AF65-F5344CB8AC3E}">
        <p14:creationId xmlns:p14="http://schemas.microsoft.com/office/powerpoint/2010/main" val="97286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indicates model performance with true positives, false positives, and false negatives. For example, if 20 out of 30 HC predictions are correct, the accuracy for this group is 66.7%. This quantitative measure helps identify areas for model improvement.</a:t>
            </a:r>
          </a:p>
        </p:txBody>
      </p:sp>
      <p:sp>
        <p:nvSpPr>
          <p:cNvPr id="4" name="Slide Number Placeholder 3"/>
          <p:cNvSpPr>
            <a:spLocks noGrp="1"/>
          </p:cNvSpPr>
          <p:nvPr>
            <p:ph type="sldNum" sz="quarter" idx="5"/>
          </p:nvPr>
        </p:nvSpPr>
        <p:spPr/>
        <p:txBody>
          <a:bodyPr/>
          <a:lstStyle/>
          <a:p>
            <a:fld id="{8543BF3E-7531-4571-AAC8-6876746EFE3A}" type="slidenum">
              <a:rPr lang="en-US" smtClean="0"/>
              <a:t>8</a:t>
            </a:fld>
            <a:endParaRPr lang="en-US"/>
          </a:p>
        </p:txBody>
      </p:sp>
    </p:spTree>
    <p:extLst>
      <p:ext uri="{BB962C8B-B14F-4D97-AF65-F5344CB8AC3E}">
        <p14:creationId xmlns:p14="http://schemas.microsoft.com/office/powerpoint/2010/main" val="248007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shows model accuracy, with males achieving an accuracy of 85% and females 75%. This discrepancy suggests the model performs better with male participants, prompting further analysis of features contributing to this difference.</a:t>
            </a:r>
          </a:p>
        </p:txBody>
      </p:sp>
      <p:sp>
        <p:nvSpPr>
          <p:cNvPr id="4" name="Slide Number Placeholder 3"/>
          <p:cNvSpPr>
            <a:spLocks noGrp="1"/>
          </p:cNvSpPr>
          <p:nvPr>
            <p:ph type="sldNum" sz="quarter" idx="5"/>
          </p:nvPr>
        </p:nvSpPr>
        <p:spPr/>
        <p:txBody>
          <a:bodyPr/>
          <a:lstStyle/>
          <a:p>
            <a:fld id="{8543BF3E-7531-4571-AAC8-6876746EFE3A}" type="slidenum">
              <a:rPr lang="en-US" smtClean="0"/>
              <a:t>9</a:t>
            </a:fld>
            <a:endParaRPr lang="en-US"/>
          </a:p>
        </p:txBody>
      </p:sp>
    </p:spTree>
    <p:extLst>
      <p:ext uri="{BB962C8B-B14F-4D97-AF65-F5344CB8AC3E}">
        <p14:creationId xmlns:p14="http://schemas.microsoft.com/office/powerpoint/2010/main" val="419330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35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1132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16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941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8757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4969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5855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7967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578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37956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33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7ED9C8-F09A-4D9E-BEC0-4725162E21FF}" type="datetimeFigureOut">
              <a:rPr lang="en-US" smtClean="0"/>
              <a:t>10/9/2024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7D807A-D3EC-4DEA-86E2-120E4093F1A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82395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24343a8-522d-4d80-82a1-3bc14832319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F7D12334-A78B-932D-19FD-AEF15CE29C86}"/>
              </a:ext>
            </a:extLst>
          </p:cNvPr>
          <p:cNvSpPr>
            <a:spLocks noGrp="1"/>
          </p:cNvSpPr>
          <p:nvPr>
            <p:ph type="ctrTitle"/>
          </p:nvPr>
        </p:nvSpPr>
        <p:spPr>
          <a:xfrm>
            <a:off x="990096" y="977900"/>
            <a:ext cx="6539558" cy="3327734"/>
          </a:xfrm>
        </p:spPr>
        <p:txBody>
          <a:bodyPr anchor="b">
            <a:normAutofit/>
          </a:bodyPr>
          <a:lstStyle/>
          <a:p>
            <a:r>
              <a:rPr lang="en-US" sz="5400" b="1" i="0" u="none" strike="noStrike">
                <a:effectLst/>
                <a:latin typeface="Arial" panose="020B0604020202020204" pitchFamily="34" charset="0"/>
              </a:rPr>
              <a:t>Bias in Medical Imaging AI Systems</a:t>
            </a:r>
            <a:endParaRPr lang="en-US" sz="5400"/>
          </a:p>
        </p:txBody>
      </p:sp>
      <p:cxnSp>
        <p:nvCxnSpPr>
          <p:cNvPr id="19" name="Straight Connector 18">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161056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ultiRowCard ,card ,ribbonChart ,lineClusteredColumnComboChart ,waterfallChart ,shape ,textbox ,shape ,shape ,shape ,shape ,textbox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2993-FCAA-6941-8E6B-D1B89BCCCF7E}"/>
              </a:ext>
            </a:extLst>
          </p:cNvPr>
          <p:cNvSpPr>
            <a:spLocks noGrp="1"/>
          </p:cNvSpPr>
          <p:nvPr>
            <p:ph type="title"/>
          </p:nvPr>
        </p:nvSpPr>
        <p:spPr/>
        <p:txBody>
          <a:bodyPr/>
          <a:lstStyle/>
          <a:p>
            <a:r>
              <a:rPr lang="en-US" dirty="0"/>
              <a:t>Age Distribution</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D4877FCD-224C-6A04-20FE-BE97EE09DA42}"/>
              </a:ext>
            </a:extLst>
          </p:cNvPr>
          <p:cNvPicPr>
            <a:picLocks noGrp="1" noChangeAspect="1"/>
          </p:cNvPicPr>
          <p:nvPr>
            <p:ph idx="1"/>
          </p:nvPr>
        </p:nvPicPr>
        <p:blipFill>
          <a:blip r:embed="rId3"/>
          <a:stretch>
            <a:fillRect/>
          </a:stretch>
        </p:blipFill>
        <p:spPr>
          <a:xfrm>
            <a:off x="1023938" y="2311106"/>
            <a:ext cx="9720262" cy="3972512"/>
          </a:xfrm>
        </p:spPr>
      </p:pic>
    </p:spTree>
    <p:extLst>
      <p:ext uri="{BB962C8B-B14F-4D97-AF65-F5344CB8AC3E}">
        <p14:creationId xmlns:p14="http://schemas.microsoft.com/office/powerpoint/2010/main" val="27895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ox and line&#10;&#10;Description automatically generated">
            <a:extLst>
              <a:ext uri="{FF2B5EF4-FFF2-40B4-BE49-F238E27FC236}">
                <a16:creationId xmlns:a16="http://schemas.microsoft.com/office/drawing/2014/main" id="{DF76EA5E-3D19-782C-8E8C-6B08D50A55D8}"/>
              </a:ext>
            </a:extLst>
          </p:cNvPr>
          <p:cNvPicPr>
            <a:picLocks noChangeAspect="1"/>
          </p:cNvPicPr>
          <p:nvPr/>
        </p:nvPicPr>
        <p:blipFill>
          <a:blip r:embed="rId3"/>
          <a:stretch>
            <a:fillRect/>
          </a:stretch>
        </p:blipFill>
        <p:spPr>
          <a:xfrm>
            <a:off x="189675" y="623496"/>
            <a:ext cx="11812649" cy="5611008"/>
          </a:xfrm>
          <a:prstGeom prst="rect">
            <a:avLst/>
          </a:prstGeom>
        </p:spPr>
      </p:pic>
    </p:spTree>
    <p:extLst>
      <p:ext uri="{BB962C8B-B14F-4D97-AF65-F5344CB8AC3E}">
        <p14:creationId xmlns:p14="http://schemas.microsoft.com/office/powerpoint/2010/main" val="27824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pink squares&#10;&#10;Description automatically generated">
            <a:extLst>
              <a:ext uri="{FF2B5EF4-FFF2-40B4-BE49-F238E27FC236}">
                <a16:creationId xmlns:a16="http://schemas.microsoft.com/office/drawing/2014/main" id="{F970C2AC-5618-49F8-8C17-9DA2413755A6}"/>
              </a:ext>
            </a:extLst>
          </p:cNvPr>
          <p:cNvPicPr>
            <a:picLocks noChangeAspect="1"/>
          </p:cNvPicPr>
          <p:nvPr/>
        </p:nvPicPr>
        <p:blipFill>
          <a:blip r:embed="rId3"/>
          <a:stretch>
            <a:fillRect/>
          </a:stretch>
        </p:blipFill>
        <p:spPr>
          <a:xfrm>
            <a:off x="1389993" y="609206"/>
            <a:ext cx="9412013" cy="5639587"/>
          </a:xfrm>
          <a:prstGeom prst="rect">
            <a:avLst/>
          </a:prstGeom>
        </p:spPr>
      </p:pic>
    </p:spTree>
    <p:extLst>
      <p:ext uri="{BB962C8B-B14F-4D97-AF65-F5344CB8AC3E}">
        <p14:creationId xmlns:p14="http://schemas.microsoft.com/office/powerpoint/2010/main" val="87528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distribution chart with different colors&#10;&#10;Description automatically generated">
            <a:extLst>
              <a:ext uri="{FF2B5EF4-FFF2-40B4-BE49-F238E27FC236}">
                <a16:creationId xmlns:a16="http://schemas.microsoft.com/office/drawing/2014/main" id="{F067AB04-F3C5-1D35-805C-CECF8CD9F48F}"/>
              </a:ext>
            </a:extLst>
          </p:cNvPr>
          <p:cNvPicPr>
            <a:picLocks noChangeAspect="1"/>
          </p:cNvPicPr>
          <p:nvPr/>
        </p:nvPicPr>
        <p:blipFill>
          <a:blip r:embed="rId3"/>
          <a:stretch>
            <a:fillRect/>
          </a:stretch>
        </p:blipFill>
        <p:spPr>
          <a:xfrm>
            <a:off x="785168" y="721545"/>
            <a:ext cx="10040751" cy="5630061"/>
          </a:xfrm>
          <a:prstGeom prst="rect">
            <a:avLst/>
          </a:prstGeom>
        </p:spPr>
      </p:pic>
    </p:spTree>
    <p:extLst>
      <p:ext uri="{BB962C8B-B14F-4D97-AF65-F5344CB8AC3E}">
        <p14:creationId xmlns:p14="http://schemas.microsoft.com/office/powerpoint/2010/main" val="328084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ots and numbers&#10;&#10;Description automatically generated">
            <a:extLst>
              <a:ext uri="{FF2B5EF4-FFF2-40B4-BE49-F238E27FC236}">
                <a16:creationId xmlns:a16="http://schemas.microsoft.com/office/drawing/2014/main" id="{635E5673-F0F8-CC31-AF14-35AE45E93FFB}"/>
              </a:ext>
            </a:extLst>
          </p:cNvPr>
          <p:cNvPicPr>
            <a:picLocks noChangeAspect="1"/>
          </p:cNvPicPr>
          <p:nvPr/>
        </p:nvPicPr>
        <p:blipFill>
          <a:blip r:embed="rId3"/>
          <a:stretch>
            <a:fillRect/>
          </a:stretch>
        </p:blipFill>
        <p:spPr>
          <a:xfrm>
            <a:off x="399255" y="690180"/>
            <a:ext cx="11393490" cy="5477639"/>
          </a:xfrm>
          <a:prstGeom prst="rect">
            <a:avLst/>
          </a:prstGeom>
        </p:spPr>
      </p:pic>
    </p:spTree>
    <p:extLst>
      <p:ext uri="{BB962C8B-B14F-4D97-AF65-F5344CB8AC3E}">
        <p14:creationId xmlns:p14="http://schemas.microsoft.com/office/powerpoint/2010/main" val="74719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squares with numbers and symbols&#10;&#10;Description automatically generated">
            <a:extLst>
              <a:ext uri="{FF2B5EF4-FFF2-40B4-BE49-F238E27FC236}">
                <a16:creationId xmlns:a16="http://schemas.microsoft.com/office/drawing/2014/main" id="{597EF162-35E5-E069-272E-D42B9B1097B6}"/>
              </a:ext>
            </a:extLst>
          </p:cNvPr>
          <p:cNvPicPr>
            <a:picLocks noChangeAspect="1"/>
          </p:cNvPicPr>
          <p:nvPr/>
        </p:nvPicPr>
        <p:blipFill>
          <a:blip r:embed="rId3"/>
          <a:stretch>
            <a:fillRect/>
          </a:stretch>
        </p:blipFill>
        <p:spPr>
          <a:xfrm>
            <a:off x="1966336" y="128127"/>
            <a:ext cx="8259328" cy="6601746"/>
          </a:xfrm>
          <a:prstGeom prst="rect">
            <a:avLst/>
          </a:prstGeom>
        </p:spPr>
      </p:pic>
    </p:spTree>
    <p:extLst>
      <p:ext uri="{BB962C8B-B14F-4D97-AF65-F5344CB8AC3E}">
        <p14:creationId xmlns:p14="http://schemas.microsoft.com/office/powerpoint/2010/main" val="310042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blue and pink bar&#10;&#10;Description automatically generated">
            <a:extLst>
              <a:ext uri="{FF2B5EF4-FFF2-40B4-BE49-F238E27FC236}">
                <a16:creationId xmlns:a16="http://schemas.microsoft.com/office/drawing/2014/main" id="{81C92294-1556-573D-FF99-772B0C1F7885}"/>
              </a:ext>
            </a:extLst>
          </p:cNvPr>
          <p:cNvPicPr>
            <a:picLocks noChangeAspect="1"/>
          </p:cNvPicPr>
          <p:nvPr/>
        </p:nvPicPr>
        <p:blipFill>
          <a:blip r:embed="rId3"/>
          <a:stretch>
            <a:fillRect/>
          </a:stretch>
        </p:blipFill>
        <p:spPr>
          <a:xfrm>
            <a:off x="1761520" y="904522"/>
            <a:ext cx="8668960" cy="5048955"/>
          </a:xfrm>
          <a:prstGeom prst="rect">
            <a:avLst/>
          </a:prstGeom>
        </p:spPr>
      </p:pic>
    </p:spTree>
    <p:extLst>
      <p:ext uri="{BB962C8B-B14F-4D97-AF65-F5344CB8AC3E}">
        <p14:creationId xmlns:p14="http://schemas.microsoft.com/office/powerpoint/2010/main" val="11847445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D6EF1899719C40AA07A68A1474D873" ma:contentTypeVersion="11" ma:contentTypeDescription="Create a new document." ma:contentTypeScope="" ma:versionID="a99cabbc86ff917c719442d8e749275f">
  <xsd:schema xmlns:xsd="http://www.w3.org/2001/XMLSchema" xmlns:xs="http://www.w3.org/2001/XMLSchema" xmlns:p="http://schemas.microsoft.com/office/2006/metadata/properties" xmlns:ns3="a850a059-6ad6-4d64-9bbb-e43ffc1e0c02" xmlns:ns4="b024e8f1-8b03-4de9-94fb-4edf271396c5" targetNamespace="http://schemas.microsoft.com/office/2006/metadata/properties" ma:root="true" ma:fieldsID="8fa5a748aab1bf7de30dd18aa9a7dc78" ns3:_="" ns4:_="">
    <xsd:import namespace="a850a059-6ad6-4d64-9bbb-e43ffc1e0c02"/>
    <xsd:import namespace="b024e8f1-8b03-4de9-94fb-4edf271396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LengthInSeconds" minOccurs="0"/>
                <xsd:element ref="ns4:MediaServiceDateTaken"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0a059-6ad6-4d64-9bbb-e43ffc1e0c0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24e8f1-8b03-4de9-94fb-4edf271396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4A414D-161D-41D9-83F7-BA5CAF1F2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0a059-6ad6-4d64-9bbb-e43ffc1e0c02"/>
    <ds:schemaRef ds:uri="b024e8f1-8b03-4de9-94fb-4edf271396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0B3F0F-C06F-4EAD-997B-317CEA6172FE}">
  <ds:schemaRefs>
    <ds:schemaRef ds:uri="http://schemas.microsoft.com/sharepoint/v3/contenttype/forms"/>
  </ds:schemaRefs>
</ds:datastoreItem>
</file>

<file path=customXml/itemProps3.xml><?xml version="1.0" encoding="utf-8"?>
<ds:datastoreItem xmlns:ds="http://schemas.openxmlformats.org/officeDocument/2006/customXml" ds:itemID="{A34778EC-15D6-4C16-A4D8-C1879C4EB259}">
  <ds:schemaRefs>
    <ds:schemaRef ds:uri="http://purl.org/dc/dcmitype/"/>
    <ds:schemaRef ds:uri="http://purl.org/dc/elements/1.1/"/>
    <ds:schemaRef ds:uri="a850a059-6ad6-4d64-9bbb-e43ffc1e0c02"/>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terms/"/>
    <ds:schemaRef ds:uri="http://schemas.microsoft.com/office/infopath/2007/PartnerControls"/>
    <ds:schemaRef ds:uri="b024e8f1-8b03-4de9-94fb-4edf271396c5"/>
  </ds:schemaRefs>
</ds:datastoreItem>
</file>

<file path=docProps/app.xml><?xml version="1.0" encoding="utf-8"?>
<Properties xmlns="http://schemas.openxmlformats.org/officeDocument/2006/extended-properties" xmlns:vt="http://schemas.openxmlformats.org/officeDocument/2006/docPropsVTypes">
  <Template/>
  <TotalTime>125</TotalTime>
  <Words>364</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Aptos</vt:lpstr>
      <vt:lpstr>Arial</vt:lpstr>
      <vt:lpstr>Calibri</vt:lpstr>
      <vt:lpstr>Calibri Light</vt:lpstr>
      <vt:lpstr>Tw Cen MT</vt:lpstr>
      <vt:lpstr>Tw Cen MT Condensed</vt:lpstr>
      <vt:lpstr>Wingdings 3</vt:lpstr>
      <vt:lpstr>Custom Design</vt:lpstr>
      <vt:lpstr>Integral</vt:lpstr>
      <vt:lpstr>Bias in Medical Imaging AI Systems</vt:lpstr>
      <vt:lpstr>Page 1</vt:lpstr>
      <vt:lpstr>Age Distribution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Jamar Sanders</cp:lastModifiedBy>
  <cp:revision>6</cp:revision>
  <dcterms:created xsi:type="dcterms:W3CDTF">2016-09-04T11:54:55Z</dcterms:created>
  <dcterms:modified xsi:type="dcterms:W3CDTF">2024-10-10T00:43:14Z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0x010100C0D6EF1899719C40AA07A68A1474D873</vt:lpwstr>
  </property>
</Properties>
</file>