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8648" autoAdjust="0"/>
  </p:normalViewPr>
  <p:slideViewPr>
    <p:cSldViewPr>
      <p:cViewPr>
        <p:scale>
          <a:sx n="66" d="100"/>
          <a:sy n="66" d="100"/>
        </p:scale>
        <p:origin x="-15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DD780-2390-4D1B-836F-43AE38D2E29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1B30-C77F-412E-880B-8282B289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_(complexity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4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find the vertices with state “A” which are potential to swap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similar to the one-k-swap algorithm, there are three phases at each round: Pre-swap, Swap and Post-swap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1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most costly steps are Lines 1 and 5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line 1:</a:t>
            </a:r>
            <a:r>
              <a:rPr lang="en-US" baseline="0" dirty="0" smtClean="0"/>
              <a:t> </a:t>
            </a:r>
            <a:r>
              <a:rPr lang="en-US" dirty="0" smtClean="0"/>
              <a:t>the worst-case cost is degree(u)+degree(w1)+degree(w2), since for each v ∈ ISN(w1) or ISN(w2), we check if there is an edge between u and v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line 5: degree(u)+|SC(w1, w2)|. It is easy to see that |SC(w1, w2)| ≤ degree(w1)+degree(w2).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8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8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GIS = a system designed to capture, store, manipulate, analyze, manage, and present spatial 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geographic data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theory = the study of the properties of codes and their respective fitness for specific applications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non-deterministic polynomial time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 tooltip="NP (complexity)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high-level idea is to repeatedly add vertices with small degrees to the independent set IS if none of their </a:t>
            </a:r>
            <a:r>
              <a:rPr lang="en-US" dirty="0" err="1" smtClean="0"/>
              <a:t>neighbours</a:t>
            </a:r>
            <a:r>
              <a:rPr lang="en-US" dirty="0" smtClean="0"/>
              <a:t> is added to 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given a sorted adjacent file by the ascending order of the degree of vertex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N(u) denotes the set of vertices adjacent to u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to decide whether a swap operation can be performed correctly to guarantee an independent set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two swaps cannot be performed simultaneously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need a mechanism to allow one and only one swap to be successfully performed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1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adjacent vertex is a non-IS vertex which is adjacent to only one IS vertex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protected vertex is an adjacent vertex, which can be swapped to an IS vertex in the next iteration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conflict vertex is also an adjacent vertex, but it cannot be swapped to an IS vertex in the next iteration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retrograde vertex is an IS vertex which will be swapped to a non-IS vertex in the next iteration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1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first, the vertices that have only one IS </a:t>
            </a:r>
            <a:r>
              <a:rPr lang="en-US" dirty="0" err="1" smtClean="0"/>
              <a:t>neighbour</a:t>
            </a:r>
            <a:r>
              <a:rPr lang="en-US" dirty="0" smtClean="0"/>
              <a:t> have the potential to swap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three phases: pre-swap, swap and post-swap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pre-swap phase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u has conflicted with other swap candidates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(ii) there is a new 1-2 swap skeleton for u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(iii) there will be a 0-1 swap for u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swap phase, more vertices are added to the independent set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post-swap phase, some 0-1 swaps are performed to guarantee that the returned result is a maximal set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1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first, the vertices that have only one IS </a:t>
            </a:r>
            <a:r>
              <a:rPr lang="en-US" dirty="0" err="1" smtClean="0"/>
              <a:t>neighbour</a:t>
            </a:r>
            <a:r>
              <a:rPr lang="en-US" dirty="0" smtClean="0"/>
              <a:t> have the potential to swap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three phases: pre-swap, swap and post-swap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pre-swap phase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u has conflicted with other swap candidates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(ii) there is a new 1-2 swap skeleton for u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(iii) there will be a 0-1 swap for u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swap phase, more vertices are added to the independent set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post-swap phase, some 0-1 swaps are performed to guarantee that the returned result is a maximal set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1B30-C77F-412E-880B-8282B28966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11-Jan-19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11-Jan-19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Towards Maximum Independent Sets on Massive Graphs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Juravle Andrei Iulian</a:t>
            </a:r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semi-external greedy </a:t>
            </a:r>
            <a:r>
              <a:rPr lang="en-US" dirty="0" smtClean="0"/>
              <a:t>algorithm</a:t>
            </a:r>
          </a:p>
          <a:p>
            <a:r>
              <a:rPr lang="en-US" dirty="0"/>
              <a:t>needs a preprocessing phase to sort the vertices by </a:t>
            </a:r>
            <a:r>
              <a:rPr lang="en-US" dirty="0" smtClean="0"/>
              <a:t>degrees</a:t>
            </a:r>
          </a:p>
          <a:p>
            <a:r>
              <a:rPr lang="en-US" dirty="0" smtClean="0"/>
              <a:t>scans </a:t>
            </a:r>
            <a:r>
              <a:rPr lang="en-US" dirty="0"/>
              <a:t>the adjacent lists only </a:t>
            </a:r>
            <a:r>
              <a:rPr lang="en-US" dirty="0" smtClean="0"/>
              <a:t>once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sort cost is:</a:t>
            </a:r>
          </a:p>
          <a:p>
            <a:pPr lvl="1"/>
            <a:r>
              <a:rPr lang="en-US" dirty="0" smtClean="0"/>
              <a:t>B </a:t>
            </a:r>
            <a:r>
              <a:rPr lang="en-US" dirty="0"/>
              <a:t>is the block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M </a:t>
            </a:r>
            <a:r>
              <a:rPr lang="en-US" dirty="0"/>
              <a:t>is the main memory </a:t>
            </a:r>
            <a:r>
              <a:rPr lang="en-US" dirty="0" smtClean="0"/>
              <a:t>size</a:t>
            </a:r>
          </a:p>
          <a:p>
            <a:r>
              <a:rPr lang="en-US" dirty="0"/>
              <a:t>the scan cost </a:t>
            </a:r>
            <a:r>
              <a:rPr lang="en-US" dirty="0" smtClean="0"/>
              <a:t>is: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58069"/>
            <a:ext cx="3762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47" y="4343400"/>
            <a:ext cx="771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One-K-Swap algorithm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</a:t>
            </a:r>
            <a:r>
              <a:rPr lang="en-US" dirty="0"/>
              <a:t>a larger independent set than the greedy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input</a:t>
            </a:r>
            <a:r>
              <a:rPr lang="en-US" dirty="0"/>
              <a:t>: </a:t>
            </a:r>
            <a:r>
              <a:rPr lang="en-US" dirty="0" smtClean="0"/>
              <a:t>an </a:t>
            </a:r>
            <a:r>
              <a:rPr lang="en-US" dirty="0"/>
              <a:t>adjacent-list file of graph G and an initial </a:t>
            </a:r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larger independent set of </a:t>
            </a:r>
            <a:r>
              <a:rPr lang="en-US" dirty="0" smtClean="0"/>
              <a:t>G</a:t>
            </a:r>
          </a:p>
          <a:p>
            <a:pPr lvl="1"/>
            <a:endParaRPr lang="en-US" dirty="0"/>
          </a:p>
          <a:p>
            <a:r>
              <a:rPr lang="en-US" dirty="0" smtClean="0"/>
              <a:t>uses swap operations</a:t>
            </a:r>
          </a:p>
          <a:p>
            <a:pPr lvl="1"/>
            <a:r>
              <a:rPr lang="en-US" dirty="0"/>
              <a:t>0 ↔ </a:t>
            </a:r>
            <a:r>
              <a:rPr lang="en-US" dirty="0" smtClean="0"/>
              <a:t>1: </a:t>
            </a:r>
            <a:r>
              <a:rPr lang="en-US" dirty="0"/>
              <a:t>adds a new IS vertex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/>
              <a:t>↔ </a:t>
            </a:r>
            <a:r>
              <a:rPr lang="en-US" dirty="0" smtClean="0"/>
              <a:t>k</a:t>
            </a:r>
            <a:r>
              <a:rPr lang="en-US" dirty="0"/>
              <a:t>: </a:t>
            </a:r>
            <a:r>
              <a:rPr lang="en-US" dirty="0" smtClean="0"/>
              <a:t>exchanges one IS </a:t>
            </a:r>
            <a:r>
              <a:rPr lang="en-US" dirty="0"/>
              <a:t>vertex with </a:t>
            </a:r>
            <a:r>
              <a:rPr lang="en-US" dirty="0" smtClean="0"/>
              <a:t>k </a:t>
            </a:r>
            <a:r>
              <a:rPr lang="en-US" dirty="0"/>
              <a:t>non-IS </a:t>
            </a:r>
            <a:r>
              <a:rPr lang="en-US" dirty="0" smtClean="0"/>
              <a:t>vertices</a:t>
            </a:r>
          </a:p>
          <a:p>
            <a:pPr lvl="1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hallenges:</a:t>
            </a:r>
          </a:p>
          <a:p>
            <a:pPr lvl="1"/>
            <a:r>
              <a:rPr lang="en-US" dirty="0" smtClean="0"/>
              <a:t>costly </a:t>
            </a:r>
            <a:r>
              <a:rPr lang="en-US" dirty="0"/>
              <a:t>random accesses </a:t>
            </a:r>
          </a:p>
          <a:p>
            <a:pPr lvl="1"/>
            <a:r>
              <a:rPr lang="en-US" dirty="0" smtClean="0"/>
              <a:t>swap </a:t>
            </a:r>
            <a:r>
              <a:rPr lang="en-US" dirty="0"/>
              <a:t>conflict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67" y="4419600"/>
            <a:ext cx="3962400" cy="182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0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One-K-Swap algorithm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4267200"/>
            <a:ext cx="7620000" cy="2133600"/>
          </a:xfrm>
        </p:spPr>
        <p:txBody>
          <a:bodyPr/>
          <a:lstStyle/>
          <a:p>
            <a:r>
              <a:rPr lang="en-US" dirty="0"/>
              <a:t>for each adjacent vertex v, we maintain a set ISN(v) to record its </a:t>
            </a:r>
            <a:r>
              <a:rPr lang="en-US" dirty="0" smtClean="0"/>
              <a:t>IS-</a:t>
            </a:r>
            <a:r>
              <a:rPr lang="en-US" dirty="0" err="1" smtClean="0"/>
              <a:t>Neighbour</a:t>
            </a:r>
            <a:r>
              <a:rPr lang="en-US" dirty="0" smtClean="0"/>
              <a:t> (only one)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553200" cy="225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9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One-K-Swap algorithm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4648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repeatedly </a:t>
            </a:r>
            <a:r>
              <a:rPr lang="en-US" dirty="0"/>
              <a:t>scans the adjacent file in the disk and updates the states of </a:t>
            </a:r>
            <a:r>
              <a:rPr lang="en-US" dirty="0" smtClean="0"/>
              <a:t>vertices</a:t>
            </a:r>
          </a:p>
          <a:p>
            <a:pPr lvl="1"/>
            <a:r>
              <a:rPr lang="en-US" dirty="0" smtClean="0"/>
              <a:t>finally</a:t>
            </a:r>
            <a:r>
              <a:rPr lang="en-US" dirty="0"/>
              <a:t>, all vertices with states “I” are returned as an independent set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5943600" cy="310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3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One-K-Swap algorithm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65300"/>
            <a:ext cx="3990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2611437"/>
            <a:ext cx="3747789" cy="29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4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Two-K-Swap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/>
              <a:t>the one-k-swap algorithm to support two-k swaps, which exchanges two IS vertices with three or more non-IS </a:t>
            </a:r>
            <a:r>
              <a:rPr lang="en-US" dirty="0" smtClean="0"/>
              <a:t>vertices</a:t>
            </a:r>
          </a:p>
          <a:p>
            <a:r>
              <a:rPr lang="en-US" dirty="0"/>
              <a:t>six </a:t>
            </a:r>
            <a:r>
              <a:rPr lang="en-US" dirty="0" smtClean="0"/>
              <a:t>states: </a:t>
            </a:r>
            <a:r>
              <a:rPr lang="pt-BR" dirty="0" smtClean="0"/>
              <a:t>{I</a:t>
            </a:r>
            <a:r>
              <a:rPr lang="pt-BR" dirty="0"/>
              <a:t>, N, A, P, C, R</a:t>
            </a:r>
            <a:r>
              <a:rPr lang="pt-BR" dirty="0" smtClean="0"/>
              <a:t>}</a:t>
            </a:r>
          </a:p>
          <a:p>
            <a:r>
              <a:rPr lang="en-US" dirty="0"/>
              <a:t>state “A” is changed, where a non-IS vertex may be adjacent to one or two IS vertices (ISN set now may include two IS vertices)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5334000" cy="216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6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Two-K-Swap algorithm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775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00" y="1371600"/>
            <a:ext cx="3902145" cy="277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4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Two-K-Swap algorithm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the one-k-swap algorithm, two-k-swap can stop within limited number of iterations to guarantee the </a:t>
            </a:r>
            <a:r>
              <a:rPr lang="en-US" dirty="0" smtClean="0"/>
              <a:t>efficiency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I/O </a:t>
            </a:r>
            <a:r>
              <a:rPr lang="en-US" dirty="0"/>
              <a:t>cost is O(scan(|</a:t>
            </a:r>
            <a:r>
              <a:rPr lang="en-US" dirty="0" smtClean="0"/>
              <a:t>V| </a:t>
            </a:r>
            <a:r>
              <a:rPr lang="en-US" dirty="0"/>
              <a:t>+ |E</a:t>
            </a:r>
            <a:r>
              <a:rPr lang="en-US" dirty="0" smtClean="0"/>
              <a:t>|))</a:t>
            </a:r>
          </a:p>
          <a:p>
            <a:r>
              <a:rPr lang="en-US" dirty="0"/>
              <a:t>memory cost for the state array and the ISN set is no more than </a:t>
            </a:r>
            <a:r>
              <a:rPr lang="en-US" dirty="0" smtClean="0"/>
              <a:t>3|V|, </a:t>
            </a:r>
            <a:r>
              <a:rPr lang="en-US" dirty="0"/>
              <a:t>as each ISN set contains at most two </a:t>
            </a:r>
            <a:r>
              <a:rPr lang="en-US" dirty="0" smtClean="0"/>
              <a:t>vertices</a:t>
            </a:r>
          </a:p>
          <a:p>
            <a:r>
              <a:rPr lang="en-US" dirty="0"/>
              <a:t>time cost is O(|</a:t>
            </a:r>
            <a:r>
              <a:rPr lang="en-US" dirty="0" err="1" smtClean="0"/>
              <a:t>V|log|V</a:t>
            </a:r>
            <a:r>
              <a:rPr lang="en-US" dirty="0" smtClean="0"/>
              <a:t>| </a:t>
            </a:r>
            <a:r>
              <a:rPr lang="en-US" dirty="0"/>
              <a:t>+ |E|).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4648200"/>
            <a:ext cx="7620000" cy="1752600"/>
          </a:xfrm>
        </p:spPr>
        <p:txBody>
          <a:bodyPr/>
          <a:lstStyle/>
          <a:p>
            <a:r>
              <a:rPr lang="en-US" dirty="0"/>
              <a:t>All the algorithms were implemented in C++ and the experiments were performed on a Core i5 CPU 4.0GHz running Windows 7 operating system with 8GB RAM and a 500GB hard disk.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331686"/>
            <a:ext cx="5210175" cy="3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13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96122"/>
            <a:ext cx="5910262" cy="440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61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Maximum independent </a:t>
            </a:r>
            <a:r>
              <a:rPr lang="en-US" dirty="0" smtClean="0">
                <a:hlinkClick r:id="rId2" action="ppaction://hlinksldjump"/>
              </a:rPr>
              <a:t>set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Problem statement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Related work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Greedy algorithm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One-K-Swap algorithm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Two-K-Swap algorithm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Experimental results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Conclusion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00600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work has studied the problem of the maximum independent set on massive </a:t>
            </a:r>
            <a:r>
              <a:rPr lang="en-US" dirty="0" smtClean="0"/>
              <a:t>graphs</a:t>
            </a:r>
          </a:p>
          <a:p>
            <a:r>
              <a:rPr lang="en-US" dirty="0"/>
              <a:t>solution starts with studying a delightfully simple yet effective greedy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two </a:t>
            </a:r>
            <a:r>
              <a:rPr lang="en-US" dirty="0"/>
              <a:t>swap-based solutions, called ONE-K-SWAP and </a:t>
            </a:r>
            <a:r>
              <a:rPr lang="en-US" dirty="0" smtClean="0"/>
              <a:t>TWO-K-SWAP algorithms</a:t>
            </a:r>
          </a:p>
          <a:p>
            <a:r>
              <a:rPr lang="en-US" dirty="0"/>
              <a:t>our algorithm can compute an independent set which is closely to the theoretical optimal bound for massive real-life graphs using very limited main memory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set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fundamental problem in graph </a:t>
            </a:r>
            <a:r>
              <a:rPr lang="en-US" dirty="0" smtClean="0"/>
              <a:t>theory</a:t>
            </a:r>
          </a:p>
          <a:p>
            <a:r>
              <a:rPr lang="en-US" dirty="0"/>
              <a:t>has </a:t>
            </a:r>
            <a:r>
              <a:rPr lang="en-US" dirty="0" smtClean="0"/>
              <a:t>applications in:</a:t>
            </a:r>
          </a:p>
          <a:p>
            <a:pPr lvl="1"/>
            <a:r>
              <a:rPr lang="en-US" dirty="0" smtClean="0"/>
              <a:t> social </a:t>
            </a:r>
            <a:r>
              <a:rPr lang="en-US" dirty="0"/>
              <a:t>network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graphical </a:t>
            </a:r>
            <a:r>
              <a:rPr lang="en-US" dirty="0"/>
              <a:t>information systems </a:t>
            </a:r>
            <a:endParaRPr lang="en-US" dirty="0" smtClean="0"/>
          </a:p>
          <a:p>
            <a:pPr lvl="1"/>
            <a:r>
              <a:rPr lang="en-US" dirty="0" smtClean="0"/>
              <a:t>coding theory</a:t>
            </a:r>
          </a:p>
          <a:p>
            <a:r>
              <a:rPr lang="en-US" dirty="0" smtClean="0"/>
              <a:t>NP-hard </a:t>
            </a:r>
            <a:r>
              <a:rPr lang="en-US" dirty="0"/>
              <a:t>problem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Image result for maximum independent 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199"/>
            <a:ext cx="56483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0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set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independent set </a:t>
            </a:r>
            <a:r>
              <a:rPr lang="en-US" dirty="0" smtClean="0"/>
              <a:t>= </a:t>
            </a:r>
            <a:r>
              <a:rPr lang="en-US" dirty="0"/>
              <a:t>a set of vertices in a graph, such that no two vertices in the set are connected by an </a:t>
            </a:r>
            <a:r>
              <a:rPr lang="en-US" dirty="0" smtClean="0"/>
              <a:t>edge</a:t>
            </a:r>
          </a:p>
          <a:p>
            <a:r>
              <a:rPr lang="en-US" dirty="0" smtClean="0"/>
              <a:t>a </a:t>
            </a:r>
            <a:r>
              <a:rPr lang="en-US" dirty="0"/>
              <a:t>maximal independent set =</a:t>
            </a:r>
            <a:r>
              <a:rPr lang="en-US" dirty="0" smtClean="0"/>
              <a:t> </a:t>
            </a:r>
            <a:r>
              <a:rPr lang="en-US" dirty="0"/>
              <a:t>an independent set such that adding any other vertex to the set forces the set to contain an </a:t>
            </a:r>
            <a:r>
              <a:rPr lang="en-US" dirty="0" smtClean="0"/>
              <a:t>edge</a:t>
            </a:r>
          </a:p>
          <a:p>
            <a:r>
              <a:rPr lang="en-US" dirty="0"/>
              <a:t>maximum independent </a:t>
            </a:r>
            <a:r>
              <a:rPr lang="en-US" dirty="0" smtClean="0"/>
              <a:t>set = the </a:t>
            </a:r>
            <a:r>
              <a:rPr lang="en-US" dirty="0"/>
              <a:t>largest </a:t>
            </a:r>
            <a:r>
              <a:rPr lang="en-US"/>
              <a:t>maximal </a:t>
            </a:r>
            <a:r>
              <a:rPr lang="en-US" smtClean="0"/>
              <a:t>independent set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398"/>
            <a:ext cx="48006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4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G = (V, E) be a simple undirected graph with vertex set V and edge set </a:t>
            </a:r>
            <a:r>
              <a:rPr lang="en-US" dirty="0" smtClean="0"/>
              <a:t>E</a:t>
            </a:r>
          </a:p>
          <a:p>
            <a:r>
              <a:rPr lang="en-US" dirty="0" smtClean="0"/>
              <a:t>Compute an independent set as large as possible for an undirected graph G(V, E) with limited memory M,                   </a:t>
            </a:r>
            <a:r>
              <a:rPr lang="en-US" dirty="0" err="1" smtClean="0"/>
              <a:t>c|V</a:t>
            </a:r>
            <a:r>
              <a:rPr lang="en-US" dirty="0" smtClean="0"/>
              <a:t>| ≤ </a:t>
            </a:r>
            <a:r>
              <a:rPr lang="en-US" dirty="0"/>
              <a:t>M ≪ |G|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 = </a:t>
            </a:r>
            <a:r>
              <a:rPr lang="en-US" dirty="0"/>
              <a:t>a small constant number (e.g., c = 2 or 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|V| = </a:t>
            </a:r>
            <a:r>
              <a:rPr lang="en-US" dirty="0"/>
              <a:t>the number of </a:t>
            </a:r>
            <a:r>
              <a:rPr lang="en-US" dirty="0" smtClean="0"/>
              <a:t>vertices</a:t>
            </a:r>
          </a:p>
          <a:p>
            <a:pPr lvl="1"/>
            <a:r>
              <a:rPr lang="en-US" dirty="0" smtClean="0"/>
              <a:t>|G</a:t>
            </a:r>
            <a:r>
              <a:rPr lang="en-US" dirty="0"/>
              <a:t>| </a:t>
            </a:r>
            <a:r>
              <a:rPr lang="en-US" dirty="0" smtClean="0"/>
              <a:t>= </a:t>
            </a:r>
            <a:r>
              <a:rPr lang="en-US" dirty="0"/>
              <a:t>the space for the entire graph G.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existing methods require memory space at least linear in the size of the input graph </a:t>
            </a:r>
            <a:r>
              <a:rPr lang="en-US" dirty="0" smtClean="0"/>
              <a:t>(serious </a:t>
            </a:r>
            <a:r>
              <a:rPr lang="en-US" dirty="0"/>
              <a:t>concern in view of the massive volume </a:t>
            </a:r>
            <a:r>
              <a:rPr lang="en-US" dirty="0" smtClean="0"/>
              <a:t>fast-growing </a:t>
            </a:r>
            <a:r>
              <a:rPr lang="en-US" dirty="0"/>
              <a:t>graphs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sz="1100" dirty="0" smtClean="0"/>
          </a:p>
          <a:p>
            <a:r>
              <a:rPr lang="en-US" dirty="0" smtClean="0"/>
              <a:t>in-memory algorithms</a:t>
            </a:r>
          </a:p>
          <a:p>
            <a:pPr marL="114300" indent="0">
              <a:buNone/>
            </a:pPr>
            <a:endParaRPr lang="en-US" sz="1100" dirty="0" smtClean="0"/>
          </a:p>
          <a:p>
            <a:r>
              <a:rPr lang="en-US" dirty="0" smtClean="0"/>
              <a:t>external </a:t>
            </a:r>
            <a:r>
              <a:rPr lang="en-US" dirty="0"/>
              <a:t>algorithms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limited sizes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brute-force algorithm: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 smtClean="0"/>
                  <a:t>)</a:t>
                </a:r>
              </a:p>
              <a:p>
                <a:pPr lvl="1"/>
                <a:r>
                  <a:rPr lang="en-US" dirty="0"/>
                  <a:t>J. M. Robson with a modified recursive </a:t>
                </a:r>
                <a:r>
                  <a:rPr lang="en-US" dirty="0" smtClean="0"/>
                  <a:t>algorithm</a:t>
                </a:r>
                <a:r>
                  <a:rPr lang="pt-BR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800"/>
                          <m:t>0.276</m:t>
                        </m:r>
                        <m:r>
                          <m:rPr>
                            <m:nor/>
                          </m:rPr>
                          <a:rPr lang="en-US" sz="1800"/>
                          <m:t>n</m:t>
                        </m:r>
                      </m:sup>
                    </m:sSup>
                  </m:oMath>
                </a14:m>
                <a:r>
                  <a:rPr lang="pt-BR" dirty="0"/>
                  <a:t>)</a:t>
                </a:r>
              </a:p>
              <a:p>
                <a:pPr lvl="1"/>
                <a:r>
                  <a:rPr lang="en-US" dirty="0"/>
                  <a:t>J. Xiao: </a:t>
                </a:r>
                <a:r>
                  <a:rPr lang="pt-BR" dirty="0" smtClean="0"/>
                  <a:t>O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1.2002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large sizes</a:t>
                </a:r>
              </a:p>
              <a:p>
                <a:pPr lvl="1"/>
                <a:r>
                  <a:rPr lang="en-US" dirty="0" err="1"/>
                  <a:t>tabu</a:t>
                </a:r>
                <a:r>
                  <a:rPr lang="en-US" dirty="0"/>
                  <a:t> </a:t>
                </a:r>
                <a:r>
                  <a:rPr lang="en-US" dirty="0" smtClean="0"/>
                  <a:t>search</a:t>
                </a:r>
              </a:p>
              <a:p>
                <a:pPr lvl="1"/>
                <a:r>
                  <a:rPr lang="en-US" dirty="0" smtClean="0"/>
                  <a:t>stochastic </a:t>
                </a:r>
                <a:r>
                  <a:rPr lang="en-US" dirty="0"/>
                  <a:t>local </a:t>
                </a:r>
                <a:r>
                  <a:rPr lang="en-US" dirty="0" smtClean="0"/>
                  <a:t>search</a:t>
                </a:r>
              </a:p>
              <a:p>
                <a:pPr lvl="1"/>
                <a:r>
                  <a:rPr lang="en-US" dirty="0" smtClean="0"/>
                  <a:t>simulated </a:t>
                </a:r>
                <a:r>
                  <a:rPr lang="en-US" dirty="0"/>
                  <a:t>annealing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variable </a:t>
                </a:r>
                <a:r>
                  <a:rPr lang="en-US" dirty="0"/>
                  <a:t>neighborhood </a:t>
                </a:r>
                <a:r>
                  <a:rPr lang="en-US" dirty="0" smtClean="0"/>
                  <a:t>search</a:t>
                </a:r>
              </a:p>
              <a:p>
                <a:pPr lvl="1"/>
                <a:r>
                  <a:rPr lang="en-US" dirty="0" smtClean="0"/>
                  <a:t>evolutionary algorithms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ubstituent conținu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One-K-Swap algorithm</a:t>
            </a:r>
          </a:p>
          <a:p>
            <a:r>
              <a:rPr lang="en-US" dirty="0"/>
              <a:t>Two-K-Swap algorithm</a:t>
            </a:r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792884" cy="417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5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</TotalTime>
  <Words>1204</Words>
  <Application>Microsoft Office PowerPoint</Application>
  <PresentationFormat>Expunere pe ecran (4:3)</PresentationFormat>
  <Paragraphs>164</Paragraphs>
  <Slides>20</Slides>
  <Notes>13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1" baseType="lpstr">
      <vt:lpstr>Adiacență</vt:lpstr>
      <vt:lpstr>Towards Maximum Independent Sets on Massive Graphs</vt:lpstr>
      <vt:lpstr>Agenda</vt:lpstr>
      <vt:lpstr>Maximum independent set</vt:lpstr>
      <vt:lpstr>Maximum independent set</vt:lpstr>
      <vt:lpstr>Problem Statement</vt:lpstr>
      <vt:lpstr>Related work</vt:lpstr>
      <vt:lpstr>In-memory algorithms</vt:lpstr>
      <vt:lpstr>Proposed algorithms</vt:lpstr>
      <vt:lpstr>Greedy algorithm</vt:lpstr>
      <vt:lpstr>Greedy algorithm</vt:lpstr>
      <vt:lpstr>One-K-Swap algorithm</vt:lpstr>
      <vt:lpstr>One-K-Swap algorithm</vt:lpstr>
      <vt:lpstr>One-K-Swap algorithm</vt:lpstr>
      <vt:lpstr>One-K-Swap algorithm</vt:lpstr>
      <vt:lpstr>Two-K-Swap algorithm</vt:lpstr>
      <vt:lpstr>Two-K-Swap algorithm</vt:lpstr>
      <vt:lpstr>Two-K-Swap algorithm</vt:lpstr>
      <vt:lpstr>Experimental results</vt:lpstr>
      <vt:lpstr>Experimental 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Maximum Independent Sets on Massive Graphs</dc:title>
  <dc:creator>Andrei Iulian Juravle</dc:creator>
  <cp:lastModifiedBy>Andrei Iulian Juravle</cp:lastModifiedBy>
  <cp:revision>37</cp:revision>
  <dcterms:created xsi:type="dcterms:W3CDTF">2019-01-09T18:33:51Z</dcterms:created>
  <dcterms:modified xsi:type="dcterms:W3CDTF">2019-01-11T07:09:01Z</dcterms:modified>
</cp:coreProperties>
</file>