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86" r:id="rId2"/>
    <p:sldId id="316" r:id="rId3"/>
    <p:sldId id="317" r:id="rId4"/>
    <p:sldId id="306" r:id="rId5"/>
    <p:sldId id="315" r:id="rId6"/>
    <p:sldId id="314" r:id="rId7"/>
    <p:sldId id="312" r:id="rId8"/>
    <p:sldId id="313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00AA50"/>
    <a:srgbClr val="7A7A7A"/>
    <a:srgbClr val="6B6B6B"/>
    <a:srgbClr val="767676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84567" autoAdjust="0"/>
  </p:normalViewPr>
  <p:slideViewPr>
    <p:cSldViewPr snapToGrid="0">
      <p:cViewPr>
        <p:scale>
          <a:sx n="68" d="100"/>
          <a:sy n="68" d="100"/>
        </p:scale>
        <p:origin x="-2112" y="-300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1" y="6164570"/>
            <a:ext cx="1338036" cy="42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Technology FedEx Account Overview</a:t>
            </a:r>
            <a:endParaRPr lang="en-US" sz="900" dirty="0"/>
          </a:p>
          <a:p>
            <a:pPr algn="r">
              <a:lnSpc>
                <a:spcPct val="90000"/>
              </a:lnSpc>
            </a:pPr>
            <a:r>
              <a:rPr lang="en-US" sz="900" dirty="0" smtClean="0"/>
              <a:t>4/12/2016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4/21/2016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1.xls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package" Target="../embeddings/Microsoft_Word_Document3.docx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google.com/url?sa=i&amp;rct=j&amp;q=&amp;esrc=s&amp;source=images&amp;cd=&amp;cad=rja&amp;uact=8&amp;ved=0ahUKEwi6gLjA0OvLAhUI2CwKHYotCfcQjRwIBw&amp;url=https://www.fedex.com/us/lite/&amp;psig=AFQjCNHs-iXj2zCHfdUDez0LP4yZOdMl5w&amp;ust=145953786130989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edex.com/us/services/us/2day.html" TargetMode="External"/><Relationship Id="rId13" Type="http://schemas.openxmlformats.org/officeDocument/2006/relationships/hyperlink" Target="http://www.fedex.com/us/services/intl/nextflight.html" TargetMode="External"/><Relationship Id="rId18" Type="http://schemas.openxmlformats.org/officeDocument/2006/relationships/hyperlink" Target="http://www.fedex.com/us/services/intl/mailservice.html" TargetMode="External"/><Relationship Id="rId3" Type="http://schemas.openxmlformats.org/officeDocument/2006/relationships/hyperlink" Target="http://www.fedex.com/us/services/us/samedaycity.html" TargetMode="External"/><Relationship Id="rId7" Type="http://schemas.openxmlformats.org/officeDocument/2006/relationships/hyperlink" Target="http://www.fedex.com/us/services/us/so.html" TargetMode="External"/><Relationship Id="rId12" Type="http://schemas.openxmlformats.org/officeDocument/2006/relationships/hyperlink" Target="http://www.fedex.com/us/smartpost/" TargetMode="External"/><Relationship Id="rId17" Type="http://schemas.openxmlformats.org/officeDocument/2006/relationships/hyperlink" Target="http://www.fedex.com/us/services/intl/prioritydirectdistr.html" TargetMode="External"/><Relationship Id="rId2" Type="http://schemas.openxmlformats.org/officeDocument/2006/relationships/hyperlink" Target="http://www.fedex.com/us/services/us/sameday.html" TargetMode="External"/><Relationship Id="rId16" Type="http://schemas.openxmlformats.org/officeDocument/2006/relationships/hyperlink" Target="http://www.fedex.com/us/services/intl/econom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edex.com/us/services/us/po.html" TargetMode="External"/><Relationship Id="rId11" Type="http://schemas.openxmlformats.org/officeDocument/2006/relationships/hyperlink" Target="http://www.fedex.com/us/services/us/homedelivery/" TargetMode="External"/><Relationship Id="rId5" Type="http://schemas.openxmlformats.org/officeDocument/2006/relationships/hyperlink" Target="http://www.fedex.com/us/services/us/fo.html" TargetMode="External"/><Relationship Id="rId15" Type="http://schemas.openxmlformats.org/officeDocument/2006/relationships/hyperlink" Target="http://www.fedex.com/us/services/intl/priority.html" TargetMode="External"/><Relationship Id="rId10" Type="http://schemas.openxmlformats.org/officeDocument/2006/relationships/hyperlink" Target="http://www.fedex.com/us/services/us/ground.html" TargetMode="External"/><Relationship Id="rId19" Type="http://schemas.openxmlformats.org/officeDocument/2006/relationships/hyperlink" Target="http://www.fedex.com/us/services/intl/ground.html" TargetMode="External"/><Relationship Id="rId4" Type="http://schemas.openxmlformats.org/officeDocument/2006/relationships/hyperlink" Target="http://www.fedex.com/us/services/expressfreight/us/sameday.html" TargetMode="External"/><Relationship Id="rId9" Type="http://schemas.openxmlformats.org/officeDocument/2006/relationships/hyperlink" Target="http://www.fedex.com/us/services/us/expresssaver.html" TargetMode="External"/><Relationship Id="rId14" Type="http://schemas.openxmlformats.org/officeDocument/2006/relationships/hyperlink" Target="http://www.fedex.com/us/services/intl/first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jpeg"/><Relationship Id="rId5" Type="http://schemas.openxmlformats.org/officeDocument/2006/relationships/hyperlink" Target="http://www.google.com/url?sa=i&amp;rct=j&amp;q=&amp;esrc=s&amp;source=images&amp;cd=&amp;cad=rja&amp;uact=8&amp;ved=0ahUKEwjdhd_Qv-3LAhVJFiwKHU7eAAsQjRwIBw&amp;url=http://www.amazon.com/FedEx-Advantage-Ground-Delivery-Truck/dp/B004Z2H69C&amp;psig=AFQjCNFx68mBdBWe2_f7vvSOKWxjwTT0Hw&amp;ust=145960202027077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766" y="3538330"/>
            <a:ext cx="8799512" cy="2476433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4C4C4C"/>
                </a:solidFill>
              </a:rPr>
              <a:t>GE Appliances</a:t>
            </a:r>
          </a:p>
          <a:p>
            <a:pPr algn="ctr"/>
            <a:r>
              <a:rPr lang="en-US" sz="2400" dirty="0" smtClean="0">
                <a:solidFill>
                  <a:srgbClr val="4C4C4C"/>
                </a:solidFill>
              </a:rPr>
              <a:t>2016 Technology Training</a:t>
            </a:r>
          </a:p>
          <a:p>
            <a:pPr algn="ctr"/>
            <a:r>
              <a:rPr lang="en-US" sz="2400" dirty="0" smtClean="0">
                <a:solidFill>
                  <a:srgbClr val="4C4C4C"/>
                </a:solidFill>
              </a:rPr>
              <a:t>FedEx Account Overview</a:t>
            </a:r>
          </a:p>
          <a:p>
            <a:pPr algn="ctr"/>
            <a:r>
              <a:rPr lang="en-US" sz="2400" dirty="0" smtClean="0">
                <a:solidFill>
                  <a:srgbClr val="4C4C4C"/>
                </a:solidFill>
              </a:rPr>
              <a:t>April 19, 2016</a:t>
            </a:r>
            <a:endParaRPr lang="en-US" sz="2400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5" y="1080212"/>
            <a:ext cx="3458825" cy="14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22"/>
          <a:stretch/>
        </p:blipFill>
        <p:spPr bwMode="auto">
          <a:xfrm>
            <a:off x="5356110" y="644256"/>
            <a:ext cx="2530467" cy="250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4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International Shipping Options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42923" y="1343742"/>
            <a:ext cx="8459788" cy="44750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Shipment is </a:t>
            </a:r>
            <a:r>
              <a:rPr lang="en-US" sz="3000" i="1" dirty="0" smtClean="0"/>
              <a:t>over</a:t>
            </a:r>
            <a:r>
              <a:rPr lang="en-US" sz="3000" dirty="0" smtClean="0"/>
              <a:t> 150 </a:t>
            </a:r>
            <a:r>
              <a:rPr lang="en-US" sz="3000" dirty="0" err="1" smtClean="0"/>
              <a:t>lbs</a:t>
            </a:r>
            <a:r>
              <a:rPr lang="en-US" sz="3000" dirty="0" smtClean="0"/>
              <a:t> and is needed in 4+ Days = Expeditors Intl</a:t>
            </a:r>
          </a:p>
          <a:p>
            <a:pPr marL="514350" indent="-514350">
              <a:buAutoNum type="arabicPeriod" startAt="2"/>
            </a:pPr>
            <a:r>
              <a:rPr lang="en-US" sz="3000" dirty="0" smtClean="0"/>
              <a:t>Shipment is </a:t>
            </a:r>
            <a:r>
              <a:rPr lang="en-US" sz="3000" i="1" dirty="0" smtClean="0"/>
              <a:t>over</a:t>
            </a:r>
            <a:r>
              <a:rPr lang="en-US" sz="3000" dirty="0" smtClean="0"/>
              <a:t> 150lbs and extremely time sensitive (2-3 days) = FedEx Express</a:t>
            </a:r>
          </a:p>
          <a:p>
            <a:pPr marL="514350" indent="-514350">
              <a:buAutoNum type="arabicPeriod" startAt="2"/>
            </a:pPr>
            <a:r>
              <a:rPr lang="en-US" sz="3000" dirty="0" smtClean="0"/>
              <a:t>Shipment is </a:t>
            </a:r>
            <a:r>
              <a:rPr lang="en-US" sz="3000" i="1" dirty="0" smtClean="0"/>
              <a:t>under</a:t>
            </a:r>
            <a:r>
              <a:rPr lang="en-US" sz="3000" dirty="0" smtClean="0"/>
              <a:t> 150lbs, or has multiple individual boxes where none of which are over 150lbs but collectively might be over 150lbs = FedEx Express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4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FedEx Accounts for GE Appliances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42923" y="1343742"/>
            <a:ext cx="8459788" cy="43581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GEA has over 250 FedEx Accounts</a:t>
            </a:r>
          </a:p>
          <a:p>
            <a:pPr marL="798513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No active management</a:t>
            </a:r>
          </a:p>
          <a:p>
            <a:pPr marL="798513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Duplicate accounts</a:t>
            </a:r>
          </a:p>
          <a:p>
            <a:pPr marL="798513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Outdated </a:t>
            </a:r>
          </a:p>
          <a:p>
            <a:r>
              <a:rPr lang="en-US" dirty="0" smtClean="0"/>
              <a:t>Freight payment is setup on EDI</a:t>
            </a:r>
          </a:p>
          <a:p>
            <a:pPr marL="798513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No active auditing or control</a:t>
            </a:r>
          </a:p>
          <a:p>
            <a:r>
              <a:rPr lang="en-US" dirty="0" smtClean="0"/>
              <a:t>Technology is our Pilot Function</a:t>
            </a:r>
          </a:p>
          <a:p>
            <a:pPr marL="798513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With success we’ll roll-out across all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80988"/>
            <a:ext cx="8459788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Technology Accounts</a:t>
            </a: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>
          <a:xfrm>
            <a:off x="323045" y="1278300"/>
            <a:ext cx="8459788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8" lvl="1" indent="0">
              <a:buNone/>
            </a:pPr>
            <a:r>
              <a:rPr lang="en-US" dirty="0" smtClean="0"/>
              <a:t>Small Package - HQ Account</a:t>
            </a:r>
          </a:p>
          <a:p>
            <a:pPr lvl="1"/>
            <a:r>
              <a:rPr lang="en-US" sz="2400" dirty="0" smtClean="0"/>
              <a:t>One login &gt; One FedEx Account # &gt; One GE Ledger Account</a:t>
            </a:r>
          </a:p>
          <a:p>
            <a:pPr lvl="1"/>
            <a:r>
              <a:rPr lang="en-US" sz="2400" dirty="0" smtClean="0"/>
              <a:t>Shipments </a:t>
            </a:r>
            <a:r>
              <a:rPr lang="en-US" sz="2400" b="1" u="sng" dirty="0" smtClean="0"/>
              <a:t>under</a:t>
            </a:r>
            <a:r>
              <a:rPr lang="en-US" sz="2400" dirty="0" smtClean="0"/>
              <a:t> 150 </a:t>
            </a:r>
            <a:r>
              <a:rPr lang="en-US" sz="2400" dirty="0" err="1" smtClean="0"/>
              <a:t>lbs</a:t>
            </a:r>
            <a:endParaRPr lang="en-US" sz="2400" dirty="0" smtClean="0"/>
          </a:p>
          <a:p>
            <a:pPr marL="1588" lvl="1" indent="0">
              <a:buNone/>
            </a:pPr>
            <a:endParaRPr lang="en-US" sz="2400" dirty="0" smtClean="0"/>
          </a:p>
          <a:p>
            <a:pPr marL="1588" lvl="1" indent="0">
              <a:buNone/>
            </a:pPr>
            <a:r>
              <a:rPr lang="en-US" dirty="0"/>
              <a:t>Heavyweight - Program Accounts</a:t>
            </a:r>
          </a:p>
          <a:p>
            <a:pPr lvl="1"/>
            <a:r>
              <a:rPr lang="en-US" sz="2400" dirty="0"/>
              <a:t>One login &gt; Seven FedEx Accounts &gt; Seven GE Program Accounts</a:t>
            </a:r>
          </a:p>
          <a:p>
            <a:pPr lvl="1"/>
            <a:r>
              <a:rPr lang="en-US" sz="2400" dirty="0" smtClean="0"/>
              <a:t>Shipments </a:t>
            </a:r>
            <a:r>
              <a:rPr lang="en-US" sz="2400" b="1" u="sng" dirty="0"/>
              <a:t>over </a:t>
            </a:r>
            <a:r>
              <a:rPr lang="en-US" sz="2400" dirty="0"/>
              <a:t>150 lbs.</a:t>
            </a:r>
          </a:p>
          <a:p>
            <a:pPr marL="1588" lvl="1" indent="0">
              <a:buNone/>
            </a:pPr>
            <a:endParaRPr lang="en-US" sz="2400" dirty="0"/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4921" y="5449642"/>
            <a:ext cx="7575792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6525" tIns="46038" rIns="136525" bIns="46038" anchor="b" anchorCtr="1">
            <a:spAutoFit/>
          </a:bodyPr>
          <a:lstStyle/>
          <a:p>
            <a:pPr algn="ctr" defTabSz="1023938">
              <a:lnSpc>
                <a:spcPct val="90000"/>
              </a:lnSpc>
            </a:pPr>
            <a:r>
              <a:rPr lang="en-US" sz="2000" b="1" dirty="0" smtClean="0"/>
              <a:t>FedEx should only be used for all </a:t>
            </a:r>
            <a:r>
              <a:rPr lang="en-US" sz="2000" b="1" i="1" dirty="0" smtClean="0"/>
              <a:t>small package shipments </a:t>
            </a:r>
            <a:r>
              <a:rPr lang="en-US" sz="2000" b="1" dirty="0" smtClean="0"/>
              <a:t>and </a:t>
            </a:r>
          </a:p>
          <a:p>
            <a:pPr algn="ctr" defTabSz="1023938">
              <a:lnSpc>
                <a:spcPct val="90000"/>
              </a:lnSpc>
            </a:pPr>
            <a:r>
              <a:rPr lang="en-US" sz="2000" b="1" i="1" dirty="0" smtClean="0"/>
              <a:t>heavyweight shipments  </a:t>
            </a:r>
            <a:r>
              <a:rPr lang="en-US" sz="2000" b="1" dirty="0" smtClean="0"/>
              <a:t>that are extremely time sensitive. </a:t>
            </a:r>
            <a:endParaRPr lang="en-US" sz="20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03967"/>
              </p:ext>
            </p:extLst>
          </p:nvPr>
        </p:nvGraphicFramePr>
        <p:xfrm>
          <a:off x="6694508" y="4225625"/>
          <a:ext cx="1450687" cy="122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29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4508" y="4225625"/>
                        <a:ext cx="1450687" cy="122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49790"/>
              </p:ext>
            </p:extLst>
          </p:nvPr>
        </p:nvGraphicFramePr>
        <p:xfrm>
          <a:off x="6697039" y="2382056"/>
          <a:ext cx="1361698" cy="114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30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7039" y="2382056"/>
                        <a:ext cx="1361698" cy="1148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00" y="4158879"/>
            <a:ext cx="3088513" cy="9195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211874" y="399197"/>
            <a:ext cx="8572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dirty="0" smtClean="0"/>
              <a:t>Standard Air Heavyweight &gt; </a:t>
            </a:r>
            <a:r>
              <a:rPr lang="en-US" sz="4000" dirty="0"/>
              <a:t>150 lbs.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9225" y="1592376"/>
            <a:ext cx="4605144" cy="379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en-US" kern="0" dirty="0" smtClean="0"/>
              <a:t>Expeditors International</a:t>
            </a:r>
          </a:p>
          <a:p>
            <a:pPr lvl="1"/>
            <a:r>
              <a:rPr lang="en-US" sz="2400" kern="0" dirty="0" smtClean="0"/>
              <a:t>Standard Service</a:t>
            </a:r>
          </a:p>
          <a:p>
            <a:pPr lvl="2"/>
            <a:r>
              <a:rPr lang="en-US" sz="2400" kern="0" dirty="0" smtClean="0"/>
              <a:t>Air Expedited Service Available</a:t>
            </a:r>
          </a:p>
          <a:p>
            <a:pPr lvl="1"/>
            <a:r>
              <a:rPr lang="en-US" sz="2400" kern="0" dirty="0" smtClean="0"/>
              <a:t>Cost Effective Contract Rates</a:t>
            </a:r>
          </a:p>
          <a:p>
            <a:pPr lvl="1"/>
            <a:r>
              <a:rPr lang="en-US" sz="2400" kern="0" dirty="0" smtClean="0"/>
              <a:t>Controlled Approval Process</a:t>
            </a:r>
          </a:p>
          <a:p>
            <a:pPr lvl="1"/>
            <a:endParaRPr lang="en-US" sz="2400" kern="0" dirty="0" smtClean="0"/>
          </a:p>
          <a:p>
            <a:pPr marL="1588" lvl="1" indent="0">
              <a:buNone/>
            </a:pPr>
            <a:endParaRPr lang="en-US" sz="1800" kern="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52549"/>
              </p:ext>
            </p:extLst>
          </p:nvPr>
        </p:nvGraphicFramePr>
        <p:xfrm>
          <a:off x="6294159" y="1371394"/>
          <a:ext cx="1429003" cy="120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66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159" y="1371394"/>
                        <a:ext cx="1429003" cy="1205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84921" y="5449642"/>
            <a:ext cx="7575792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6525" tIns="46038" rIns="136525" bIns="46038" anchor="b" anchorCtr="1">
            <a:spAutoFit/>
          </a:bodyPr>
          <a:lstStyle/>
          <a:p>
            <a:pPr algn="ctr" defTabSz="1023938">
              <a:lnSpc>
                <a:spcPct val="90000"/>
              </a:lnSpc>
            </a:pPr>
            <a:r>
              <a:rPr lang="en-US" sz="2000" b="1" dirty="0" smtClean="0"/>
              <a:t>FedEx should only be used for all </a:t>
            </a:r>
            <a:r>
              <a:rPr lang="en-US" sz="2000" b="1" i="1" dirty="0" smtClean="0"/>
              <a:t>small package shipments </a:t>
            </a:r>
            <a:r>
              <a:rPr lang="en-US" sz="2000" b="1" dirty="0" smtClean="0"/>
              <a:t>and </a:t>
            </a:r>
          </a:p>
          <a:p>
            <a:pPr algn="ctr" defTabSz="1023938">
              <a:lnSpc>
                <a:spcPct val="90000"/>
              </a:lnSpc>
            </a:pPr>
            <a:r>
              <a:rPr lang="en-US" sz="2000" b="1" i="1" dirty="0" smtClean="0"/>
              <a:t>heavyweight shipments  </a:t>
            </a:r>
            <a:r>
              <a:rPr lang="en-US" sz="2000" b="1" dirty="0" smtClean="0"/>
              <a:t>that are extremely time sensitive. </a:t>
            </a:r>
            <a:endParaRPr lang="en-US" sz="20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121185"/>
              </p:ext>
            </p:extLst>
          </p:nvPr>
        </p:nvGraphicFramePr>
        <p:xfrm>
          <a:off x="6358598" y="2764406"/>
          <a:ext cx="1294887" cy="109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67" name="Worksheet" showAsIcon="1" r:id="rId8" imgW="914400" imgH="771480" progId="Excel.Sheet.8">
                  <p:embed/>
                </p:oleObj>
              </mc:Choice>
              <mc:Fallback>
                <p:oleObj name="Worksheet" showAsIcon="1" r:id="rId8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58598" y="2764406"/>
                        <a:ext cx="1294887" cy="1092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7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0" y="498694"/>
            <a:ext cx="8304950" cy="5092504"/>
          </a:xfrm>
        </p:spPr>
        <p:txBody>
          <a:bodyPr/>
          <a:lstStyle/>
          <a:p>
            <a:pPr marL="1588" lvl="1" indent="0">
              <a:buNone/>
            </a:pPr>
            <a:r>
              <a:rPr lang="en-US" sz="4000" dirty="0" smtClean="0"/>
              <a:t>Service Level</a:t>
            </a:r>
          </a:p>
          <a:p>
            <a:r>
              <a:rPr lang="en-US" dirty="0" smtClean="0"/>
              <a:t>Domestic</a:t>
            </a:r>
          </a:p>
          <a:p>
            <a:pPr lvl="1"/>
            <a:r>
              <a:rPr lang="en-US" sz="1800" dirty="0"/>
              <a:t>FedEx </a:t>
            </a:r>
            <a:r>
              <a:rPr lang="en-US" sz="1800" dirty="0" smtClean="0"/>
              <a:t>Ground: </a:t>
            </a:r>
            <a:r>
              <a:rPr lang="en-US" sz="1800" dirty="0"/>
              <a:t>1-7 business days, based on distance to the </a:t>
            </a:r>
            <a:r>
              <a:rPr lang="en-US" sz="1800" dirty="0" smtClean="0"/>
              <a:t>destination</a:t>
            </a:r>
          </a:p>
          <a:p>
            <a:pPr lvl="1"/>
            <a:r>
              <a:rPr lang="en-US" sz="1800" dirty="0" smtClean="0"/>
              <a:t>2 or 3 business day delivery</a:t>
            </a:r>
          </a:p>
          <a:p>
            <a:pPr lvl="1"/>
            <a:r>
              <a:rPr lang="en-US" sz="1800" dirty="0" smtClean="0"/>
              <a:t>Next business day delivery</a:t>
            </a:r>
          </a:p>
          <a:p>
            <a:pPr lvl="1"/>
            <a:r>
              <a:rPr lang="en-US" sz="1800" dirty="0" smtClean="0"/>
              <a:t>Same Day Delivery</a:t>
            </a:r>
          </a:p>
          <a:p>
            <a:r>
              <a:rPr lang="en-US" dirty="0" smtClean="0"/>
              <a:t>International</a:t>
            </a:r>
          </a:p>
          <a:p>
            <a:pPr lvl="1"/>
            <a:r>
              <a:rPr lang="en-US" sz="1800" dirty="0"/>
              <a:t>FedEx </a:t>
            </a:r>
            <a:r>
              <a:rPr lang="en-US" sz="1800" dirty="0" smtClean="0"/>
              <a:t>Int. Economy 5 business days</a:t>
            </a:r>
            <a:endParaRPr lang="en-US" sz="1800" dirty="0"/>
          </a:p>
          <a:p>
            <a:pPr lvl="1"/>
            <a:r>
              <a:rPr lang="en-US" sz="1800" dirty="0"/>
              <a:t>FedEx Int. </a:t>
            </a:r>
            <a:r>
              <a:rPr lang="en-US" sz="1800" dirty="0" smtClean="0"/>
              <a:t>Priority 1, 2 </a:t>
            </a:r>
            <a:r>
              <a:rPr lang="en-US" sz="1800" dirty="0"/>
              <a:t>or 3 </a:t>
            </a:r>
            <a:r>
              <a:rPr lang="en-US" sz="1800" dirty="0" smtClean="0"/>
              <a:t>bus. </a:t>
            </a:r>
            <a:r>
              <a:rPr lang="en-US" sz="1800" dirty="0"/>
              <a:t>day delivery</a:t>
            </a:r>
          </a:p>
          <a:p>
            <a:pPr lvl="1"/>
            <a:r>
              <a:rPr lang="en-US" sz="1800" dirty="0" smtClean="0"/>
              <a:t>FedEx Int. Next Flight </a:t>
            </a:r>
            <a:endParaRPr lang="en-US" sz="1800" dirty="0"/>
          </a:p>
          <a:p>
            <a:pPr lvl="1"/>
            <a:r>
              <a:rPr lang="en-US" sz="1800" dirty="0"/>
              <a:t>FedEx Int. </a:t>
            </a:r>
            <a:r>
              <a:rPr lang="en-US" sz="1800" dirty="0" smtClean="0"/>
              <a:t>First Flight </a:t>
            </a:r>
            <a:endParaRPr lang="en-US" sz="1800" dirty="0"/>
          </a:p>
          <a:p>
            <a:pPr marL="1588" lvl="1" indent="0">
              <a:buNone/>
            </a:pPr>
            <a:endParaRPr lang="en-US" sz="2400" dirty="0" smtClean="0"/>
          </a:p>
          <a:p>
            <a:pPr marL="1588" lvl="1" indent="0">
              <a:buNone/>
            </a:pPr>
            <a:endParaRPr lang="en-US" sz="2400" dirty="0" smtClean="0"/>
          </a:p>
          <a:p>
            <a:pPr marL="1588" lvl="1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789508" name="Picture 4" descr="https://www.fedex.com/images/us/lite-landing/master_k10644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82" y="2433712"/>
            <a:ext cx="3643532" cy="283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9152" y="5348882"/>
            <a:ext cx="8637562" cy="7085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6525" tIns="46038" rIns="136525" bIns="46038" anchor="b" anchorCtr="1">
            <a:spAutoFit/>
          </a:bodyPr>
          <a:lstStyle/>
          <a:p>
            <a:pPr marL="1588" lvl="1" indent="0" algn="ctr">
              <a:buNone/>
            </a:pPr>
            <a:r>
              <a:rPr lang="en-US" sz="2000" b="1" dirty="0"/>
              <a:t>Service Level should be selected based on the time it is needed at destination</a:t>
            </a:r>
          </a:p>
        </p:txBody>
      </p:sp>
    </p:spTree>
    <p:extLst>
      <p:ext uri="{BB962C8B-B14F-4D97-AF65-F5344CB8AC3E}">
        <p14:creationId xmlns:p14="http://schemas.microsoft.com/office/powerpoint/2010/main" val="42557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23424"/>
              </p:ext>
            </p:extLst>
          </p:nvPr>
        </p:nvGraphicFramePr>
        <p:xfrm>
          <a:off x="454760" y="1002831"/>
          <a:ext cx="3526397" cy="430069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26397"/>
              </a:tblGrid>
              <a:tr h="1801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U.S. Package Services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7430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Same-Day Services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99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 dirty="0">
                          <a:effectLst/>
                          <a:hlinkClick r:id="rId2"/>
                        </a:rPr>
                        <a:t>FedEx </a:t>
                      </a:r>
                      <a:r>
                        <a:rPr lang="en-US" sz="900" u="sng" strike="noStrike" dirty="0" err="1">
                          <a:effectLst/>
                          <a:hlinkClick r:id="rId2"/>
                        </a:rPr>
                        <a:t>SameDay</a:t>
                      </a:r>
                      <a:r>
                        <a:rPr lang="en-US" sz="900" u="sng" strike="noStrike" dirty="0">
                          <a:effectLst/>
                          <a:hlinkClick r:id="rId2"/>
                        </a:rPr>
                        <a:t>® 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3"/>
                        </a:rPr>
                        <a:t>FedEx SameDay® City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4"/>
                        </a:rPr>
                        <a:t>FedEx SameDay® Freight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99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Overnight Services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 dirty="0">
                          <a:effectLst/>
                          <a:hlinkClick r:id="rId5"/>
                        </a:rPr>
                        <a:t>FedEx First Overnight® 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9925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6"/>
                        </a:rPr>
                        <a:t>FedEx Priority Overnight®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7"/>
                        </a:rPr>
                        <a:t>FedEx Standard Overnight®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2-Day Services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 dirty="0">
                          <a:effectLst/>
                          <a:hlinkClick r:id="rId8"/>
                        </a:rPr>
                        <a:t>FedEx 2Day® 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3-Day Services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9"/>
                        </a:rPr>
                        <a:t>FedEx Express Saver®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Ground Services</a:t>
                      </a:r>
                      <a:endParaRPr lang="en-US" sz="900" b="1" i="0" u="none" strike="noStrike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10"/>
                        </a:rPr>
                        <a:t>FedEx Ground®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11"/>
                        </a:rPr>
                        <a:t>FedEx Home Delivery®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 dirty="0">
                          <a:effectLst/>
                          <a:hlinkClick r:id="rId12"/>
                        </a:rPr>
                        <a:t>FedEx </a:t>
                      </a:r>
                      <a:r>
                        <a:rPr lang="en-US" sz="900" u="sng" strike="noStrike" dirty="0" err="1">
                          <a:effectLst/>
                          <a:hlinkClick r:id="rId12"/>
                        </a:rPr>
                        <a:t>SmartPost</a:t>
                      </a:r>
                      <a:r>
                        <a:rPr lang="en-US" sz="900" u="sng" strike="noStrike" dirty="0">
                          <a:effectLst/>
                          <a:hlinkClick r:id="rId12"/>
                        </a:rPr>
                        <a:t>® 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30198"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430" marR="6381" marT="6381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37278"/>
              </p:ext>
            </p:extLst>
          </p:nvPr>
        </p:nvGraphicFramePr>
        <p:xfrm>
          <a:off x="4323282" y="1002825"/>
          <a:ext cx="4258009" cy="39383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58009"/>
              </a:tblGrid>
              <a:tr h="1840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International Package Services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7430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Same-Day Services</a:t>
                      </a:r>
                      <a:endParaRPr lang="en-US" sz="900" b="1" i="0" u="none" strike="noStrike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 dirty="0">
                          <a:effectLst/>
                          <a:hlinkClick r:id="rId13"/>
                        </a:rPr>
                        <a:t>FedEx® International Next Flight 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Time-Definite, 1–3 Business Days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4838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 dirty="0">
                          <a:effectLst/>
                          <a:hlinkClick r:id="rId14"/>
                        </a:rPr>
                        <a:t>FedEx International First®, outbound as early as 9 a.m., inbound by 8 or 8:30 a.m. 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15"/>
                        </a:rPr>
                        <a:t>FedEx International Priority®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Time-Definite, 2–5 Business Days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16"/>
                        </a:rPr>
                        <a:t>FedEx International Economy®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Direct-Distribution Shipments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17"/>
                        </a:rPr>
                        <a:t>FedEx International Priority DirectDistribution®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>
                          <a:effectLst/>
                        </a:rPr>
                        <a:t>Catalogs, Brochures and Other International Mail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>
                          <a:effectLst/>
                          <a:hlinkClick r:id="rId18"/>
                        </a:rPr>
                        <a:t>FedEx International MailService® 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>
                          <a:effectLst/>
                        </a:rPr>
                        <a:t>Day-Definite Ground Delivery to Canada</a:t>
                      </a:r>
                      <a:endParaRPr lang="en-US" sz="900" b="1" i="0" u="none" strike="noStrike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sng" strike="noStrike" dirty="0">
                          <a:effectLst/>
                          <a:hlinkClick r:id="rId19"/>
                        </a:rPr>
                        <a:t>FedEx International Ground® 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  <a:tr h="251577"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81" marR="6381" marT="6381" marB="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05837" y="294939"/>
            <a:ext cx="3662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Service Level</a:t>
            </a:r>
            <a:endParaRPr lang="en-US" sz="40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84921" y="5449642"/>
            <a:ext cx="7575792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6525" tIns="46038" rIns="136525" bIns="46038" anchor="b" anchorCtr="1">
            <a:spAutoFit/>
          </a:bodyPr>
          <a:lstStyle/>
          <a:p>
            <a:pPr algn="ctr" defTabSz="1023938">
              <a:lnSpc>
                <a:spcPct val="90000"/>
              </a:lnSpc>
            </a:pPr>
            <a:r>
              <a:rPr lang="en-US" sz="2000" b="1" dirty="0" smtClean="0"/>
              <a:t>FedEx should only be used for all </a:t>
            </a:r>
            <a:r>
              <a:rPr lang="en-US" sz="2000" b="1" i="1" dirty="0" smtClean="0"/>
              <a:t>small package shipments </a:t>
            </a:r>
            <a:r>
              <a:rPr lang="en-US" sz="2000" b="1" dirty="0" smtClean="0"/>
              <a:t>and </a:t>
            </a:r>
          </a:p>
          <a:p>
            <a:pPr algn="ctr" defTabSz="1023938">
              <a:lnSpc>
                <a:spcPct val="90000"/>
              </a:lnSpc>
            </a:pPr>
            <a:r>
              <a:rPr lang="en-US" sz="2000" b="1" i="1" dirty="0" smtClean="0"/>
              <a:t>heavyweight shipments  </a:t>
            </a:r>
            <a:r>
              <a:rPr lang="en-US" sz="2000" b="1" dirty="0" smtClean="0"/>
              <a:t>that are extremely time sensitive.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69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C:\Users\502586336\AppData\Local\Microsoft\Windows\Temporary Internet Files\Content.IE5\W8FEQF5X\looking_at_watch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59" y="3266091"/>
            <a:ext cx="1293390" cy="291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 rot="189374">
            <a:off x="5079152" y="493842"/>
            <a:ext cx="3533468" cy="2346276"/>
          </a:xfrm>
          <a:prstGeom prst="cloudCallout">
            <a:avLst>
              <a:gd name="adj1" fmla="val 33718"/>
              <a:gd name="adj2" fmla="val 6850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15348" y="695657"/>
            <a:ext cx="1840566" cy="1712548"/>
            <a:chOff x="6387767" y="317729"/>
            <a:chExt cx="2030649" cy="178554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928" y="317729"/>
              <a:ext cx="1016855" cy="78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0" descr="http://ecx.images-amazon.com/images/I/41L6U3kCl5L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866" y="710130"/>
              <a:ext cx="739550" cy="614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502586336\AppData\Local\Microsoft\Windows\Temporary Internet Files\Content.IE5\418FCR43\uhr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414" y="1347052"/>
              <a:ext cx="756226" cy="756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502586336\AppData\Local\Microsoft\Windows\Temporary Internet Files\Content.IE5\F8N7NGVE\kilogramblankscalergb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767" y="1102529"/>
              <a:ext cx="813981" cy="813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94627" name="Picture 3" descr="C:\Users\502586336\AppData\Local\Microsoft\Windows\Temporary Internet Files\Content.IE5\VQ624VH9\1425663956-outline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14" y="1063174"/>
            <a:ext cx="650245" cy="6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502586336\AppData\Local\Microsoft\Windows\Temporary Internet Files\Content.IE5\VQ624VH9\1425663956-outline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2659">
            <a:off x="5490225" y="1002870"/>
            <a:ext cx="650245" cy="6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502586336\AppData\Local\Microsoft\Windows\Temporary Internet Files\Content.IE5\VQ624VH9\1425663956-outline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5351">
            <a:off x="7351258" y="1774890"/>
            <a:ext cx="650245" cy="6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1397</TotalTime>
  <Words>436</Words>
  <Application>Microsoft Office PowerPoint</Application>
  <PresentationFormat>On-screen Show (4:3)</PresentationFormat>
  <Paragraphs>83</Paragraphs>
  <Slides>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blank</vt:lpstr>
      <vt:lpstr>Microsoft Word Document</vt:lpstr>
      <vt:lpstr>Document</vt:lpstr>
      <vt:lpstr>Worksheet</vt:lpstr>
      <vt:lpstr>PowerPoint Presentation</vt:lpstr>
      <vt:lpstr>International Shipping Options</vt:lpstr>
      <vt:lpstr>FedEx Accounts for GE Appliances</vt:lpstr>
      <vt:lpstr>Technology Accounts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GE User</cp:lastModifiedBy>
  <cp:revision>40</cp:revision>
  <cp:lastPrinted>2003-08-29T14:38:12Z</cp:lastPrinted>
  <dcterms:created xsi:type="dcterms:W3CDTF">2016-03-31T17:53:21Z</dcterms:created>
  <dcterms:modified xsi:type="dcterms:W3CDTF">2016-04-21T13:38:30Z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