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media/image3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4" r:id="rId2"/>
    <p:sldId id="271" r:id="rId3"/>
    <p:sldId id="273" r:id="rId4"/>
    <p:sldId id="272" r:id="rId5"/>
    <p:sldId id="256" r:id="rId6"/>
    <p:sldId id="257" r:id="rId7"/>
    <p:sldId id="258" r:id="rId8"/>
    <p:sldId id="259" r:id="rId9"/>
    <p:sldId id="267" r:id="rId10"/>
    <p:sldId id="260" r:id="rId11"/>
    <p:sldId id="263" r:id="rId12"/>
    <p:sldId id="262" r:id="rId13"/>
    <p:sldId id="274" r:id="rId14"/>
    <p:sldId id="275" r:id="rId15"/>
    <p:sldId id="276" r:id="rId16"/>
    <p:sldId id="279" r:id="rId17"/>
    <p:sldId id="281" r:id="rId18"/>
    <p:sldId id="266" r:id="rId19"/>
    <p:sldId id="278" r:id="rId20"/>
    <p:sldId id="277" r:id="rId21"/>
    <p:sldId id="268" r:id="rId22"/>
    <p:sldId id="280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ntine MPACKO PRISO" initials="FMP" lastIdx="1" clrIdx="0">
    <p:extLst>
      <p:ext uri="{19B8F6BF-5375-455C-9EA6-DF929625EA0E}">
        <p15:presenceInfo xmlns:p15="http://schemas.microsoft.com/office/powerpoint/2012/main" userId="S-1-5-21-542979047-1312058876-2336404616-57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30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17T11:14:27.243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5356-B275-4C3E-BE84-8442D10306F9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431B9-8E12-418E-A711-B5CD7CA1BA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682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036504-97D1-4603-8BFB-3E97CB36F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6F8D713-5E89-442D-8CA3-FEEC172F3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1BE43C-5212-4DD8-93A9-8DB74A0E5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DB0-B21F-4DCC-8308-81C1317E1EFA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AC0E8C-A470-4A53-A837-B1093D01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3C3339-2F97-4B8E-83C0-66C85C0E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9B50-685F-4AF3-A29A-47E00EADD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32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DD0D8-9C22-4152-BDA4-A41D0CCD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158EF6D-EA5C-45F5-B53F-99B9FD839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A1A637-50F9-4BD4-BE24-CBF80818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DB0-B21F-4DCC-8308-81C1317E1EFA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A300D0-92E3-4695-B349-779F2FDB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99A194-3D76-46A9-BD31-0862DC58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9B50-685F-4AF3-A29A-47E00EADD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35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B9FBDAB-65A7-4BBA-B26A-095BFC1B5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831F9C-25D4-4BF4-8504-35440369B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5A8757-FCA5-40BB-8864-FD05E3C1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DB0-B21F-4DCC-8308-81C1317E1EFA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6F394-15E8-4C8F-AE96-3C9F9465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2B632D-FAA4-4DEC-966C-F4FCAD4F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9B50-685F-4AF3-A29A-47E00EADD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76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A2ED48-F199-42AE-8A28-D95A73B6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0B5587-8166-4C51-8A62-6C1F0CFF8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83D54A-770A-48CE-88E4-EE9E6918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DB0-B21F-4DCC-8308-81C1317E1EFA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BF1B96-A5C3-4159-AD4B-19E3C272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CD4860-38E4-4DD2-B589-7B2B25E0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9B50-685F-4AF3-A29A-47E00EADD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98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58187C-9BC9-444D-95F9-35B8ACCC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EE7922-9CF0-4084-9A34-C178F258A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5E21F9-1987-43CE-BCBA-6DCAD679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DB0-B21F-4DCC-8308-81C1317E1EFA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0EDE80-9CBF-4AC4-BA0E-A917CA65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8094CA-010F-41D8-B63F-8FA566A2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9B50-685F-4AF3-A29A-47E00EADD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72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01C598-FF0E-48B2-9EA1-CE88414EE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0301E5-15E0-4BD9-B9DF-2BE73FC07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3E12C1-A9FC-40FA-BFAF-76AC8A0BD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0BD5EB-4A00-44AF-B4CC-3E3FD4DF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DB0-B21F-4DCC-8308-81C1317E1EFA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84BBC6-F17B-46A8-9E3E-D844E30F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BFC05E-DB56-4009-8DC0-9E3DB072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9B50-685F-4AF3-A29A-47E00EADD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27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ACD8C2-2FC4-47A1-8CC3-40E939E90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6F2FFC-8F94-42FF-AB72-AA67C88C1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A47163-B026-42A0-8D09-FA76D7541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1E1E21B-9790-4E95-93C1-4CA79B921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552193B-1C59-4272-9D27-7FFFD6DDB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0959124-DD6B-4C3A-ACDB-6B322EFB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DB0-B21F-4DCC-8308-81C1317E1EFA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34CBCFE-CE15-48A6-AF00-936F9504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D4D86D-24B8-45DE-8C9E-44CED7B5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9B50-685F-4AF3-A29A-47E00EADD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1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B93929-84FA-4B32-A07B-B28CBFAD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67767DC-3C30-407D-9448-93D8E9E3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DB0-B21F-4DCC-8308-81C1317E1EFA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BBED84-4B04-46A8-85CA-4CC41CF3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1BA1EB-7C85-4D19-8782-A94F7DB5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9B50-685F-4AF3-A29A-47E00EADD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29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D4A186-F741-4361-96A4-86EE2C81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DB0-B21F-4DCC-8308-81C1317E1EFA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DDC0F5-38AC-4621-BAFF-3DE18E2B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B723AA-8929-4A30-8628-5C0F9523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9B50-685F-4AF3-A29A-47E00EADD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73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2CAA-1C5D-485F-81EF-18FA871B9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C4CEFD-8197-4C20-ACAC-23C40142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4AD037-FAC0-4123-A698-3D18F1ADC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349A9B-472C-4A6F-95B0-1EBDDFF4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DB0-B21F-4DCC-8308-81C1317E1EFA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B62E2D-A48C-4635-ADE0-0EA5D484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04D218-8CD9-49F4-B840-2735C420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9B50-685F-4AF3-A29A-47E00EADD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04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36BFFC-D68F-4CE8-92AF-1FEF7857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3470A9B-9D72-47B7-BB87-224F15B4D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F2EBB6-F27A-44A1-A4A5-9FB82B9F8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FB11B4-6529-48A5-93C3-E76F04E93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C1DB0-B21F-4DCC-8308-81C1317E1EFA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BA8BAA-19DB-4A69-8BD5-904B318A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2D9A60-1E1A-4B39-BFA1-D54ECFF0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9B50-685F-4AF3-A29A-47E00EADD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6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44B769-BB17-4747-AB42-C1321001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8E2D4E-F9BB-4604-A79A-B7CC167B9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3BD6B8-A458-4A75-BD00-38028F757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C1DB0-B21F-4DCC-8308-81C1317E1EFA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683A30-1987-483A-B0C9-6B14C0331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5BE9C7-9DC6-44B0-A5D7-144DF6F2A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E9B50-685F-4AF3-A29A-47E00EADD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84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7" Type="http://schemas.openxmlformats.org/officeDocument/2006/relationships/image" Target="../media/image37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5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4443C3-9092-4616-9A45-34DB396B0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267"/>
            <a:ext cx="10515600" cy="1021821"/>
          </a:xfrm>
        </p:spPr>
        <p:txBody>
          <a:bodyPr>
            <a:normAutofit/>
          </a:bodyPr>
          <a:lstStyle/>
          <a:p>
            <a:pPr algn="ctr"/>
            <a:r>
              <a:rPr lang="fr-FR" sz="6600" b="1" dirty="0" err="1">
                <a:latin typeface="Agency FB" panose="020B0503020202020204" pitchFamily="34" charset="0"/>
              </a:rPr>
              <a:t>CoBra</a:t>
            </a:r>
            <a:endParaRPr lang="fr-FR" sz="6600" b="1" dirty="0">
              <a:latin typeface="Agency FB" panose="020B0503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87FDA7-92F0-45AC-8C31-8F451D680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933" y="1081088"/>
            <a:ext cx="10515600" cy="75670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800" dirty="0"/>
              <a:t>- Système propulsif et directif -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576B937-4510-4BC7-81E0-5DD92F83B886}"/>
              </a:ext>
            </a:extLst>
          </p:cNvPr>
          <p:cNvSpPr txBox="1"/>
          <p:nvPr/>
        </p:nvSpPr>
        <p:spPr>
          <a:xfrm>
            <a:off x="3132666" y="1933575"/>
            <a:ext cx="592666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BOURDIOT Mathys</a:t>
            </a:r>
          </a:p>
          <a:p>
            <a:pPr algn="ctr"/>
            <a:r>
              <a:rPr lang="fr-FR" dirty="0"/>
              <a:t>COULSON Jérémy</a:t>
            </a:r>
          </a:p>
          <a:p>
            <a:pPr algn="ctr"/>
            <a:r>
              <a:rPr lang="fr-FR" dirty="0"/>
              <a:t>MPACKO PRISO Fantine</a:t>
            </a:r>
          </a:p>
          <a:p>
            <a:pPr algn="ctr"/>
            <a:r>
              <a:rPr lang="fr-FR" dirty="0"/>
              <a:t>RAPAILLE Quentin</a:t>
            </a:r>
          </a:p>
          <a:p>
            <a:pPr algn="ctr"/>
            <a:r>
              <a:rPr lang="fr-FR" dirty="0"/>
              <a:t>RETAILLEAU Mathieu</a:t>
            </a:r>
          </a:p>
          <a:p>
            <a:pPr algn="ctr"/>
            <a:endParaRPr lang="fr-FR" sz="2800" dirty="0"/>
          </a:p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D59EB76-1B79-46CB-AE4C-BD47860DC2AA}"/>
              </a:ext>
            </a:extLst>
          </p:cNvPr>
          <p:cNvSpPr txBox="1"/>
          <p:nvPr/>
        </p:nvSpPr>
        <p:spPr>
          <a:xfrm>
            <a:off x="867833" y="3429000"/>
            <a:ext cx="1059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1/ Etablissement d’un cahier des charges</a:t>
            </a:r>
          </a:p>
          <a:p>
            <a:r>
              <a:rPr lang="fr-FR" dirty="0"/>
              <a:t>2/Propositions de dispositions de moteurs</a:t>
            </a:r>
          </a:p>
          <a:p>
            <a:r>
              <a:rPr lang="fr-FR" dirty="0"/>
              <a:t>3/ Nécessité et choix des matériaux</a:t>
            </a:r>
          </a:p>
          <a:p>
            <a:r>
              <a:rPr lang="fr-FR" dirty="0"/>
              <a:t>4/ Servomoteur</a:t>
            </a:r>
          </a:p>
          <a:p>
            <a:r>
              <a:rPr lang="fr-FR" dirty="0"/>
              <a:t>5/ Bilan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571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3252CC-F9DD-46AD-8FC2-A884AB9D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Points avec les autres groupes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A5FB0A-CBA4-4C93-BB15-7D2042D87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67" y="1825625"/>
            <a:ext cx="11954933" cy="4351338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Poids = critère à favoriser </a:t>
            </a:r>
            <a:r>
              <a:rPr lang="fr-FR" dirty="0"/>
              <a:t>car environ 200g max : propulsion ionique à éliminer</a:t>
            </a:r>
          </a:p>
          <a:p>
            <a:r>
              <a:rPr lang="fr-FR" dirty="0"/>
              <a:t>Composition des mouvements non nécessaire</a:t>
            </a:r>
          </a:p>
          <a:p>
            <a:r>
              <a:rPr lang="fr-FR" dirty="0"/>
              <a:t>En attente du retour des équipes moteur et modélisation pour le choix des moteurs et leur pilotage pour choisir  l’amplitude de rotation nécessaire (prévision: </a:t>
            </a:r>
            <a:r>
              <a:rPr lang="fr-FR" dirty="0" err="1"/>
              <a:t>moteur+hélice+électronique</a:t>
            </a:r>
            <a:r>
              <a:rPr lang="fr-FR" dirty="0"/>
              <a:t> de direction=90g)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3652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B3409-F159-4DE9-87B5-661F4CCA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Dispositifs retenus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3248A20-510A-406F-9A6F-0B25A2AA0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73"/>
          <a:stretch/>
        </p:blipFill>
        <p:spPr>
          <a:xfrm>
            <a:off x="644695" y="1388857"/>
            <a:ext cx="3241505" cy="2311076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67D7EFB-253E-4F97-8A5A-6F6CAA5EC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0" r="15525"/>
          <a:stretch/>
        </p:blipFill>
        <p:spPr>
          <a:xfrm>
            <a:off x="4529642" y="1413948"/>
            <a:ext cx="3118588" cy="2462136"/>
          </a:xfrm>
        </p:spPr>
      </p:pic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49685976-23C3-4960-B9A4-81D66B181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324669"/>
              </p:ext>
            </p:extLst>
          </p:nvPr>
        </p:nvGraphicFramePr>
        <p:xfrm>
          <a:off x="304799" y="4790898"/>
          <a:ext cx="11641668" cy="1237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0556">
                  <a:extLst>
                    <a:ext uri="{9D8B030D-6E8A-4147-A177-3AD203B41FA5}">
                      <a16:colId xmlns:a16="http://schemas.microsoft.com/office/drawing/2014/main" val="2221245267"/>
                    </a:ext>
                  </a:extLst>
                </a:gridCol>
                <a:gridCol w="3880556">
                  <a:extLst>
                    <a:ext uri="{9D8B030D-6E8A-4147-A177-3AD203B41FA5}">
                      <a16:colId xmlns:a16="http://schemas.microsoft.com/office/drawing/2014/main" val="3847367632"/>
                    </a:ext>
                  </a:extLst>
                </a:gridCol>
                <a:gridCol w="3880556">
                  <a:extLst>
                    <a:ext uri="{9D8B030D-6E8A-4147-A177-3AD203B41FA5}">
                      <a16:colId xmlns:a16="http://schemas.microsoft.com/office/drawing/2014/main" val="2074036597"/>
                    </a:ext>
                  </a:extLst>
                </a:gridCol>
              </a:tblGrid>
              <a:tr h="412457">
                <a:tc>
                  <a:txBody>
                    <a:bodyPr/>
                    <a:lstStyle/>
                    <a:p>
                      <a:r>
                        <a:rPr lang="fr-FR" dirty="0"/>
                        <a:t>Dispositif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Dispositif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Dispositif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357076"/>
                  </a:ext>
                </a:extLst>
              </a:tr>
              <a:tr h="412457">
                <a:tc>
                  <a:txBody>
                    <a:bodyPr/>
                    <a:lstStyle/>
                    <a:p>
                      <a:r>
                        <a:rPr lang="fr-FR" dirty="0"/>
                        <a:t>Propulsion/vitesse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Masse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Pas de servomoteur à contrôler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711399"/>
                  </a:ext>
                </a:extLst>
              </a:tr>
              <a:tr h="41245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Dirigeabilité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397567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E357B996-A8D8-4C65-BB4B-9A9DD971F2A6}"/>
              </a:ext>
            </a:extLst>
          </p:cNvPr>
          <p:cNvSpPr txBox="1"/>
          <p:nvPr/>
        </p:nvSpPr>
        <p:spPr>
          <a:xfrm>
            <a:off x="4373033" y="4421566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/>
              <a:t>Avantages des dispositifs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D6F782B-73A8-4DB0-93F1-580C65B3DF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0" r="17768"/>
          <a:stretch/>
        </p:blipFill>
        <p:spPr>
          <a:xfrm>
            <a:off x="8496450" y="1278244"/>
            <a:ext cx="3241505" cy="274936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02B04EF-EC2E-4B47-BE04-C27A29E47904}"/>
              </a:ext>
            </a:extLst>
          </p:cNvPr>
          <p:cNvSpPr txBox="1"/>
          <p:nvPr/>
        </p:nvSpPr>
        <p:spPr>
          <a:xfrm>
            <a:off x="1273196" y="3842941"/>
            <a:ext cx="226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0C78D61-9B0A-4C14-BE0C-671E66FE470F}"/>
              </a:ext>
            </a:extLst>
          </p:cNvPr>
          <p:cNvSpPr txBox="1"/>
          <p:nvPr/>
        </p:nvSpPr>
        <p:spPr>
          <a:xfrm>
            <a:off x="4994256" y="3842941"/>
            <a:ext cx="226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60F78B6-8CF6-43DD-87EC-ECA249C66C03}"/>
              </a:ext>
            </a:extLst>
          </p:cNvPr>
          <p:cNvSpPr txBox="1"/>
          <p:nvPr/>
        </p:nvSpPr>
        <p:spPr>
          <a:xfrm>
            <a:off x="8985825" y="3840989"/>
            <a:ext cx="226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1034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D397131D-DC04-CFB9-9612-EF496D782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831" y="1348067"/>
            <a:ext cx="5276596" cy="251702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6468CB5-290F-4032-929F-BC78B4EC4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472" y="1078077"/>
            <a:ext cx="3399205" cy="2817902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0B63485-9C1E-408B-A70F-F02CE2D6A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118533"/>
            <a:ext cx="10515600" cy="1325563"/>
          </a:xfrm>
        </p:spPr>
        <p:txBody>
          <a:bodyPr/>
          <a:lstStyle/>
          <a:p>
            <a:pPr algn="ctr"/>
            <a:r>
              <a:rPr lang="fr-FR" b="1" dirty="0"/>
              <a:t>Système d’orientation des moteurs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71BCAFCC-59D7-4216-9F92-A3201A267A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1F75783-7A51-43D1-9DB1-36BE0CD871FD}"/>
              </a:ext>
            </a:extLst>
          </p:cNvPr>
          <p:cNvSpPr txBox="1"/>
          <p:nvPr/>
        </p:nvSpPr>
        <p:spPr>
          <a:xfrm>
            <a:off x="1582246" y="4034372"/>
            <a:ext cx="3548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Fig1: A </a:t>
            </a:r>
          </a:p>
        </p:txBody>
      </p:sp>
      <p:sp>
        <p:nvSpPr>
          <p:cNvPr id="17" name="AutoShape 6" descr="Un moteur qui a de la tête : le Servomoteur • Le blog d'Eskimon">
            <a:extLst>
              <a:ext uri="{FF2B5EF4-FFF2-40B4-BE49-F238E27FC236}">
                <a16:creationId xmlns:a16="http://schemas.microsoft.com/office/drawing/2014/main" id="{D1E96ECE-BB6A-4324-BC2F-B55A65E4EE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FB3F4B8-8CC4-4334-BBB9-53D4A1B5FE17}"/>
              </a:ext>
            </a:extLst>
          </p:cNvPr>
          <p:cNvSpPr txBox="1"/>
          <p:nvPr/>
        </p:nvSpPr>
        <p:spPr>
          <a:xfrm>
            <a:off x="3965599" y="5646374"/>
            <a:ext cx="5220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Sortie servomoteur en engrenage pour créer la rotation sur l’axe x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7776963E-55E3-41DC-B0C3-C50F822004D9}"/>
              </a:ext>
            </a:extLst>
          </p:cNvPr>
          <p:cNvCxnSpPr>
            <a:cxnSpLocks/>
          </p:cNvCxnSpPr>
          <p:nvPr/>
        </p:nvCxnSpPr>
        <p:spPr>
          <a:xfrm flipH="1" flipV="1">
            <a:off x="3888852" y="2403640"/>
            <a:ext cx="2712324" cy="3242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0BCB24B-5114-4B83-9256-29AD5D8B7E7C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6575832" y="3337560"/>
            <a:ext cx="3886428" cy="2308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562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21790-0B0C-471D-A34E-074E388A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634" y="-48943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Nécessité du choix des matériaux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E386565-B4FA-416C-8F82-202BA382F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232" y="3429000"/>
            <a:ext cx="2105758" cy="20451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0B976DC-CD48-40D6-80F8-223AD839C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08" y="1465988"/>
            <a:ext cx="4147607" cy="22191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9B1343B-A77E-47AE-8BAF-8ED13239D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2369" y="1348476"/>
            <a:ext cx="2334634" cy="20805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5C6727F-63C9-4100-A6F0-AF85BC51C8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8826" y="2574609"/>
            <a:ext cx="1228302" cy="101645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96A4757-46FE-41CF-B82A-03730C646F8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494215" y="2575547"/>
            <a:ext cx="3789629" cy="68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166CFB7E-B3B0-4D81-9DEA-DBF243B61333}"/>
              </a:ext>
            </a:extLst>
          </p:cNvPr>
          <p:cNvSpPr txBox="1"/>
          <p:nvPr/>
        </p:nvSpPr>
        <p:spPr>
          <a:xfrm>
            <a:off x="5156064" y="2016847"/>
            <a:ext cx="263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 pièces à imprimer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37554977-FFAD-415A-A7C8-3F976D28CC0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2" t="42591" r="60219" b="-1260"/>
          <a:stretch/>
        </p:blipFill>
        <p:spPr>
          <a:xfrm>
            <a:off x="5328037" y="5029684"/>
            <a:ext cx="2594747" cy="151716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3C7027CA-10AE-4AE6-9F16-45E0E6B97DBC}"/>
              </a:ext>
            </a:extLst>
          </p:cNvPr>
          <p:cNvCxnSpPr>
            <a:cxnSpLocks/>
          </p:cNvCxnSpPr>
          <p:nvPr/>
        </p:nvCxnSpPr>
        <p:spPr>
          <a:xfrm>
            <a:off x="4487521" y="2960176"/>
            <a:ext cx="1006628" cy="202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752B5945-7A5C-48FB-A155-68B5DFDF26C1}"/>
              </a:ext>
            </a:extLst>
          </p:cNvPr>
          <p:cNvSpPr txBox="1"/>
          <p:nvPr/>
        </p:nvSpPr>
        <p:spPr>
          <a:xfrm rot="3789733">
            <a:off x="4175714" y="3687984"/>
            <a:ext cx="196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 pièces à acheter</a:t>
            </a:r>
          </a:p>
        </p:txBody>
      </p:sp>
      <p:pic>
        <p:nvPicPr>
          <p:cNvPr id="1026" name="Picture 2" descr="UBC Bearing 627 2Z Roulement à billes radial Ø de perçage 7 mm Ø extérieur 22 mm Régime (max.) 30000 tr&amp;#47;min">
            <a:extLst>
              <a:ext uri="{FF2B5EF4-FFF2-40B4-BE49-F238E27FC236}">
                <a16:creationId xmlns:a16="http://schemas.microsoft.com/office/drawing/2014/main" id="{50A03892-4346-873D-B966-D08430319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711929" y="5146716"/>
            <a:ext cx="1303726" cy="13037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506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9715F780-D96B-00C2-FEC8-41644E8AA1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1" t="13450" b="2456"/>
          <a:stretch/>
        </p:blipFill>
        <p:spPr>
          <a:xfrm>
            <a:off x="1303112" y="670373"/>
            <a:ext cx="7180848" cy="576713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A183F41-42A4-4765-B3EA-1EE383FDF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94" y="759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Choix des matériaux d’impression</a:t>
            </a:r>
          </a:p>
        </p:txBody>
      </p:sp>
      <p:graphicFrame>
        <p:nvGraphicFramePr>
          <p:cNvPr id="14" name="Tableau 14">
            <a:extLst>
              <a:ext uri="{FF2B5EF4-FFF2-40B4-BE49-F238E27FC236}">
                <a16:creationId xmlns:a16="http://schemas.microsoft.com/office/drawing/2014/main" id="{2AFBFE25-83AE-C0B6-DC1D-CEB7ADB5D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593475"/>
              </p:ext>
            </p:extLst>
          </p:nvPr>
        </p:nvGraphicFramePr>
        <p:xfrm>
          <a:off x="829536" y="2798788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450886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04205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822996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62485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PETG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5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Module d’Young [</a:t>
                      </a:r>
                      <a:r>
                        <a:rPr lang="fr-FR" dirty="0" err="1"/>
                        <a:t>Mpa</a:t>
                      </a:r>
                      <a:r>
                        <a:rPr lang="fr-FR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52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929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Test Charpy [J/m²]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12,6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236903"/>
                  </a:ext>
                </a:extLst>
              </a:tr>
            </a:tbl>
          </a:graphicData>
        </a:graphic>
      </p:graphicFrame>
      <p:sp>
        <p:nvSpPr>
          <p:cNvPr id="19" name="ZoneTexte 18">
            <a:extLst>
              <a:ext uri="{FF2B5EF4-FFF2-40B4-BE49-F238E27FC236}">
                <a16:creationId xmlns:a16="http://schemas.microsoft.com/office/drawing/2014/main" id="{3DF7A384-4D65-13CE-21B0-388739F61906}"/>
              </a:ext>
            </a:extLst>
          </p:cNvPr>
          <p:cNvSpPr txBox="1"/>
          <p:nvPr/>
        </p:nvSpPr>
        <p:spPr>
          <a:xfrm>
            <a:off x="3040753" y="6426094"/>
            <a:ext cx="5077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Source : erm-fabtest.com, polymaker (constructeur)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52F05DE7-77C4-6C9F-B162-DBBCB503523D}"/>
              </a:ext>
            </a:extLst>
          </p:cNvPr>
          <p:cNvGrpSpPr/>
          <p:nvPr/>
        </p:nvGrpSpPr>
        <p:grpSpPr>
          <a:xfrm>
            <a:off x="9191678" y="2365650"/>
            <a:ext cx="2854696" cy="3079606"/>
            <a:chOff x="9191678" y="1812198"/>
            <a:chExt cx="2854696" cy="3079606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432CB82E-1468-EC4A-E808-56BEC96F91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86" t="1553" r="2638" b="2112"/>
            <a:stretch/>
          </p:blipFill>
          <p:spPr>
            <a:xfrm>
              <a:off x="9588518" y="1812198"/>
              <a:ext cx="1942587" cy="1973179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D652E55E-F436-F9FC-96BD-203A230A60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07" t="22145"/>
            <a:stretch/>
          </p:blipFill>
          <p:spPr>
            <a:xfrm>
              <a:off x="9191678" y="3801548"/>
              <a:ext cx="2854696" cy="10902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6743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371A25E-AA59-4CAE-B8C0-B9221E2CF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Choix des matériaux achetés</a:t>
            </a:r>
          </a:p>
        </p:txBody>
      </p:sp>
      <p:pic>
        <p:nvPicPr>
          <p:cNvPr id="5122" name="Picture 2" descr="Propriétés comparées des matériaux - MetalBlog">
            <a:extLst>
              <a:ext uri="{FF2B5EF4-FFF2-40B4-BE49-F238E27FC236}">
                <a16:creationId xmlns:a16="http://schemas.microsoft.com/office/drawing/2014/main" id="{FC91AF82-6537-4983-B9DC-9388B782B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6"/>
          <a:stretch/>
        </p:blipFill>
        <p:spPr bwMode="auto">
          <a:xfrm>
            <a:off x="211697" y="890902"/>
            <a:ext cx="5884303" cy="428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8369E38-544A-4514-9914-7F3AA4F45120}"/>
              </a:ext>
            </a:extLst>
          </p:cNvPr>
          <p:cNvSpPr txBox="1"/>
          <p:nvPr/>
        </p:nvSpPr>
        <p:spPr>
          <a:xfrm>
            <a:off x="211697" y="4801651"/>
            <a:ext cx="465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Diagramme d’</a:t>
            </a:r>
            <a:r>
              <a:rPr lang="fr-FR" sz="1200" dirty="0" err="1"/>
              <a:t>Ashby</a:t>
            </a:r>
            <a:endParaRPr lang="fr-FR" sz="12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039D379-5EE3-46A2-8793-66CF1B271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51" y="5476535"/>
            <a:ext cx="9798805" cy="104050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50C8A19-14AA-4D43-9D0A-571FB3DCC0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102" r="60045"/>
          <a:stretch/>
        </p:blipFill>
        <p:spPr>
          <a:xfrm>
            <a:off x="6336200" y="1460352"/>
            <a:ext cx="4777399" cy="26726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8886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55FED-8C11-E8CA-4064-85CBE22A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Dimensionnement axe de rotation </a:t>
            </a:r>
            <a:r>
              <a:rPr lang="fr-FR" sz="1600" dirty="0"/>
              <a:t>et autres éléments en carbone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89AF4CC-4AF5-5F65-822A-E59EF9274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721" y="1881188"/>
            <a:ext cx="7024809" cy="23913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746B568-F38E-442A-082C-5D4E72C889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" t="42591" r="60219" b="-1260"/>
          <a:stretch/>
        </p:blipFill>
        <p:spPr>
          <a:xfrm>
            <a:off x="443633" y="2341081"/>
            <a:ext cx="2594747" cy="151716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4A6B4CD-6569-D130-1F58-61DFBB47864C}"/>
              </a:ext>
            </a:extLst>
          </p:cNvPr>
          <p:cNvCxnSpPr/>
          <p:nvPr/>
        </p:nvCxnSpPr>
        <p:spPr>
          <a:xfrm>
            <a:off x="3156284" y="3076839"/>
            <a:ext cx="74595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8F11E31A-0828-32D9-D3ED-725E982CABB6}"/>
              </a:ext>
            </a:extLst>
          </p:cNvPr>
          <p:cNvSpPr txBox="1"/>
          <p:nvPr/>
        </p:nvSpPr>
        <p:spPr>
          <a:xfrm>
            <a:off x="2372227" y="5059727"/>
            <a:ext cx="800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Quel diamètre choisir pour avoir une flèche acceptable ? </a:t>
            </a:r>
            <a:r>
              <a:rPr lang="fr-FR" dirty="0"/>
              <a:t>Compromis masse/flèche</a:t>
            </a:r>
          </a:p>
        </p:txBody>
      </p:sp>
    </p:spTree>
    <p:extLst>
      <p:ext uri="{BB962C8B-B14F-4D97-AF65-F5344CB8AC3E}">
        <p14:creationId xmlns:p14="http://schemas.microsoft.com/office/powerpoint/2010/main" val="3029045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AD6D1AA4-195E-D5F9-3580-EA318DAD2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Dimensionnement axe de rotation </a:t>
            </a:r>
            <a:r>
              <a:rPr lang="fr-FR" sz="1600" dirty="0"/>
              <a:t>et autre éléments en carbone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523F599-CF92-136A-44EC-2F3EA736C8A3}"/>
                  </a:ext>
                </a:extLst>
              </p:cNvPr>
              <p:cNvSpPr txBox="1"/>
              <p:nvPr/>
            </p:nvSpPr>
            <p:spPr>
              <a:xfrm>
                <a:off x="6975909" y="2598379"/>
                <a:ext cx="1662057" cy="69346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è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𝑐h𝑒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523F599-CF92-136A-44EC-2F3EA736C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909" y="2598379"/>
                <a:ext cx="1662057" cy="693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e 12">
            <a:extLst>
              <a:ext uri="{FF2B5EF4-FFF2-40B4-BE49-F238E27FC236}">
                <a16:creationId xmlns:a16="http://schemas.microsoft.com/office/drawing/2014/main" id="{35CB680D-252B-369B-9AF7-CD8E65ACB931}"/>
              </a:ext>
            </a:extLst>
          </p:cNvPr>
          <p:cNvGrpSpPr/>
          <p:nvPr/>
        </p:nvGrpSpPr>
        <p:grpSpPr>
          <a:xfrm>
            <a:off x="745458" y="1969805"/>
            <a:ext cx="5001323" cy="1933845"/>
            <a:chOff x="1309338" y="2106965"/>
            <a:chExt cx="5001323" cy="1933845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7F6518EE-A2B3-A77F-D7AD-DB285D67A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9338" y="2106965"/>
              <a:ext cx="5001323" cy="19338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4494502C-5DFA-043C-63BA-4040C2697912}"/>
                    </a:ext>
                  </a:extLst>
                </p:cNvPr>
                <p:cNvSpPr txBox="1"/>
                <p:nvPr/>
              </p:nvSpPr>
              <p:spPr>
                <a:xfrm>
                  <a:off x="1588168" y="3290500"/>
                  <a:ext cx="1690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4494502C-5DFA-043C-63BA-4040C269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8168" y="3290500"/>
                  <a:ext cx="16908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5714" t="-45652" r="-110714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6DE9E0D-994E-CFC9-26D1-FB6A7DEDE378}"/>
              </a:ext>
            </a:extLst>
          </p:cNvPr>
          <p:cNvCxnSpPr/>
          <p:nvPr/>
        </p:nvCxnSpPr>
        <p:spPr>
          <a:xfrm>
            <a:off x="6061509" y="2949706"/>
            <a:ext cx="74595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>
            <a:extLst>
              <a:ext uri="{FF2B5EF4-FFF2-40B4-BE49-F238E27FC236}">
                <a16:creationId xmlns:a16="http://schemas.microsoft.com/office/drawing/2014/main" id="{1509A21F-2DFA-CCC0-7A3B-C51E6AC040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2" t="42591" r="60219" b="-1260"/>
          <a:stretch/>
        </p:blipFill>
        <p:spPr>
          <a:xfrm>
            <a:off x="8844095" y="2186528"/>
            <a:ext cx="2594747" cy="1517161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7D544C53-46D8-AAB2-FF27-A56C886610BE}"/>
                  </a:ext>
                </a:extLst>
              </p:cNvPr>
              <p:cNvSpPr txBox="1"/>
              <p:nvPr/>
            </p:nvSpPr>
            <p:spPr>
              <a:xfrm>
                <a:off x="8839382" y="3153917"/>
                <a:ext cx="947502" cy="5528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7D544C53-46D8-AAB2-FF27-A56C88661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382" y="3153917"/>
                <a:ext cx="947502" cy="5528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DB8D6E83-F387-60F0-B211-E9011DC05647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71083" y="3153332"/>
            <a:ext cx="138500" cy="41551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1C5CF556-8723-64EC-91B8-F25D2086F876}"/>
                  </a:ext>
                </a:extLst>
              </p:cNvPr>
              <p:cNvSpPr txBox="1"/>
              <p:nvPr/>
            </p:nvSpPr>
            <p:spPr>
              <a:xfrm>
                <a:off x="8426709" y="4809000"/>
                <a:ext cx="2363211" cy="11079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𝑐𝑎𝑟𝑏𝑜𝑛𝑒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500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𝐺𝑃𝑎</m:t>
                      </m:r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=6.37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fr-F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è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𝑐h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=0,15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fr-FR" b="0" dirty="0"/>
              </a:p>
              <a:p>
                <a:endParaRPr lang="fr-FR" b="0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1C5CF556-8723-64EC-91B8-F25D2086F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709" y="4809000"/>
                <a:ext cx="2363211" cy="1107996"/>
              </a:xfrm>
              <a:prstGeom prst="rect">
                <a:avLst/>
              </a:prstGeom>
              <a:blipFill>
                <a:blip r:embed="rId7"/>
                <a:stretch>
                  <a:fillRect l="-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66809434-2422-2E32-3D22-2226D17D3A4A}"/>
              </a:ext>
            </a:extLst>
          </p:cNvPr>
          <p:cNvCxnSpPr>
            <a:cxnSpLocks/>
          </p:cNvCxnSpPr>
          <p:nvPr/>
        </p:nvCxnSpPr>
        <p:spPr>
          <a:xfrm flipH="1">
            <a:off x="7439927" y="5393650"/>
            <a:ext cx="64027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65B89D1-F097-3FC2-E793-E49BAD474014}"/>
                  </a:ext>
                </a:extLst>
              </p:cNvPr>
              <p:cNvSpPr txBox="1"/>
              <p:nvPr/>
            </p:nvSpPr>
            <p:spPr>
              <a:xfrm>
                <a:off x="5746781" y="5224498"/>
                <a:ext cx="13973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=6,92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65B89D1-F097-3FC2-E793-E49BAD474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781" y="5224498"/>
                <a:ext cx="1397306" cy="276999"/>
              </a:xfrm>
              <a:prstGeom prst="rect">
                <a:avLst/>
              </a:prstGeom>
              <a:blipFill>
                <a:blip r:embed="rId8"/>
                <a:stretch>
                  <a:fillRect l="-3930" r="-2183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5AA0336F-1F45-00CD-44E2-D14D2999D542}"/>
                  </a:ext>
                </a:extLst>
              </p:cNvPr>
              <p:cNvSpPr txBox="1"/>
              <p:nvPr/>
            </p:nvSpPr>
            <p:spPr>
              <a:xfrm>
                <a:off x="1851491" y="5387440"/>
                <a:ext cx="1092735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=7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5AA0336F-1F45-00CD-44E2-D14D2999D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491" y="5387440"/>
                <a:ext cx="1092735" cy="276999"/>
              </a:xfrm>
              <a:prstGeom prst="rect">
                <a:avLst/>
              </a:prstGeom>
              <a:blipFill>
                <a:blip r:embed="rId9"/>
                <a:stretch>
                  <a:fillRect l="-4420" r="-2210" b="-42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ZoneTexte 29">
            <a:extLst>
              <a:ext uri="{FF2B5EF4-FFF2-40B4-BE49-F238E27FC236}">
                <a16:creationId xmlns:a16="http://schemas.microsoft.com/office/drawing/2014/main" id="{5BF11598-7E7E-CD75-363C-BA3A4904585E}"/>
              </a:ext>
            </a:extLst>
          </p:cNvPr>
          <p:cNvSpPr txBox="1"/>
          <p:nvPr/>
        </p:nvSpPr>
        <p:spPr>
          <a:xfrm>
            <a:off x="1024288" y="4855166"/>
            <a:ext cx="283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Choix vis-à-vis des produits :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65306C3-7C04-5C34-B482-8FA8C0ED08AD}"/>
              </a:ext>
            </a:extLst>
          </p:cNvPr>
          <p:cNvSpPr txBox="1"/>
          <p:nvPr/>
        </p:nvSpPr>
        <p:spPr>
          <a:xfrm>
            <a:off x="7906499" y="6046432"/>
            <a:ext cx="3459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F avec hélice constructeur, pas la plus grande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B6E87FCA-8E37-3259-B875-0E4F404D6A59}"/>
              </a:ext>
            </a:extLst>
          </p:cNvPr>
          <p:cNvCxnSpPr>
            <a:cxnSpLocks/>
          </p:cNvCxnSpPr>
          <p:nvPr/>
        </p:nvCxnSpPr>
        <p:spPr>
          <a:xfrm>
            <a:off x="10141468" y="3802380"/>
            <a:ext cx="0" cy="6868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561B8157-45E0-7FEE-1F82-6495015FAB65}"/>
              </a:ext>
            </a:extLst>
          </p:cNvPr>
          <p:cNvCxnSpPr>
            <a:cxnSpLocks/>
          </p:cNvCxnSpPr>
          <p:nvPr/>
        </p:nvCxnSpPr>
        <p:spPr>
          <a:xfrm flipH="1">
            <a:off x="4391927" y="5393650"/>
            <a:ext cx="64027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115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168C14-A099-40A2-8E60-F5DD8A818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6675"/>
            <a:ext cx="10515600" cy="1325563"/>
          </a:xfrm>
        </p:spPr>
        <p:txBody>
          <a:bodyPr/>
          <a:lstStyle/>
          <a:p>
            <a:pPr algn="ctr"/>
            <a:r>
              <a:rPr lang="fr-FR" b="1" dirty="0"/>
              <a:t>Servomoteur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6B94CF1-677A-4860-8813-5C5C86EC95A1}"/>
              </a:ext>
            </a:extLst>
          </p:cNvPr>
          <p:cNvGrpSpPr/>
          <p:nvPr/>
        </p:nvGrpSpPr>
        <p:grpSpPr>
          <a:xfrm>
            <a:off x="7750214" y="923190"/>
            <a:ext cx="3564466" cy="4253357"/>
            <a:chOff x="7293014" y="880856"/>
            <a:chExt cx="3564466" cy="4253357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16D6643A-7782-40A9-98AF-DFAC8663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5128" y="880856"/>
              <a:ext cx="2548144" cy="2548144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71BBE6BE-B167-4786-B5BA-06FC7AA1D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65128" y="3429000"/>
              <a:ext cx="2962688" cy="1705213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53482624-7426-4C67-B917-272DF4D4F3AF}"/>
                </a:ext>
              </a:extLst>
            </p:cNvPr>
            <p:cNvSpPr txBox="1"/>
            <p:nvPr/>
          </p:nvSpPr>
          <p:spPr>
            <a:xfrm>
              <a:off x="7293014" y="985721"/>
              <a:ext cx="3564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i="1" dirty="0"/>
                <a:t>Micro Servo SG90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17E11A0B-4FB4-4DBD-8BE8-2CA28CE70479}"/>
              </a:ext>
            </a:extLst>
          </p:cNvPr>
          <p:cNvGrpSpPr/>
          <p:nvPr/>
        </p:nvGrpSpPr>
        <p:grpSpPr>
          <a:xfrm>
            <a:off x="4280447" y="1096112"/>
            <a:ext cx="3182879" cy="4030829"/>
            <a:chOff x="4670259" y="1070389"/>
            <a:chExt cx="3182879" cy="4030829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EB21EFA4-130E-4BD8-8EDA-CFE2492393BB}"/>
                </a:ext>
              </a:extLst>
            </p:cNvPr>
            <p:cNvGrpSpPr/>
            <p:nvPr/>
          </p:nvGrpSpPr>
          <p:grpSpPr>
            <a:xfrm>
              <a:off x="4670259" y="1070389"/>
              <a:ext cx="3006114" cy="4030829"/>
              <a:chOff x="4677834" y="1096112"/>
              <a:chExt cx="3006114" cy="4030829"/>
            </a:xfrm>
          </p:grpSpPr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A8AE34F1-30B4-4142-B742-EF1E35E57F2F}"/>
                  </a:ext>
                </a:extLst>
              </p:cNvPr>
              <p:cNvGrpSpPr/>
              <p:nvPr/>
            </p:nvGrpSpPr>
            <p:grpSpPr>
              <a:xfrm>
                <a:off x="4677834" y="1096112"/>
                <a:ext cx="2929950" cy="2830511"/>
                <a:chOff x="4677834" y="1096112"/>
                <a:chExt cx="2929950" cy="2830511"/>
              </a:xfrm>
            </p:grpSpPr>
            <p:pic>
              <p:nvPicPr>
                <p:cNvPr id="15" name="Image 14">
                  <a:extLst>
                    <a:ext uri="{FF2B5EF4-FFF2-40B4-BE49-F238E27FC236}">
                      <a16:creationId xmlns:a16="http://schemas.microsoft.com/office/drawing/2014/main" id="{96AC92A1-5AC7-44A0-A975-442D4C1B8E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77834" y="1258888"/>
                  <a:ext cx="2667735" cy="2667735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02D2ABA1-8B3C-47CF-AC94-F13AA7EE6BDD}"/>
                    </a:ext>
                  </a:extLst>
                </p:cNvPr>
                <p:cNvSpPr txBox="1"/>
                <p:nvPr/>
              </p:nvSpPr>
              <p:spPr>
                <a:xfrm>
                  <a:off x="4784887" y="1096112"/>
                  <a:ext cx="282289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400" i="1" dirty="0"/>
                    <a:t>Micro Servo GS-3005</a:t>
                  </a:r>
                </a:p>
              </p:txBody>
            </p:sp>
          </p:grpSp>
          <p:pic>
            <p:nvPicPr>
              <p:cNvPr id="19" name="Image 18">
                <a:extLst>
                  <a:ext uri="{FF2B5EF4-FFF2-40B4-BE49-F238E27FC236}">
                    <a16:creationId xmlns:a16="http://schemas.microsoft.com/office/drawing/2014/main" id="{32B0E6EA-98C7-4DD1-A852-3A18A759D7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97523" y="3926623"/>
                <a:ext cx="2686425" cy="1200318"/>
              </a:xfrm>
              <a:prstGeom prst="rect">
                <a:avLst/>
              </a:prstGeom>
            </p:spPr>
          </p:pic>
        </p:grp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5506554B-BBE8-4F1B-BFE9-1C539B4FD2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2237"/>
            <a:stretch/>
          </p:blipFill>
          <p:spPr>
            <a:xfrm>
              <a:off x="4890450" y="3443999"/>
              <a:ext cx="2962688" cy="302889"/>
            </a:xfrm>
            <a:prstGeom prst="rect">
              <a:avLst/>
            </a:prstGeom>
          </p:spPr>
        </p:pic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BC7C4B1-AE58-4AC3-A7C3-72DACC8031FF}"/>
              </a:ext>
            </a:extLst>
          </p:cNvPr>
          <p:cNvGrpSpPr/>
          <p:nvPr/>
        </p:nvGrpSpPr>
        <p:grpSpPr>
          <a:xfrm>
            <a:off x="870329" y="1096112"/>
            <a:ext cx="3168852" cy="3865737"/>
            <a:chOff x="870329" y="1096112"/>
            <a:chExt cx="3168852" cy="3865737"/>
          </a:xfrm>
        </p:grpSpPr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063A604C-03CA-4320-824F-9FB62DC7B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378" y="1382770"/>
              <a:ext cx="2396801" cy="2396801"/>
            </a:xfrm>
            <a:prstGeom prst="rect">
              <a:avLst/>
            </a:prstGeom>
          </p:spPr>
        </p:pic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CC30FCB1-1B31-4B6F-AB6A-DD64C27957B7}"/>
                </a:ext>
              </a:extLst>
            </p:cNvPr>
            <p:cNvSpPr txBox="1"/>
            <p:nvPr/>
          </p:nvSpPr>
          <p:spPr>
            <a:xfrm>
              <a:off x="870329" y="1096112"/>
              <a:ext cx="28228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i="1" dirty="0"/>
                <a:t>Micro Servo FS90</a:t>
              </a:r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43900567-134D-4C0A-B5CC-C724F9092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8387" y="3694847"/>
              <a:ext cx="3000794" cy="1267002"/>
            </a:xfrm>
            <a:prstGeom prst="rect">
              <a:avLst/>
            </a:prstGeom>
          </p:spPr>
        </p:pic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57140C05-0FAB-4FD9-A6A0-31958D2558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2237"/>
            <a:stretch/>
          </p:blipFill>
          <p:spPr>
            <a:xfrm>
              <a:off x="1038387" y="3395958"/>
              <a:ext cx="2962688" cy="302889"/>
            </a:xfrm>
            <a:prstGeom prst="rect">
              <a:avLst/>
            </a:prstGeom>
          </p:spPr>
        </p:pic>
      </p:grpSp>
      <p:graphicFrame>
        <p:nvGraphicFramePr>
          <p:cNvPr id="32" name="Tableau 32">
            <a:extLst>
              <a:ext uri="{FF2B5EF4-FFF2-40B4-BE49-F238E27FC236}">
                <a16:creationId xmlns:a16="http://schemas.microsoft.com/office/drawing/2014/main" id="{792D81C7-6A5F-406A-8E75-36BD13CC9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033455"/>
              </p:ext>
            </p:extLst>
          </p:nvPr>
        </p:nvGraphicFramePr>
        <p:xfrm>
          <a:off x="1083378" y="5098720"/>
          <a:ext cx="229998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993">
                  <a:extLst>
                    <a:ext uri="{9D8B030D-6E8A-4147-A177-3AD203B41FA5}">
                      <a16:colId xmlns:a16="http://schemas.microsoft.com/office/drawing/2014/main" val="415916451"/>
                    </a:ext>
                  </a:extLst>
                </a:gridCol>
                <a:gridCol w="1149993">
                  <a:extLst>
                    <a:ext uri="{9D8B030D-6E8A-4147-A177-3AD203B41FA5}">
                      <a16:colId xmlns:a16="http://schemas.microsoft.com/office/drawing/2014/main" val="166979358"/>
                    </a:ext>
                  </a:extLst>
                </a:gridCol>
              </a:tblGrid>
              <a:tr h="322555">
                <a:tc>
                  <a:txBody>
                    <a:bodyPr/>
                    <a:lstStyle/>
                    <a:p>
                      <a:r>
                        <a:rPr lang="fr-F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2148"/>
                  </a:ext>
                </a:extLst>
              </a:tr>
              <a:tr h="241917">
                <a:tc>
                  <a:txBody>
                    <a:bodyPr/>
                    <a:lstStyle/>
                    <a:p>
                      <a:r>
                        <a:rPr lang="fr-FR" sz="1100" dirty="0"/>
                        <a:t>Tension d’alim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Vitesse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914507"/>
                  </a:ext>
                </a:extLst>
              </a:tr>
              <a:tr h="32255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Couple?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17869"/>
                  </a:ext>
                </a:extLst>
              </a:tr>
              <a:tr h="322555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Masse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244205"/>
                  </a:ext>
                </a:extLst>
              </a:tr>
            </a:tbl>
          </a:graphicData>
        </a:graphic>
      </p:graphicFrame>
      <p:graphicFrame>
        <p:nvGraphicFramePr>
          <p:cNvPr id="35" name="Tableau 32">
            <a:extLst>
              <a:ext uri="{FF2B5EF4-FFF2-40B4-BE49-F238E27FC236}">
                <a16:creationId xmlns:a16="http://schemas.microsoft.com/office/drawing/2014/main" id="{66445EBC-09BB-49FA-AEBE-2003F802D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689178"/>
              </p:ext>
            </p:extLst>
          </p:nvPr>
        </p:nvGraphicFramePr>
        <p:xfrm>
          <a:off x="4500638" y="5252186"/>
          <a:ext cx="2538790" cy="126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395">
                  <a:extLst>
                    <a:ext uri="{9D8B030D-6E8A-4147-A177-3AD203B41FA5}">
                      <a16:colId xmlns:a16="http://schemas.microsoft.com/office/drawing/2014/main" val="415916451"/>
                    </a:ext>
                  </a:extLst>
                </a:gridCol>
                <a:gridCol w="1269395">
                  <a:extLst>
                    <a:ext uri="{9D8B030D-6E8A-4147-A177-3AD203B41FA5}">
                      <a16:colId xmlns:a16="http://schemas.microsoft.com/office/drawing/2014/main" val="166979358"/>
                    </a:ext>
                  </a:extLst>
                </a:gridCol>
              </a:tblGrid>
              <a:tr h="310005">
                <a:tc>
                  <a:txBody>
                    <a:bodyPr/>
                    <a:lstStyle/>
                    <a:p>
                      <a:r>
                        <a:rPr lang="fr-F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2148"/>
                  </a:ext>
                </a:extLst>
              </a:tr>
              <a:tr h="270303">
                <a:tc>
                  <a:txBody>
                    <a:bodyPr/>
                    <a:lstStyle/>
                    <a:p>
                      <a:r>
                        <a:rPr lang="fr-FR" sz="1100" dirty="0"/>
                        <a:t>Masse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Couple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914507"/>
                  </a:ext>
                </a:extLst>
              </a:tr>
              <a:tr h="310005">
                <a:tc>
                  <a:txBody>
                    <a:bodyPr/>
                    <a:lstStyle/>
                    <a:p>
                      <a:r>
                        <a:rPr lang="fr-FR" sz="1200" dirty="0"/>
                        <a:t>Vitesse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17869"/>
                  </a:ext>
                </a:extLst>
              </a:tr>
              <a:tr h="310005">
                <a:tc>
                  <a:txBody>
                    <a:bodyPr/>
                    <a:lstStyle/>
                    <a:p>
                      <a:r>
                        <a:rPr lang="fr-FR" sz="1200" dirty="0"/>
                        <a:t>Tension d’alim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244205"/>
                  </a:ext>
                </a:extLst>
              </a:tr>
            </a:tbl>
          </a:graphicData>
        </a:graphic>
      </p:graphicFrame>
      <p:graphicFrame>
        <p:nvGraphicFramePr>
          <p:cNvPr id="36" name="Tableau 32">
            <a:extLst>
              <a:ext uri="{FF2B5EF4-FFF2-40B4-BE49-F238E27FC236}">
                <a16:creationId xmlns:a16="http://schemas.microsoft.com/office/drawing/2014/main" id="{4D02A05E-F21A-43C2-98B8-94665345F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45583"/>
              </p:ext>
            </p:extLst>
          </p:nvPr>
        </p:nvGraphicFramePr>
        <p:xfrm>
          <a:off x="8446226" y="5252186"/>
          <a:ext cx="2538790" cy="126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395">
                  <a:extLst>
                    <a:ext uri="{9D8B030D-6E8A-4147-A177-3AD203B41FA5}">
                      <a16:colId xmlns:a16="http://schemas.microsoft.com/office/drawing/2014/main" val="415916451"/>
                    </a:ext>
                  </a:extLst>
                </a:gridCol>
                <a:gridCol w="1269395">
                  <a:extLst>
                    <a:ext uri="{9D8B030D-6E8A-4147-A177-3AD203B41FA5}">
                      <a16:colId xmlns:a16="http://schemas.microsoft.com/office/drawing/2014/main" val="166979358"/>
                    </a:ext>
                  </a:extLst>
                </a:gridCol>
              </a:tblGrid>
              <a:tr h="310005">
                <a:tc>
                  <a:txBody>
                    <a:bodyPr/>
                    <a:lstStyle/>
                    <a:p>
                      <a:r>
                        <a:rPr lang="fr-F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2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100" dirty="0"/>
                        <a:t>Couple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Masse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914507"/>
                  </a:ext>
                </a:extLst>
              </a:tr>
              <a:tr h="310005">
                <a:tc>
                  <a:txBody>
                    <a:bodyPr/>
                    <a:lstStyle/>
                    <a:p>
                      <a:r>
                        <a:rPr lang="fr-FR" sz="1200" dirty="0"/>
                        <a:t>Vitesse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17869"/>
                  </a:ext>
                </a:extLst>
              </a:tr>
              <a:tr h="310005">
                <a:tc>
                  <a:txBody>
                    <a:bodyPr/>
                    <a:lstStyle/>
                    <a:p>
                      <a:r>
                        <a:rPr lang="fr-FR" sz="1200" dirty="0"/>
                        <a:t>Tension d’alim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244205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C6E08C6B-42D0-4F90-B928-118699F03454}"/>
              </a:ext>
            </a:extLst>
          </p:cNvPr>
          <p:cNvSpPr/>
          <p:nvPr/>
        </p:nvSpPr>
        <p:spPr>
          <a:xfrm>
            <a:off x="7823200" y="970867"/>
            <a:ext cx="3461067" cy="58278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521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A2B59F5-736E-246A-BD2E-DF239C280FAC}"/>
              </a:ext>
            </a:extLst>
          </p:cNvPr>
          <p:cNvSpPr txBox="1"/>
          <p:nvPr/>
        </p:nvSpPr>
        <p:spPr>
          <a:xfrm>
            <a:off x="2208035" y="2228671"/>
            <a:ext cx="5938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Hypothèses simplificatrices :</a:t>
            </a:r>
          </a:p>
          <a:p>
            <a:r>
              <a:rPr lang="fr-FR" dirty="0"/>
              <a:t>	-Pas de frottements</a:t>
            </a:r>
          </a:p>
          <a:p>
            <a:r>
              <a:rPr lang="fr-FR" dirty="0"/>
              <a:t>	-Inerties engrènement et servomoteur négligeables</a:t>
            </a:r>
          </a:p>
          <a:p>
            <a:r>
              <a:rPr lang="fr-FR" dirty="0"/>
              <a:t>	-On néglige les masses des câbles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24ABD6-D2FD-2D7B-DD75-F5E04DB01683}"/>
              </a:ext>
            </a:extLst>
          </p:cNvPr>
          <p:cNvSpPr txBox="1"/>
          <p:nvPr/>
        </p:nvSpPr>
        <p:spPr>
          <a:xfrm>
            <a:off x="2208035" y="3452442"/>
            <a:ext cx="713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 application du théorème de l’énergie cinétique sur l’arbre en rotation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A94C30B-C8D9-1B4C-0F4E-9F0F7D9FE9F6}"/>
                  </a:ext>
                </a:extLst>
              </p:cNvPr>
              <p:cNvSpPr txBox="1"/>
              <p:nvPr/>
            </p:nvSpPr>
            <p:spPr>
              <a:xfrm>
                <a:off x="3368777" y="4253049"/>
                <a:ext cx="5148332" cy="492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𝒂𝒓𝒃𝒓𝒆</m:t>
                          </m:r>
                        </m:sub>
                      </m:sSub>
                      <m:sSubSup>
                        <m:sSubSup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𝒂𝒓𝒃𝒓𝒆</m:t>
                          </m:r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𝒗𝒆𝒓𝒔</m:t>
                          </m:r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𝒔𝒆𝒓𝒗𝒐</m:t>
                          </m:r>
                        </m:sub>
                        <m:sup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sSub>
                        <m:sSubPr>
                          <m:ctrlPr>
                            <a:rPr lang="fr-F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l-GR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l-GR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𝜴</m:t>
                              </m:r>
                            </m:e>
                          </m:acc>
                        </m:e>
                        <m:sub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𝒔𝒆𝒓𝒗𝒐</m:t>
                          </m:r>
                        </m:sub>
                      </m:sSub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𝒔𝒆𝒓𝒗𝒐</m:t>
                          </m:r>
                        </m:sub>
                      </m:sSub>
                    </m:oMath>
                  </m:oMathPara>
                </a14:m>
                <a:endParaRPr lang="fr-FR" sz="2400" b="1" i="1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A94C30B-C8D9-1B4C-0F4E-9F0F7D9FE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777" y="4253049"/>
                <a:ext cx="5148332" cy="4928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58CE4B1-16F7-FE27-2415-EDDDD294A435}"/>
                  </a:ext>
                </a:extLst>
              </p:cNvPr>
              <p:cNvSpPr txBox="1"/>
              <p:nvPr/>
            </p:nvSpPr>
            <p:spPr>
              <a:xfrm>
                <a:off x="3966659" y="5247747"/>
                <a:ext cx="4322850" cy="894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l-GR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l-GR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𝜴</m:t>
                              </m:r>
                            </m:e>
                          </m:acc>
                        </m:e>
                        <m:sub>
                          <m:r>
                            <a:rPr lang="fr-FR" sz="2400" b="1" i="1">
                              <a:latin typeface="Cambria Math" panose="02040503050406030204" pitchFamily="18" charset="0"/>
                            </a:rPr>
                            <m:t>𝒔𝒆𝒓𝒗𝒐</m:t>
                          </m:r>
                        </m:sub>
                      </m:sSub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𝒔𝒆𝒓𝒗𝒐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fr-FR" sz="2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fr-F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 i="1">
                                      <a:latin typeface="Cambria Math" panose="02040503050406030204" pitchFamily="18" charset="0"/>
                                    </a:rPr>
                                    <m:t>𝑱</m:t>
                                  </m:r>
                                </m:e>
                                <m:sub>
                                  <m:r>
                                    <a:rPr lang="fr-FR" sz="2400" b="1" i="1">
                                      <a:latin typeface="Cambria Math" panose="02040503050406030204" pitchFamily="18" charset="0"/>
                                    </a:rPr>
                                    <m:t>𝒂𝒓𝒃𝒓𝒆</m:t>
                                  </m:r>
                                </m:sub>
                              </m:sSub>
                              <m:r>
                                <a:rPr lang="fr-FR" sz="2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fr-FR" sz="2400" b="1" i="1">
                                  <a:latin typeface="Cambria Math" panose="02040503050406030204" pitchFamily="18" charset="0"/>
                                </a:rPr>
                                <m:t>𝒂𝒓𝒃𝒓𝒆</m:t>
                              </m:r>
                              <m:r>
                                <a:rPr lang="fr-FR" sz="2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2400" b="1" i="1">
                                  <a:latin typeface="Cambria Math" panose="02040503050406030204" pitchFamily="18" charset="0"/>
                                </a:rPr>
                                <m:t>𝒗𝒆𝒓𝒔</m:t>
                              </m:r>
                              <m:r>
                                <a:rPr lang="fr-FR" sz="24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2400" b="1" i="1">
                                  <a:latin typeface="Cambria Math" panose="02040503050406030204" pitchFamily="18" charset="0"/>
                                </a:rPr>
                                <m:t>𝒔𝒆𝒓𝒗𝒐</m:t>
                              </m:r>
                            </m:sub>
                            <m:sup>
                              <m:r>
                                <a:rPr lang="fr-FR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fr-FR" sz="2400" b="1" i="1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58CE4B1-16F7-FE27-2415-EDDDD294A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659" y="5247747"/>
                <a:ext cx="4322850" cy="8944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re 1">
            <a:extLst>
              <a:ext uri="{FF2B5EF4-FFF2-40B4-BE49-F238E27FC236}">
                <a16:creationId xmlns:a16="http://schemas.microsoft.com/office/drawing/2014/main" id="{20694B3B-CB41-9883-B472-C4574D0E73A3}"/>
              </a:ext>
            </a:extLst>
          </p:cNvPr>
          <p:cNvSpPr txBox="1">
            <a:spLocks/>
          </p:cNvSpPr>
          <p:nvPr/>
        </p:nvSpPr>
        <p:spPr>
          <a:xfrm>
            <a:off x="838200" y="-666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/>
              <a:t>Servomoteur</a:t>
            </a:r>
            <a:endParaRPr lang="fr-FR" b="1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48544F0-FB29-760C-BD95-2EF84063E474}"/>
              </a:ext>
            </a:extLst>
          </p:cNvPr>
          <p:cNvSpPr txBox="1"/>
          <p:nvPr/>
        </p:nvSpPr>
        <p:spPr>
          <a:xfrm>
            <a:off x="549442" y="962101"/>
            <a:ext cx="6572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/>
              <a:t>Vérification du dimensionnement du servomoteur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B0E0214-3D6F-966C-8886-E991F34299F3}"/>
              </a:ext>
            </a:extLst>
          </p:cNvPr>
          <p:cNvSpPr txBox="1"/>
          <p:nvPr/>
        </p:nvSpPr>
        <p:spPr>
          <a:xfrm>
            <a:off x="994611" y="1513982"/>
            <a:ext cx="5013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L’accélération (angulaire) est-elle suffisante ? </a:t>
            </a:r>
          </a:p>
        </p:txBody>
      </p:sp>
    </p:spTree>
    <p:extLst>
      <p:ext uri="{BB962C8B-B14F-4D97-AF65-F5344CB8AC3E}">
        <p14:creationId xmlns:p14="http://schemas.microsoft.com/office/powerpoint/2010/main" val="294931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057C67-8345-4773-9CC6-BEB172986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34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1/ Diagramme d’exigences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A84FDF-5D5C-4D0C-8B6B-0B2AB0CB65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99" r="81631" b="9270"/>
          <a:stretch/>
        </p:blipFill>
        <p:spPr bwMode="auto">
          <a:xfrm>
            <a:off x="-100738" y="1352697"/>
            <a:ext cx="2797443" cy="415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58D2787-CF81-4E7C-AAA1-44A3D9B9BB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4" t="1339" r="48326" b="26575"/>
          <a:stretch/>
        </p:blipFill>
        <p:spPr bwMode="auto">
          <a:xfrm>
            <a:off x="2936926" y="2160868"/>
            <a:ext cx="4052808" cy="416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5E75195-8979-42D0-91B3-6F8EC25DD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20" t="34146" r="11359" b="15002"/>
          <a:stretch/>
        </p:blipFill>
        <p:spPr bwMode="auto">
          <a:xfrm>
            <a:off x="6989734" y="995764"/>
            <a:ext cx="4905214" cy="324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C7B772F-530B-3F79-EA0A-1CDA093CEAF0}"/>
              </a:ext>
            </a:extLst>
          </p:cNvPr>
          <p:cNvSpPr txBox="1"/>
          <p:nvPr/>
        </p:nvSpPr>
        <p:spPr>
          <a:xfrm>
            <a:off x="8113592" y="5043637"/>
            <a:ext cx="3781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Ajout lien avec autre groupe et </a:t>
            </a:r>
          </a:p>
          <a:p>
            <a:r>
              <a:rPr lang="fr-FR" dirty="0"/>
              <a:t>contrainte centre de gravité ensemble</a:t>
            </a:r>
          </a:p>
          <a:p>
            <a:r>
              <a:rPr lang="fr-FR" dirty="0"/>
              <a:t>moteur sur axe de rotation</a:t>
            </a:r>
          </a:p>
        </p:txBody>
      </p:sp>
    </p:spTree>
    <p:extLst>
      <p:ext uri="{BB962C8B-B14F-4D97-AF65-F5344CB8AC3E}">
        <p14:creationId xmlns:p14="http://schemas.microsoft.com/office/powerpoint/2010/main" val="2911154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C9F0CE-2AFA-967A-AB4C-C9500FC4A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688" y="153192"/>
            <a:ext cx="10515600" cy="1325563"/>
          </a:xfrm>
        </p:spPr>
        <p:txBody>
          <a:bodyPr/>
          <a:lstStyle/>
          <a:p>
            <a:r>
              <a:rPr lang="fr-FR" dirty="0"/>
              <a:t>SERVOMOTEUR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C18E815-9AB4-3AB2-4D95-637C9C7FB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872" y="1918247"/>
            <a:ext cx="6835640" cy="3837927"/>
          </a:xfrm>
          <a:ln>
            <a:solidFill>
              <a:schemeClr val="tx1"/>
            </a:solidFill>
          </a:ln>
        </p:spPr>
      </p:pic>
      <p:pic>
        <p:nvPicPr>
          <p:cNvPr id="1026" name="Picture 2" descr="Minimoida Ja niin edelleen Lupa moment d inertie d un anneau mikroaaltouuni  Raha kansalais">
            <a:extLst>
              <a:ext uri="{FF2B5EF4-FFF2-40B4-BE49-F238E27FC236}">
                <a16:creationId xmlns:a16="http://schemas.microsoft.com/office/drawing/2014/main" id="{4E752458-FCB2-E013-D7F3-D8C9CADBEC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45" t="66925" r="25538" b="436"/>
          <a:stretch/>
        </p:blipFill>
        <p:spPr bwMode="auto">
          <a:xfrm>
            <a:off x="9200488" y="2137123"/>
            <a:ext cx="2042216" cy="28867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CB09CE5-5385-F339-4115-50ECF02A2884}"/>
                  </a:ext>
                </a:extLst>
              </p:cNvPr>
              <p:cNvSpPr txBox="1"/>
              <p:nvPr/>
            </p:nvSpPr>
            <p:spPr>
              <a:xfrm>
                <a:off x="5218176" y="861071"/>
                <a:ext cx="3661452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𝒂𝒓𝒃𝒓𝒆</m:t>
                          </m:r>
                        </m:sub>
                      </m:sSub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𝒂𝒔𝒔𝒆𝒎𝒃𝒍𝒂𝒈𝒆</m:t>
                          </m:r>
                        </m:sub>
                      </m:sSub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𝒎𝒐𝒕𝒆𝒖𝒓</m:t>
                          </m:r>
                          <m:r>
                            <a:rPr lang="fr-FR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2000" b="1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CB09CE5-5385-F339-4115-50ECF02A2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176" y="861071"/>
                <a:ext cx="3661452" cy="429220"/>
              </a:xfrm>
              <a:prstGeom prst="rect">
                <a:avLst/>
              </a:prstGeom>
              <a:blipFill>
                <a:blip r:embed="rId4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595957A-C53A-47E2-C7A4-9495A9032464}"/>
              </a:ext>
            </a:extLst>
          </p:cNvPr>
          <p:cNvCxnSpPr>
            <a:cxnSpLocks/>
          </p:cNvCxnSpPr>
          <p:nvPr/>
        </p:nvCxnSpPr>
        <p:spPr>
          <a:xfrm flipH="1">
            <a:off x="6168128" y="1290291"/>
            <a:ext cx="426720" cy="6060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A8A504C-A480-1F52-18FB-99F4CB388B6A}"/>
              </a:ext>
            </a:extLst>
          </p:cNvPr>
          <p:cNvCxnSpPr>
            <a:cxnSpLocks/>
          </p:cNvCxnSpPr>
          <p:nvPr/>
        </p:nvCxnSpPr>
        <p:spPr>
          <a:xfrm>
            <a:off x="8375904" y="1290291"/>
            <a:ext cx="824584" cy="7078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5E97C054-3BE4-609E-3C91-AD6C90693B2D}"/>
                  </a:ext>
                </a:extLst>
              </p:cNvPr>
              <p:cNvSpPr/>
              <p:nvPr/>
            </p:nvSpPr>
            <p:spPr>
              <a:xfrm>
                <a:off x="2511552" y="5182361"/>
                <a:ext cx="3546848" cy="499872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𝑎𝑠𝑠𝑒𝑚𝑏𝑙𝑎𝑔𝑒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1,213.10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5E97C054-3BE4-609E-3C91-AD6C90693B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552" y="5182361"/>
                <a:ext cx="3546848" cy="49987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 : coins arrondis 18">
                <a:extLst>
                  <a:ext uri="{FF2B5EF4-FFF2-40B4-BE49-F238E27FC236}">
                    <a16:creationId xmlns:a16="http://schemas.microsoft.com/office/drawing/2014/main" id="{7FC0B616-4EC4-526F-03D2-D8BF2B1ED105}"/>
                  </a:ext>
                </a:extLst>
              </p:cNvPr>
              <p:cNvSpPr/>
              <p:nvPr/>
            </p:nvSpPr>
            <p:spPr>
              <a:xfrm>
                <a:off x="8785050" y="5182361"/>
                <a:ext cx="2913888" cy="499872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𝑚𝑜𝑡𝑒𝑢𝑟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.10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𝐾𝑔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Rectangle : coins arrondis 18">
                <a:extLst>
                  <a:ext uri="{FF2B5EF4-FFF2-40B4-BE49-F238E27FC236}">
                    <a16:creationId xmlns:a16="http://schemas.microsoft.com/office/drawing/2014/main" id="{7FC0B616-4EC4-526F-03D2-D8BF2B1ED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50" y="5182361"/>
                <a:ext cx="2913888" cy="49987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7616E94-7269-13D8-19C5-4A69B353E8CC}"/>
              </a:ext>
            </a:extLst>
          </p:cNvPr>
          <p:cNvCxnSpPr>
            <a:cxnSpLocks/>
          </p:cNvCxnSpPr>
          <p:nvPr/>
        </p:nvCxnSpPr>
        <p:spPr>
          <a:xfrm>
            <a:off x="4132177" y="6296041"/>
            <a:ext cx="76759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32F6ACDE-8025-A9DE-679D-9093CA0E4C63}"/>
                  </a:ext>
                </a:extLst>
              </p:cNvPr>
              <p:cNvSpPr txBox="1"/>
              <p:nvPr/>
            </p:nvSpPr>
            <p:spPr>
              <a:xfrm>
                <a:off x="5018966" y="5996929"/>
                <a:ext cx="3447675" cy="4756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l-GR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l-GR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𝜴</m:t>
                              </m:r>
                            </m:e>
                          </m:acc>
                        </m:e>
                        <m:sub>
                          <m:r>
                            <a:rPr lang="fr-FR" sz="2400" b="1" i="1">
                              <a:latin typeface="Cambria Math" panose="02040503050406030204" pitchFamily="18" charset="0"/>
                            </a:rPr>
                            <m:t>𝒔𝒆𝒓𝒗𝒐</m:t>
                          </m:r>
                        </m:sub>
                      </m:sSub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𝟑𝟐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𝒓𝒂𝒅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fr-FR" sz="2400" b="1" i="1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32F6ACDE-8025-A9DE-679D-9093CA0E4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966" y="5996929"/>
                <a:ext cx="3447675" cy="475643"/>
              </a:xfrm>
              <a:prstGeom prst="rect">
                <a:avLst/>
              </a:prstGeom>
              <a:blipFill>
                <a:blip r:embed="rId7"/>
                <a:stretch>
                  <a:fillRect t="-1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D9E48727-3D36-28A0-08A6-9C5C118B2C1F}"/>
              </a:ext>
            </a:extLst>
          </p:cNvPr>
          <p:cNvSpPr txBox="1"/>
          <p:nvPr/>
        </p:nvSpPr>
        <p:spPr>
          <a:xfrm>
            <a:off x="9320996" y="1637251"/>
            <a:ext cx="180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(moteur + hélice)</a:t>
            </a:r>
          </a:p>
        </p:txBody>
      </p:sp>
    </p:spTree>
    <p:extLst>
      <p:ext uri="{BB962C8B-B14F-4D97-AF65-F5344CB8AC3E}">
        <p14:creationId xmlns:p14="http://schemas.microsoft.com/office/powerpoint/2010/main" val="876564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6">
            <a:extLst>
              <a:ext uri="{FF2B5EF4-FFF2-40B4-BE49-F238E27FC236}">
                <a16:creationId xmlns:a16="http://schemas.microsoft.com/office/drawing/2014/main" id="{D379A3D3-C7A4-4F5F-93A3-08CA20789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458047"/>
              </p:ext>
            </p:extLst>
          </p:nvPr>
        </p:nvGraphicFramePr>
        <p:xfrm>
          <a:off x="2032000" y="1033780"/>
          <a:ext cx="8128000" cy="479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64820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9730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746337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35986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Modèle 1 (</a:t>
                      </a:r>
                      <a:r>
                        <a:rPr lang="fr-FR" dirty="0" err="1"/>
                        <a:t>constru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Modèle 2 (2 </a:t>
                      </a:r>
                      <a:r>
                        <a:rPr lang="fr-FR" dirty="0" err="1"/>
                        <a:t>hél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Modèle 3 (90)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24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Maniabilité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339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Stabilité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493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154g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209g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114g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246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Vitesse maximale (</a:t>
                      </a:r>
                      <a:r>
                        <a:rPr lang="fr-FR" dirty="0" err="1"/>
                        <a:t>coeff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aéro</a:t>
                      </a:r>
                      <a:r>
                        <a:rPr lang="fr-FR" dirty="0"/>
                        <a:t> = 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0,7m/s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1m/s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0,7m/s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01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Facilité de fabrication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Engrenages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Engrenages &amp; arbre central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Pas d’engrenages</a:t>
                      </a:r>
                    </a:p>
                    <a:p>
                      <a:endParaRPr lang="fr-F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85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Facilité de montage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765973"/>
                  </a:ext>
                </a:extLst>
              </a:tr>
              <a:tr h="459356">
                <a:tc>
                  <a:txBody>
                    <a:bodyPr/>
                    <a:lstStyle/>
                    <a:p>
                      <a:r>
                        <a:rPr lang="fr-FR" dirty="0"/>
                        <a:t>Consommation électrique (20-60 W/moteur)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 moteurs + servo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 moteurs + servo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 moteurs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870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Coût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57€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85€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56€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490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Impact écologique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974404"/>
                  </a:ext>
                </a:extLst>
              </a:tr>
            </a:tbl>
          </a:graphicData>
        </a:graphic>
      </p:graphicFrame>
      <p:graphicFrame>
        <p:nvGraphicFramePr>
          <p:cNvPr id="5" name="Tableau 7">
            <a:extLst>
              <a:ext uri="{FF2B5EF4-FFF2-40B4-BE49-F238E27FC236}">
                <a16:creationId xmlns:a16="http://schemas.microsoft.com/office/drawing/2014/main" id="{604B1675-428E-4F19-9FA7-7CB740831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055667"/>
              </p:ext>
            </p:extLst>
          </p:nvPr>
        </p:nvGraphicFramePr>
        <p:xfrm>
          <a:off x="2032000" y="595399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982124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379393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820876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99710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11417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47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940277"/>
                  </a:ext>
                </a:extLst>
              </a:tr>
            </a:tbl>
          </a:graphicData>
        </a:graphic>
      </p:graphicFrame>
      <p:sp>
        <p:nvSpPr>
          <p:cNvPr id="6" name="Titre 1">
            <a:extLst>
              <a:ext uri="{FF2B5EF4-FFF2-40B4-BE49-F238E27FC236}">
                <a16:creationId xmlns:a16="http://schemas.microsoft.com/office/drawing/2014/main" id="{45DFF4D2-CD7F-41CA-B2EA-4C4A14E5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93" y="-90834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1554249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E434E9B-36B5-7EC2-F9B1-572D08680D40}"/>
              </a:ext>
            </a:extLst>
          </p:cNvPr>
          <p:cNvSpPr txBox="1"/>
          <p:nvPr/>
        </p:nvSpPr>
        <p:spPr>
          <a:xfrm>
            <a:off x="748765" y="808923"/>
            <a:ext cx="99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Annexe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9AC3F06-F90C-968D-4D4C-B2FE63AB832D}"/>
              </a:ext>
            </a:extLst>
          </p:cNvPr>
          <p:cNvSpPr txBox="1"/>
          <p:nvPr/>
        </p:nvSpPr>
        <p:spPr>
          <a:xfrm>
            <a:off x="522572" y="3851709"/>
            <a:ext cx="10365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Effects on the Mechanical Properties of the Carbon-Fiber and Polylactic Acid Specimens</a:t>
            </a:r>
            <a:r>
              <a:rPr lang="fr-FR" sz="120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, Wafa </a:t>
            </a:r>
            <a:r>
              <a:rPr lang="fr-FR" sz="120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Abd</a:t>
            </a:r>
            <a:r>
              <a:rPr lang="fr-FR" sz="120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20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Soud</a:t>
            </a:r>
            <a:r>
              <a:rPr lang="fr-FR" sz="120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fr-FR" sz="1200" i="0" strike="noStrike" dirty="0">
                <a:effectLst/>
                <a:latin typeface="Roboto" panose="02000000000000000000" pitchFamily="2" charset="0"/>
              </a:rPr>
              <a:t>Ihsan </a:t>
            </a:r>
            <a:r>
              <a:rPr lang="fr-FR" sz="1200" i="0" strike="noStrike" dirty="0" err="1">
                <a:effectLst/>
                <a:latin typeface="Roboto" panose="02000000000000000000" pitchFamily="2" charset="0"/>
              </a:rPr>
              <a:t>A.Baqer</a:t>
            </a:r>
            <a:r>
              <a:rPr lang="fr-FR" sz="1200" i="0" strike="noStrike" dirty="0">
                <a:effectLst/>
                <a:latin typeface="Roboto" panose="02000000000000000000" pitchFamily="2" charset="0"/>
              </a:rPr>
              <a:t>, </a:t>
            </a:r>
            <a:r>
              <a:rPr lang="fr-FR" sz="1200" i="0" dirty="0">
                <a:effectLst/>
                <a:latin typeface="Roboto" panose="02000000000000000000" pitchFamily="2" charset="0"/>
              </a:rPr>
              <a:t>Mohammed </a:t>
            </a:r>
            <a:r>
              <a:rPr lang="fr-FR" sz="1200" i="0" dirty="0" err="1">
                <a:effectLst/>
                <a:latin typeface="Roboto" panose="02000000000000000000" pitchFamily="2" charset="0"/>
              </a:rPr>
              <a:t>Raed</a:t>
            </a:r>
            <a:r>
              <a:rPr lang="fr-FR" sz="1200" i="0" dirty="0">
                <a:effectLst/>
                <a:latin typeface="Roboto" panose="02000000000000000000" pitchFamily="2" charset="0"/>
              </a:rPr>
              <a:t> Ahmed</a:t>
            </a:r>
            <a:endParaRPr lang="en-US" sz="1200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EFE3FA69-049B-C3D9-869F-AA76A8F7516B}"/>
              </a:ext>
            </a:extLst>
          </p:cNvPr>
          <p:cNvGrpSpPr/>
          <p:nvPr/>
        </p:nvGrpSpPr>
        <p:grpSpPr>
          <a:xfrm>
            <a:off x="2397287" y="1501141"/>
            <a:ext cx="5394682" cy="2289583"/>
            <a:chOff x="1636588" y="2184902"/>
            <a:chExt cx="3986301" cy="1696115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6237CB96-7102-3584-170A-8FC41F6F1E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974" t="46583" r="50267" b="34088"/>
            <a:stretch/>
          </p:blipFill>
          <p:spPr>
            <a:xfrm>
              <a:off x="2244163" y="2184902"/>
              <a:ext cx="2530928" cy="13255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586DC91F-EE68-CC74-1C22-23DE7A8A6AB6}"/>
                </a:ext>
              </a:extLst>
            </p:cNvPr>
            <p:cNvSpPr txBox="1"/>
            <p:nvPr/>
          </p:nvSpPr>
          <p:spPr>
            <a:xfrm>
              <a:off x="1636588" y="3607417"/>
              <a:ext cx="3986301" cy="273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Impact de la variation de densité sur le module d’Young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382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306B1B2-7DC2-422B-A611-24977F839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9501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1/ Diagramme d’exigences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060FD50-6C17-41E5-88D5-76A8DCFDC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1" t="27099" r="81631" b="52589"/>
          <a:stretch/>
        </p:blipFill>
        <p:spPr bwMode="auto">
          <a:xfrm>
            <a:off x="232474" y="593281"/>
            <a:ext cx="2448733" cy="343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EB77F1E-3973-429B-B3EF-5954271F23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20" t="34146" r="37519" b="52641"/>
          <a:stretch/>
        </p:blipFill>
        <p:spPr bwMode="auto">
          <a:xfrm>
            <a:off x="2812943" y="1775290"/>
            <a:ext cx="2688286" cy="225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40EFCD5-7CD1-4DB6-A6B9-D48BAF8EAD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37" t="34146" r="11359" b="51715"/>
          <a:stretch/>
        </p:blipFill>
        <p:spPr bwMode="auto">
          <a:xfrm>
            <a:off x="6226809" y="2103437"/>
            <a:ext cx="5732717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E8C65BF-212C-47C2-A65F-77ACCD410A6C}"/>
              </a:ext>
            </a:extLst>
          </p:cNvPr>
          <p:cNvSpPr txBox="1"/>
          <p:nvPr/>
        </p:nvSpPr>
        <p:spPr>
          <a:xfrm>
            <a:off x="1309987" y="1543401"/>
            <a:ext cx="332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Critères prioritaires</a:t>
            </a:r>
            <a:r>
              <a:rPr lang="fr-FR" dirty="0"/>
              <a:t>: (nécessaires)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9964E60-F9B4-4EC3-9B40-05F2727E6751}"/>
              </a:ext>
            </a:extLst>
          </p:cNvPr>
          <p:cNvSpPr txBox="1"/>
          <p:nvPr/>
        </p:nvSpPr>
        <p:spPr>
          <a:xfrm>
            <a:off x="7553796" y="1590624"/>
            <a:ext cx="3516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/>
              <a:t>Critères secondaires</a:t>
            </a:r>
            <a:r>
              <a:rPr lang="fr-FR" dirty="0"/>
              <a:t>: (optimisation)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02AF153-30D7-4CDB-A20D-0E35E59C8662}"/>
              </a:ext>
            </a:extLst>
          </p:cNvPr>
          <p:cNvSpPr txBox="1"/>
          <p:nvPr/>
        </p:nvSpPr>
        <p:spPr>
          <a:xfrm>
            <a:off x="1255363" y="5267376"/>
            <a:ext cx="10607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b="1" dirty="0"/>
              <a:t>Intérêt du système propulsif et directif: </a:t>
            </a:r>
            <a:r>
              <a:rPr lang="fr-FR" sz="2400" b="1" u="sng" dirty="0"/>
              <a:t>optimisation de ces critères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E12E8DF-4151-4E3A-9DC4-A9E8C5777D6C}"/>
              </a:ext>
            </a:extLst>
          </p:cNvPr>
          <p:cNvSpPr txBox="1"/>
          <p:nvPr/>
        </p:nvSpPr>
        <p:spPr>
          <a:xfrm>
            <a:off x="630836" y="4126174"/>
            <a:ext cx="3893041" cy="37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nombre/choix de composants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AD2B0B0-BC07-4B4E-AF02-E3D90534298B}"/>
              </a:ext>
            </a:extLst>
          </p:cNvPr>
          <p:cNvSpPr txBox="1"/>
          <p:nvPr/>
        </p:nvSpPr>
        <p:spPr>
          <a:xfrm>
            <a:off x="7238281" y="3870172"/>
            <a:ext cx="424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choix/disposition de composants</a:t>
            </a:r>
          </a:p>
        </p:txBody>
      </p:sp>
    </p:spTree>
    <p:extLst>
      <p:ext uri="{BB962C8B-B14F-4D97-AF65-F5344CB8AC3E}">
        <p14:creationId xmlns:p14="http://schemas.microsoft.com/office/powerpoint/2010/main" val="127208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779392-105E-4948-911F-33EAE7767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2557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2/ Proposition de dispositifs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55170333-F051-40D6-9665-22D476CBEC00}"/>
              </a:ext>
            </a:extLst>
          </p:cNvPr>
          <p:cNvGrpSpPr/>
          <p:nvPr/>
        </p:nvGrpSpPr>
        <p:grpSpPr>
          <a:xfrm>
            <a:off x="470827" y="2159447"/>
            <a:ext cx="4262287" cy="1033204"/>
            <a:chOff x="271220" y="2031880"/>
            <a:chExt cx="4275351" cy="918898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9D57CE17-051E-498A-AA4D-79532E77F3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6" t="64209"/>
            <a:stretch/>
          </p:blipFill>
          <p:spPr>
            <a:xfrm>
              <a:off x="271220" y="2031880"/>
              <a:ext cx="4275351" cy="914518"/>
            </a:xfrm>
            <a:prstGeom prst="rect">
              <a:avLst/>
            </a:prstGeom>
          </p:spPr>
        </p:pic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CFF9FCF3-8783-4385-A7E9-0D3545502C7F}"/>
                </a:ext>
              </a:extLst>
            </p:cNvPr>
            <p:cNvSpPr/>
            <p:nvPr/>
          </p:nvSpPr>
          <p:spPr>
            <a:xfrm rot="19945934">
              <a:off x="2298894" y="2642267"/>
              <a:ext cx="180979" cy="213448"/>
            </a:xfrm>
            <a:custGeom>
              <a:avLst/>
              <a:gdLst>
                <a:gd name="connsiteX0" fmla="*/ 180979 w 180979"/>
                <a:gd name="connsiteY0" fmla="*/ 46958 h 213448"/>
                <a:gd name="connsiteX1" fmla="*/ 69854 w 180979"/>
                <a:gd name="connsiteY1" fmla="*/ 2508 h 213448"/>
                <a:gd name="connsiteX2" fmla="*/ 4 w 180979"/>
                <a:gd name="connsiteY2" fmla="*/ 113633 h 213448"/>
                <a:gd name="connsiteX3" fmla="*/ 66679 w 180979"/>
                <a:gd name="connsiteY3" fmla="*/ 208883 h 213448"/>
                <a:gd name="connsiteX4" fmla="*/ 114304 w 180979"/>
                <a:gd name="connsiteY4" fmla="*/ 199358 h 213448"/>
                <a:gd name="connsiteX5" fmla="*/ 123829 w 180979"/>
                <a:gd name="connsiteY5" fmla="*/ 196183 h 213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979" h="213448">
                  <a:moveTo>
                    <a:pt x="180979" y="46958"/>
                  </a:moveTo>
                  <a:cubicBezTo>
                    <a:pt x="140497" y="19177"/>
                    <a:pt x="100016" y="-8604"/>
                    <a:pt x="69854" y="2508"/>
                  </a:cubicBezTo>
                  <a:cubicBezTo>
                    <a:pt x="39692" y="13620"/>
                    <a:pt x="533" y="79237"/>
                    <a:pt x="4" y="113633"/>
                  </a:cubicBezTo>
                  <a:cubicBezTo>
                    <a:pt x="-525" y="148029"/>
                    <a:pt x="47629" y="194596"/>
                    <a:pt x="66679" y="208883"/>
                  </a:cubicBezTo>
                  <a:cubicBezTo>
                    <a:pt x="85729" y="223171"/>
                    <a:pt x="114304" y="199358"/>
                    <a:pt x="114304" y="199358"/>
                  </a:cubicBezTo>
                  <a:cubicBezTo>
                    <a:pt x="123829" y="197241"/>
                    <a:pt x="123829" y="196712"/>
                    <a:pt x="123829" y="19618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0025D25-FB1B-4E61-8AA6-3D82CF86007D}"/>
                </a:ext>
              </a:extLst>
            </p:cNvPr>
            <p:cNvSpPr txBox="1"/>
            <p:nvPr/>
          </p:nvSpPr>
          <p:spPr>
            <a:xfrm rot="14163828">
              <a:off x="2349768" y="2681002"/>
              <a:ext cx="2317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accent1"/>
                  </a:solidFill>
                </a:rPr>
                <a:t>v</a:t>
              </a:r>
              <a:endParaRPr lang="fr-FR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2D32F277-43C6-4EBF-BE3F-CB0C0EE16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54133"/>
          <a:stretch/>
        </p:blipFill>
        <p:spPr>
          <a:xfrm>
            <a:off x="346061" y="1148135"/>
            <a:ext cx="3364900" cy="908534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0B98964-84E4-4805-B528-1E611599F3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90"/>
          <a:stretch/>
        </p:blipFill>
        <p:spPr>
          <a:xfrm>
            <a:off x="206136" y="4533998"/>
            <a:ext cx="4526978" cy="90853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1311512-15E0-40A1-9731-F317857DAF37}"/>
              </a:ext>
            </a:extLst>
          </p:cNvPr>
          <p:cNvSpPr txBox="1"/>
          <p:nvPr/>
        </p:nvSpPr>
        <p:spPr>
          <a:xfrm>
            <a:off x="6095999" y="1804369"/>
            <a:ext cx="464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5 dispositions proposées </a:t>
            </a:r>
          </a:p>
        </p:txBody>
      </p:sp>
      <p:pic>
        <p:nvPicPr>
          <p:cNvPr id="11" name="Espace réservé du contenu 4">
            <a:extLst>
              <a:ext uri="{FF2B5EF4-FFF2-40B4-BE49-F238E27FC236}">
                <a16:creationId xmlns:a16="http://schemas.microsoft.com/office/drawing/2014/main" id="{F0382A6F-EE2B-42C5-B55B-65659BF084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46"/>
          <a:stretch/>
        </p:blipFill>
        <p:spPr>
          <a:xfrm>
            <a:off x="0" y="3391648"/>
            <a:ext cx="4920542" cy="908534"/>
          </a:xfrm>
          <a:prstGeom prst="rect">
            <a:avLst/>
          </a:prstGeom>
        </p:spPr>
      </p:pic>
      <p:pic>
        <p:nvPicPr>
          <p:cNvPr id="12" name="Espace réservé du contenu 4">
            <a:extLst>
              <a:ext uri="{FF2B5EF4-FFF2-40B4-BE49-F238E27FC236}">
                <a16:creationId xmlns:a16="http://schemas.microsoft.com/office/drawing/2014/main" id="{A75CCA2B-BAEB-4F1D-8ACB-8F8A36DFF2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27"/>
          <a:stretch/>
        </p:blipFill>
        <p:spPr>
          <a:xfrm>
            <a:off x="52818" y="5812408"/>
            <a:ext cx="3924162" cy="99757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6EF4AE4-491D-43A1-848A-C6D16EA930F1}"/>
              </a:ext>
            </a:extLst>
          </p:cNvPr>
          <p:cNvSpPr txBox="1"/>
          <p:nvPr/>
        </p:nvSpPr>
        <p:spPr>
          <a:xfrm>
            <a:off x="6989736" y="2505670"/>
            <a:ext cx="4037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Avantages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Inconvénients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Incertitudes</a:t>
            </a:r>
          </a:p>
        </p:txBody>
      </p:sp>
      <p:graphicFrame>
        <p:nvGraphicFramePr>
          <p:cNvPr id="15" name="Tableau 6">
            <a:extLst>
              <a:ext uri="{FF2B5EF4-FFF2-40B4-BE49-F238E27FC236}">
                <a16:creationId xmlns:a16="http://schemas.microsoft.com/office/drawing/2014/main" id="{B058ECE5-C93A-4EDB-BC21-52DBE6919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310859"/>
              </p:ext>
            </p:extLst>
          </p:nvPr>
        </p:nvGraphicFramePr>
        <p:xfrm>
          <a:off x="7888637" y="3599142"/>
          <a:ext cx="2611464" cy="1402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1627">
                  <a:extLst>
                    <a:ext uri="{9D8B030D-6E8A-4147-A177-3AD203B41FA5}">
                      <a16:colId xmlns:a16="http://schemas.microsoft.com/office/drawing/2014/main" val="2583528274"/>
                    </a:ext>
                  </a:extLst>
                </a:gridCol>
                <a:gridCol w="885437">
                  <a:extLst>
                    <a:ext uri="{9D8B030D-6E8A-4147-A177-3AD203B41FA5}">
                      <a16:colId xmlns:a16="http://schemas.microsoft.com/office/drawing/2014/main" val="51747552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97956755"/>
                    </a:ext>
                  </a:extLst>
                </a:gridCol>
              </a:tblGrid>
              <a:tr h="26023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752980"/>
                  </a:ext>
                </a:extLst>
              </a:tr>
              <a:tr h="2385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418502"/>
                  </a:ext>
                </a:extLst>
              </a:tr>
              <a:tr h="23855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223620"/>
                  </a:ext>
                </a:extLst>
              </a:tr>
              <a:tr h="26023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83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40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264C3A-6AEB-4833-BDFF-3183A30FD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7633" y="152101"/>
            <a:ext cx="8576733" cy="919163"/>
          </a:xfrm>
        </p:spPr>
        <p:txBody>
          <a:bodyPr/>
          <a:lstStyle/>
          <a:p>
            <a:r>
              <a:rPr lang="fr-FR" b="1" dirty="0"/>
              <a:t>-Dispositif 1-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776190F3-D739-48CE-8AEE-05B83623F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529027"/>
              </p:ext>
            </p:extLst>
          </p:nvPr>
        </p:nvGraphicFramePr>
        <p:xfrm>
          <a:off x="1" y="5376994"/>
          <a:ext cx="12191999" cy="1482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1542">
                  <a:extLst>
                    <a:ext uri="{9D8B030D-6E8A-4147-A177-3AD203B41FA5}">
                      <a16:colId xmlns:a16="http://schemas.microsoft.com/office/drawing/2014/main" val="2583528274"/>
                    </a:ext>
                  </a:extLst>
                </a:gridCol>
                <a:gridCol w="4833257">
                  <a:extLst>
                    <a:ext uri="{9D8B030D-6E8A-4147-A177-3AD203B41FA5}">
                      <a16:colId xmlns:a16="http://schemas.microsoft.com/office/drawing/2014/main" val="517475522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1597956755"/>
                    </a:ext>
                  </a:extLst>
                </a:gridCol>
              </a:tblGrid>
              <a:tr h="33038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752980"/>
                  </a:ext>
                </a:extLst>
              </a:tr>
              <a:tr h="3855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Forte poussée sur l’axe moteur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4 moteurs = masse/argent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Amplitude mouvement moteurs ( de -90° à 90°?)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418502"/>
                  </a:ext>
                </a:extLst>
              </a:tr>
              <a:tr h="3450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Combiner les mobilités des moteurs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nécessité d’hélices réversibles pour marche arrière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223620"/>
                  </a:ext>
                </a:extLst>
              </a:tr>
              <a:tr h="3450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Hélice améliore la mobilité du dirigeable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Moment sur y crée par l’hélice arrière si hors axe du barycentre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83559"/>
                  </a:ext>
                </a:extLst>
              </a:tr>
            </a:tbl>
          </a:graphicData>
        </a:graphic>
      </p:graphicFrame>
      <p:grpSp>
        <p:nvGrpSpPr>
          <p:cNvPr id="28" name="Groupe 27">
            <a:extLst>
              <a:ext uri="{FF2B5EF4-FFF2-40B4-BE49-F238E27FC236}">
                <a16:creationId xmlns:a16="http://schemas.microsoft.com/office/drawing/2014/main" id="{EFB35908-1C7F-4093-BA20-6EB6D3DF3AFE}"/>
              </a:ext>
            </a:extLst>
          </p:cNvPr>
          <p:cNvGrpSpPr/>
          <p:nvPr/>
        </p:nvGrpSpPr>
        <p:grpSpPr>
          <a:xfrm>
            <a:off x="504826" y="2535535"/>
            <a:ext cx="2153201" cy="1232931"/>
            <a:chOff x="554396" y="3191934"/>
            <a:chExt cx="2153201" cy="1232931"/>
          </a:xfrm>
        </p:grpSpPr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3C87EEE7-4E78-47F8-B103-B774BB557C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27667" y="3191934"/>
              <a:ext cx="143933" cy="618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833FFB35-C797-490B-B064-7E4A570B20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3352800"/>
              <a:ext cx="304800" cy="457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E3014F91-6BC2-4CB3-830C-2F46CEDE16FA}"/>
                </a:ext>
              </a:extLst>
            </p:cNvPr>
            <p:cNvCxnSpPr/>
            <p:nvPr/>
          </p:nvCxnSpPr>
          <p:spPr>
            <a:xfrm>
              <a:off x="1371600" y="3810000"/>
              <a:ext cx="0" cy="2455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167B187B-661B-449C-A31A-8CD808E89D92}"/>
                </a:ext>
              </a:extLst>
            </p:cNvPr>
            <p:cNvSpPr txBox="1"/>
            <p:nvPr/>
          </p:nvSpPr>
          <p:spPr>
            <a:xfrm>
              <a:off x="554396" y="4055533"/>
              <a:ext cx="2153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Poussées colinéaires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7A556179-BCEE-4766-866E-590D38E31207}"/>
              </a:ext>
            </a:extLst>
          </p:cNvPr>
          <p:cNvGrpSpPr/>
          <p:nvPr/>
        </p:nvGrpSpPr>
        <p:grpSpPr>
          <a:xfrm>
            <a:off x="2229613" y="3057276"/>
            <a:ext cx="4831528" cy="2715377"/>
            <a:chOff x="-434564" y="4074890"/>
            <a:chExt cx="4831528" cy="2715377"/>
          </a:xfrm>
        </p:grpSpPr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FC3B3AA7-1287-4D7A-A6D8-56F9BF632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34564" y="4074890"/>
              <a:ext cx="4831528" cy="2715377"/>
            </a:xfrm>
            <a:prstGeom prst="rect">
              <a:avLst/>
            </a:prstGeom>
          </p:spPr>
        </p:pic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5F0764F0-9C02-4722-B07B-8BC8085871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994" y="5410200"/>
              <a:ext cx="168540" cy="4667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1B013769-FCA1-4AAE-9120-DF7B3AE1AF0E}"/>
                </a:ext>
              </a:extLst>
            </p:cNvPr>
            <p:cNvCxnSpPr/>
            <p:nvPr/>
          </p:nvCxnSpPr>
          <p:spPr>
            <a:xfrm flipH="1">
              <a:off x="2142316" y="5826918"/>
              <a:ext cx="152400" cy="51646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ADC08AEE-56B6-485F-9105-FE5A5B21264A}"/>
              </a:ext>
            </a:extLst>
          </p:cNvPr>
          <p:cNvGrpSpPr/>
          <p:nvPr/>
        </p:nvGrpSpPr>
        <p:grpSpPr>
          <a:xfrm>
            <a:off x="0" y="391173"/>
            <a:ext cx="4546571" cy="2559605"/>
            <a:chOff x="0" y="391173"/>
            <a:chExt cx="4546571" cy="2559605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E53E4D1E-81AE-46EF-99EF-A74BD561F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1173"/>
              <a:ext cx="4546571" cy="2555228"/>
            </a:xfrm>
            <a:prstGeom prst="rect">
              <a:avLst/>
            </a:prstGeom>
          </p:spPr>
        </p:pic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339090E3-FB92-49C9-89C5-29A02004815F}"/>
                </a:ext>
              </a:extLst>
            </p:cNvPr>
            <p:cNvSpPr/>
            <p:nvPr/>
          </p:nvSpPr>
          <p:spPr>
            <a:xfrm rot="19945934">
              <a:off x="2298894" y="2642267"/>
              <a:ext cx="180979" cy="213448"/>
            </a:xfrm>
            <a:custGeom>
              <a:avLst/>
              <a:gdLst>
                <a:gd name="connsiteX0" fmla="*/ 180979 w 180979"/>
                <a:gd name="connsiteY0" fmla="*/ 46958 h 213448"/>
                <a:gd name="connsiteX1" fmla="*/ 69854 w 180979"/>
                <a:gd name="connsiteY1" fmla="*/ 2508 h 213448"/>
                <a:gd name="connsiteX2" fmla="*/ 4 w 180979"/>
                <a:gd name="connsiteY2" fmla="*/ 113633 h 213448"/>
                <a:gd name="connsiteX3" fmla="*/ 66679 w 180979"/>
                <a:gd name="connsiteY3" fmla="*/ 208883 h 213448"/>
                <a:gd name="connsiteX4" fmla="*/ 114304 w 180979"/>
                <a:gd name="connsiteY4" fmla="*/ 199358 h 213448"/>
                <a:gd name="connsiteX5" fmla="*/ 123829 w 180979"/>
                <a:gd name="connsiteY5" fmla="*/ 196183 h 213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979" h="213448">
                  <a:moveTo>
                    <a:pt x="180979" y="46958"/>
                  </a:moveTo>
                  <a:cubicBezTo>
                    <a:pt x="140497" y="19177"/>
                    <a:pt x="100016" y="-8604"/>
                    <a:pt x="69854" y="2508"/>
                  </a:cubicBezTo>
                  <a:cubicBezTo>
                    <a:pt x="39692" y="13620"/>
                    <a:pt x="533" y="79237"/>
                    <a:pt x="4" y="113633"/>
                  </a:cubicBezTo>
                  <a:cubicBezTo>
                    <a:pt x="-525" y="148029"/>
                    <a:pt x="47629" y="194596"/>
                    <a:pt x="66679" y="208883"/>
                  </a:cubicBezTo>
                  <a:cubicBezTo>
                    <a:pt x="85729" y="223171"/>
                    <a:pt x="114304" y="199358"/>
                    <a:pt x="114304" y="199358"/>
                  </a:cubicBezTo>
                  <a:cubicBezTo>
                    <a:pt x="123829" y="197241"/>
                    <a:pt x="123829" y="196712"/>
                    <a:pt x="123829" y="19618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0FDBEC3E-957F-4982-8CC0-0335396ACEE6}"/>
                </a:ext>
              </a:extLst>
            </p:cNvPr>
            <p:cNvSpPr txBox="1"/>
            <p:nvPr/>
          </p:nvSpPr>
          <p:spPr>
            <a:xfrm rot="14163828">
              <a:off x="2349768" y="2681002"/>
              <a:ext cx="2317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accent1"/>
                  </a:solidFill>
                </a:rPr>
                <a:t>v</a:t>
              </a:r>
              <a:endParaRPr lang="fr-FR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32AED264-9B3C-464C-AAAD-3A54D561224B}"/>
              </a:ext>
            </a:extLst>
          </p:cNvPr>
          <p:cNvCxnSpPr/>
          <p:nvPr/>
        </p:nvCxnSpPr>
        <p:spPr>
          <a:xfrm flipH="1">
            <a:off x="1081088" y="2457450"/>
            <a:ext cx="4513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5538070B-EAA9-4CE5-B4E2-006DDF68E8C6}"/>
              </a:ext>
            </a:extLst>
          </p:cNvPr>
          <p:cNvCxnSpPr/>
          <p:nvPr/>
        </p:nvCxnSpPr>
        <p:spPr>
          <a:xfrm flipH="1">
            <a:off x="1450710" y="2652832"/>
            <a:ext cx="4513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3A4EB166-BF7A-4076-9260-3EF17D88A421}"/>
              </a:ext>
            </a:extLst>
          </p:cNvPr>
          <p:cNvGrpSpPr/>
          <p:nvPr/>
        </p:nvGrpSpPr>
        <p:grpSpPr>
          <a:xfrm>
            <a:off x="1581427" y="3768466"/>
            <a:ext cx="3198133" cy="1232763"/>
            <a:chOff x="1206379" y="4003109"/>
            <a:chExt cx="3198133" cy="1232763"/>
          </a:xfrm>
        </p:grpSpPr>
        <p:cxnSp>
          <p:nvCxnSpPr>
            <p:cNvPr id="62" name="Connecteur droit avec flèche 61">
              <a:extLst>
                <a:ext uri="{FF2B5EF4-FFF2-40B4-BE49-F238E27FC236}">
                  <a16:creationId xmlns:a16="http://schemas.microsoft.com/office/drawing/2014/main" id="{CB9FBF53-D084-46D8-8049-015DA4ACE1E3}"/>
                </a:ext>
              </a:extLst>
            </p:cNvPr>
            <p:cNvCxnSpPr>
              <a:cxnSpLocks/>
            </p:cNvCxnSpPr>
            <p:nvPr/>
          </p:nvCxnSpPr>
          <p:spPr>
            <a:xfrm>
              <a:off x="2273283" y="4698393"/>
              <a:ext cx="785177" cy="831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3A062A49-4372-47A1-84DA-2E50738D5745}"/>
                </a:ext>
              </a:extLst>
            </p:cNvPr>
            <p:cNvCxnSpPr>
              <a:cxnSpLocks/>
            </p:cNvCxnSpPr>
            <p:nvPr/>
          </p:nvCxnSpPr>
          <p:spPr>
            <a:xfrm>
              <a:off x="2273283" y="4698393"/>
              <a:ext cx="2131229" cy="5374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B70C9CC0-E4A0-4DE1-AAF8-B4B57EF24A7F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1206379" y="4003109"/>
              <a:ext cx="1066904" cy="6952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ZoneTexte 74">
            <a:extLst>
              <a:ext uri="{FF2B5EF4-FFF2-40B4-BE49-F238E27FC236}">
                <a16:creationId xmlns:a16="http://schemas.microsoft.com/office/drawing/2014/main" id="{46F6DBE7-1366-4294-9B56-291F814AC727}"/>
              </a:ext>
            </a:extLst>
          </p:cNvPr>
          <p:cNvSpPr txBox="1"/>
          <p:nvPr/>
        </p:nvSpPr>
        <p:spPr>
          <a:xfrm>
            <a:off x="85408" y="4914149"/>
            <a:ext cx="4143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/>
              <a:t>fig1</a:t>
            </a:r>
            <a:r>
              <a:rPr lang="fr-FR" sz="1600" dirty="0"/>
              <a:t> : vue de coté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DDE2FF50-2BAD-4061-A9AA-4AE871DE4BCC}"/>
              </a:ext>
            </a:extLst>
          </p:cNvPr>
          <p:cNvSpPr txBox="1"/>
          <p:nvPr/>
        </p:nvSpPr>
        <p:spPr>
          <a:xfrm>
            <a:off x="7487579" y="5069647"/>
            <a:ext cx="4143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/>
              <a:t>fig2</a:t>
            </a:r>
            <a:r>
              <a:rPr lang="fr-FR" sz="1400" dirty="0"/>
              <a:t> : vue du dessus</a:t>
            </a:r>
          </a:p>
        </p:txBody>
      </p: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B690D488-D1C4-4D8A-963E-2AE56CAFF875}"/>
              </a:ext>
            </a:extLst>
          </p:cNvPr>
          <p:cNvGrpSpPr/>
          <p:nvPr/>
        </p:nvGrpSpPr>
        <p:grpSpPr>
          <a:xfrm>
            <a:off x="6993976" y="1487832"/>
            <a:ext cx="5689119" cy="3610218"/>
            <a:chOff x="6993976" y="1487832"/>
            <a:chExt cx="5689119" cy="3610218"/>
          </a:xfrm>
        </p:grpSpPr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A3639887-AB34-4670-B9EE-3EE440D48D15}"/>
                </a:ext>
              </a:extLst>
            </p:cNvPr>
            <p:cNvGrpSpPr/>
            <p:nvPr/>
          </p:nvGrpSpPr>
          <p:grpSpPr>
            <a:xfrm>
              <a:off x="6993976" y="1487832"/>
              <a:ext cx="5130859" cy="3271664"/>
              <a:chOff x="6993976" y="1487832"/>
              <a:chExt cx="5130859" cy="3271664"/>
            </a:xfrm>
          </p:grpSpPr>
          <p:grpSp>
            <p:nvGrpSpPr>
              <p:cNvPr id="99" name="Groupe 98">
                <a:extLst>
                  <a:ext uri="{FF2B5EF4-FFF2-40B4-BE49-F238E27FC236}">
                    <a16:creationId xmlns:a16="http://schemas.microsoft.com/office/drawing/2014/main" id="{9E38376F-6AB0-4FD3-84AB-C0DC183E8553}"/>
                  </a:ext>
                </a:extLst>
              </p:cNvPr>
              <p:cNvGrpSpPr/>
              <p:nvPr/>
            </p:nvGrpSpPr>
            <p:grpSpPr>
              <a:xfrm>
                <a:off x="6993976" y="1487832"/>
                <a:ext cx="5130859" cy="2516542"/>
                <a:chOff x="6993976" y="1487832"/>
                <a:chExt cx="5130859" cy="2516542"/>
              </a:xfrm>
            </p:grpSpPr>
            <p:pic>
              <p:nvPicPr>
                <p:cNvPr id="74" name="Image 73">
                  <a:extLst>
                    <a:ext uri="{FF2B5EF4-FFF2-40B4-BE49-F238E27FC236}">
                      <a16:creationId xmlns:a16="http://schemas.microsoft.com/office/drawing/2014/main" id="{BBF3C82C-DF8A-45A1-A5E8-69EDE46B0DB4}"/>
                    </a:ext>
                  </a:extLst>
                </p:cNvPr>
                <p:cNvPicPr/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69063" y="2029524"/>
                  <a:ext cx="4117975" cy="1974850"/>
                </a:xfrm>
                <a:prstGeom prst="rect">
                  <a:avLst/>
                </a:prstGeom>
              </p:spPr>
            </p:pic>
            <p:sp>
              <p:nvSpPr>
                <p:cNvPr id="87" name="ZoneTexte 86">
                  <a:extLst>
                    <a:ext uri="{FF2B5EF4-FFF2-40B4-BE49-F238E27FC236}">
                      <a16:creationId xmlns:a16="http://schemas.microsoft.com/office/drawing/2014/main" id="{F26DDE60-387E-4285-AAEB-2EE5E4536B42}"/>
                    </a:ext>
                  </a:extLst>
                </p:cNvPr>
                <p:cNvSpPr txBox="1"/>
                <p:nvPr/>
              </p:nvSpPr>
              <p:spPr>
                <a:xfrm>
                  <a:off x="6993976" y="1487832"/>
                  <a:ext cx="51308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600" dirty="0"/>
                    <a:t>Servomoteur (rotation de l’axe moteur)</a:t>
                  </a:r>
                </a:p>
              </p:txBody>
            </p:sp>
            <p:cxnSp>
              <p:nvCxnSpPr>
                <p:cNvPr id="94" name="Connecteur droit avec flèche 93">
                  <a:extLst>
                    <a:ext uri="{FF2B5EF4-FFF2-40B4-BE49-F238E27FC236}">
                      <a16:creationId xmlns:a16="http://schemas.microsoft.com/office/drawing/2014/main" id="{1552C34D-ED4C-4708-B9C0-D61AD79C0B61}"/>
                    </a:ext>
                  </a:extLst>
                </p:cNvPr>
                <p:cNvCxnSpPr>
                  <a:cxnSpLocks/>
                  <a:stCxn id="87" idx="2"/>
                </p:cNvCxnSpPr>
                <p:nvPr/>
              </p:nvCxnSpPr>
              <p:spPr>
                <a:xfrm>
                  <a:off x="9559406" y="1826386"/>
                  <a:ext cx="80963" cy="7160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Connecteur droit avec flèche 77">
                <a:extLst>
                  <a:ext uri="{FF2B5EF4-FFF2-40B4-BE49-F238E27FC236}">
                    <a16:creationId xmlns:a16="http://schemas.microsoft.com/office/drawing/2014/main" id="{A14F67AD-6B96-4DED-B288-8E0F3445006C}"/>
                  </a:ext>
                </a:extLst>
              </p:cNvPr>
              <p:cNvCxnSpPr>
                <a:cxnSpLocks/>
                <a:stCxn id="92" idx="0"/>
              </p:cNvCxnSpPr>
              <p:nvPr/>
            </p:nvCxnSpPr>
            <p:spPr>
              <a:xfrm flipH="1" flipV="1">
                <a:off x="8089902" y="3399134"/>
                <a:ext cx="2027764" cy="13603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DC800A09-2924-4E4E-8EC1-B6336C8084DB}"/>
                  </a:ext>
                </a:extLst>
              </p:cNvPr>
              <p:cNvCxnSpPr>
                <a:cxnSpLocks/>
                <a:stCxn id="92" idx="0"/>
              </p:cNvCxnSpPr>
              <p:nvPr/>
            </p:nvCxnSpPr>
            <p:spPr>
              <a:xfrm flipV="1">
                <a:off x="10117666" y="3399134"/>
                <a:ext cx="683460" cy="13603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52F4FD3A-EA6F-4C9C-A3AE-C279A227536E}"/>
                </a:ext>
              </a:extLst>
            </p:cNvPr>
            <p:cNvSpPr txBox="1"/>
            <p:nvPr/>
          </p:nvSpPr>
          <p:spPr>
            <a:xfrm>
              <a:off x="7552236" y="4759496"/>
              <a:ext cx="5130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/>
                <a:t>Moteurs (rotation des hélices)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139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657C047-6021-40A8-8636-D5A5500BE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/>
          <a:stretch/>
        </p:blipFill>
        <p:spPr>
          <a:xfrm>
            <a:off x="0" y="1027906"/>
            <a:ext cx="4909438" cy="2890044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CDDF31D-912C-4B65-845D-65861292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5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/>
              <a:t>-Dispositif 2 -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BEFAB0E2-48C7-4E29-BE28-7DF98ADAD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765967"/>
              </p:ext>
            </p:extLst>
          </p:nvPr>
        </p:nvGraphicFramePr>
        <p:xfrm>
          <a:off x="1" y="5412365"/>
          <a:ext cx="12191999" cy="18486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0299">
                  <a:extLst>
                    <a:ext uri="{9D8B030D-6E8A-4147-A177-3AD203B41FA5}">
                      <a16:colId xmlns:a16="http://schemas.microsoft.com/office/drawing/2014/main" val="2583528274"/>
                    </a:ext>
                  </a:extLst>
                </a:gridCol>
                <a:gridCol w="4165600">
                  <a:extLst>
                    <a:ext uri="{9D8B030D-6E8A-4147-A177-3AD203B41FA5}">
                      <a16:colId xmlns:a16="http://schemas.microsoft.com/office/drawing/2014/main" val="517475522"/>
                    </a:ext>
                  </a:extLst>
                </a:gridCol>
                <a:gridCol w="5626100">
                  <a:extLst>
                    <a:ext uri="{9D8B030D-6E8A-4147-A177-3AD203B41FA5}">
                      <a16:colId xmlns:a16="http://schemas.microsoft.com/office/drawing/2014/main" val="1597956755"/>
                    </a:ext>
                  </a:extLst>
                </a:gridCol>
              </a:tblGrid>
              <a:tr h="33038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752980"/>
                  </a:ext>
                </a:extLst>
              </a:tr>
              <a:tr h="38557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Masse(prop2)&lt;Masse(prop1)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3 moteurs = masse /argent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Amplitude mouvement moteurs ( de -90° à 90°?)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418502"/>
                  </a:ext>
                </a:extLst>
              </a:tr>
              <a:tr h="3450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nécessité d’hélices réversibles pour marche arrière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Puissance du moteur nécessaire pour le moteur hélice du bas pour être équivalent aux 2 du dispositif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223620"/>
                  </a:ext>
                </a:extLst>
              </a:tr>
              <a:tr h="3450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Moment sur y de l’hélice arrière si hors axe du barycentre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83559"/>
                  </a:ext>
                </a:extLst>
              </a:tr>
            </a:tbl>
          </a:graphicData>
        </a:graphic>
      </p:graphicFrame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9FB73A5-0DA0-40BB-86D7-0D459ADE48FB}"/>
              </a:ext>
            </a:extLst>
          </p:cNvPr>
          <p:cNvCxnSpPr>
            <a:cxnSpLocks/>
          </p:cNvCxnSpPr>
          <p:nvPr/>
        </p:nvCxnSpPr>
        <p:spPr>
          <a:xfrm flipH="1">
            <a:off x="1244600" y="3579932"/>
            <a:ext cx="8352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431B193-2171-4AD1-9AFB-BB998D25FD89}"/>
              </a:ext>
            </a:extLst>
          </p:cNvPr>
          <p:cNvCxnSpPr>
            <a:cxnSpLocks/>
          </p:cNvCxnSpPr>
          <p:nvPr/>
        </p:nvCxnSpPr>
        <p:spPr>
          <a:xfrm flipH="1">
            <a:off x="2393950" y="3365500"/>
            <a:ext cx="1625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7656A7EA-3B7B-4EA9-8357-6F862FB9F232}"/>
              </a:ext>
            </a:extLst>
          </p:cNvPr>
          <p:cNvSpPr txBox="1"/>
          <p:nvPr/>
        </p:nvSpPr>
        <p:spPr>
          <a:xfrm>
            <a:off x="3930640" y="3198167"/>
            <a:ext cx="2482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Liaison pivot motorisée autour de x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17E6BEE-EB6E-4984-81A7-8C863552A92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180" y="1974379"/>
            <a:ext cx="2141220" cy="1807845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E6F9B33-A988-4A80-80D5-4A6E3B14182B}"/>
              </a:ext>
            </a:extLst>
          </p:cNvPr>
          <p:cNvCxnSpPr>
            <a:cxnSpLocks/>
          </p:cNvCxnSpPr>
          <p:nvPr/>
        </p:nvCxnSpPr>
        <p:spPr>
          <a:xfrm>
            <a:off x="9457806" y="1690688"/>
            <a:ext cx="80963" cy="71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3B4E9BD4-A104-46E8-83A6-AE3C74263285}"/>
              </a:ext>
            </a:extLst>
          </p:cNvPr>
          <p:cNvSpPr txBox="1"/>
          <p:nvPr/>
        </p:nvSpPr>
        <p:spPr>
          <a:xfrm>
            <a:off x="7939315" y="1321356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Servomoteur (direction axe moteur)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1A52BB3-81DF-4F8E-84D1-9BBA1E64E22D}"/>
              </a:ext>
            </a:extLst>
          </p:cNvPr>
          <p:cNvCxnSpPr>
            <a:cxnSpLocks/>
          </p:cNvCxnSpPr>
          <p:nvPr/>
        </p:nvCxnSpPr>
        <p:spPr>
          <a:xfrm flipV="1">
            <a:off x="10000343" y="3083933"/>
            <a:ext cx="349336" cy="83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5A053A70-16EC-4973-83DB-2E3A6E368A51}"/>
              </a:ext>
            </a:extLst>
          </p:cNvPr>
          <p:cNvSpPr txBox="1"/>
          <p:nvPr/>
        </p:nvSpPr>
        <p:spPr>
          <a:xfrm>
            <a:off x="8397011" y="3896469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Moteur (rotation hélice)</a:t>
            </a:r>
          </a:p>
        </p:txBody>
      </p:sp>
    </p:spTree>
    <p:extLst>
      <p:ext uri="{BB962C8B-B14F-4D97-AF65-F5344CB8AC3E}">
        <p14:creationId xmlns:p14="http://schemas.microsoft.com/office/powerpoint/2010/main" val="21419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426E494-0071-4E66-9DFB-0D82CC3E68CB}"/>
              </a:ext>
            </a:extLst>
          </p:cNvPr>
          <p:cNvSpPr txBox="1">
            <a:spLocks/>
          </p:cNvSpPr>
          <p:nvPr/>
        </p:nvSpPr>
        <p:spPr>
          <a:xfrm>
            <a:off x="100511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b="1" dirty="0"/>
              <a:t>- Dispositif 3 -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84D6525-1884-47C5-A1D0-7D0323D49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8363" y="662781"/>
            <a:ext cx="7877246" cy="4427108"/>
          </a:xfrm>
          <a:prstGeom prst="rect">
            <a:avLst/>
          </a:prstGeom>
        </p:spPr>
      </p:pic>
      <p:graphicFrame>
        <p:nvGraphicFramePr>
          <p:cNvPr id="16" name="Tableau 6">
            <a:extLst>
              <a:ext uri="{FF2B5EF4-FFF2-40B4-BE49-F238E27FC236}">
                <a16:creationId xmlns:a16="http://schemas.microsoft.com/office/drawing/2014/main" id="{D41CC605-B391-46B1-9888-9400D8BD9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720853"/>
              </p:ext>
            </p:extLst>
          </p:nvPr>
        </p:nvGraphicFramePr>
        <p:xfrm>
          <a:off x="1" y="5376994"/>
          <a:ext cx="12191999" cy="14828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24174">
                  <a:extLst>
                    <a:ext uri="{9D8B030D-6E8A-4147-A177-3AD203B41FA5}">
                      <a16:colId xmlns:a16="http://schemas.microsoft.com/office/drawing/2014/main" val="2583528274"/>
                    </a:ext>
                  </a:extLst>
                </a:gridCol>
                <a:gridCol w="4838700">
                  <a:extLst>
                    <a:ext uri="{9D8B030D-6E8A-4147-A177-3AD203B41FA5}">
                      <a16:colId xmlns:a16="http://schemas.microsoft.com/office/drawing/2014/main" val="517475522"/>
                    </a:ext>
                  </a:extLst>
                </a:gridCol>
                <a:gridCol w="4429125">
                  <a:extLst>
                    <a:ext uri="{9D8B030D-6E8A-4147-A177-3AD203B41FA5}">
                      <a16:colId xmlns:a16="http://schemas.microsoft.com/office/drawing/2014/main" val="1597956755"/>
                    </a:ext>
                  </a:extLst>
                </a:gridCol>
              </a:tblGrid>
              <a:tr h="33038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752980"/>
                  </a:ext>
                </a:extLst>
              </a:tr>
              <a:tr h="3855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Forte poussée sur l’axe moteur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3 moteurs = masse/argent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Amplitude mouvement moteurs ( de -90° à 90°?)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418502"/>
                  </a:ext>
                </a:extLst>
              </a:tr>
              <a:tr h="3450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Combiner les mobilités des moteurs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nécessité d’hélices réversibles pour marche arrière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223620"/>
                  </a:ext>
                </a:extLst>
              </a:tr>
              <a:tr h="3450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Masse(prop2)&lt;Masse(prop1)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Moment sur y crée par l’hélice arrière si hors axe du barycentre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83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86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9128BF-477C-4398-BA29-15E759152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86"/>
            <a:ext cx="10515600" cy="1325563"/>
          </a:xfrm>
        </p:spPr>
        <p:txBody>
          <a:bodyPr/>
          <a:lstStyle/>
          <a:p>
            <a:pPr algn="ctr"/>
            <a:r>
              <a:rPr lang="fr-FR" b="1" dirty="0"/>
              <a:t>- Disposition 4 -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0A4253F-4E38-441E-98EE-E7E29FC6B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266" y="684875"/>
            <a:ext cx="6910746" cy="3883924"/>
          </a:xfrm>
        </p:spPr>
      </p:pic>
      <p:graphicFrame>
        <p:nvGraphicFramePr>
          <p:cNvPr id="4" name="Tableau 6">
            <a:extLst>
              <a:ext uri="{FF2B5EF4-FFF2-40B4-BE49-F238E27FC236}">
                <a16:creationId xmlns:a16="http://schemas.microsoft.com/office/drawing/2014/main" id="{AF665FCD-A840-4F35-8460-520436789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635357"/>
              </p:ext>
            </p:extLst>
          </p:nvPr>
        </p:nvGraphicFramePr>
        <p:xfrm>
          <a:off x="1" y="5412365"/>
          <a:ext cx="12191999" cy="14621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0299">
                  <a:extLst>
                    <a:ext uri="{9D8B030D-6E8A-4147-A177-3AD203B41FA5}">
                      <a16:colId xmlns:a16="http://schemas.microsoft.com/office/drawing/2014/main" val="2583528274"/>
                    </a:ext>
                  </a:extLst>
                </a:gridCol>
                <a:gridCol w="4165600">
                  <a:extLst>
                    <a:ext uri="{9D8B030D-6E8A-4147-A177-3AD203B41FA5}">
                      <a16:colId xmlns:a16="http://schemas.microsoft.com/office/drawing/2014/main" val="517475522"/>
                    </a:ext>
                  </a:extLst>
                </a:gridCol>
                <a:gridCol w="5626100">
                  <a:extLst>
                    <a:ext uri="{9D8B030D-6E8A-4147-A177-3AD203B41FA5}">
                      <a16:colId xmlns:a16="http://schemas.microsoft.com/office/drawing/2014/main" val="1597956755"/>
                    </a:ext>
                  </a:extLst>
                </a:gridCol>
              </a:tblGrid>
              <a:tr h="33038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752980"/>
                  </a:ext>
                </a:extLst>
              </a:tr>
              <a:tr h="38557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6 moteurs = masse /argent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Amplitude mouvement moteurs ( de -90° à 90°?)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418502"/>
                  </a:ext>
                </a:extLst>
              </a:tr>
              <a:tr h="3450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nécessité d’hélices réversibles pour marche arrière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223620"/>
                  </a:ext>
                </a:extLst>
              </a:tr>
              <a:tr h="3450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83559"/>
                  </a:ext>
                </a:extLst>
              </a:tr>
            </a:tbl>
          </a:graphicData>
        </a:graphic>
      </p:graphicFrame>
      <p:grpSp>
        <p:nvGrpSpPr>
          <p:cNvPr id="6" name="Groupe 5">
            <a:extLst>
              <a:ext uri="{FF2B5EF4-FFF2-40B4-BE49-F238E27FC236}">
                <a16:creationId xmlns:a16="http://schemas.microsoft.com/office/drawing/2014/main" id="{3273F653-D582-41F3-85EF-3E084879643C}"/>
              </a:ext>
            </a:extLst>
          </p:cNvPr>
          <p:cNvGrpSpPr/>
          <p:nvPr/>
        </p:nvGrpSpPr>
        <p:grpSpPr>
          <a:xfrm>
            <a:off x="7450638" y="1199142"/>
            <a:ext cx="4741362" cy="2871317"/>
            <a:chOff x="6993976" y="1487832"/>
            <a:chExt cx="5689119" cy="3610218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C8F5DF52-7FE5-4F4C-A126-B26F8FE8CD4E}"/>
                </a:ext>
              </a:extLst>
            </p:cNvPr>
            <p:cNvGrpSpPr/>
            <p:nvPr/>
          </p:nvGrpSpPr>
          <p:grpSpPr>
            <a:xfrm>
              <a:off x="6993976" y="1487832"/>
              <a:ext cx="5130859" cy="3271664"/>
              <a:chOff x="6993976" y="1487832"/>
              <a:chExt cx="5130859" cy="3271664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81FE085D-4E96-465A-A35C-709CDF354001}"/>
                  </a:ext>
                </a:extLst>
              </p:cNvPr>
              <p:cNvGrpSpPr/>
              <p:nvPr/>
            </p:nvGrpSpPr>
            <p:grpSpPr>
              <a:xfrm>
                <a:off x="6993976" y="1487832"/>
                <a:ext cx="5130859" cy="2516542"/>
                <a:chOff x="6993976" y="1487832"/>
                <a:chExt cx="5130859" cy="2516542"/>
              </a:xfrm>
            </p:grpSpPr>
            <p:pic>
              <p:nvPicPr>
                <p:cNvPr id="12" name="Image 11">
                  <a:extLst>
                    <a:ext uri="{FF2B5EF4-FFF2-40B4-BE49-F238E27FC236}">
                      <a16:creationId xmlns:a16="http://schemas.microsoft.com/office/drawing/2014/main" id="{B0FA4056-752E-48E7-9561-05EC5C55EBA9}"/>
                    </a:ext>
                  </a:extLst>
                </p:cNvPr>
                <p:cNvPicPr/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69063" y="2029524"/>
                  <a:ext cx="4117975" cy="1974850"/>
                </a:xfrm>
                <a:prstGeom prst="rect">
                  <a:avLst/>
                </a:prstGeom>
              </p:spPr>
            </p:pic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CA38D756-4BB3-437A-BA48-1D4426BF082B}"/>
                    </a:ext>
                  </a:extLst>
                </p:cNvPr>
                <p:cNvSpPr txBox="1"/>
                <p:nvPr/>
              </p:nvSpPr>
              <p:spPr>
                <a:xfrm>
                  <a:off x="6993976" y="1487832"/>
                  <a:ext cx="51308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600" dirty="0"/>
                    <a:t>Servomoteur (rotation de l’axe moteur)</a:t>
                  </a:r>
                </a:p>
              </p:txBody>
            </p:sp>
            <p:cxnSp>
              <p:nvCxnSpPr>
                <p:cNvPr id="14" name="Connecteur droit avec flèche 13">
                  <a:extLst>
                    <a:ext uri="{FF2B5EF4-FFF2-40B4-BE49-F238E27FC236}">
                      <a16:creationId xmlns:a16="http://schemas.microsoft.com/office/drawing/2014/main" id="{78C2B26E-3571-450F-8FC5-4340522E52C4}"/>
                    </a:ext>
                  </a:extLst>
                </p:cNvPr>
                <p:cNvCxnSpPr>
                  <a:cxnSpLocks/>
                  <a:stCxn id="13" idx="2"/>
                </p:cNvCxnSpPr>
                <p:nvPr/>
              </p:nvCxnSpPr>
              <p:spPr>
                <a:xfrm>
                  <a:off x="9559406" y="1826386"/>
                  <a:ext cx="80963" cy="7160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Connecteur droit avec flèche 9">
                <a:extLst>
                  <a:ext uri="{FF2B5EF4-FFF2-40B4-BE49-F238E27FC236}">
                    <a16:creationId xmlns:a16="http://schemas.microsoft.com/office/drawing/2014/main" id="{7E351E5D-6A8E-405D-A3E3-9BE972EE4D48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H="1" flipV="1">
                <a:off x="8089902" y="3399134"/>
                <a:ext cx="2027764" cy="13603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avec flèche 10">
                <a:extLst>
                  <a:ext uri="{FF2B5EF4-FFF2-40B4-BE49-F238E27FC236}">
                    <a16:creationId xmlns:a16="http://schemas.microsoft.com/office/drawing/2014/main" id="{4B28BEC3-B653-4C9B-BE76-5103934C9126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V="1">
                <a:off x="10117666" y="3399134"/>
                <a:ext cx="683460" cy="13603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7F2EC121-AFCE-4433-B3B8-B47D75CB53A4}"/>
                </a:ext>
              </a:extLst>
            </p:cNvPr>
            <p:cNvSpPr txBox="1"/>
            <p:nvPr/>
          </p:nvSpPr>
          <p:spPr>
            <a:xfrm>
              <a:off x="7552236" y="4759496"/>
              <a:ext cx="5130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/>
                <a:t>Moteurs (rotation des hélices)</a:t>
              </a:r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86A28EF2-02A9-4922-9DA7-95B27E2A35DA}"/>
              </a:ext>
            </a:extLst>
          </p:cNvPr>
          <p:cNvSpPr txBox="1"/>
          <p:nvPr/>
        </p:nvSpPr>
        <p:spPr>
          <a:xfrm>
            <a:off x="8517467" y="4199467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2x dispositif ci-dessus</a:t>
            </a:r>
          </a:p>
        </p:txBody>
      </p:sp>
    </p:spTree>
    <p:extLst>
      <p:ext uri="{BB962C8B-B14F-4D97-AF65-F5344CB8AC3E}">
        <p14:creationId xmlns:p14="http://schemas.microsoft.com/office/powerpoint/2010/main" val="1409471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712778-7BE4-4CE1-8380-6C93C281F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/>
              <a:t>- Disposition 5 -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BC4E28E-5E1B-4FE5-92C1-8BA2075E8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835" y="1122891"/>
            <a:ext cx="7389930" cy="4351338"/>
          </a:xfrm>
        </p:spPr>
      </p:pic>
      <p:graphicFrame>
        <p:nvGraphicFramePr>
          <p:cNvPr id="9" name="Tableau 6">
            <a:extLst>
              <a:ext uri="{FF2B5EF4-FFF2-40B4-BE49-F238E27FC236}">
                <a16:creationId xmlns:a16="http://schemas.microsoft.com/office/drawing/2014/main" id="{13B6207B-BCE2-48D5-BD46-D489FF6D2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792608"/>
              </p:ext>
            </p:extLst>
          </p:nvPr>
        </p:nvGraphicFramePr>
        <p:xfrm>
          <a:off x="1" y="5412365"/>
          <a:ext cx="12191999" cy="14621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7999">
                  <a:extLst>
                    <a:ext uri="{9D8B030D-6E8A-4147-A177-3AD203B41FA5}">
                      <a16:colId xmlns:a16="http://schemas.microsoft.com/office/drawing/2014/main" val="2583528274"/>
                    </a:ext>
                  </a:extLst>
                </a:gridCol>
                <a:gridCol w="4834467">
                  <a:extLst>
                    <a:ext uri="{9D8B030D-6E8A-4147-A177-3AD203B41FA5}">
                      <a16:colId xmlns:a16="http://schemas.microsoft.com/office/drawing/2014/main" val="517475522"/>
                    </a:ext>
                  </a:extLst>
                </a:gridCol>
                <a:gridCol w="4309533">
                  <a:extLst>
                    <a:ext uri="{9D8B030D-6E8A-4147-A177-3AD203B41FA5}">
                      <a16:colId xmlns:a16="http://schemas.microsoft.com/office/drawing/2014/main" val="1597956755"/>
                    </a:ext>
                  </a:extLst>
                </a:gridCol>
              </a:tblGrid>
              <a:tr h="33038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752980"/>
                  </a:ext>
                </a:extLst>
              </a:tr>
              <a:tr h="38557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 de contrôle servomoteur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Maniabilité?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418502"/>
                  </a:ext>
                </a:extLst>
              </a:tr>
              <a:tr h="3450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nécessité d’hélices réversibles pour marche arrière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223620"/>
                  </a:ext>
                </a:extLst>
              </a:tr>
              <a:tr h="3450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83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2944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892</Words>
  <Application>Microsoft Office PowerPoint</Application>
  <PresentationFormat>Grand écran</PresentationFormat>
  <Paragraphs>220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Agency FB</vt:lpstr>
      <vt:lpstr>Arial</vt:lpstr>
      <vt:lpstr>Calibri</vt:lpstr>
      <vt:lpstr>Calibri Light</vt:lpstr>
      <vt:lpstr>Cambria Math</vt:lpstr>
      <vt:lpstr>Roboto</vt:lpstr>
      <vt:lpstr>Wingdings</vt:lpstr>
      <vt:lpstr>Thème Office</vt:lpstr>
      <vt:lpstr>CoBra</vt:lpstr>
      <vt:lpstr>1/ Diagramme d’exigences</vt:lpstr>
      <vt:lpstr>1/ Diagramme d’exigences</vt:lpstr>
      <vt:lpstr>2/ Proposition de dispositifs</vt:lpstr>
      <vt:lpstr>-Dispositif 1-</vt:lpstr>
      <vt:lpstr>-Dispositif 2 -</vt:lpstr>
      <vt:lpstr>Présentation PowerPoint</vt:lpstr>
      <vt:lpstr>- Disposition 4 -</vt:lpstr>
      <vt:lpstr>- Disposition 5 - </vt:lpstr>
      <vt:lpstr>Points avec les autres groupes </vt:lpstr>
      <vt:lpstr>Dispositifs retenus</vt:lpstr>
      <vt:lpstr>Système d’orientation des moteurs</vt:lpstr>
      <vt:lpstr>Nécessité du choix des matériaux</vt:lpstr>
      <vt:lpstr>Choix des matériaux d’impression</vt:lpstr>
      <vt:lpstr>Choix des matériaux achetés</vt:lpstr>
      <vt:lpstr>Dimensionnement axe de rotation et autres éléments en carbone</vt:lpstr>
      <vt:lpstr>Dimensionnement axe de rotation et autre éléments en carbone</vt:lpstr>
      <vt:lpstr>Servomoteur</vt:lpstr>
      <vt:lpstr>Présentation PowerPoint</vt:lpstr>
      <vt:lpstr>SERVOMOTEUR</vt:lpstr>
      <vt:lpstr>Bilan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Dispositif 1</dc:title>
  <dc:creator>Fantine MPACKO PRISO</dc:creator>
  <cp:lastModifiedBy>jeremy coulson</cp:lastModifiedBy>
  <cp:revision>54</cp:revision>
  <dcterms:created xsi:type="dcterms:W3CDTF">2023-11-10T08:36:19Z</dcterms:created>
  <dcterms:modified xsi:type="dcterms:W3CDTF">2024-01-31T20:16:48Z</dcterms:modified>
</cp:coreProperties>
</file>