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6" r:id="rId4"/>
    <p:sldId id="303" r:id="rId5"/>
    <p:sldId id="294" r:id="rId6"/>
    <p:sldId id="304" r:id="rId7"/>
    <p:sldId id="295" r:id="rId8"/>
    <p:sldId id="259" r:id="rId9"/>
    <p:sldId id="261" r:id="rId10"/>
    <p:sldId id="271" r:id="rId11"/>
    <p:sldId id="270" r:id="rId12"/>
    <p:sldId id="262" r:id="rId13"/>
    <p:sldId id="305" r:id="rId14"/>
    <p:sldId id="293" r:id="rId15"/>
    <p:sldId id="286" r:id="rId16"/>
    <p:sldId id="273" r:id="rId17"/>
    <p:sldId id="274" r:id="rId18"/>
    <p:sldId id="287" r:id="rId19"/>
    <p:sldId id="282" r:id="rId20"/>
    <p:sldId id="292" r:id="rId21"/>
    <p:sldId id="278" r:id="rId22"/>
    <p:sldId id="288" r:id="rId23"/>
    <p:sldId id="289" r:id="rId24"/>
    <p:sldId id="290" r:id="rId25"/>
    <p:sldId id="283" r:id="rId26"/>
    <p:sldId id="276" r:id="rId27"/>
    <p:sldId id="284" r:id="rId28"/>
    <p:sldId id="285" r:id="rId29"/>
    <p:sldId id="281" r:id="rId30"/>
    <p:sldId id="299" r:id="rId31"/>
    <p:sldId id="298" r:id="rId32"/>
    <p:sldId id="300" r:id="rId33"/>
    <p:sldId id="301" r:id="rId34"/>
    <p:sldId id="307" r:id="rId35"/>
    <p:sldId id="302" r:id="rId36"/>
    <p:sldId id="308" r:id="rId37"/>
    <p:sldId id="30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6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7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41B3-EDFD-4AFE-A945-E6D3C846DCA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/>
          </a:bodyPr>
          <a:lstStyle/>
          <a:p>
            <a:r>
              <a:rPr lang="en-US" dirty="0" smtClean="0"/>
              <a:t>Process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Aju</a:t>
            </a:r>
            <a:r>
              <a:rPr lang="en-US" dirty="0" smtClean="0"/>
              <a:t> </a:t>
            </a:r>
            <a:r>
              <a:rPr lang="en-US" dirty="0" smtClean="0"/>
              <a:t>T. </a:t>
            </a:r>
            <a:r>
              <a:rPr lang="en-US" dirty="0" err="1" smtClean="0"/>
              <a:t>Scaria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>
                <a:solidFill>
                  <a:schemeClr val="tx1"/>
                </a:solidFill>
              </a:rPr>
              <a:t>Joint work with – </a:t>
            </a:r>
            <a:r>
              <a:rPr lang="en-US" i="1" dirty="0" smtClean="0">
                <a:solidFill>
                  <a:schemeClr val="tx1"/>
                </a:solidFill>
              </a:rPr>
              <a:t>Jonathan </a:t>
            </a:r>
            <a:r>
              <a:rPr lang="en-US" i="1" dirty="0" err="1" smtClean="0">
                <a:solidFill>
                  <a:schemeClr val="tx1"/>
                </a:solidFill>
              </a:rPr>
              <a:t>Berant</a:t>
            </a:r>
            <a:r>
              <a:rPr lang="en-US" i="1" dirty="0" smtClean="0">
                <a:solidFill>
                  <a:schemeClr val="tx1"/>
                </a:solidFill>
              </a:rPr>
              <a:t> and Prof. Chris Manning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epresentation – Event triggers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epresentation - Entities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Models:</a:t>
            </a:r>
            <a:br>
              <a:rPr lang="en-US" dirty="0" smtClean="0"/>
            </a:br>
            <a:r>
              <a:rPr lang="en-US" dirty="0" smtClean="0"/>
              <a:t>Event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BaseModel</a:t>
            </a:r>
            <a:r>
              <a:rPr lang="en-US" dirty="0" smtClean="0"/>
              <a:t>: </a:t>
            </a:r>
            <a:r>
              <a:rPr lang="en-US" dirty="0" err="1" smtClean="0"/>
              <a:t>MaxEnt</a:t>
            </a:r>
            <a:r>
              <a:rPr lang="en-US" dirty="0" smtClean="0"/>
              <a:t> </a:t>
            </a:r>
            <a:r>
              <a:rPr lang="en-US" dirty="0"/>
              <a:t>based </a:t>
            </a:r>
            <a:r>
              <a:rPr lang="en-US" dirty="0" smtClean="0"/>
              <a:t>classifier</a:t>
            </a:r>
          </a:p>
          <a:p>
            <a:r>
              <a:rPr lang="en-US" dirty="0" smtClean="0"/>
              <a:t>Features</a:t>
            </a:r>
            <a:endParaRPr lang="en-US" dirty="0"/>
          </a:p>
          <a:p>
            <a:pPr lvl="1"/>
            <a:r>
              <a:rPr lang="en-US" dirty="0"/>
              <a:t>Lexical</a:t>
            </a:r>
          </a:p>
          <a:p>
            <a:pPr lvl="1"/>
            <a:r>
              <a:rPr lang="en-US" dirty="0"/>
              <a:t>Dependency tree based</a:t>
            </a:r>
          </a:p>
          <a:p>
            <a:pPr lvl="1"/>
            <a:r>
              <a:rPr lang="en-US" dirty="0"/>
              <a:t>Parse tree based</a:t>
            </a:r>
          </a:p>
          <a:p>
            <a:r>
              <a:rPr lang="en-US" dirty="0" smtClean="0"/>
              <a:t>Use Stanford </a:t>
            </a:r>
            <a:r>
              <a:rPr lang="en-US" dirty="0" err="1" smtClean="0"/>
              <a:t>CoreNLP</a:t>
            </a:r>
            <a:r>
              <a:rPr lang="en-US" dirty="0" smtClean="0"/>
              <a:t> modules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76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broken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546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9812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1536513" y="3581400"/>
            <a:ext cx="825687" cy="1884732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57497" cy="1945151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91500" y="3520981"/>
            <a:ext cx="889374" cy="1945151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76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546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9812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each trigger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𝑝h𝑟𝑎𝑠𝑒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𝑎𝑟𝑔𝑢𝑚𝑒𝑛𝑡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𝑡𝑟𝑖𝑔𝑔𝑒𝑟</m:t>
                      </m:r>
                      <m:r>
                        <a:rPr lang="en-US" sz="2400" i="1">
                          <a:latin typeface="Cambria Math"/>
                        </a:rPr>
                        <m:t>, </m:t>
                      </m:r>
                      <m:r>
                        <a:rPr lang="en-US" sz="2400" i="1">
                          <a:latin typeface="Cambria Math"/>
                        </a:rPr>
                        <m:t>𝑠𝑒𝑛𝑡𝑒𝑛𝑐𝑒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Non overlapping constraint</a:t>
                </a:r>
              </a:p>
              <a:p>
                <a:pPr lvl="1"/>
                <a:r>
                  <a:rPr lang="en-US" dirty="0" smtClean="0"/>
                  <a:t>Dynamic program</a:t>
                </a:r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7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argument </a:t>
            </a:r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prediction for trigger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838200" y="3543300"/>
            <a:ext cx="838201" cy="1922832"/>
          </a:xfrm>
          <a:prstGeom prst="trapezoid">
            <a:avLst>
              <a:gd name="adj" fmla="val 879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/>
          <p:cNvSpPr/>
          <p:nvPr/>
        </p:nvSpPr>
        <p:spPr>
          <a:xfrm>
            <a:off x="1536513" y="3581400"/>
            <a:ext cx="825687" cy="1884732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apezoid 77"/>
          <p:cNvSpPr/>
          <p:nvPr/>
        </p:nvSpPr>
        <p:spPr>
          <a:xfrm>
            <a:off x="6800603" y="3520981"/>
            <a:ext cx="857497" cy="1945151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apezoid 78"/>
          <p:cNvSpPr/>
          <p:nvPr/>
        </p:nvSpPr>
        <p:spPr>
          <a:xfrm>
            <a:off x="8191500" y="3520981"/>
            <a:ext cx="889374" cy="1945151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>
            <a:stCxn id="79" idx="0"/>
            <a:endCxn id="73" idx="0"/>
          </p:cNvCxnSpPr>
          <p:nvPr/>
        </p:nvCxnSpPr>
        <p:spPr>
          <a:xfrm rot="16200000" flipV="1">
            <a:off x="7072454" y="1957247"/>
            <a:ext cx="434880" cy="2692587"/>
          </a:xfrm>
          <a:prstGeom prst="curvedConnector3">
            <a:avLst>
              <a:gd name="adj1" fmla="val 406471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8" idx="0"/>
            <a:endCxn id="73" idx="0"/>
          </p:cNvCxnSpPr>
          <p:nvPr/>
        </p:nvCxnSpPr>
        <p:spPr>
          <a:xfrm rot="16200000" flipV="1">
            <a:off x="6369036" y="2660665"/>
            <a:ext cx="434880" cy="1285752"/>
          </a:xfrm>
          <a:prstGeom prst="curvedConnector3">
            <a:avLst>
              <a:gd name="adj1" fmla="val 267617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77" idx="0"/>
            <a:endCxn id="3" idx="0"/>
          </p:cNvCxnSpPr>
          <p:nvPr/>
        </p:nvCxnSpPr>
        <p:spPr>
          <a:xfrm rot="16200000" flipV="1">
            <a:off x="1584279" y="3216322"/>
            <a:ext cx="38100" cy="692056"/>
          </a:xfrm>
          <a:prstGeom prst="curvedConnector3">
            <a:avLst>
              <a:gd name="adj1" fmla="val 2669811"/>
            </a:avLst>
          </a:prstGeom>
          <a:ln w="698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prediction for trigger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broken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>
            <a:off x="76200" y="3009900"/>
            <a:ext cx="2362200" cy="2562225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2838224" y="3288170"/>
            <a:ext cx="838201" cy="2283956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urved Connector 80"/>
          <p:cNvCxnSpPr>
            <a:stCxn id="3" idx="0"/>
            <a:endCxn id="75" idx="0"/>
          </p:cNvCxnSpPr>
          <p:nvPr/>
        </p:nvCxnSpPr>
        <p:spPr>
          <a:xfrm rot="16200000" flipV="1">
            <a:off x="2118178" y="2149022"/>
            <a:ext cx="278270" cy="2000025"/>
          </a:xfrm>
          <a:prstGeom prst="curvedConnector3">
            <a:avLst>
              <a:gd name="adj1" fmla="val 535551"/>
            </a:avLst>
          </a:prstGeom>
          <a:ln w="698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26042" y="20994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16442" y="25566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26042" y="25566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35642" y="25566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72200" y="3699687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6781800" y="3699687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7410203" y="3699687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>
            <a:off x="6421242" y="2861487"/>
            <a:ext cx="2706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>
            <a:off x="7030842" y="2861487"/>
            <a:ext cx="2706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>
            <a:off x="7640442" y="2861487"/>
            <a:ext cx="4586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7030842" y="240428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6421242" y="2359650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7246368" y="2359650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1219200" y="1981200"/>
            <a:ext cx="22860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64138" y="20192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454538" y="24764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064138" y="24764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673738" y="24764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35735" y="3619499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78" name="Rectangle 77"/>
          <p:cNvSpPr/>
          <p:nvPr/>
        </p:nvSpPr>
        <p:spPr>
          <a:xfrm>
            <a:off x="2045335" y="3619499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2673738" y="3619499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cxnSp>
        <p:nvCxnSpPr>
          <p:cNvPr id="81" name="Straight Arrow Connector 80"/>
          <p:cNvCxnSpPr>
            <a:stCxn id="74" idx="4"/>
            <a:endCxn id="77" idx="0"/>
          </p:cNvCxnSpPr>
          <p:nvPr/>
        </p:nvCxnSpPr>
        <p:spPr>
          <a:xfrm flipH="1">
            <a:off x="1711837" y="2781299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4"/>
            <a:endCxn id="78" idx="0"/>
          </p:cNvCxnSpPr>
          <p:nvPr/>
        </p:nvCxnSpPr>
        <p:spPr>
          <a:xfrm flipH="1">
            <a:off x="2321437" y="2781299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4"/>
            <a:endCxn id="79" idx="0"/>
          </p:cNvCxnSpPr>
          <p:nvPr/>
        </p:nvCxnSpPr>
        <p:spPr>
          <a:xfrm flipH="1">
            <a:off x="2949840" y="2781299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443165" y="254910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443165" y="3692105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cxnSp>
        <p:nvCxnSpPr>
          <p:cNvPr id="93" name="Straight Arrow Connector 92"/>
          <p:cNvCxnSpPr>
            <a:stCxn id="85" idx="4"/>
            <a:endCxn id="92" idx="0"/>
          </p:cNvCxnSpPr>
          <p:nvPr/>
        </p:nvCxnSpPr>
        <p:spPr>
          <a:xfrm flipH="1">
            <a:off x="4719267" y="2853905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3" idx="3"/>
            <a:endCxn id="74" idx="0"/>
          </p:cNvCxnSpPr>
          <p:nvPr/>
        </p:nvCxnSpPr>
        <p:spPr>
          <a:xfrm flipH="1">
            <a:off x="1759338" y="2279462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4"/>
            <a:endCxn id="75" idx="0"/>
          </p:cNvCxnSpPr>
          <p:nvPr/>
        </p:nvCxnSpPr>
        <p:spPr>
          <a:xfrm>
            <a:off x="2368938" y="232409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3" idx="5"/>
            <a:endCxn id="76" idx="0"/>
          </p:cNvCxnSpPr>
          <p:nvPr/>
        </p:nvCxnSpPr>
        <p:spPr>
          <a:xfrm>
            <a:off x="2584464" y="2279462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62397" y="1481504"/>
            <a:ext cx="123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00355" y="1481504"/>
            <a:ext cx="244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Predicts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807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In response to a specific antigen and to immune cell signals (not shown), one B cell divides and forms a clone of cells. The remaining B cells, which have antigen receptors specific for other antigens, do not respond. The clone of cells formed by the selected B cell gives rise to memory B cells and antibody-secreting plasma cells.</a:t>
            </a:r>
          </a:p>
          <a:p>
            <a:pPr algn="ctr"/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886200" y="33528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572000" y="3048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595501" y="4038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Aju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4333875"/>
            <a:ext cx="7621588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use entities </a:t>
            </a:r>
            <a:r>
              <a:rPr lang="en-US" dirty="0"/>
              <a:t>to predict </a:t>
            </a:r>
            <a:r>
              <a:rPr lang="en-US" dirty="0" smtClean="0"/>
              <a:t>triggers?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8229600" cy="1109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0400" y="3124200"/>
            <a:ext cx="1066800" cy="1981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124200"/>
            <a:ext cx="2133600" cy="1981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0"/>
            <a:endCxn id="6" idx="0"/>
          </p:cNvCxnSpPr>
          <p:nvPr/>
        </p:nvCxnSpPr>
        <p:spPr>
          <a:xfrm rot="5400000" flipH="1" flipV="1">
            <a:off x="2552700" y="1943100"/>
            <a:ext cx="12700" cy="2362200"/>
          </a:xfrm>
          <a:prstGeom prst="curvedConnector3">
            <a:avLst>
              <a:gd name="adj1" fmla="val 6690567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92085" y="1676400"/>
            <a:ext cx="2506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Dependency 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8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optimization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Prediction </a:t>
            </a:r>
            <a:r>
              <a:rPr lang="en-US" dirty="0" smtClean="0"/>
              <a:t>for 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 Trigger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 Prediction for Trigger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8234" y="35433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Prediction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11834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Prediction </a:t>
            </a:r>
            <a:r>
              <a:rPr lang="en-US" dirty="0" smtClean="0"/>
              <a:t>for Trigger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8234" y="35433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Prediction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11834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343400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19800" y="35052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6934200" y="2895600"/>
            <a:ext cx="304800" cy="6096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Prediction </a:t>
            </a:r>
            <a:r>
              <a:rPr lang="en-US" dirty="0" smtClean="0"/>
              <a:t>for Trigger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8234" y="35433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Prediction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11834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343400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19800" y="35052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6705600" y="2895600"/>
            <a:ext cx="304800" cy="6096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7239000" y="2846717"/>
            <a:ext cx="304800" cy="6477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Prediction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1295400"/>
                <a:ext cx="3776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𝑝h𝑟𝑎𝑠𝑒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𝑎𝑟𝑔𝑢𝑚𝑒𝑛𝑡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𝑠𝑒𝑛𝑡𝑒𝑛𝑐𝑒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95400"/>
                <a:ext cx="377648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rapezoid 77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optimization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pezoid 78"/>
          <p:cNvSpPr/>
          <p:nvPr/>
        </p:nvSpPr>
        <p:spPr>
          <a:xfrm>
            <a:off x="838199" y="3124201"/>
            <a:ext cx="838201" cy="2341931"/>
          </a:xfrm>
          <a:prstGeom prst="trapezoid">
            <a:avLst>
              <a:gd name="adj" fmla="val 8790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apezoid 80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3178" y="1219200"/>
                <a:ext cx="492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𝑤𝑜𝑟𝑑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𝑇𝑅𝐼𝐺𝐺𝐸𝑅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𝐸𝑁𝑇𝐼𝑇𝐼𝐸𝑆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𝑠𝑒𝑛𝑡𝑒𝑛𝑐𝑒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8" y="1219200"/>
                <a:ext cx="49289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8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optimization</a:t>
            </a:r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apezoid 77"/>
          <p:cNvSpPr/>
          <p:nvPr/>
        </p:nvSpPr>
        <p:spPr>
          <a:xfrm>
            <a:off x="838199" y="3124201"/>
            <a:ext cx="838201" cy="2341931"/>
          </a:xfrm>
          <a:prstGeom prst="trapezoid">
            <a:avLst>
              <a:gd name="adj" fmla="val 8790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urved Connector 78"/>
          <p:cNvCxnSpPr/>
          <p:nvPr/>
        </p:nvCxnSpPr>
        <p:spPr>
          <a:xfrm rot="16200000" flipH="1">
            <a:off x="1806481" y="2555969"/>
            <a:ext cx="914400" cy="2050863"/>
          </a:xfrm>
          <a:prstGeom prst="curvedConnector3">
            <a:avLst>
              <a:gd name="adj1" fmla="val -152358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6" idx="0"/>
            <a:endCxn id="75" idx="0"/>
          </p:cNvCxnSpPr>
          <p:nvPr/>
        </p:nvCxnSpPr>
        <p:spPr>
          <a:xfrm rot="16200000" flipH="1">
            <a:off x="7053403" y="1976298"/>
            <a:ext cx="434880" cy="2654487"/>
          </a:xfrm>
          <a:prstGeom prst="curvedConnector3">
            <a:avLst>
              <a:gd name="adj1" fmla="val -302504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6" idx="0"/>
            <a:endCxn id="74" idx="0"/>
          </p:cNvCxnSpPr>
          <p:nvPr/>
        </p:nvCxnSpPr>
        <p:spPr>
          <a:xfrm rot="16200000" flipH="1">
            <a:off x="6377005" y="2652696"/>
            <a:ext cx="434880" cy="1301690"/>
          </a:xfrm>
          <a:prstGeom prst="curvedConnector3">
            <a:avLst>
              <a:gd name="adj1" fmla="val -191420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optimization</a:t>
            </a:r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75" idx="0"/>
            <a:endCxn id="76" idx="0"/>
          </p:cNvCxnSpPr>
          <p:nvPr/>
        </p:nvCxnSpPr>
        <p:spPr>
          <a:xfrm rot="16200000" flipV="1">
            <a:off x="7053404" y="1976297"/>
            <a:ext cx="434880" cy="2654487"/>
          </a:xfrm>
          <a:prstGeom prst="curvedConnector3">
            <a:avLst>
              <a:gd name="adj1" fmla="val 418372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4" idx="0"/>
            <a:endCxn id="76" idx="0"/>
          </p:cNvCxnSpPr>
          <p:nvPr/>
        </p:nvCxnSpPr>
        <p:spPr>
          <a:xfrm rot="16200000" flipV="1">
            <a:off x="6377005" y="2652696"/>
            <a:ext cx="434880" cy="1301690"/>
          </a:xfrm>
          <a:prstGeom prst="curvedConnector3">
            <a:avLst>
              <a:gd name="adj1" fmla="val 293404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72" idx="0"/>
            <a:endCxn id="77" idx="0"/>
          </p:cNvCxnSpPr>
          <p:nvPr/>
        </p:nvCxnSpPr>
        <p:spPr>
          <a:xfrm rot="16200000" flipV="1">
            <a:off x="1806482" y="2555968"/>
            <a:ext cx="914400" cy="2050863"/>
          </a:xfrm>
          <a:prstGeom prst="curvedConnector3">
            <a:avLst>
              <a:gd name="adj1" fmla="val 198585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smtClean="0"/>
              <a:t>Results – Event extraction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Event trigger </a:t>
            </a:r>
            <a:r>
              <a:rPr lang="en-US" sz="2800" dirty="0" smtClean="0"/>
              <a:t>prediction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Event </a:t>
            </a:r>
            <a:r>
              <a:rPr lang="en-US" sz="2800" dirty="0" smtClean="0"/>
              <a:t>argument </a:t>
            </a:r>
            <a:r>
              <a:rPr lang="en-US" sz="2800" dirty="0" smtClean="0"/>
              <a:t>prediction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59386"/>
              </p:ext>
            </p:extLst>
          </p:nvPr>
        </p:nvGraphicFramePr>
        <p:xfrm>
          <a:off x="609600" y="1676400"/>
          <a:ext cx="609600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56"/>
                <a:gridCol w="1471448"/>
                <a:gridCol w="1418897"/>
                <a:gridCol w="1524000"/>
              </a:tblGrid>
              <a:tr h="3304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/>
                </a:tc>
              </a:tr>
              <a:tr h="3304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0.47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0.57</a:t>
                      </a:r>
                      <a:endParaRPr lang="en-US" sz="1600" dirty="0"/>
                    </a:p>
                  </a:txBody>
                  <a:tcPr/>
                </a:tc>
              </a:tr>
              <a:tr h="33045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MaxEnt_Basic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3045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MaxEnt_Iterative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83426"/>
              </p:ext>
            </p:extLst>
          </p:nvPr>
        </p:nvGraphicFramePr>
        <p:xfrm>
          <a:off x="609600" y="3733800"/>
          <a:ext cx="61722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676"/>
                <a:gridCol w="1489841"/>
                <a:gridCol w="1436633"/>
                <a:gridCol w="1543050"/>
              </a:tblGrid>
              <a:tr h="3304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/>
                </a:tc>
              </a:tr>
              <a:tr h="3304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0.44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0.48</a:t>
                      </a:r>
                      <a:endParaRPr lang="en-US" sz="1600" dirty="0"/>
                    </a:p>
                  </a:txBody>
                  <a:tcPr/>
                </a:tc>
              </a:tr>
              <a:tr h="33045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MaxEnt_Basic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</a:tr>
              <a:tr h="33045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MaxEnt_Iterative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collaboration with Vulcan</a:t>
            </a:r>
          </a:p>
          <a:p>
            <a:r>
              <a:rPr lang="en-US" dirty="0" smtClean="0"/>
              <a:t>“Project Halo”</a:t>
            </a:r>
          </a:p>
          <a:p>
            <a:pPr lvl="1"/>
            <a:r>
              <a:rPr lang="en-US" dirty="0" smtClean="0"/>
              <a:t>Input: A textbook</a:t>
            </a:r>
          </a:p>
          <a:p>
            <a:pPr lvl="1"/>
            <a:r>
              <a:rPr lang="en-US" dirty="0" smtClean="0"/>
              <a:t>Output: A system that can answer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Models </a:t>
            </a:r>
            <a:r>
              <a:rPr lang="en-US" dirty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Event-Event Relation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each ordered pair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such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&lt;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𝑡𝑒𝑥𝑡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Predict the relation between them(Next event, Super event, Causes, Enables, </a:t>
                </a:r>
                <a:r>
                  <a:rPr lang="en-US" dirty="0"/>
                  <a:t>Co-temporal event, Same event, </a:t>
                </a:r>
                <a:r>
                  <a:rPr lang="en-US" dirty="0" smtClean="0"/>
                  <a:t>NONE)</a:t>
                </a:r>
              </a:p>
              <a:p>
                <a:r>
                  <a:rPr lang="en-US" dirty="0" smtClean="0"/>
                  <a:t>Need opposite relation type of non-symmetric relations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𝑡𝑒𝑥𝑡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appears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in text.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342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model</a:t>
            </a:r>
          </a:p>
          <a:p>
            <a:pPr lvl="1"/>
            <a:r>
              <a:rPr lang="en-US" dirty="0" smtClean="0"/>
              <a:t>For each ordered pair, predict relation</a:t>
            </a:r>
          </a:p>
          <a:p>
            <a:pPr lvl="1"/>
            <a:r>
              <a:rPr lang="en-US" dirty="0" err="1" smtClean="0"/>
              <a:t>MaxEnt</a:t>
            </a:r>
            <a:r>
              <a:rPr lang="en-US" dirty="0" smtClean="0"/>
              <a:t> based</a:t>
            </a:r>
          </a:p>
          <a:p>
            <a:r>
              <a:rPr lang="en-US" dirty="0" smtClean="0"/>
              <a:t>Global model</a:t>
            </a:r>
          </a:p>
          <a:p>
            <a:pPr lvl="1"/>
            <a:r>
              <a:rPr lang="en-US" dirty="0" smtClean="0"/>
              <a:t>Ensures consistency</a:t>
            </a:r>
          </a:p>
          <a:p>
            <a:pPr lvl="1"/>
            <a:r>
              <a:rPr lang="en-US" dirty="0" smtClean="0"/>
              <a:t>Favor some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54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model examples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Rare events ignored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structures do not appear in gold</a:t>
            </a:r>
          </a:p>
          <a:p>
            <a:r>
              <a:rPr lang="en-US" dirty="0" smtClean="0"/>
              <a:t>Some appears in gold but we don’t predict</a:t>
            </a:r>
          </a:p>
          <a:p>
            <a:r>
              <a:rPr lang="en-US" dirty="0" err="1"/>
              <a:t>Cotemporal</a:t>
            </a:r>
            <a:r>
              <a:rPr lang="en-US" dirty="0"/>
              <a:t> constraint did not work well</a:t>
            </a:r>
          </a:p>
          <a:p>
            <a:r>
              <a:rPr lang="en-US" dirty="0"/>
              <a:t>Double penalization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64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Connectivity constraint</a:t>
                </a:r>
              </a:p>
              <a:p>
                <a:pPr lvl="1"/>
                <a:r>
                  <a:rPr lang="en-US" sz="2400" dirty="0" smtClean="0"/>
                  <a:t>The graph of events must be connected</a:t>
                </a:r>
              </a:p>
              <a:p>
                <a:r>
                  <a:rPr lang="en-US" sz="2800" dirty="0" smtClean="0"/>
                  <a:t>Constraints for event triples (bad and good things)</a:t>
                </a:r>
              </a:p>
              <a:p>
                <a:pPr lvl="1"/>
                <a:r>
                  <a:rPr lang="en-US" sz="2400" dirty="0" err="1" smtClean="0"/>
                  <a:t>Eg</a:t>
                </a:r>
                <a:r>
                  <a:rPr lang="en-US" sz="2400" dirty="0" smtClean="0"/>
                  <a:t>: For every event triad,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&lt;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𝑡𝑒𝑥𝑡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&lt;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𝑡𝑒𝑥𝑡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, if two pairs are related by </a:t>
                </a:r>
                <a:r>
                  <a:rPr lang="en-US" sz="2400" dirty="0" err="1" smtClean="0"/>
                  <a:t>SameEvent</a:t>
                </a:r>
                <a:r>
                  <a:rPr lang="en-US" sz="2400" dirty="0" smtClean="0"/>
                  <a:t>, then the third should be too</a:t>
                </a:r>
              </a:p>
              <a:p>
                <a:r>
                  <a:rPr lang="en-US" sz="2800" dirty="0" smtClean="0"/>
                  <a:t>Degree constraints</a:t>
                </a:r>
              </a:p>
              <a:p>
                <a:pPr lvl="1"/>
                <a:r>
                  <a:rPr lang="en-US" sz="2400" dirty="0" smtClean="0"/>
                  <a:t>One event cannot have more than have one </a:t>
                </a:r>
                <a:r>
                  <a:rPr lang="en-US" sz="2400" dirty="0" err="1" smtClean="0"/>
                  <a:t>SuperEvent</a:t>
                </a:r>
                <a:r>
                  <a:rPr lang="en-US" sz="2400" dirty="0" smtClean="0"/>
                  <a:t> or </a:t>
                </a:r>
                <a:r>
                  <a:rPr lang="en-US" sz="2400" dirty="0" err="1" smtClean="0"/>
                  <a:t>NextEvent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614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for all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4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formulation for connectivity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r>
              <a:rPr lang="en-US" dirty="0" smtClean="0"/>
              <a:t>Prior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3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Around 150 paragraphs from </a:t>
            </a:r>
            <a:r>
              <a:rPr lang="en-US" i="1" dirty="0" smtClean="0"/>
              <a:t>Biology, 9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Edition, </a:t>
            </a:r>
            <a:r>
              <a:rPr lang="en-US" dirty="0" smtClean="0"/>
              <a:t>by Campbell and Reece</a:t>
            </a:r>
          </a:p>
          <a:p>
            <a:r>
              <a:rPr lang="en-US" dirty="0" smtClean="0"/>
              <a:t>Manual annotation by biologists</a:t>
            </a:r>
          </a:p>
          <a:p>
            <a:pPr lvl="1"/>
            <a:r>
              <a:rPr lang="en-US" dirty="0" smtClean="0"/>
              <a:t>Events trigger identification</a:t>
            </a:r>
          </a:p>
          <a:p>
            <a:pPr lvl="1"/>
            <a:r>
              <a:rPr lang="en-US" dirty="0" smtClean="0"/>
              <a:t>Argument identification and Semantic </a:t>
            </a:r>
            <a:r>
              <a:rPr lang="en-US" dirty="0"/>
              <a:t>R</a:t>
            </a:r>
            <a:r>
              <a:rPr lang="en-US" dirty="0" smtClean="0"/>
              <a:t>ole Labeling</a:t>
            </a:r>
          </a:p>
          <a:p>
            <a:pPr lvl="1"/>
            <a:r>
              <a:rPr lang="en-US" dirty="0" smtClean="0"/>
              <a:t>Event-event relations</a:t>
            </a:r>
          </a:p>
          <a:p>
            <a:r>
              <a:rPr lang="en-US" dirty="0" smtClean="0"/>
              <a:t>Currently annotating more paragraphs and another annotator for finding agreement.</a:t>
            </a:r>
          </a:p>
        </p:txBody>
      </p:sp>
    </p:spTree>
    <p:extLst>
      <p:ext uri="{BB962C8B-B14F-4D97-AF65-F5344CB8AC3E}">
        <p14:creationId xmlns:p14="http://schemas.microsoft.com/office/powerpoint/2010/main" val="41827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79" y="1981200"/>
            <a:ext cx="8372981" cy="268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5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BIONLP</a:t>
            </a:r>
          </a:p>
          <a:p>
            <a:pPr lvl="1"/>
            <a:r>
              <a:rPr lang="en-US" dirty="0" smtClean="0"/>
              <a:t>Specific event triggers</a:t>
            </a:r>
          </a:p>
          <a:p>
            <a:pPr lvl="2"/>
            <a:r>
              <a:rPr lang="en-US" dirty="0" smtClean="0"/>
              <a:t>Phosphorylation, Binding, Cause</a:t>
            </a:r>
          </a:p>
          <a:p>
            <a:pPr lvl="1"/>
            <a:r>
              <a:rPr lang="en-US" dirty="0" smtClean="0"/>
              <a:t>Specific arguments</a:t>
            </a:r>
          </a:p>
          <a:p>
            <a:pPr lvl="2"/>
            <a:r>
              <a:rPr lang="en-US" dirty="0" smtClean="0"/>
              <a:t>Protein extraction</a:t>
            </a:r>
          </a:p>
          <a:p>
            <a:r>
              <a:rPr lang="en-US" dirty="0" smtClean="0"/>
              <a:t>Temporal event ordering</a:t>
            </a:r>
          </a:p>
          <a:p>
            <a:pPr lvl="1"/>
            <a:r>
              <a:rPr lang="en-US" dirty="0" smtClean="0"/>
              <a:t>Events before/after</a:t>
            </a:r>
          </a:p>
          <a:p>
            <a:pPr lvl="1"/>
            <a:r>
              <a:rPr lang="en-US" dirty="0" smtClean="0"/>
              <a:t>Timeline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Two high </a:t>
            </a:r>
            <a:r>
              <a:rPr lang="en-US" sz="3600" dirty="0" smtClean="0"/>
              <a:t>level </a:t>
            </a:r>
            <a:r>
              <a:rPr lang="en-US" sz="3600" dirty="0" smtClean="0"/>
              <a:t>stages</a:t>
            </a:r>
          </a:p>
          <a:p>
            <a:pPr lvl="1"/>
            <a:r>
              <a:rPr lang="en-US" sz="3200" dirty="0" smtClean="0"/>
              <a:t>Event extraction</a:t>
            </a:r>
            <a:endParaRPr lang="en-US" sz="3200" dirty="0" smtClean="0"/>
          </a:p>
          <a:p>
            <a:pPr lvl="2"/>
            <a:r>
              <a:rPr lang="en-US" sz="2800" dirty="0" smtClean="0"/>
              <a:t>Event trigger </a:t>
            </a:r>
            <a:r>
              <a:rPr lang="en-US" sz="2800" dirty="0" smtClean="0"/>
              <a:t>prediction</a:t>
            </a:r>
          </a:p>
          <a:p>
            <a:pPr lvl="2"/>
            <a:r>
              <a:rPr lang="en-US" sz="2800" dirty="0" smtClean="0"/>
              <a:t>Argument </a:t>
            </a:r>
            <a:r>
              <a:rPr lang="en-US" sz="2800" dirty="0" smtClean="0"/>
              <a:t>identification for triggers</a:t>
            </a:r>
          </a:p>
          <a:p>
            <a:pPr lvl="2"/>
            <a:r>
              <a:rPr lang="en-US" sz="2800" dirty="0" smtClean="0"/>
              <a:t>Semantic role </a:t>
            </a:r>
            <a:r>
              <a:rPr lang="en-US" sz="2800" dirty="0" smtClean="0"/>
              <a:t>labeling</a:t>
            </a:r>
          </a:p>
          <a:p>
            <a:pPr lvl="1"/>
            <a:r>
              <a:rPr lang="en-US" sz="3200" dirty="0" smtClean="0"/>
              <a:t>Event-event relation prediction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856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1025</Words>
  <Application>Microsoft Office PowerPoint</Application>
  <PresentationFormat>On-screen Show (4:3)</PresentationFormat>
  <Paragraphs>561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Process extraction</vt:lpstr>
      <vt:lpstr>Project goal</vt:lpstr>
      <vt:lpstr>Motivation</vt:lpstr>
      <vt:lpstr>Overview</vt:lpstr>
      <vt:lpstr>Dataset</vt:lpstr>
      <vt:lpstr>Example- Annotation</vt:lpstr>
      <vt:lpstr>Prior work</vt:lpstr>
      <vt:lpstr>Stages</vt:lpstr>
      <vt:lpstr>Representation</vt:lpstr>
      <vt:lpstr>Representation – Event triggers</vt:lpstr>
      <vt:lpstr>Representation - Entities</vt:lpstr>
      <vt:lpstr>Models: Event extraction</vt:lpstr>
      <vt:lpstr>PowerPoint Presentation</vt:lpstr>
      <vt:lpstr>Event trigger prediction</vt:lpstr>
      <vt:lpstr>Event trigger prediction</vt:lpstr>
      <vt:lpstr>Event argument prediction</vt:lpstr>
      <vt:lpstr>Argument prediction for trigger</vt:lpstr>
      <vt:lpstr>Argument prediction for trigger</vt:lpstr>
      <vt:lpstr>Dynamic program</vt:lpstr>
      <vt:lpstr>Can we use entities to predict triggers?</vt:lpstr>
      <vt:lpstr>Iterative optimization</vt:lpstr>
      <vt:lpstr>Iterative optimization</vt:lpstr>
      <vt:lpstr>Iterative optimization</vt:lpstr>
      <vt:lpstr>Iterative optimization</vt:lpstr>
      <vt:lpstr>Entity Prediction</vt:lpstr>
      <vt:lpstr>Iterative optimization</vt:lpstr>
      <vt:lpstr>Iterative optimization</vt:lpstr>
      <vt:lpstr>Iterative optimization</vt:lpstr>
      <vt:lpstr>Results – Event extraction</vt:lpstr>
      <vt:lpstr>Models :  Event-Event Relation extraction</vt:lpstr>
      <vt:lpstr>Problem formulation</vt:lpstr>
      <vt:lpstr>Modeling</vt:lpstr>
      <vt:lpstr>Local model examples and features</vt:lpstr>
      <vt:lpstr>Global</vt:lpstr>
      <vt:lpstr>Global constraints</vt:lpstr>
      <vt:lpstr>Examples for all 3</vt:lpstr>
      <vt:lpstr>ILP formulation for connectivity constraint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Aju</dc:creator>
  <cp:lastModifiedBy>Aju</cp:lastModifiedBy>
  <cp:revision>155</cp:revision>
  <dcterms:created xsi:type="dcterms:W3CDTF">2013-03-12T17:59:16Z</dcterms:created>
  <dcterms:modified xsi:type="dcterms:W3CDTF">2013-05-16T00:12:32Z</dcterms:modified>
</cp:coreProperties>
</file>