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71" r:id="rId6"/>
    <p:sldId id="270" r:id="rId7"/>
    <p:sldId id="262" r:id="rId8"/>
    <p:sldId id="293" r:id="rId9"/>
    <p:sldId id="286" r:id="rId10"/>
    <p:sldId id="273" r:id="rId11"/>
    <p:sldId id="274" r:id="rId12"/>
    <p:sldId id="287" r:id="rId13"/>
    <p:sldId id="282" r:id="rId14"/>
    <p:sldId id="292" r:id="rId15"/>
    <p:sldId id="278" r:id="rId16"/>
    <p:sldId id="288" r:id="rId17"/>
    <p:sldId id="289" r:id="rId18"/>
    <p:sldId id="290" r:id="rId19"/>
    <p:sldId id="283" r:id="rId20"/>
    <p:sldId id="276" r:id="rId21"/>
    <p:sldId id="284" r:id="rId22"/>
    <p:sldId id="285" r:id="rId23"/>
    <p:sldId id="281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6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7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41B3-EDFD-4AFE-A945-E6D3C846DCA7}" type="datetimeFigureOut">
              <a:rPr lang="en-US" smtClean="0"/>
              <a:t>3/14/2013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7CA2-8AAB-4AA7-BC5A-C11B93D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/>
          </a:bodyPr>
          <a:lstStyle/>
          <a:p>
            <a:r>
              <a:rPr lang="en-US" dirty="0" smtClean="0"/>
              <a:t>Event extraction using iterative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Aju</a:t>
            </a:r>
            <a:r>
              <a:rPr lang="en-US" dirty="0" smtClean="0"/>
              <a:t> </a:t>
            </a:r>
            <a:r>
              <a:rPr lang="en-US" dirty="0" err="1" smtClean="0"/>
              <a:t>Thalappillil</a:t>
            </a:r>
            <a:r>
              <a:rPr lang="en-US" dirty="0" smtClean="0"/>
              <a:t> </a:t>
            </a:r>
            <a:r>
              <a:rPr lang="en-US" dirty="0" err="1" smtClean="0"/>
              <a:t>Scaria</a:t>
            </a:r>
            <a:endParaRPr lang="en-US" dirty="0" smtClean="0"/>
          </a:p>
          <a:p>
            <a:r>
              <a:rPr lang="en-US" dirty="0" err="1" smtClean="0"/>
              <a:t>Rishita</a:t>
            </a:r>
            <a:r>
              <a:rPr lang="en-US" dirty="0" smtClean="0"/>
              <a:t> </a:t>
            </a:r>
            <a:r>
              <a:rPr lang="en-US" dirty="0" err="1" smtClean="0"/>
              <a:t>Anubhai</a:t>
            </a:r>
            <a:endParaRPr lang="en-US" dirty="0" smtClean="0"/>
          </a:p>
          <a:p>
            <a:r>
              <a:rPr lang="en-US" dirty="0" smtClean="0"/>
              <a:t>Rose Marie Philip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each trigger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𝑝h𝑟𝑎𝑠𝑒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𝑎𝑟𝑔𝑢𝑚𝑒𝑛𝑡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𝑡𝑟𝑖𝑔𝑔𝑒𝑟</m:t>
                      </m:r>
                      <m:r>
                        <a:rPr lang="en-US" sz="2400" i="1">
                          <a:latin typeface="Cambria Math"/>
                        </a:rPr>
                        <m:t>, </m:t>
                      </m:r>
                      <m:r>
                        <a:rPr lang="en-US" sz="2400" i="1">
                          <a:latin typeface="Cambria Math"/>
                        </a:rPr>
                        <m:t>𝑠𝑒𝑛𝑡𝑒𝑛𝑐𝑒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Non overlapping constraint</a:t>
                </a:r>
              </a:p>
              <a:p>
                <a:pPr lvl="1"/>
                <a:r>
                  <a:rPr lang="en-US" dirty="0" smtClean="0"/>
                  <a:t>Dynamic program</a:t>
                </a:r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7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argument (entity)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prediction for trigger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838200" y="3543300"/>
            <a:ext cx="838201" cy="1922832"/>
          </a:xfrm>
          <a:prstGeom prst="trapezoid">
            <a:avLst>
              <a:gd name="adj" fmla="val 879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/>
          <p:cNvSpPr/>
          <p:nvPr/>
        </p:nvSpPr>
        <p:spPr>
          <a:xfrm>
            <a:off x="1536513" y="3581400"/>
            <a:ext cx="825687" cy="1884732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apezoid 77"/>
          <p:cNvSpPr/>
          <p:nvPr/>
        </p:nvSpPr>
        <p:spPr>
          <a:xfrm>
            <a:off x="6800603" y="3520981"/>
            <a:ext cx="857497" cy="1945151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apezoid 78"/>
          <p:cNvSpPr/>
          <p:nvPr/>
        </p:nvSpPr>
        <p:spPr>
          <a:xfrm>
            <a:off x="8191500" y="3520981"/>
            <a:ext cx="889374" cy="1945151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>
            <a:stCxn id="79" idx="0"/>
            <a:endCxn id="73" idx="0"/>
          </p:cNvCxnSpPr>
          <p:nvPr/>
        </p:nvCxnSpPr>
        <p:spPr>
          <a:xfrm rot="16200000" flipV="1">
            <a:off x="7072454" y="1957247"/>
            <a:ext cx="434880" cy="2692587"/>
          </a:xfrm>
          <a:prstGeom prst="curvedConnector3">
            <a:avLst>
              <a:gd name="adj1" fmla="val 406471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8" idx="0"/>
            <a:endCxn id="73" idx="0"/>
          </p:cNvCxnSpPr>
          <p:nvPr/>
        </p:nvCxnSpPr>
        <p:spPr>
          <a:xfrm rot="16200000" flipV="1">
            <a:off x="6369036" y="2660665"/>
            <a:ext cx="434880" cy="1285752"/>
          </a:xfrm>
          <a:prstGeom prst="curvedConnector3">
            <a:avLst>
              <a:gd name="adj1" fmla="val 267617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77" idx="0"/>
            <a:endCxn id="3" idx="0"/>
          </p:cNvCxnSpPr>
          <p:nvPr/>
        </p:nvCxnSpPr>
        <p:spPr>
          <a:xfrm rot="16200000" flipV="1">
            <a:off x="1584279" y="3216322"/>
            <a:ext cx="38100" cy="692056"/>
          </a:xfrm>
          <a:prstGeom prst="curvedConnector3">
            <a:avLst>
              <a:gd name="adj1" fmla="val 2669811"/>
            </a:avLst>
          </a:prstGeom>
          <a:ln w="698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prediction for trigger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broken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>
            <a:off x="76200" y="3009900"/>
            <a:ext cx="2362200" cy="2562225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2838224" y="3288170"/>
            <a:ext cx="838201" cy="2283956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urved Connector 80"/>
          <p:cNvCxnSpPr>
            <a:stCxn id="3" idx="0"/>
            <a:endCxn id="75" idx="0"/>
          </p:cNvCxnSpPr>
          <p:nvPr/>
        </p:nvCxnSpPr>
        <p:spPr>
          <a:xfrm rot="16200000" flipV="1">
            <a:off x="2118178" y="2149022"/>
            <a:ext cx="278270" cy="2000025"/>
          </a:xfrm>
          <a:prstGeom prst="curvedConnector3">
            <a:avLst>
              <a:gd name="adj1" fmla="val 535551"/>
            </a:avLst>
          </a:prstGeom>
          <a:ln w="698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26042" y="20994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116442" y="25566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26042" y="25566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35642" y="2556687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72200" y="3699687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6781800" y="3699687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7410203" y="3699687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>
            <a:off x="6421242" y="2861487"/>
            <a:ext cx="2706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>
            <a:off x="7030842" y="2861487"/>
            <a:ext cx="2706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>
            <a:off x="7640442" y="2861487"/>
            <a:ext cx="4586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7030842" y="240428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6421242" y="2359650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7246368" y="2359650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1219200" y="1981200"/>
            <a:ext cx="22860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64138" y="20192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454538" y="24764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064138" y="24764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673738" y="2476499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35735" y="3619499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78" name="Rectangle 77"/>
          <p:cNvSpPr/>
          <p:nvPr/>
        </p:nvSpPr>
        <p:spPr>
          <a:xfrm>
            <a:off x="2045335" y="3619499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2673738" y="3619499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cxnSp>
        <p:nvCxnSpPr>
          <p:cNvPr id="81" name="Straight Arrow Connector 80"/>
          <p:cNvCxnSpPr>
            <a:stCxn id="74" idx="4"/>
            <a:endCxn id="77" idx="0"/>
          </p:cNvCxnSpPr>
          <p:nvPr/>
        </p:nvCxnSpPr>
        <p:spPr>
          <a:xfrm flipH="1">
            <a:off x="1711837" y="2781299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4"/>
            <a:endCxn id="78" idx="0"/>
          </p:cNvCxnSpPr>
          <p:nvPr/>
        </p:nvCxnSpPr>
        <p:spPr>
          <a:xfrm flipH="1">
            <a:off x="2321437" y="2781299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4"/>
            <a:endCxn id="79" idx="0"/>
          </p:cNvCxnSpPr>
          <p:nvPr/>
        </p:nvCxnSpPr>
        <p:spPr>
          <a:xfrm flipH="1">
            <a:off x="2949840" y="2781299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443165" y="254910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443165" y="3692105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cxnSp>
        <p:nvCxnSpPr>
          <p:cNvPr id="93" name="Straight Arrow Connector 92"/>
          <p:cNvCxnSpPr>
            <a:stCxn id="85" idx="4"/>
            <a:endCxn id="92" idx="0"/>
          </p:cNvCxnSpPr>
          <p:nvPr/>
        </p:nvCxnSpPr>
        <p:spPr>
          <a:xfrm flipH="1">
            <a:off x="4719267" y="2853905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3" idx="3"/>
            <a:endCxn id="74" idx="0"/>
          </p:cNvCxnSpPr>
          <p:nvPr/>
        </p:nvCxnSpPr>
        <p:spPr>
          <a:xfrm flipH="1">
            <a:off x="1759338" y="2279462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3" idx="4"/>
            <a:endCxn id="75" idx="0"/>
          </p:cNvCxnSpPr>
          <p:nvPr/>
        </p:nvCxnSpPr>
        <p:spPr>
          <a:xfrm>
            <a:off x="2368938" y="232409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3" idx="5"/>
            <a:endCxn id="76" idx="0"/>
          </p:cNvCxnSpPr>
          <p:nvPr/>
        </p:nvCxnSpPr>
        <p:spPr>
          <a:xfrm>
            <a:off x="2584464" y="2279462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62397" y="1481504"/>
            <a:ext cx="123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00355" y="1481504"/>
            <a:ext cx="244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Predicts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use entities </a:t>
            </a:r>
            <a:r>
              <a:rPr lang="en-US" dirty="0"/>
              <a:t>to predict </a:t>
            </a:r>
            <a:r>
              <a:rPr lang="en-US" dirty="0" smtClean="0"/>
              <a:t>triggers?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8229600" cy="1109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0400" y="3124200"/>
            <a:ext cx="1066800" cy="1981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124200"/>
            <a:ext cx="2133600" cy="19812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0"/>
            <a:endCxn id="6" idx="0"/>
          </p:cNvCxnSpPr>
          <p:nvPr/>
        </p:nvCxnSpPr>
        <p:spPr>
          <a:xfrm rot="5400000" flipH="1" flipV="1">
            <a:off x="2552700" y="1943100"/>
            <a:ext cx="12700" cy="2362200"/>
          </a:xfrm>
          <a:prstGeom prst="curvedConnector3">
            <a:avLst>
              <a:gd name="adj1" fmla="val 6690567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92085" y="1676400"/>
            <a:ext cx="2506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Dependency parse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8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optimization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Prediction </a:t>
            </a:r>
            <a:r>
              <a:rPr lang="en-US" dirty="0" smtClean="0"/>
              <a:t>for 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Event Trigger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 Prediction for Trigger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8234" y="35433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Prediction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11834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Prediction </a:t>
            </a:r>
            <a:r>
              <a:rPr lang="en-US" dirty="0" smtClean="0"/>
              <a:t>for Trigger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8234" y="35433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Prediction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11834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343400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19800" y="35052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6934200" y="2895600"/>
            <a:ext cx="304800" cy="6096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18288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400" y="21336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72155" y="20574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48555" y="18669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Prediction </a:t>
            </a:r>
            <a:r>
              <a:rPr lang="en-US" dirty="0" smtClean="0"/>
              <a:t>for Trigger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188234" y="35433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Prediction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11834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343400" y="3810000"/>
            <a:ext cx="1676400" cy="4572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19800" y="35052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6705600" y="2895600"/>
            <a:ext cx="304800" cy="6096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7239000" y="2846717"/>
            <a:ext cx="304800" cy="6477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Prediction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1295400"/>
                <a:ext cx="3776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𝑝h𝑟𝑎𝑠𝑒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𝑎𝑟𝑔𝑢𝑚𝑒𝑛𝑡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𝑠𝑒𝑛𝑡𝑒𝑛𝑐𝑒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95400"/>
                <a:ext cx="377648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752600"/>
            <a:ext cx="807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In response to a specific antigen and to immune cell signals (not shown), one B cell divides and forms a clone of cells. The remaining B cells, which have antigen receptors specific for other antigens, do not respond. The clone of cells formed by the selected B cell gives rise to memory B cells and antibody-secreting plasma cells.</a:t>
            </a:r>
          </a:p>
          <a:p>
            <a:pPr algn="ctr"/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886200" y="33528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572000" y="30480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595501" y="4038600"/>
            <a:ext cx="762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Aju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4333875"/>
            <a:ext cx="7621588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rapezoid 77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optimization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rapezoid 78"/>
          <p:cNvSpPr/>
          <p:nvPr/>
        </p:nvSpPr>
        <p:spPr>
          <a:xfrm>
            <a:off x="838199" y="3124201"/>
            <a:ext cx="838201" cy="2341931"/>
          </a:xfrm>
          <a:prstGeom prst="trapezoid">
            <a:avLst>
              <a:gd name="adj" fmla="val 8790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apezoid 80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3178" y="1219200"/>
                <a:ext cx="492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𝑤𝑜𝑟𝑑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𝑇𝑅𝐼𝐺𝐺𝐸𝑅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𝐸𝑁𝑇𝐼𝑇𝐼𝐸𝑆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𝑠𝑒𝑛𝑡𝑒𝑛𝑐𝑒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8" y="1219200"/>
                <a:ext cx="49289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8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optimization</a:t>
            </a:r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apezoid 77"/>
          <p:cNvSpPr/>
          <p:nvPr/>
        </p:nvSpPr>
        <p:spPr>
          <a:xfrm>
            <a:off x="838199" y="3124201"/>
            <a:ext cx="838201" cy="2341931"/>
          </a:xfrm>
          <a:prstGeom prst="trapezoid">
            <a:avLst>
              <a:gd name="adj" fmla="val 8790"/>
            </a:avLst>
          </a:prstGeom>
          <a:solidFill>
            <a:schemeClr val="bg1">
              <a:lumMod val="65000"/>
              <a:alpha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urved Connector 78"/>
          <p:cNvCxnSpPr/>
          <p:nvPr/>
        </p:nvCxnSpPr>
        <p:spPr>
          <a:xfrm rot="16200000" flipH="1">
            <a:off x="1806481" y="2555969"/>
            <a:ext cx="914400" cy="2050863"/>
          </a:xfrm>
          <a:prstGeom prst="curvedConnector3">
            <a:avLst>
              <a:gd name="adj1" fmla="val -152358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6" idx="0"/>
            <a:endCxn id="75" idx="0"/>
          </p:cNvCxnSpPr>
          <p:nvPr/>
        </p:nvCxnSpPr>
        <p:spPr>
          <a:xfrm rot="16200000" flipH="1">
            <a:off x="7053403" y="1976298"/>
            <a:ext cx="434880" cy="2654487"/>
          </a:xfrm>
          <a:prstGeom prst="curvedConnector3">
            <a:avLst>
              <a:gd name="adj1" fmla="val -302504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6" idx="0"/>
            <a:endCxn id="74" idx="0"/>
          </p:cNvCxnSpPr>
          <p:nvPr/>
        </p:nvCxnSpPr>
        <p:spPr>
          <a:xfrm rot="16200000" flipH="1">
            <a:off x="6377005" y="2652696"/>
            <a:ext cx="434880" cy="1301690"/>
          </a:xfrm>
          <a:prstGeom prst="curvedConnector3">
            <a:avLst>
              <a:gd name="adj1" fmla="val -191420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 optimization</a:t>
            </a:r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75" idx="0"/>
            <a:endCxn id="76" idx="0"/>
          </p:cNvCxnSpPr>
          <p:nvPr/>
        </p:nvCxnSpPr>
        <p:spPr>
          <a:xfrm rot="16200000" flipV="1">
            <a:off x="7053404" y="1976297"/>
            <a:ext cx="434880" cy="2654487"/>
          </a:xfrm>
          <a:prstGeom prst="curvedConnector3">
            <a:avLst>
              <a:gd name="adj1" fmla="val 418372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4" idx="0"/>
            <a:endCxn id="76" idx="0"/>
          </p:cNvCxnSpPr>
          <p:nvPr/>
        </p:nvCxnSpPr>
        <p:spPr>
          <a:xfrm rot="16200000" flipV="1">
            <a:off x="6377005" y="2652696"/>
            <a:ext cx="434880" cy="1301690"/>
          </a:xfrm>
          <a:prstGeom prst="curvedConnector3">
            <a:avLst>
              <a:gd name="adj1" fmla="val 293404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72" idx="0"/>
            <a:endCxn id="77" idx="0"/>
          </p:cNvCxnSpPr>
          <p:nvPr/>
        </p:nvCxnSpPr>
        <p:spPr>
          <a:xfrm rot="16200000" flipV="1">
            <a:off x="1806482" y="2555968"/>
            <a:ext cx="914400" cy="2050863"/>
          </a:xfrm>
          <a:prstGeom prst="curvedConnector3">
            <a:avLst>
              <a:gd name="adj1" fmla="val 198585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Event trigger prediction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Event argument prediction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49476"/>
              </p:ext>
            </p:extLst>
          </p:nvPr>
        </p:nvGraphicFramePr>
        <p:xfrm>
          <a:off x="914400" y="2164080"/>
          <a:ext cx="662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600200"/>
                <a:gridCol w="1543050"/>
                <a:gridCol w="1657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MaxEnt_Basic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MaxEnt_Iterative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61774"/>
              </p:ext>
            </p:extLst>
          </p:nvPr>
        </p:nvGraphicFramePr>
        <p:xfrm>
          <a:off x="914400" y="4572000"/>
          <a:ext cx="662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600200"/>
                <a:gridCol w="1543050"/>
                <a:gridCol w="1657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MaxEnt_Basic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MaxEnt_Iterative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performance of classifiers</a:t>
            </a:r>
          </a:p>
          <a:p>
            <a:pPr lvl="1"/>
            <a:r>
              <a:rPr lang="en-US" dirty="0" smtClean="0"/>
              <a:t>Tune features</a:t>
            </a:r>
          </a:p>
          <a:p>
            <a:r>
              <a:rPr lang="en-US" dirty="0" smtClean="0"/>
              <a:t>Semantic role labeling</a:t>
            </a:r>
          </a:p>
          <a:p>
            <a:pPr lvl="1"/>
            <a:r>
              <a:rPr lang="en-US" dirty="0" smtClean="0"/>
              <a:t>Multiclass </a:t>
            </a:r>
            <a:r>
              <a:rPr lang="en-US" dirty="0" err="1" smtClean="0"/>
              <a:t>MaxEnt</a:t>
            </a:r>
            <a:endParaRPr lang="en-US" dirty="0" smtClean="0"/>
          </a:p>
          <a:p>
            <a:pPr lvl="1"/>
            <a:r>
              <a:rPr lang="en-US" dirty="0" smtClean="0"/>
              <a:t>Re-ranking</a:t>
            </a:r>
          </a:p>
          <a:p>
            <a:r>
              <a:rPr lang="en-US" dirty="0"/>
              <a:t>Joint </a:t>
            </a:r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Three high level stages</a:t>
            </a:r>
          </a:p>
          <a:p>
            <a:pPr lvl="1"/>
            <a:r>
              <a:rPr lang="en-US" dirty="0" smtClean="0"/>
              <a:t>Event/trigger prediction</a:t>
            </a:r>
          </a:p>
          <a:p>
            <a:pPr lvl="1"/>
            <a:r>
              <a:rPr lang="en-US" dirty="0" smtClean="0"/>
              <a:t>Entity/argument identification for triggers</a:t>
            </a:r>
          </a:p>
          <a:p>
            <a:pPr lvl="1"/>
            <a:r>
              <a:rPr lang="en-US" dirty="0" smtClean="0"/>
              <a:t>Semantic role labeling the entities identified</a:t>
            </a:r>
          </a:p>
          <a:p>
            <a:r>
              <a:rPr lang="en-US" dirty="0" err="1" smtClean="0"/>
              <a:t>MaxEnt</a:t>
            </a:r>
            <a:r>
              <a:rPr lang="en-US" dirty="0" smtClean="0"/>
              <a:t> based classifier for prediction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Lexical</a:t>
            </a:r>
          </a:p>
          <a:p>
            <a:pPr lvl="1"/>
            <a:r>
              <a:rPr lang="en-US" dirty="0" smtClean="0"/>
              <a:t>Dependency tree based</a:t>
            </a:r>
          </a:p>
          <a:p>
            <a:pPr lvl="1"/>
            <a:r>
              <a:rPr lang="en-US" dirty="0" smtClean="0"/>
              <a:t>Parse tree based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We use </a:t>
            </a:r>
            <a:r>
              <a:rPr lang="en-US" i="1" dirty="0"/>
              <a:t>Stanford </a:t>
            </a:r>
            <a:r>
              <a:rPr lang="en-US" i="1" dirty="0" err="1"/>
              <a:t>CoreNLP</a:t>
            </a:r>
            <a:r>
              <a:rPr lang="en-US" i="1" dirty="0"/>
              <a:t> Toolkit</a:t>
            </a:r>
          </a:p>
        </p:txBody>
      </p:sp>
    </p:spTree>
    <p:extLst>
      <p:ext uri="{BB962C8B-B14F-4D97-AF65-F5344CB8AC3E}">
        <p14:creationId xmlns:p14="http://schemas.microsoft.com/office/powerpoint/2010/main" val="12856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epresentation – Event triggers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53400" y="3520981"/>
            <a:ext cx="889374" cy="1965419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72"/>
          <p:cNvSpPr/>
          <p:nvPr/>
        </p:nvSpPr>
        <p:spPr>
          <a:xfrm>
            <a:off x="4953000" y="3086101"/>
            <a:ext cx="1981200" cy="2400298"/>
          </a:xfrm>
          <a:prstGeom prst="trapezoid">
            <a:avLst>
              <a:gd name="adj" fmla="val 835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epresentation - Entities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474" y="1201340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hydrogen bonds are broken, and the </a:t>
            </a:r>
            <a:r>
              <a:rPr lang="en-US" dirty="0" smtClean="0"/>
              <a:t>two chains</a:t>
            </a:r>
            <a:r>
              <a:rPr lang="en-US" dirty="0"/>
              <a:t> unwind and </a:t>
            </a:r>
            <a:r>
              <a:rPr lang="en-US" dirty="0" smtClean="0"/>
              <a:t>separate.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524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3940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828800" y="3962400"/>
            <a:ext cx="1524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2"/>
          <p:cNvSpPr/>
          <p:nvPr/>
        </p:nvSpPr>
        <p:spPr>
          <a:xfrm>
            <a:off x="114300" y="3124200"/>
            <a:ext cx="2247900" cy="2362199"/>
          </a:xfrm>
          <a:prstGeom prst="trapezoid">
            <a:avLst>
              <a:gd name="adj" fmla="val 879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76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broken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546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9812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1536513" y="3581400"/>
            <a:ext cx="825687" cy="1884732"/>
          </a:xfrm>
          <a:prstGeom prst="trapezoid">
            <a:avLst>
              <a:gd name="adj" fmla="val 8790"/>
            </a:avLst>
          </a:prstGeom>
          <a:solidFill>
            <a:schemeClr val="accent2">
              <a:alpha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apezoid 73"/>
          <p:cNvSpPr/>
          <p:nvPr/>
        </p:nvSpPr>
        <p:spPr>
          <a:xfrm>
            <a:off x="6800603" y="3520981"/>
            <a:ext cx="857497" cy="1945151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apezoid 74"/>
          <p:cNvSpPr/>
          <p:nvPr/>
        </p:nvSpPr>
        <p:spPr>
          <a:xfrm>
            <a:off x="8191500" y="3520981"/>
            <a:ext cx="889374" cy="1945151"/>
          </a:xfrm>
          <a:prstGeom prst="trapezoid">
            <a:avLst>
              <a:gd name="adj" fmla="val 8790"/>
            </a:avLst>
          </a:prstGeom>
          <a:solidFill>
            <a:schemeClr val="accent3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8017" y="1219200"/>
                <a:ext cx="3628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𝑤𝑜𝑟𝑑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𝑇𝑅𝐼𝐺𝐺𝐸𝑅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𝑠𝑒𝑛𝑡𝑒𝑛𝑐𝑒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7" y="1219200"/>
                <a:ext cx="362836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7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trigger prediction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62400" y="1752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,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43400" y="2590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60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144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90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52600" y="2581275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31242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4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43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1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71800" y="41148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05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35814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14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76400" y="3657600"/>
            <a:ext cx="609600" cy="304800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NNS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5572125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14326" y="4714009"/>
            <a:ext cx="447674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914400" y="471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hydrogen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676400" y="4714009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bonds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2362200" y="4714009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are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4724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broken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4007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733800" y="4724400"/>
            <a:ext cx="4572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,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50103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the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6199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two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6248400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chains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934200" y="4722916"/>
            <a:ext cx="6096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unwind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601197" y="4724400"/>
            <a:ext cx="552203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and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8229600" y="4724400"/>
            <a:ext cx="762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separate</a:t>
            </a:r>
            <a:endParaRPr lang="en-US" sz="1000" dirty="0"/>
          </a:p>
        </p:txBody>
      </p:sp>
      <p:cxnSp>
        <p:nvCxnSpPr>
          <p:cNvPr id="38" name="Straight Arrow Connector 37"/>
          <p:cNvCxnSpPr>
            <a:stCxn id="17" idx="3"/>
            <a:endCxn id="13" idx="7"/>
          </p:cNvCxnSpPr>
          <p:nvPr/>
        </p:nvCxnSpPr>
        <p:spPr>
          <a:xfrm flipH="1">
            <a:off x="14347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5"/>
            <a:endCxn id="14" idx="1"/>
          </p:cNvCxnSpPr>
          <p:nvPr/>
        </p:nvCxnSpPr>
        <p:spPr>
          <a:xfrm>
            <a:off x="2272926" y="2841438"/>
            <a:ext cx="407148" cy="327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3"/>
            <a:endCxn id="27" idx="7"/>
          </p:cNvCxnSpPr>
          <p:nvPr/>
        </p:nvCxnSpPr>
        <p:spPr>
          <a:xfrm flipH="1">
            <a:off x="825126" y="3384363"/>
            <a:ext cx="1785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3"/>
            <a:endCxn id="12" idx="0"/>
          </p:cNvCxnSpPr>
          <p:nvPr/>
        </p:nvCxnSpPr>
        <p:spPr>
          <a:xfrm flipH="1">
            <a:off x="2590800" y="3384363"/>
            <a:ext cx="892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4"/>
            <a:endCxn id="28" idx="0"/>
          </p:cNvCxnSpPr>
          <p:nvPr/>
        </p:nvCxnSpPr>
        <p:spPr>
          <a:xfrm>
            <a:off x="1219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5"/>
            <a:endCxn id="29" idx="0"/>
          </p:cNvCxnSpPr>
          <p:nvPr/>
        </p:nvCxnSpPr>
        <p:spPr>
          <a:xfrm>
            <a:off x="1434726" y="3384363"/>
            <a:ext cx="546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5"/>
            <a:endCxn id="21" idx="0"/>
          </p:cNvCxnSpPr>
          <p:nvPr/>
        </p:nvCxnSpPr>
        <p:spPr>
          <a:xfrm>
            <a:off x="3111126" y="33843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" idx="0"/>
          </p:cNvCxnSpPr>
          <p:nvPr/>
        </p:nvCxnSpPr>
        <p:spPr>
          <a:xfrm flipH="1">
            <a:off x="3962400" y="2012763"/>
            <a:ext cx="892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5"/>
            <a:endCxn id="10" idx="0"/>
          </p:cNvCxnSpPr>
          <p:nvPr/>
        </p:nvCxnSpPr>
        <p:spPr>
          <a:xfrm>
            <a:off x="4482726" y="2012763"/>
            <a:ext cx="165474" cy="57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17" idx="7"/>
          </p:cNvCxnSpPr>
          <p:nvPr/>
        </p:nvCxnSpPr>
        <p:spPr>
          <a:xfrm flipH="1">
            <a:off x="2272926" y="1905000"/>
            <a:ext cx="1689474" cy="720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" idx="6"/>
            <a:endCxn id="8" idx="1"/>
          </p:cNvCxnSpPr>
          <p:nvPr/>
        </p:nvCxnSpPr>
        <p:spPr>
          <a:xfrm>
            <a:off x="4572000" y="1905000"/>
            <a:ext cx="1537074" cy="730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7" idx="4"/>
            <a:endCxn id="16" idx="0"/>
          </p:cNvCxnSpPr>
          <p:nvPr/>
        </p:nvCxnSpPr>
        <p:spPr>
          <a:xfrm flipH="1">
            <a:off x="538163" y="3962400"/>
            <a:ext cx="71437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8" idx="4"/>
            <a:endCxn id="39" idx="0"/>
          </p:cNvCxnSpPr>
          <p:nvPr/>
        </p:nvCxnSpPr>
        <p:spPr>
          <a:xfrm>
            <a:off x="1219200" y="3962400"/>
            <a:ext cx="3810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9" idx="4"/>
            <a:endCxn id="40" idx="0"/>
          </p:cNvCxnSpPr>
          <p:nvPr/>
        </p:nvCxnSpPr>
        <p:spPr>
          <a:xfrm>
            <a:off x="19812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4"/>
            <a:endCxn id="41" idx="0"/>
          </p:cNvCxnSpPr>
          <p:nvPr/>
        </p:nvCxnSpPr>
        <p:spPr>
          <a:xfrm>
            <a:off x="2590800" y="3962400"/>
            <a:ext cx="0" cy="75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1" idx="4"/>
            <a:endCxn id="22" idx="0"/>
          </p:cNvCxnSpPr>
          <p:nvPr/>
        </p:nvCxnSpPr>
        <p:spPr>
          <a:xfrm>
            <a:off x="3276600" y="3962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2" idx="4"/>
            <a:endCxn id="42" idx="0"/>
          </p:cNvCxnSpPr>
          <p:nvPr/>
        </p:nvCxnSpPr>
        <p:spPr>
          <a:xfrm>
            <a:off x="32766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" idx="4"/>
            <a:endCxn id="44" idx="0"/>
          </p:cNvCxnSpPr>
          <p:nvPr/>
        </p:nvCxnSpPr>
        <p:spPr>
          <a:xfrm>
            <a:off x="3962400" y="28956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" idx="4"/>
            <a:endCxn id="43" idx="0"/>
          </p:cNvCxnSpPr>
          <p:nvPr/>
        </p:nvCxnSpPr>
        <p:spPr>
          <a:xfrm>
            <a:off x="4648200" y="2895600"/>
            <a:ext cx="2869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4" idx="4"/>
            <a:endCxn id="45" idx="0"/>
          </p:cNvCxnSpPr>
          <p:nvPr/>
        </p:nvCxnSpPr>
        <p:spPr>
          <a:xfrm flipH="1">
            <a:off x="52864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5" idx="4"/>
            <a:endCxn id="46" idx="0"/>
          </p:cNvCxnSpPr>
          <p:nvPr/>
        </p:nvCxnSpPr>
        <p:spPr>
          <a:xfrm flipH="1">
            <a:off x="5896099" y="3886200"/>
            <a:ext cx="4750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4"/>
            <a:endCxn id="48" idx="0"/>
          </p:cNvCxnSpPr>
          <p:nvPr/>
        </p:nvCxnSpPr>
        <p:spPr>
          <a:xfrm>
            <a:off x="7239000" y="3886200"/>
            <a:ext cx="0" cy="836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4"/>
            <a:endCxn id="47" idx="0"/>
          </p:cNvCxnSpPr>
          <p:nvPr/>
        </p:nvCxnSpPr>
        <p:spPr>
          <a:xfrm flipH="1">
            <a:off x="6524502" y="3886200"/>
            <a:ext cx="28698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20" idx="4"/>
            <a:endCxn id="49" idx="0"/>
          </p:cNvCxnSpPr>
          <p:nvPr/>
        </p:nvCxnSpPr>
        <p:spPr>
          <a:xfrm>
            <a:off x="7848600" y="3886200"/>
            <a:ext cx="2869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3" idx="4"/>
            <a:endCxn id="50" idx="0"/>
          </p:cNvCxnSpPr>
          <p:nvPr/>
        </p:nvCxnSpPr>
        <p:spPr>
          <a:xfrm>
            <a:off x="8610600" y="3886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" idx="5"/>
            <a:endCxn id="18" idx="1"/>
          </p:cNvCxnSpPr>
          <p:nvPr/>
        </p:nvCxnSpPr>
        <p:spPr>
          <a:xfrm>
            <a:off x="6540126" y="2850963"/>
            <a:ext cx="711948" cy="317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" idx="3"/>
            <a:endCxn id="7" idx="0"/>
          </p:cNvCxnSpPr>
          <p:nvPr/>
        </p:nvCxnSpPr>
        <p:spPr>
          <a:xfrm flipH="1">
            <a:off x="5943600" y="2850963"/>
            <a:ext cx="165474" cy="27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" idx="4"/>
            <a:endCxn id="25" idx="0"/>
          </p:cNvCxnSpPr>
          <p:nvPr/>
        </p:nvCxnSpPr>
        <p:spPr>
          <a:xfrm>
            <a:off x="5943600" y="3429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" idx="3"/>
            <a:endCxn id="24" idx="0"/>
          </p:cNvCxnSpPr>
          <p:nvPr/>
        </p:nvCxnSpPr>
        <p:spPr>
          <a:xfrm flipH="1">
            <a:off x="5334000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" idx="5"/>
            <a:endCxn id="26" idx="0"/>
          </p:cNvCxnSpPr>
          <p:nvPr/>
        </p:nvCxnSpPr>
        <p:spPr>
          <a:xfrm>
            <a:off x="6159126" y="3384363"/>
            <a:ext cx="394074" cy="19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3" idx="0"/>
          </p:cNvCxnSpPr>
          <p:nvPr/>
        </p:nvCxnSpPr>
        <p:spPr>
          <a:xfrm>
            <a:off x="7772400" y="3276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8" idx="4"/>
            <a:endCxn id="20" idx="0"/>
          </p:cNvCxnSpPr>
          <p:nvPr/>
        </p:nvCxnSpPr>
        <p:spPr>
          <a:xfrm>
            <a:off x="7467600" y="3429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8" idx="3"/>
          </p:cNvCxnSpPr>
          <p:nvPr/>
        </p:nvCxnSpPr>
        <p:spPr>
          <a:xfrm flipH="1">
            <a:off x="7131237" y="3384363"/>
            <a:ext cx="120837" cy="21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>
            <a:off x="2844426" y="4038600"/>
            <a:ext cx="889374" cy="1447800"/>
          </a:xfrm>
          <a:prstGeom prst="trapezoid">
            <a:avLst>
              <a:gd name="adj" fmla="val 879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736</Words>
  <Application>Microsoft Office PowerPoint</Application>
  <PresentationFormat>On-screen Show (4:3)</PresentationFormat>
  <Paragraphs>512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Event extraction using iterative optimization</vt:lpstr>
      <vt:lpstr>Project goal</vt:lpstr>
      <vt:lpstr>Stages</vt:lpstr>
      <vt:lpstr>Representation</vt:lpstr>
      <vt:lpstr>Representation – Event triggers</vt:lpstr>
      <vt:lpstr>Representation - Entities</vt:lpstr>
      <vt:lpstr>Models</vt:lpstr>
      <vt:lpstr>Event trigger prediction</vt:lpstr>
      <vt:lpstr>Event trigger prediction</vt:lpstr>
      <vt:lpstr>Event argument (entity) prediction</vt:lpstr>
      <vt:lpstr>Argument prediction for trigger</vt:lpstr>
      <vt:lpstr>Argument prediction for trigger</vt:lpstr>
      <vt:lpstr>Dynamic program</vt:lpstr>
      <vt:lpstr>Can we use entities to predict triggers?</vt:lpstr>
      <vt:lpstr>Iterative optimization</vt:lpstr>
      <vt:lpstr>Iterative optimization</vt:lpstr>
      <vt:lpstr>Iterative optimization</vt:lpstr>
      <vt:lpstr>Iterative optimization</vt:lpstr>
      <vt:lpstr>Entity Prediction</vt:lpstr>
      <vt:lpstr>Iterative optimization</vt:lpstr>
      <vt:lpstr>Iterative optimization</vt:lpstr>
      <vt:lpstr>Iterative optimization</vt:lpstr>
      <vt:lpstr>Results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Aju</dc:creator>
  <cp:lastModifiedBy>Aju</cp:lastModifiedBy>
  <cp:revision>116</cp:revision>
  <dcterms:created xsi:type="dcterms:W3CDTF">2013-03-12T17:59:16Z</dcterms:created>
  <dcterms:modified xsi:type="dcterms:W3CDTF">2013-03-14T20:44:01Z</dcterms:modified>
</cp:coreProperties>
</file>