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0" r:id="rId6"/>
    <p:sldId id="271" r:id="rId7"/>
    <p:sldId id="262" r:id="rId8"/>
    <p:sldId id="293" r:id="rId9"/>
    <p:sldId id="286" r:id="rId10"/>
    <p:sldId id="273" r:id="rId11"/>
    <p:sldId id="274" r:id="rId12"/>
    <p:sldId id="287" r:id="rId13"/>
    <p:sldId id="282" r:id="rId14"/>
    <p:sldId id="292" r:id="rId15"/>
    <p:sldId id="278" r:id="rId16"/>
    <p:sldId id="288" r:id="rId17"/>
    <p:sldId id="289" r:id="rId18"/>
    <p:sldId id="290" r:id="rId19"/>
    <p:sldId id="283" r:id="rId20"/>
    <p:sldId id="276" r:id="rId21"/>
    <p:sldId id="284" r:id="rId22"/>
    <p:sldId id="285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41B3-EDFD-4AFE-A945-E6D3C846DCA7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Event extraction using iterative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Thalappillil</a:t>
            </a:r>
            <a:r>
              <a:rPr lang="en-US" dirty="0" smtClean="0"/>
              <a:t> </a:t>
            </a:r>
            <a:r>
              <a:rPr lang="en-US" dirty="0" err="1" smtClean="0"/>
              <a:t>Scaria</a:t>
            </a:r>
            <a:endParaRPr lang="en-US" dirty="0" smtClean="0"/>
          </a:p>
          <a:p>
            <a:r>
              <a:rPr lang="en-US" dirty="0" err="1" smtClean="0"/>
              <a:t>Rishita</a:t>
            </a:r>
            <a:r>
              <a:rPr lang="en-US" dirty="0" smtClean="0"/>
              <a:t> </a:t>
            </a:r>
            <a:r>
              <a:rPr lang="en-US" dirty="0" err="1" smtClean="0"/>
              <a:t>Anubhai</a:t>
            </a:r>
            <a:endParaRPr lang="en-US" dirty="0" smtClean="0"/>
          </a:p>
          <a:p>
            <a:r>
              <a:rPr lang="en-US" dirty="0" smtClean="0"/>
              <a:t>Rose Marie Philip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each trigger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𝑡𝑟𝑖𝑔𝑔𝑒𝑟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𝑠𝑒𝑛𝑡𝑒𝑛𝑐𝑒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Non overlapping constraint</a:t>
                </a:r>
              </a:p>
              <a:p>
                <a:pPr lvl="1"/>
                <a:r>
                  <a:rPr lang="en-US" dirty="0" smtClean="0"/>
                  <a:t>Dynamic program</a:t>
                </a:r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argument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838200" y="3124201"/>
            <a:ext cx="838201" cy="2341931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79" idx="0"/>
            <a:endCxn id="73" idx="0"/>
          </p:cNvCxnSpPr>
          <p:nvPr/>
        </p:nvCxnSpPr>
        <p:spPr>
          <a:xfrm rot="16200000" flipV="1">
            <a:off x="7072454" y="1957247"/>
            <a:ext cx="434880" cy="2692587"/>
          </a:xfrm>
          <a:prstGeom prst="curvedConnector3">
            <a:avLst>
              <a:gd name="adj1" fmla="val 406471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8" idx="0"/>
            <a:endCxn id="73" idx="0"/>
          </p:cNvCxnSpPr>
          <p:nvPr/>
        </p:nvCxnSpPr>
        <p:spPr>
          <a:xfrm rot="16200000" flipV="1">
            <a:off x="6369036" y="2660665"/>
            <a:ext cx="434880" cy="1285752"/>
          </a:xfrm>
          <a:prstGeom prst="curvedConnector3">
            <a:avLst>
              <a:gd name="adj1" fmla="val 26761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7" idx="0"/>
            <a:endCxn id="3" idx="0"/>
          </p:cNvCxnSpPr>
          <p:nvPr/>
        </p:nvCxnSpPr>
        <p:spPr>
          <a:xfrm rot="16200000" flipV="1">
            <a:off x="1374730" y="3006773"/>
            <a:ext cx="457199" cy="692056"/>
          </a:xfrm>
          <a:prstGeom prst="curvedConnector3">
            <a:avLst>
              <a:gd name="adj1" fmla="val 329246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>
            <a:off x="76200" y="3009900"/>
            <a:ext cx="2362200" cy="2562225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838224" y="3288170"/>
            <a:ext cx="838201" cy="2283956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>
            <a:stCxn id="3" idx="0"/>
            <a:endCxn id="75" idx="0"/>
          </p:cNvCxnSpPr>
          <p:nvPr/>
        </p:nvCxnSpPr>
        <p:spPr>
          <a:xfrm rot="16200000" flipV="1">
            <a:off x="2118178" y="2149022"/>
            <a:ext cx="278270" cy="2000025"/>
          </a:xfrm>
          <a:prstGeom prst="curvedConnector3">
            <a:avLst>
              <a:gd name="adj1" fmla="val 535551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26042" y="20994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164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260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356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67818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7410203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>
            <a:off x="64212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>
            <a:off x="70308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>
            <a:off x="7640442" y="2861487"/>
            <a:ext cx="4586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7030842" y="240428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6421242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7246368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219200" y="1981200"/>
            <a:ext cx="22860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64138" y="20192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4545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0641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737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357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20453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2673738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74" idx="4"/>
            <a:endCxn id="77" idx="0"/>
          </p:cNvCxnSpPr>
          <p:nvPr/>
        </p:nvCxnSpPr>
        <p:spPr>
          <a:xfrm flipH="1">
            <a:off x="17118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4"/>
            <a:endCxn id="78" idx="0"/>
          </p:cNvCxnSpPr>
          <p:nvPr/>
        </p:nvCxnSpPr>
        <p:spPr>
          <a:xfrm flipH="1">
            <a:off x="23214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4"/>
            <a:endCxn id="79" idx="0"/>
          </p:cNvCxnSpPr>
          <p:nvPr/>
        </p:nvCxnSpPr>
        <p:spPr>
          <a:xfrm flipH="1">
            <a:off x="2949840" y="2781299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443165" y="254910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43165" y="3692105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93" name="Straight Arrow Connector 92"/>
          <p:cNvCxnSpPr>
            <a:stCxn id="85" idx="4"/>
            <a:endCxn id="92" idx="0"/>
          </p:cNvCxnSpPr>
          <p:nvPr/>
        </p:nvCxnSpPr>
        <p:spPr>
          <a:xfrm flipH="1">
            <a:off x="4719267" y="2853905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3" idx="3"/>
            <a:endCxn id="74" idx="0"/>
          </p:cNvCxnSpPr>
          <p:nvPr/>
        </p:nvCxnSpPr>
        <p:spPr>
          <a:xfrm flipH="1">
            <a:off x="1759338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4"/>
            <a:endCxn id="75" idx="0"/>
          </p:cNvCxnSpPr>
          <p:nvPr/>
        </p:nvCxnSpPr>
        <p:spPr>
          <a:xfrm>
            <a:off x="2368938" y="232409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3" idx="5"/>
            <a:endCxn id="76" idx="0"/>
          </p:cNvCxnSpPr>
          <p:nvPr/>
        </p:nvCxnSpPr>
        <p:spPr>
          <a:xfrm>
            <a:off x="2584464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2397" y="1481504"/>
            <a:ext cx="123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0355" y="1481504"/>
            <a:ext cx="24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Predicts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parse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229600" cy="110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0400" y="2667000"/>
            <a:ext cx="10668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21336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0"/>
            <a:endCxn id="6" idx="0"/>
          </p:cNvCxnSpPr>
          <p:nvPr/>
        </p:nvCxnSpPr>
        <p:spPr>
          <a:xfrm rot="5400000" flipH="1" flipV="1">
            <a:off x="2552700" y="1485900"/>
            <a:ext cx="12700" cy="2362200"/>
          </a:xfrm>
          <a:prstGeom prst="curvedConnector3">
            <a:avLst>
              <a:gd name="adj1" fmla="val 669056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Argument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Argument Prediction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Prediction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Argument Prediction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Prediction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7719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Iterative 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70104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Prediction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7719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Iterative 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70104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7438" y="51816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Iterative Argument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7086600" y="4533900"/>
            <a:ext cx="304800" cy="6477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7543801" y="4533899"/>
            <a:ext cx="304800" cy="6477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07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In response to a specific antigen and to immune cell signals (not shown), one B cell divides and forms a clone of cells. The remaining B cells, which have antigen receptors specific for other antigens, do not respond. The clone of cells formed by the selected B cell gives rise to memory B cells and antibody-secreting plasma cells.</a:t>
            </a:r>
          </a:p>
          <a:p>
            <a:pPr algn="ctr"/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33528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572000" y="3048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95501" y="4038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Aju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4333875"/>
            <a:ext cx="7621588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rapezoid 77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𝑤𝑜𝑟𝑑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𝑇𝑅𝐼𝐺𝐺𝐸𝑅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𝐸𝑁𝑇𝐼𝑇𝐼𝐸𝑆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representation - Triggers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/>
          <p:nvPr/>
        </p:nvCxnSpPr>
        <p:spPr>
          <a:xfrm rot="16200000" flipH="1">
            <a:off x="1806481" y="2555969"/>
            <a:ext cx="914400" cy="2050863"/>
          </a:xfrm>
          <a:prstGeom prst="curvedConnector3">
            <a:avLst>
              <a:gd name="adj1" fmla="val -152358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6" idx="0"/>
            <a:endCxn id="75" idx="0"/>
          </p:cNvCxnSpPr>
          <p:nvPr/>
        </p:nvCxnSpPr>
        <p:spPr>
          <a:xfrm rot="16200000" flipH="1">
            <a:off x="7053403" y="1976298"/>
            <a:ext cx="434880" cy="2654487"/>
          </a:xfrm>
          <a:prstGeom prst="curvedConnector3">
            <a:avLst>
              <a:gd name="adj1" fmla="val -3025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6" idx="0"/>
            <a:endCxn id="74" idx="0"/>
          </p:cNvCxnSpPr>
          <p:nvPr/>
        </p:nvCxnSpPr>
        <p:spPr>
          <a:xfrm rot="16200000" flipH="1">
            <a:off x="6377005" y="2652696"/>
            <a:ext cx="434880" cy="1301690"/>
          </a:xfrm>
          <a:prstGeom prst="curvedConnector3">
            <a:avLst>
              <a:gd name="adj1" fmla="val -191420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representation - Triggers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75" idx="0"/>
            <a:endCxn id="76" idx="0"/>
          </p:cNvCxnSpPr>
          <p:nvPr/>
        </p:nvCxnSpPr>
        <p:spPr>
          <a:xfrm rot="16200000" flipV="1">
            <a:off x="7053404" y="1976297"/>
            <a:ext cx="434880" cy="2654487"/>
          </a:xfrm>
          <a:prstGeom prst="curvedConnector3">
            <a:avLst>
              <a:gd name="adj1" fmla="val 418372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4" idx="0"/>
            <a:endCxn id="76" idx="0"/>
          </p:cNvCxnSpPr>
          <p:nvPr/>
        </p:nvCxnSpPr>
        <p:spPr>
          <a:xfrm rot="16200000" flipV="1">
            <a:off x="6377005" y="2652696"/>
            <a:ext cx="434880" cy="1301690"/>
          </a:xfrm>
          <a:prstGeom prst="curvedConnector3">
            <a:avLst>
              <a:gd name="adj1" fmla="val 2934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2" idx="0"/>
            <a:endCxn id="77" idx="0"/>
          </p:cNvCxnSpPr>
          <p:nvPr/>
        </p:nvCxnSpPr>
        <p:spPr>
          <a:xfrm rot="16200000" flipV="1">
            <a:off x="1806482" y="2555968"/>
            <a:ext cx="914400" cy="2050863"/>
          </a:xfrm>
          <a:prstGeom prst="curvedConnector3">
            <a:avLst>
              <a:gd name="adj1" fmla="val 198585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Event prediction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Event-Entity 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09915"/>
              </p:ext>
            </p:extLst>
          </p:nvPr>
        </p:nvGraphicFramePr>
        <p:xfrm>
          <a:off x="1447800" y="21640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76953"/>
              </p:ext>
            </p:extLst>
          </p:nvPr>
        </p:nvGraphicFramePr>
        <p:xfrm>
          <a:off x="14478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performance of classifiers</a:t>
            </a:r>
          </a:p>
          <a:p>
            <a:pPr lvl="1"/>
            <a:r>
              <a:rPr lang="en-US" dirty="0" smtClean="0"/>
              <a:t>Add more features</a:t>
            </a:r>
            <a:endParaRPr lang="en-US" dirty="0"/>
          </a:p>
          <a:p>
            <a:r>
              <a:rPr lang="en-US" dirty="0" smtClean="0"/>
              <a:t>Semantic role labeling</a:t>
            </a:r>
          </a:p>
        </p:txBody>
      </p:sp>
    </p:spTree>
    <p:extLst>
      <p:ext uri="{BB962C8B-B14F-4D97-AF65-F5344CB8AC3E}">
        <p14:creationId xmlns:p14="http://schemas.microsoft.com/office/powerpoint/2010/main" val="13960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high level stages</a:t>
            </a:r>
          </a:p>
          <a:p>
            <a:pPr lvl="1"/>
            <a:r>
              <a:rPr lang="en-US" dirty="0" smtClean="0"/>
              <a:t>Event/trigger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Entity (argument) </a:t>
            </a:r>
            <a:r>
              <a:rPr lang="en-US" dirty="0" smtClean="0"/>
              <a:t>identification for triggers</a:t>
            </a:r>
          </a:p>
          <a:p>
            <a:pPr lvl="1"/>
            <a:r>
              <a:rPr lang="en-US" dirty="0" smtClean="0"/>
              <a:t>Semantic role labeling the entities identified</a:t>
            </a:r>
          </a:p>
          <a:p>
            <a:r>
              <a:rPr lang="en-US" dirty="0" err="1" smtClean="0"/>
              <a:t>MaxEnt</a:t>
            </a:r>
            <a:r>
              <a:rPr lang="en-US" dirty="0" smtClean="0"/>
              <a:t> based classifier for prediction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Lexical</a:t>
            </a:r>
          </a:p>
          <a:p>
            <a:pPr lvl="1"/>
            <a:r>
              <a:rPr lang="en-US" dirty="0" smtClean="0"/>
              <a:t>Dependency tree based</a:t>
            </a:r>
          </a:p>
          <a:p>
            <a:pPr lvl="1"/>
            <a:r>
              <a:rPr lang="en-US" dirty="0" smtClean="0"/>
              <a:t>Parse tree based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We use </a:t>
            </a:r>
            <a:r>
              <a:rPr lang="en-US" i="1" dirty="0"/>
              <a:t>Stanford </a:t>
            </a:r>
            <a:r>
              <a:rPr lang="en-US" i="1" dirty="0" err="1"/>
              <a:t>CoreNLP</a:t>
            </a:r>
            <a:r>
              <a:rPr lang="en-US" i="1" dirty="0"/>
              <a:t> Toolkit</a:t>
            </a:r>
          </a:p>
        </p:txBody>
      </p:sp>
    </p:spTree>
    <p:extLst>
      <p:ext uri="{BB962C8B-B14F-4D97-AF65-F5344CB8AC3E}">
        <p14:creationId xmlns:p14="http://schemas.microsoft.com/office/powerpoint/2010/main" val="1285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representation - Entities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representation – Event triggers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8017" y="1219200"/>
                <a:ext cx="3628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𝑤𝑜𝑟𝑑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𝑇𝑅𝐼𝐺𝐺𝐸𝑅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7" y="1219200"/>
                <a:ext cx="362836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727</Words>
  <Application>Microsoft Office PowerPoint</Application>
  <PresentationFormat>On-screen Show (4:3)</PresentationFormat>
  <Paragraphs>499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Event extraction using iterative optimization</vt:lpstr>
      <vt:lpstr>Project goal</vt:lpstr>
      <vt:lpstr>Stages</vt:lpstr>
      <vt:lpstr>Representation</vt:lpstr>
      <vt:lpstr>Example of representation - Entities</vt:lpstr>
      <vt:lpstr>Example of representation – Event triggers</vt:lpstr>
      <vt:lpstr>Models</vt:lpstr>
      <vt:lpstr>Event trigger prediction</vt:lpstr>
      <vt:lpstr>Event trigger prediction</vt:lpstr>
      <vt:lpstr>Event argument prediction</vt:lpstr>
      <vt:lpstr>Entity prediction for trigger</vt:lpstr>
      <vt:lpstr>Entity prediction for trigger</vt:lpstr>
      <vt:lpstr>Dynamic program</vt:lpstr>
      <vt:lpstr>Dependency parse</vt:lpstr>
      <vt:lpstr>Iterative optimization</vt:lpstr>
      <vt:lpstr>Iterative optimization</vt:lpstr>
      <vt:lpstr>Iterative optimization</vt:lpstr>
      <vt:lpstr>Iterative optimization</vt:lpstr>
      <vt:lpstr>Argument Prediction</vt:lpstr>
      <vt:lpstr>Iterative trigger prediction</vt:lpstr>
      <vt:lpstr>Example of representation - Triggers</vt:lpstr>
      <vt:lpstr>Example of representation - Triggers</vt:lpstr>
      <vt:lpstr>Results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Aju</dc:creator>
  <cp:lastModifiedBy>Aju</cp:lastModifiedBy>
  <cp:revision>90</cp:revision>
  <dcterms:created xsi:type="dcterms:W3CDTF">2013-03-12T17:59:16Z</dcterms:created>
  <dcterms:modified xsi:type="dcterms:W3CDTF">2013-03-14T07:29:39Z</dcterms:modified>
</cp:coreProperties>
</file>