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71" r:id="rId6"/>
    <p:sldId id="270" r:id="rId7"/>
    <p:sldId id="262" r:id="rId8"/>
    <p:sldId id="293" r:id="rId9"/>
    <p:sldId id="286" r:id="rId10"/>
    <p:sldId id="273" r:id="rId11"/>
    <p:sldId id="274" r:id="rId12"/>
    <p:sldId id="287" r:id="rId13"/>
    <p:sldId id="282" r:id="rId14"/>
    <p:sldId id="292" r:id="rId15"/>
    <p:sldId id="278" r:id="rId16"/>
    <p:sldId id="288" r:id="rId17"/>
    <p:sldId id="289" r:id="rId18"/>
    <p:sldId id="290" r:id="rId19"/>
    <p:sldId id="283" r:id="rId20"/>
    <p:sldId id="276" r:id="rId21"/>
    <p:sldId id="284" r:id="rId22"/>
    <p:sldId id="285" r:id="rId23"/>
    <p:sldId id="281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7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7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0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6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2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7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9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1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1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941B3-EDFD-4AFE-A945-E6D3C846DCA7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5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152650"/>
          </a:xfrm>
        </p:spPr>
        <p:txBody>
          <a:bodyPr>
            <a:normAutofit/>
          </a:bodyPr>
          <a:lstStyle/>
          <a:p>
            <a:r>
              <a:rPr lang="en-US" dirty="0" smtClean="0"/>
              <a:t>Event extraction using iterative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Aju</a:t>
            </a:r>
            <a:r>
              <a:rPr lang="en-US" dirty="0" smtClean="0"/>
              <a:t> </a:t>
            </a:r>
            <a:r>
              <a:rPr lang="en-US" dirty="0" err="1" smtClean="0"/>
              <a:t>Thalappillil</a:t>
            </a:r>
            <a:r>
              <a:rPr lang="en-US" dirty="0" smtClean="0"/>
              <a:t> </a:t>
            </a:r>
            <a:r>
              <a:rPr lang="en-US" dirty="0" err="1" smtClean="0"/>
              <a:t>Scaria</a:t>
            </a:r>
            <a:endParaRPr lang="en-US" dirty="0" smtClean="0"/>
          </a:p>
          <a:p>
            <a:r>
              <a:rPr lang="en-US" dirty="0" err="1" smtClean="0"/>
              <a:t>Rishita</a:t>
            </a:r>
            <a:r>
              <a:rPr lang="en-US" dirty="0" smtClean="0"/>
              <a:t> </a:t>
            </a:r>
            <a:r>
              <a:rPr lang="en-US" dirty="0" err="1" smtClean="0"/>
              <a:t>Anubhai</a:t>
            </a:r>
            <a:endParaRPr lang="en-US" dirty="0" smtClean="0"/>
          </a:p>
          <a:p>
            <a:r>
              <a:rPr lang="en-US" dirty="0" smtClean="0"/>
              <a:t>Rose Marie </a:t>
            </a:r>
            <a:r>
              <a:rPr lang="en-US" dirty="0" smtClean="0"/>
              <a:t>Philip</a:t>
            </a:r>
          </a:p>
          <a:p>
            <a:endParaRPr lang="en-US" dirty="0" smtClean="0"/>
          </a:p>
          <a:p>
            <a:r>
              <a:rPr lang="en-US" i="1" dirty="0" smtClean="0">
                <a:solidFill>
                  <a:schemeClr val="tx1"/>
                </a:solidFill>
              </a:rPr>
              <a:t>Guided by – Jonathan </a:t>
            </a:r>
            <a:r>
              <a:rPr lang="en-US" i="1" dirty="0" err="1" smtClean="0">
                <a:solidFill>
                  <a:schemeClr val="tx1"/>
                </a:solidFill>
              </a:rPr>
              <a:t>Berant</a:t>
            </a:r>
            <a:r>
              <a:rPr lang="en-US" i="1" dirty="0" smtClean="0">
                <a:solidFill>
                  <a:schemeClr val="tx1"/>
                </a:solidFill>
              </a:rPr>
              <a:t>, Post Doc in </a:t>
            </a:r>
            <a:r>
              <a:rPr lang="en-US" i="1" smtClean="0">
                <a:solidFill>
                  <a:schemeClr val="tx1"/>
                </a:solidFill>
              </a:rPr>
              <a:t>NLP Group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6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each trigger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𝑝h𝑟𝑎𝑠𝑒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/>
                            </a:rPr>
                            <m:t>𝑎𝑟𝑔𝑢𝑚𝑒𝑛𝑡</m:t>
                          </m:r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𝑡𝑟𝑖𝑔𝑔𝑒𝑟</m:t>
                      </m:r>
                      <m:r>
                        <a:rPr lang="en-US" sz="2400" i="1">
                          <a:latin typeface="Cambria Math"/>
                        </a:rPr>
                        <m:t>, </m:t>
                      </m:r>
                      <m:r>
                        <a:rPr lang="en-US" sz="2400" i="1">
                          <a:latin typeface="Cambria Math"/>
                        </a:rPr>
                        <m:t>𝑠𝑒𝑛𝑡𝑒𝑛𝑐𝑒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Non overlapping constraint</a:t>
                </a:r>
              </a:p>
              <a:p>
                <a:pPr lvl="1"/>
                <a:r>
                  <a:rPr lang="en-US" dirty="0" smtClean="0"/>
                  <a:t>Dynamic program</a:t>
                </a:r>
                <a:endParaRPr lang="en-US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7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argument (entity)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rapezoid 72"/>
          <p:cNvSpPr/>
          <p:nvPr/>
        </p:nvSpPr>
        <p:spPr>
          <a:xfrm>
            <a:off x="4953000" y="3086101"/>
            <a:ext cx="1981200" cy="2400298"/>
          </a:xfrm>
          <a:prstGeom prst="trapezoid">
            <a:avLst>
              <a:gd name="adj" fmla="val 835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prediction for trigger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The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apezoid 2"/>
          <p:cNvSpPr/>
          <p:nvPr/>
        </p:nvSpPr>
        <p:spPr>
          <a:xfrm>
            <a:off x="838200" y="3543300"/>
            <a:ext cx="838201" cy="1922832"/>
          </a:xfrm>
          <a:prstGeom prst="trapezoid">
            <a:avLst>
              <a:gd name="adj" fmla="val 879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rapezoid 76"/>
          <p:cNvSpPr/>
          <p:nvPr/>
        </p:nvSpPr>
        <p:spPr>
          <a:xfrm>
            <a:off x="1536513" y="3581400"/>
            <a:ext cx="825687" cy="1884732"/>
          </a:xfrm>
          <a:prstGeom prst="trapezoid">
            <a:avLst>
              <a:gd name="adj" fmla="val 8790"/>
            </a:avLst>
          </a:prstGeom>
          <a:solidFill>
            <a:schemeClr val="bg1">
              <a:lumMod val="75000"/>
              <a:alpha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rapezoid 77"/>
          <p:cNvSpPr/>
          <p:nvPr/>
        </p:nvSpPr>
        <p:spPr>
          <a:xfrm>
            <a:off x="6800603" y="3520981"/>
            <a:ext cx="857497" cy="1945151"/>
          </a:xfrm>
          <a:prstGeom prst="trapezoid">
            <a:avLst>
              <a:gd name="adj" fmla="val 8790"/>
            </a:avLst>
          </a:prstGeom>
          <a:solidFill>
            <a:schemeClr val="bg1">
              <a:lumMod val="75000"/>
              <a:alpha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rapezoid 78"/>
          <p:cNvSpPr/>
          <p:nvPr/>
        </p:nvSpPr>
        <p:spPr>
          <a:xfrm>
            <a:off x="8191500" y="3520981"/>
            <a:ext cx="889374" cy="1945151"/>
          </a:xfrm>
          <a:prstGeom prst="trapezoid">
            <a:avLst>
              <a:gd name="adj" fmla="val 8790"/>
            </a:avLst>
          </a:prstGeom>
          <a:solidFill>
            <a:schemeClr val="bg1">
              <a:lumMod val="75000"/>
              <a:alpha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urved Connector 29"/>
          <p:cNvCxnSpPr>
            <a:stCxn id="79" idx="0"/>
            <a:endCxn id="73" idx="0"/>
          </p:cNvCxnSpPr>
          <p:nvPr/>
        </p:nvCxnSpPr>
        <p:spPr>
          <a:xfrm rot="16200000" flipV="1">
            <a:off x="7072454" y="1957247"/>
            <a:ext cx="434880" cy="2692587"/>
          </a:xfrm>
          <a:prstGeom prst="curvedConnector3">
            <a:avLst>
              <a:gd name="adj1" fmla="val 406471"/>
            </a:avLst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78" idx="0"/>
            <a:endCxn id="73" idx="0"/>
          </p:cNvCxnSpPr>
          <p:nvPr/>
        </p:nvCxnSpPr>
        <p:spPr>
          <a:xfrm rot="16200000" flipV="1">
            <a:off x="6369036" y="2660665"/>
            <a:ext cx="434880" cy="1285752"/>
          </a:xfrm>
          <a:prstGeom prst="curvedConnector3">
            <a:avLst>
              <a:gd name="adj1" fmla="val 267617"/>
            </a:avLst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77" idx="0"/>
            <a:endCxn id="3" idx="0"/>
          </p:cNvCxnSpPr>
          <p:nvPr/>
        </p:nvCxnSpPr>
        <p:spPr>
          <a:xfrm rot="16200000" flipV="1">
            <a:off x="1584279" y="3216322"/>
            <a:ext cx="38100" cy="692056"/>
          </a:xfrm>
          <a:prstGeom prst="curvedConnector3">
            <a:avLst>
              <a:gd name="adj1" fmla="val 2669811"/>
            </a:avLst>
          </a:prstGeom>
          <a:ln w="698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67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prediction for trigger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broken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the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apezoid 74"/>
          <p:cNvSpPr/>
          <p:nvPr/>
        </p:nvSpPr>
        <p:spPr>
          <a:xfrm>
            <a:off x="76200" y="3009900"/>
            <a:ext cx="2362200" cy="2562225"/>
          </a:xfrm>
          <a:prstGeom prst="trapezoid">
            <a:avLst>
              <a:gd name="adj" fmla="val 8790"/>
            </a:avLst>
          </a:prstGeom>
          <a:solidFill>
            <a:schemeClr val="accent2">
              <a:alpha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oid 2"/>
          <p:cNvSpPr/>
          <p:nvPr/>
        </p:nvSpPr>
        <p:spPr>
          <a:xfrm>
            <a:off x="2838224" y="3288170"/>
            <a:ext cx="838201" cy="2283956"/>
          </a:xfrm>
          <a:prstGeom prst="trapezoid">
            <a:avLst>
              <a:gd name="adj" fmla="val 8790"/>
            </a:avLst>
          </a:prstGeom>
          <a:solidFill>
            <a:schemeClr val="accent2">
              <a:alpha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urved Connector 80"/>
          <p:cNvCxnSpPr>
            <a:stCxn id="3" idx="0"/>
            <a:endCxn id="75" idx="0"/>
          </p:cNvCxnSpPr>
          <p:nvPr/>
        </p:nvCxnSpPr>
        <p:spPr>
          <a:xfrm rot="16200000" flipV="1">
            <a:off x="2118178" y="2149022"/>
            <a:ext cx="278270" cy="2000025"/>
          </a:xfrm>
          <a:prstGeom prst="curvedConnector3">
            <a:avLst>
              <a:gd name="adj1" fmla="val 535551"/>
            </a:avLst>
          </a:prstGeom>
          <a:ln w="698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3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26042" y="2099487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116442" y="2556687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26042" y="2556687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35642" y="2556687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72200" y="3699687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6781800" y="3699687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7410203" y="3699687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>
            <a:off x="6421242" y="2861487"/>
            <a:ext cx="2706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>
            <a:off x="7030842" y="2861487"/>
            <a:ext cx="2706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>
            <a:off x="7640442" y="2861487"/>
            <a:ext cx="45863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7030842" y="2404287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6421242" y="2359650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7246368" y="2359650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>
            <a:off x="1219200" y="1981200"/>
            <a:ext cx="2286000" cy="2400298"/>
          </a:xfrm>
          <a:prstGeom prst="trapezoid">
            <a:avLst>
              <a:gd name="adj" fmla="val 835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64138" y="2019299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1454538" y="2476499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2064138" y="2476499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2673738" y="2476499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435735" y="3619499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78" name="Rectangle 77"/>
          <p:cNvSpPr/>
          <p:nvPr/>
        </p:nvSpPr>
        <p:spPr>
          <a:xfrm>
            <a:off x="2045335" y="3619499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79" name="Rectangle 78"/>
          <p:cNvSpPr/>
          <p:nvPr/>
        </p:nvSpPr>
        <p:spPr>
          <a:xfrm>
            <a:off x="2673738" y="3619499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cxnSp>
        <p:nvCxnSpPr>
          <p:cNvPr id="81" name="Straight Arrow Connector 80"/>
          <p:cNvCxnSpPr>
            <a:stCxn id="74" idx="4"/>
            <a:endCxn id="77" idx="0"/>
          </p:cNvCxnSpPr>
          <p:nvPr/>
        </p:nvCxnSpPr>
        <p:spPr>
          <a:xfrm flipH="1">
            <a:off x="1711837" y="2781299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5" idx="4"/>
            <a:endCxn id="78" idx="0"/>
          </p:cNvCxnSpPr>
          <p:nvPr/>
        </p:nvCxnSpPr>
        <p:spPr>
          <a:xfrm flipH="1">
            <a:off x="2321437" y="2781299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4"/>
            <a:endCxn id="79" idx="0"/>
          </p:cNvCxnSpPr>
          <p:nvPr/>
        </p:nvCxnSpPr>
        <p:spPr>
          <a:xfrm flipH="1">
            <a:off x="2949840" y="2781299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4443165" y="254910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443165" y="3692105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cxnSp>
        <p:nvCxnSpPr>
          <p:cNvPr id="93" name="Straight Arrow Connector 92"/>
          <p:cNvCxnSpPr>
            <a:stCxn id="85" idx="4"/>
            <a:endCxn id="92" idx="0"/>
          </p:cNvCxnSpPr>
          <p:nvPr/>
        </p:nvCxnSpPr>
        <p:spPr>
          <a:xfrm flipH="1">
            <a:off x="4719267" y="2853905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3" idx="3"/>
            <a:endCxn id="74" idx="0"/>
          </p:cNvCxnSpPr>
          <p:nvPr/>
        </p:nvCxnSpPr>
        <p:spPr>
          <a:xfrm flipH="1">
            <a:off x="1759338" y="2279462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3" idx="4"/>
            <a:endCxn id="75" idx="0"/>
          </p:cNvCxnSpPr>
          <p:nvPr/>
        </p:nvCxnSpPr>
        <p:spPr>
          <a:xfrm>
            <a:off x="2368938" y="2324099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3" idx="5"/>
            <a:endCxn id="76" idx="0"/>
          </p:cNvCxnSpPr>
          <p:nvPr/>
        </p:nvCxnSpPr>
        <p:spPr>
          <a:xfrm>
            <a:off x="2584464" y="2279462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62397" y="1481504"/>
            <a:ext cx="123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00355" y="1481504"/>
            <a:ext cx="244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Predicts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2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we use entities </a:t>
            </a:r>
            <a:r>
              <a:rPr lang="en-US" dirty="0"/>
              <a:t>to predict </a:t>
            </a:r>
            <a:r>
              <a:rPr lang="en-US" dirty="0" smtClean="0"/>
              <a:t>triggers?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0"/>
            <a:ext cx="8229600" cy="1109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00400" y="3124200"/>
            <a:ext cx="1066800" cy="19812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3124200"/>
            <a:ext cx="2133600" cy="19812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stCxn id="7" idx="0"/>
            <a:endCxn id="6" idx="0"/>
          </p:cNvCxnSpPr>
          <p:nvPr/>
        </p:nvCxnSpPr>
        <p:spPr>
          <a:xfrm rot="5400000" flipH="1" flipV="1">
            <a:off x="2552700" y="1943100"/>
            <a:ext cx="12700" cy="2362200"/>
          </a:xfrm>
          <a:prstGeom prst="curvedConnector3">
            <a:avLst>
              <a:gd name="adj1" fmla="val 6690567"/>
            </a:avLst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392085" y="1676400"/>
            <a:ext cx="2506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Dependency parse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881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optimization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09800" y="18288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Trigger Prediction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33400" y="21336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372155" y="20574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48555" y="18669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Prediction </a:t>
            </a:r>
            <a:r>
              <a:rPr lang="en-US" dirty="0" smtClean="0"/>
              <a:t>for Trigger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optimization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09800" y="18288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Event Trigger </a:t>
            </a:r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33400" y="21336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372155" y="20574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48555" y="18669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 Prediction for Trigger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188234" y="35433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Prediction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511834" y="38100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4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optimization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09800" y="18288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Trigger Prediction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33400" y="21336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372155" y="20574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48555" y="18669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Prediction </a:t>
            </a:r>
            <a:r>
              <a:rPr lang="en-US" dirty="0" smtClean="0"/>
              <a:t>for Trigger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188234" y="35433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Prediction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511834" y="38100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4343400" y="38100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019800" y="35052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Trigger Prediction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6934200" y="2895600"/>
            <a:ext cx="304800" cy="6096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4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optimization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09800" y="18288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Trigger Prediction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33400" y="21336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372155" y="20574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48555" y="18669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Prediction </a:t>
            </a:r>
            <a:r>
              <a:rPr lang="en-US" dirty="0" smtClean="0"/>
              <a:t>for Trigger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188234" y="35433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Prediction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511834" y="38100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4343400" y="38100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019800" y="35052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Trigger Prediction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6705600" y="2895600"/>
            <a:ext cx="304800" cy="6096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0800000">
            <a:off x="7239000" y="2846717"/>
            <a:ext cx="304800" cy="6477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rapezoid 72"/>
          <p:cNvSpPr/>
          <p:nvPr/>
        </p:nvSpPr>
        <p:spPr>
          <a:xfrm>
            <a:off x="4953000" y="3086101"/>
            <a:ext cx="1981200" cy="2400298"/>
          </a:xfrm>
          <a:prstGeom prst="trapezoid">
            <a:avLst>
              <a:gd name="adj" fmla="val 835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Prediction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apezoid 2"/>
          <p:cNvSpPr/>
          <p:nvPr/>
        </p:nvSpPr>
        <p:spPr>
          <a:xfrm>
            <a:off x="114300" y="3124200"/>
            <a:ext cx="2247900" cy="2362199"/>
          </a:xfrm>
          <a:prstGeom prst="trapezoid">
            <a:avLst>
              <a:gd name="adj" fmla="val 8790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1000" y="1295400"/>
                <a:ext cx="3776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𝑝h𝑟𝑎𝑠𝑒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𝑎𝑟𝑔𝑢𝑚𝑒𝑛𝑡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𝑠𝑒𝑛𝑡𝑒𝑛𝑐𝑒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95400"/>
                <a:ext cx="377648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00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752600"/>
            <a:ext cx="8077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/>
              <a:t>In response to a specific antigen and to immune cell signals (not shown), one B cell divides and forms a clone of cells. The remaining B cells, which have antigen receptors specific for other antigens, do not respond. The clone of cells formed by the selected B cell gives rise to memory B cells and antibody-secreting plasma cells.</a:t>
            </a:r>
          </a:p>
          <a:p>
            <a:pPr algn="ctr"/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886200" y="3352800"/>
            <a:ext cx="137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4572000" y="30480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595501" y="40386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 descr="C:\Users\Aju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4333875"/>
            <a:ext cx="7621588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06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rapezoid 77"/>
          <p:cNvSpPr/>
          <p:nvPr/>
        </p:nvSpPr>
        <p:spPr>
          <a:xfrm>
            <a:off x="114300" y="3124200"/>
            <a:ext cx="2247900" cy="2362199"/>
          </a:xfrm>
          <a:prstGeom prst="trapezoid">
            <a:avLst>
              <a:gd name="adj" fmla="val 8790"/>
            </a:avLst>
          </a:prstGeom>
          <a:solidFill>
            <a:schemeClr val="bg1">
              <a:lumMod val="75000"/>
              <a:alpha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optimization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rapezoid 78"/>
          <p:cNvSpPr/>
          <p:nvPr/>
        </p:nvSpPr>
        <p:spPr>
          <a:xfrm>
            <a:off x="838199" y="3124201"/>
            <a:ext cx="838201" cy="2341931"/>
          </a:xfrm>
          <a:prstGeom prst="trapezoid">
            <a:avLst>
              <a:gd name="adj" fmla="val 8790"/>
            </a:avLst>
          </a:prstGeom>
          <a:solidFill>
            <a:schemeClr val="bg1">
              <a:lumMod val="65000"/>
              <a:alpha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rapezoid 80"/>
          <p:cNvSpPr/>
          <p:nvPr/>
        </p:nvSpPr>
        <p:spPr>
          <a:xfrm>
            <a:off x="4953000" y="3086101"/>
            <a:ext cx="1981200" cy="2400298"/>
          </a:xfrm>
          <a:prstGeom prst="trapezoid">
            <a:avLst>
              <a:gd name="adj" fmla="val 8353"/>
            </a:avLst>
          </a:prstGeom>
          <a:solidFill>
            <a:schemeClr val="bg1">
              <a:lumMod val="65000"/>
              <a:alpha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13178" y="1219200"/>
                <a:ext cx="4928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𝑤𝑜𝑟𝑑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𝑇𝑅𝐼𝐺𝐺𝐸𝑅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𝐸𝑁𝑇𝐼𝑇𝐼𝐸𝑆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𝑠𝑒𝑛𝑡𝑒𝑛𝑐𝑒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78" y="1219200"/>
                <a:ext cx="492891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82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Iterative optimization</a:t>
            </a:r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>
            <a:off x="2844426" y="4038600"/>
            <a:ext cx="889374" cy="1447800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rapezoid 73"/>
          <p:cNvSpPr/>
          <p:nvPr/>
        </p:nvSpPr>
        <p:spPr>
          <a:xfrm>
            <a:off x="6800603" y="3520981"/>
            <a:ext cx="889374" cy="1965419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rapezoid 74"/>
          <p:cNvSpPr/>
          <p:nvPr/>
        </p:nvSpPr>
        <p:spPr>
          <a:xfrm>
            <a:off x="8153400" y="3520981"/>
            <a:ext cx="889374" cy="1965419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apezoid 75"/>
          <p:cNvSpPr/>
          <p:nvPr/>
        </p:nvSpPr>
        <p:spPr>
          <a:xfrm>
            <a:off x="4953000" y="3086101"/>
            <a:ext cx="1981200" cy="2400298"/>
          </a:xfrm>
          <a:prstGeom prst="trapezoid">
            <a:avLst>
              <a:gd name="adj" fmla="val 8353"/>
            </a:avLst>
          </a:prstGeom>
          <a:solidFill>
            <a:schemeClr val="bg1">
              <a:lumMod val="65000"/>
              <a:alpha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rapezoid 76"/>
          <p:cNvSpPr/>
          <p:nvPr/>
        </p:nvSpPr>
        <p:spPr>
          <a:xfrm>
            <a:off x="114300" y="3124200"/>
            <a:ext cx="2247900" cy="2362199"/>
          </a:xfrm>
          <a:prstGeom prst="trapezoid">
            <a:avLst>
              <a:gd name="adj" fmla="val 8790"/>
            </a:avLst>
          </a:prstGeom>
          <a:solidFill>
            <a:schemeClr val="bg1">
              <a:lumMod val="75000"/>
              <a:alpha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rapezoid 77"/>
          <p:cNvSpPr/>
          <p:nvPr/>
        </p:nvSpPr>
        <p:spPr>
          <a:xfrm>
            <a:off x="838199" y="3124201"/>
            <a:ext cx="838201" cy="2341931"/>
          </a:xfrm>
          <a:prstGeom prst="trapezoid">
            <a:avLst>
              <a:gd name="adj" fmla="val 8790"/>
            </a:avLst>
          </a:prstGeom>
          <a:solidFill>
            <a:schemeClr val="bg1">
              <a:lumMod val="65000"/>
              <a:alpha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Curved Connector 78"/>
          <p:cNvCxnSpPr/>
          <p:nvPr/>
        </p:nvCxnSpPr>
        <p:spPr>
          <a:xfrm rot="16200000" flipH="1">
            <a:off x="1806481" y="2555969"/>
            <a:ext cx="914400" cy="2050863"/>
          </a:xfrm>
          <a:prstGeom prst="curvedConnector3">
            <a:avLst>
              <a:gd name="adj1" fmla="val -152358"/>
            </a:avLst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76" idx="0"/>
            <a:endCxn id="75" idx="0"/>
          </p:cNvCxnSpPr>
          <p:nvPr/>
        </p:nvCxnSpPr>
        <p:spPr>
          <a:xfrm rot="16200000" flipH="1">
            <a:off x="7053403" y="1976298"/>
            <a:ext cx="434880" cy="2654487"/>
          </a:xfrm>
          <a:prstGeom prst="curvedConnector3">
            <a:avLst>
              <a:gd name="adj1" fmla="val -302504"/>
            </a:avLst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76" idx="0"/>
            <a:endCxn id="74" idx="0"/>
          </p:cNvCxnSpPr>
          <p:nvPr/>
        </p:nvCxnSpPr>
        <p:spPr>
          <a:xfrm rot="16200000" flipH="1">
            <a:off x="6377005" y="2652696"/>
            <a:ext cx="434880" cy="1301690"/>
          </a:xfrm>
          <a:prstGeom prst="curvedConnector3">
            <a:avLst>
              <a:gd name="adj1" fmla="val -191420"/>
            </a:avLst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9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Iterative optimization</a:t>
            </a:r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>
            <a:off x="2844426" y="4038600"/>
            <a:ext cx="889374" cy="1447800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rapezoid 73"/>
          <p:cNvSpPr/>
          <p:nvPr/>
        </p:nvSpPr>
        <p:spPr>
          <a:xfrm>
            <a:off x="6800603" y="3520981"/>
            <a:ext cx="889374" cy="1965419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rapezoid 74"/>
          <p:cNvSpPr/>
          <p:nvPr/>
        </p:nvSpPr>
        <p:spPr>
          <a:xfrm>
            <a:off x="8153400" y="3520981"/>
            <a:ext cx="889374" cy="1965419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apezoid 75"/>
          <p:cNvSpPr/>
          <p:nvPr/>
        </p:nvSpPr>
        <p:spPr>
          <a:xfrm>
            <a:off x="4953000" y="3086101"/>
            <a:ext cx="1981200" cy="2400298"/>
          </a:xfrm>
          <a:prstGeom prst="trapezoid">
            <a:avLst>
              <a:gd name="adj" fmla="val 835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rapezoid 76"/>
          <p:cNvSpPr/>
          <p:nvPr/>
        </p:nvSpPr>
        <p:spPr>
          <a:xfrm>
            <a:off x="114300" y="3124200"/>
            <a:ext cx="2247900" cy="2362199"/>
          </a:xfrm>
          <a:prstGeom prst="trapezoid">
            <a:avLst>
              <a:gd name="adj" fmla="val 8790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urved Connector 77"/>
          <p:cNvCxnSpPr>
            <a:stCxn id="75" idx="0"/>
            <a:endCxn id="76" idx="0"/>
          </p:cNvCxnSpPr>
          <p:nvPr/>
        </p:nvCxnSpPr>
        <p:spPr>
          <a:xfrm rot="16200000" flipV="1">
            <a:off x="7053404" y="1976297"/>
            <a:ext cx="434880" cy="2654487"/>
          </a:xfrm>
          <a:prstGeom prst="curvedConnector3">
            <a:avLst>
              <a:gd name="adj1" fmla="val 418372"/>
            </a:avLst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74" idx="0"/>
            <a:endCxn id="76" idx="0"/>
          </p:cNvCxnSpPr>
          <p:nvPr/>
        </p:nvCxnSpPr>
        <p:spPr>
          <a:xfrm rot="16200000" flipV="1">
            <a:off x="6377005" y="2652696"/>
            <a:ext cx="434880" cy="1301690"/>
          </a:xfrm>
          <a:prstGeom prst="curvedConnector3">
            <a:avLst>
              <a:gd name="adj1" fmla="val 293404"/>
            </a:avLst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72" idx="0"/>
            <a:endCxn id="77" idx="0"/>
          </p:cNvCxnSpPr>
          <p:nvPr/>
        </p:nvCxnSpPr>
        <p:spPr>
          <a:xfrm rot="16200000" flipV="1">
            <a:off x="1806482" y="2555968"/>
            <a:ext cx="914400" cy="2050863"/>
          </a:xfrm>
          <a:prstGeom prst="curvedConnector3">
            <a:avLst>
              <a:gd name="adj1" fmla="val 198585"/>
            </a:avLst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00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Event trigger prediction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Event argument prediction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349476"/>
              </p:ext>
            </p:extLst>
          </p:nvPr>
        </p:nvGraphicFramePr>
        <p:xfrm>
          <a:off x="914400" y="2164080"/>
          <a:ext cx="662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600200"/>
                <a:gridCol w="1543050"/>
                <a:gridCol w="1657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MaxEnt_Basic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MaxEnt_Iterative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61774"/>
              </p:ext>
            </p:extLst>
          </p:nvPr>
        </p:nvGraphicFramePr>
        <p:xfrm>
          <a:off x="914400" y="4572000"/>
          <a:ext cx="662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600200"/>
                <a:gridCol w="1543050"/>
                <a:gridCol w="1657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MaxEnt_Basic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MaxEnt_Iterative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2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performance of classifiers</a:t>
            </a:r>
          </a:p>
          <a:p>
            <a:pPr lvl="1"/>
            <a:r>
              <a:rPr lang="en-US" dirty="0" smtClean="0"/>
              <a:t>Tune features</a:t>
            </a:r>
          </a:p>
          <a:p>
            <a:r>
              <a:rPr lang="en-US" dirty="0" smtClean="0"/>
              <a:t>Semantic role labeling</a:t>
            </a:r>
          </a:p>
          <a:p>
            <a:pPr lvl="1"/>
            <a:r>
              <a:rPr lang="en-US" dirty="0" smtClean="0"/>
              <a:t>Multiclass </a:t>
            </a:r>
            <a:r>
              <a:rPr lang="en-US" dirty="0" err="1" smtClean="0"/>
              <a:t>MaxEnt</a:t>
            </a:r>
            <a:endParaRPr lang="en-US" dirty="0" smtClean="0"/>
          </a:p>
          <a:p>
            <a:pPr lvl="1"/>
            <a:r>
              <a:rPr lang="en-US" dirty="0" smtClean="0"/>
              <a:t>Re-ranking</a:t>
            </a:r>
          </a:p>
          <a:p>
            <a:r>
              <a:rPr lang="en-US" dirty="0"/>
              <a:t>Joint </a:t>
            </a:r>
            <a:r>
              <a:rPr lang="en-US" dirty="0" smtClean="0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0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Three high level stages</a:t>
            </a:r>
          </a:p>
          <a:p>
            <a:pPr lvl="1"/>
            <a:r>
              <a:rPr lang="en-US" dirty="0" smtClean="0"/>
              <a:t>Event/trigger prediction</a:t>
            </a:r>
          </a:p>
          <a:p>
            <a:pPr lvl="1"/>
            <a:r>
              <a:rPr lang="en-US" dirty="0" smtClean="0"/>
              <a:t>Entity/argument identification for triggers</a:t>
            </a:r>
          </a:p>
          <a:p>
            <a:pPr lvl="1"/>
            <a:r>
              <a:rPr lang="en-US" dirty="0" smtClean="0"/>
              <a:t>Semantic role labeling the entities identified</a:t>
            </a:r>
          </a:p>
          <a:p>
            <a:r>
              <a:rPr lang="en-US" dirty="0" err="1" smtClean="0"/>
              <a:t>MaxEnt</a:t>
            </a:r>
            <a:r>
              <a:rPr lang="en-US" dirty="0" smtClean="0"/>
              <a:t> based classifier for prediction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Lexical</a:t>
            </a:r>
          </a:p>
          <a:p>
            <a:pPr lvl="1"/>
            <a:r>
              <a:rPr lang="en-US" dirty="0" smtClean="0"/>
              <a:t>Dependency tree based</a:t>
            </a:r>
          </a:p>
          <a:p>
            <a:pPr lvl="1"/>
            <a:r>
              <a:rPr lang="en-US" dirty="0" smtClean="0"/>
              <a:t>Parse tree based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We use </a:t>
            </a:r>
            <a:r>
              <a:rPr lang="en-US" i="1" dirty="0"/>
              <a:t>Stanford </a:t>
            </a:r>
            <a:r>
              <a:rPr lang="en-US" i="1" dirty="0" err="1"/>
              <a:t>CoreNLP</a:t>
            </a:r>
            <a:r>
              <a:rPr lang="en-US" i="1" dirty="0"/>
              <a:t> Toolkit</a:t>
            </a:r>
          </a:p>
        </p:txBody>
      </p:sp>
    </p:spTree>
    <p:extLst>
      <p:ext uri="{BB962C8B-B14F-4D97-AF65-F5344CB8AC3E}">
        <p14:creationId xmlns:p14="http://schemas.microsoft.com/office/powerpoint/2010/main" val="128560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474" y="1201340"/>
            <a:ext cx="7553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hydrogen bonds are broken, and the </a:t>
            </a:r>
            <a:r>
              <a:rPr lang="en-US" dirty="0" smtClean="0"/>
              <a:t>two chains</a:t>
            </a:r>
            <a:r>
              <a:rPr lang="en-US" dirty="0"/>
              <a:t> unwind and </a:t>
            </a:r>
            <a:r>
              <a:rPr lang="en-US" dirty="0" smtClean="0"/>
              <a:t>separate.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epresentation – Event triggers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474" y="1201340"/>
            <a:ext cx="7553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hydrogen bonds are broken, and the </a:t>
            </a:r>
            <a:r>
              <a:rPr lang="en-US" dirty="0" smtClean="0"/>
              <a:t>two chains</a:t>
            </a:r>
            <a:r>
              <a:rPr lang="en-US" dirty="0"/>
              <a:t> unwind and </a:t>
            </a:r>
            <a:r>
              <a:rPr lang="en-US" dirty="0" smtClean="0"/>
              <a:t>separate.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>
            <a:off x="2844426" y="4038600"/>
            <a:ext cx="889374" cy="1447800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rapezoid 73"/>
          <p:cNvSpPr/>
          <p:nvPr/>
        </p:nvSpPr>
        <p:spPr>
          <a:xfrm>
            <a:off x="6800603" y="3520981"/>
            <a:ext cx="889374" cy="1965419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rapezoid 74"/>
          <p:cNvSpPr/>
          <p:nvPr/>
        </p:nvSpPr>
        <p:spPr>
          <a:xfrm>
            <a:off x="8153400" y="3520981"/>
            <a:ext cx="889374" cy="1965419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rapezoid 72"/>
          <p:cNvSpPr/>
          <p:nvPr/>
        </p:nvSpPr>
        <p:spPr>
          <a:xfrm>
            <a:off x="4953000" y="3086101"/>
            <a:ext cx="1981200" cy="2400298"/>
          </a:xfrm>
          <a:prstGeom prst="trapezoid">
            <a:avLst>
              <a:gd name="adj" fmla="val 835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epresentation - Entities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474" y="1201340"/>
            <a:ext cx="7553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hydrogen bonds are broken, and the </a:t>
            </a:r>
            <a:r>
              <a:rPr lang="en-US" dirty="0" smtClean="0"/>
              <a:t>two chains</a:t>
            </a:r>
            <a:r>
              <a:rPr lang="en-US" dirty="0"/>
              <a:t> unwind and </a:t>
            </a:r>
            <a:r>
              <a:rPr lang="en-US" dirty="0" smtClean="0"/>
              <a:t>separate.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apezoid 2"/>
          <p:cNvSpPr/>
          <p:nvPr/>
        </p:nvSpPr>
        <p:spPr>
          <a:xfrm>
            <a:off x="114300" y="3124200"/>
            <a:ext cx="2247900" cy="2362199"/>
          </a:xfrm>
          <a:prstGeom prst="trapezoid">
            <a:avLst>
              <a:gd name="adj" fmla="val 8790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0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trigger prediction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676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broken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546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9812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>
            <a:off x="1536513" y="3581400"/>
            <a:ext cx="825687" cy="1884732"/>
          </a:xfrm>
          <a:prstGeom prst="trapezoid">
            <a:avLst>
              <a:gd name="adj" fmla="val 8790"/>
            </a:avLst>
          </a:prstGeom>
          <a:solidFill>
            <a:schemeClr val="accent2">
              <a:alpha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rapezoid 73"/>
          <p:cNvSpPr/>
          <p:nvPr/>
        </p:nvSpPr>
        <p:spPr>
          <a:xfrm>
            <a:off x="6800603" y="3520981"/>
            <a:ext cx="857497" cy="1945151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rapezoid 74"/>
          <p:cNvSpPr/>
          <p:nvPr/>
        </p:nvSpPr>
        <p:spPr>
          <a:xfrm>
            <a:off x="8191500" y="3520981"/>
            <a:ext cx="889374" cy="1945151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48017" y="1219200"/>
                <a:ext cx="36283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𝑤𝑜𝑟𝑑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𝑇𝑅𝐼𝐺𝐺𝐸𝑅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𝑠𝑒𝑛𝑡𝑒𝑛𝑐𝑒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7" y="1219200"/>
                <a:ext cx="362836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73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trigger prediction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676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546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9812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rapezoid 75"/>
          <p:cNvSpPr/>
          <p:nvPr/>
        </p:nvSpPr>
        <p:spPr>
          <a:xfrm>
            <a:off x="2844426" y="4038600"/>
            <a:ext cx="889374" cy="1447800"/>
          </a:xfrm>
          <a:prstGeom prst="trapezoid">
            <a:avLst>
              <a:gd name="adj" fmla="val 879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747</Words>
  <Application>Microsoft Office PowerPoint</Application>
  <PresentationFormat>On-screen Show (4:3)</PresentationFormat>
  <Paragraphs>514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Event extraction using iterative optimization</vt:lpstr>
      <vt:lpstr>Project goal</vt:lpstr>
      <vt:lpstr>Stages</vt:lpstr>
      <vt:lpstr>Representation</vt:lpstr>
      <vt:lpstr>Representation – Event triggers</vt:lpstr>
      <vt:lpstr>Representation - Entities</vt:lpstr>
      <vt:lpstr>Models</vt:lpstr>
      <vt:lpstr>Event trigger prediction</vt:lpstr>
      <vt:lpstr>Event trigger prediction</vt:lpstr>
      <vt:lpstr>Event argument (entity) prediction</vt:lpstr>
      <vt:lpstr>Argument prediction for trigger</vt:lpstr>
      <vt:lpstr>Argument prediction for trigger</vt:lpstr>
      <vt:lpstr>Dynamic program</vt:lpstr>
      <vt:lpstr>Can we use entities to predict triggers?</vt:lpstr>
      <vt:lpstr>Iterative optimization</vt:lpstr>
      <vt:lpstr>Iterative optimization</vt:lpstr>
      <vt:lpstr>Iterative optimization</vt:lpstr>
      <vt:lpstr>Iterative optimization</vt:lpstr>
      <vt:lpstr>Entity Prediction</vt:lpstr>
      <vt:lpstr>Iterative optimization</vt:lpstr>
      <vt:lpstr>Iterative optimization</vt:lpstr>
      <vt:lpstr>Iterative optimization</vt:lpstr>
      <vt:lpstr>Results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Aju</dc:creator>
  <cp:lastModifiedBy>Aju</cp:lastModifiedBy>
  <cp:revision>118</cp:revision>
  <dcterms:created xsi:type="dcterms:W3CDTF">2013-03-12T17:59:16Z</dcterms:created>
  <dcterms:modified xsi:type="dcterms:W3CDTF">2013-03-14T21:50:07Z</dcterms:modified>
</cp:coreProperties>
</file>