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0A59-D749-45F5-9CAB-F02C70797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1D7E5-F3D9-434A-9C4E-85DB14069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BBB1-2A9B-4465-B961-9BAA3B10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F3A2-6145-4072-8652-480E6682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44C63-B159-4938-8790-AC48780D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640D-1B9E-4914-B78E-F88E8B4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6E287-B982-487B-8275-3C5D4474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AD7D-DF82-48C8-A8DF-5894D561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9589-4636-438D-804A-8E31AA3C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28A0-78C2-4B37-BC48-441CE439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A9328-6AB9-4E41-8A23-C54A7C3F2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9C6CB-6F09-4708-91FD-0AC583DC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4CAFE-2AD0-4148-9916-725D451B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908C6-2842-4CE4-AE39-7E03FB7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CC8A-7262-4C04-A9F5-F0EE8246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CD81-649A-49F6-9DC5-68EB871A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7169-27FE-4DED-AE7E-C3FA375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429F-F9BD-4945-8842-D4DA12AE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5A50-A0B8-4A38-B3FF-7999C7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29C36-B3DF-4029-A799-9B581060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BC79-22EA-4044-8CEC-526DDCF6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D4B1-26FA-4BC7-80DC-31D181DB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B40E-F1BF-40E2-93D5-7B86DABE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6C3D-BE42-485B-AE59-D479CAFC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AE521-F4B8-483D-80CF-92652C6C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4B1E-27CD-454C-82C7-3B5D43C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EC6F-59FE-4A38-B224-35E773EBE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AEEA-6144-4B50-AFD4-85662C061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6D787-8F73-4F7E-B059-11A166CD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87D19-0330-4767-B555-85D2598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7F195-B208-40A5-8531-96AB5189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4BF4-015E-478E-8295-30248FDC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F759-F202-41BE-9A53-6E018C400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CCE4-90B1-4D24-B483-473263C67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B5EC8-7AC4-4A5E-BEA7-CFFC4AB32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3D084-CDDC-4CA6-90A0-CA539CEB7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68BDA-AD9C-4D1D-9FF4-9E86897D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1AF17-DA9D-4F5A-9802-B3EC1F24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F275C-DFCE-43F9-8E7A-CA3B90CA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7269-906C-40E0-BBE3-BCF765A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6B058-4AC7-472F-990D-0F4C34D3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D40D4-E115-41A2-A63B-92D6C0D2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8F871-0470-484D-9A63-36F11C80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60D0C-B5DA-4441-A9CD-D9E7DD60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010F-5EC2-42B0-9BF6-4408D980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CD0E7-3208-46DA-AE04-16D139AA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7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E0DB-A9C2-46AD-A4E5-532F9FDB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B601-7A5F-43DF-912A-72912CFC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A8BA1-B9F8-494A-93AA-A30FF684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96D7-DFBD-475E-80BB-C87CEB9D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D5640-F1E5-4CB6-89AA-25AAF380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87739-4F87-4F98-AA88-1F98FEBF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B9C8-D1D4-4A3E-A5A7-3213E70B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ABA2C-1BEF-4276-95AB-F4A32B17F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589B2-EE69-447F-A033-9FEBD2CBC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17D83-9AA1-4B35-8F98-99DFC7F9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7E63B-D9F4-42DD-A568-D6920151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69514-E9AD-43CB-BD70-0B7582C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7BFDD-4EBF-40B1-924A-0D09DB1D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90A0D-22AB-4E08-96B7-05D2D052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82145-3512-4CA0-AE40-D4FFFCAF6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8AD9-AA54-4E9D-A14F-D2F8D77C204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2D62-01DD-4669-B017-DC37C8FD4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4DCF-A03D-4C3B-893C-440E5444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7AB8-C676-4F07-A789-DD1596859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2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700C-6B25-4746-B36B-4595113C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Diabetic Retinopathy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49C60-4FCA-4455-AD47-F5E309588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5C55-C66C-42E7-814A-50D0E75B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bad fundus images?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E267-FDC3-4063-A472-04A268C8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images are a result of:</a:t>
            </a:r>
          </a:p>
          <a:p>
            <a:pPr lvl="1"/>
            <a:r>
              <a:rPr lang="en-US" dirty="0"/>
              <a:t>Cataract </a:t>
            </a:r>
          </a:p>
          <a:p>
            <a:pPr lvl="1"/>
            <a:r>
              <a:rPr lang="en-US" dirty="0"/>
              <a:t>Poor pupil dilation</a:t>
            </a:r>
          </a:p>
          <a:p>
            <a:pPr lvl="1"/>
            <a:r>
              <a:rPr lang="en-US" dirty="0"/>
              <a:t>Ptosis (falling of upper eyelid)</a:t>
            </a:r>
          </a:p>
          <a:p>
            <a:pPr lvl="1"/>
            <a:r>
              <a:rPr lang="en-US" dirty="0"/>
              <a:t>External ocular conditions (like conjunctivitis, inflammation of cornea)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0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F278-5817-4D95-BFF7-344CA260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diabetic retinopathy (DR)?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25C3-F1A9-41AA-AFE3-49406405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Damage to the blood vessels in the light sensing tissue called retina</a:t>
            </a:r>
          </a:p>
          <a:p>
            <a:r>
              <a:rPr lang="en-US" dirty="0"/>
              <a:t>Initially, DR can cause no symptoms or only mild vision problems, but can eventually lead to complete blindness</a:t>
            </a:r>
          </a:p>
          <a:p>
            <a:r>
              <a:rPr lang="en-US" dirty="0"/>
              <a:t>A complication of diabetes. Type I and II both affected.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BD2F84-D809-4CD3-8CB2-AE2124673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29" y="3791613"/>
            <a:ext cx="2731020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2FE8E7-8694-4280-B3E9-9B87B6AFA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01294"/>
            <a:ext cx="3086033" cy="206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568041-6095-4F45-9F4F-8D80263237F9}"/>
              </a:ext>
            </a:extLst>
          </p:cNvPr>
          <p:cNvSpPr txBox="1"/>
          <p:nvPr/>
        </p:nvSpPr>
        <p:spPr>
          <a:xfrm>
            <a:off x="2592280" y="4001294"/>
            <a:ext cx="33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5C00D-A080-404C-8E09-AB48611A200B}"/>
              </a:ext>
            </a:extLst>
          </p:cNvPr>
          <p:cNvSpPr txBox="1"/>
          <p:nvPr/>
        </p:nvSpPr>
        <p:spPr>
          <a:xfrm>
            <a:off x="5819522" y="4001294"/>
            <a:ext cx="33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5395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5F00-2542-4404-BE5D-69D2FFBE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it affect?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A21B-A116-41AF-8A0E-C56A6EA6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80% of people who had diabetes for more than 20 years have DR</a:t>
            </a:r>
          </a:p>
          <a:p>
            <a:r>
              <a:rPr lang="en-US" dirty="0"/>
              <a:t>Leading cause of blindness in developed countries</a:t>
            </a:r>
          </a:p>
          <a:p>
            <a:r>
              <a:rPr lang="en-US" dirty="0"/>
              <a:t>At least 90% of new cases could be reduced with proper treatment and monitoring of the eyes.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8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7288-ED68-4230-B4FC-8711AE5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1B32-BA47-4905-B7E5-5D823C23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67425" cy="4351338"/>
          </a:xfrm>
        </p:spPr>
        <p:txBody>
          <a:bodyPr/>
          <a:lstStyle/>
          <a:p>
            <a:r>
              <a:rPr lang="en-US" dirty="0"/>
              <a:t>Earliest stages include narrowing of retinal arteries, narrowing of blood-retinal barrier (leads to leaking of blood into retina)</a:t>
            </a:r>
          </a:p>
          <a:p>
            <a:r>
              <a:rPr lang="en-US" dirty="0"/>
              <a:t>Fundus photography is a common diagnosis method along with pupil dilation and optical coherence tomography 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217C65-A104-4D1E-A84D-5BE3CE27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4" y="1825625"/>
            <a:ext cx="5162550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2A64-1717-4D0A-A426-EA30D67B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1184-FA2D-43E5-A41E-87B8BBC3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Non-proliferative DR: no symptoms, microaneurysms (blood filled bulges in artery walls), narrowed arteries (in fluorescein angiograph). Macular edema, in which blood vessels contents, is also common</a:t>
            </a:r>
          </a:p>
          <a:p>
            <a:r>
              <a:rPr lang="en-US" dirty="0"/>
              <a:t>2. New blood vessels form at the back of the eye because not enough blood flow happening. Not good vessels, so burst and bleed (vitreous hemorrhage)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30FE-7AE6-4D5B-97E2-3DDB1F7C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seen in fundus images?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FDF0-4A05-4CBB-9A9A-AC052777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175"/>
            <a:ext cx="2981325" cy="2574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Cotton wool spots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A48A8C-2AFB-4C18-812C-1B4CDA284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45" y="2699938"/>
            <a:ext cx="3303322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D30A38-7BB5-41A3-98E9-0359FA0166FA}"/>
              </a:ext>
            </a:extLst>
          </p:cNvPr>
          <p:cNvSpPr txBox="1">
            <a:spLocks/>
          </p:cNvSpPr>
          <p:nvPr/>
        </p:nvSpPr>
        <p:spPr>
          <a:xfrm>
            <a:off x="7781925" y="1829989"/>
            <a:ext cx="4410075" cy="2860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Flame shaped hemorrhage (feather/ flame)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076" name="Picture 4" descr="Flame-shaped hemorrhages in a case of central retinal vein occlusion. Note also the disc edema, dot-blot hemorrhages and cotton-wool spots.">
            <a:extLst>
              <a:ext uri="{FF2B5EF4-FFF2-40B4-BE49-F238E27FC236}">
                <a16:creationId xmlns:a16="http://schemas.microsoft.com/office/drawing/2014/main" id="{B4FFB8EA-CDD7-4590-9891-7DBEB35A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10" y="2699938"/>
            <a:ext cx="273451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ot blot hemorrhages">
            <a:extLst>
              <a:ext uri="{FF2B5EF4-FFF2-40B4-BE49-F238E27FC236}">
                <a16:creationId xmlns:a16="http://schemas.microsoft.com/office/drawing/2014/main" id="{E8B7C84B-9E44-49E2-A516-E71BCB996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84" y="2699938"/>
            <a:ext cx="2752521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56BEF5-719A-4803-B4DD-4BEA74717A0A}"/>
              </a:ext>
            </a:extLst>
          </p:cNvPr>
          <p:cNvSpPr txBox="1">
            <a:spLocks/>
          </p:cNvSpPr>
          <p:nvPr/>
        </p:nvSpPr>
        <p:spPr>
          <a:xfrm>
            <a:off x="4729081" y="2035175"/>
            <a:ext cx="3052844" cy="328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Dot blot</a:t>
            </a:r>
          </a:p>
        </p:txBody>
      </p:sp>
    </p:spTree>
    <p:extLst>
      <p:ext uri="{BB962C8B-B14F-4D97-AF65-F5344CB8AC3E}">
        <p14:creationId xmlns:p14="http://schemas.microsoft.com/office/powerpoint/2010/main" val="272773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8B93-D1CD-4793-808D-363CA8D3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specialist look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8825-4517-4A9E-ADBC-4522157B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Leaking blood vessels </a:t>
            </a:r>
          </a:p>
          <a:p>
            <a:r>
              <a:rPr lang="en-US" dirty="0"/>
              <a:t>Retinal swelling </a:t>
            </a:r>
          </a:p>
          <a:p>
            <a:r>
              <a:rPr lang="en-US" dirty="0"/>
              <a:t>Pale, fatty deposits on the retina </a:t>
            </a:r>
          </a:p>
          <a:p>
            <a:r>
              <a:rPr lang="en-US" dirty="0"/>
              <a:t>Damaged nerve tissue </a:t>
            </a:r>
          </a:p>
          <a:p>
            <a:r>
              <a:rPr lang="en-US" dirty="0"/>
              <a:t>Changes to retinal vasculature </a:t>
            </a:r>
          </a:p>
        </p:txBody>
      </p:sp>
    </p:spTree>
    <p:extLst>
      <p:ext uri="{BB962C8B-B14F-4D97-AF65-F5344CB8AC3E}">
        <p14:creationId xmlns:p14="http://schemas.microsoft.com/office/powerpoint/2010/main" val="256782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8EE6-C9B0-4CCC-988D-3304183A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0263-C762-4E6C-82A8-4C13170A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IDx</a:t>
            </a:r>
            <a:r>
              <a:rPr lang="en-US" dirty="0"/>
              <a:t>-DR: AI based system that autonomously scans retina images to detect early diabetic retinopathy. Approved by FDA in 2018.</a:t>
            </a:r>
          </a:p>
          <a:p>
            <a:pPr lvl="1"/>
            <a:r>
              <a:rPr lang="en-US" dirty="0"/>
              <a:t>Problem: based on OCT image analysis </a:t>
            </a:r>
          </a:p>
          <a:p>
            <a:pPr lvl="1"/>
            <a:r>
              <a:rPr lang="en-US" dirty="0"/>
              <a:t>OCT not available to everyone, but fundus photography is.</a:t>
            </a:r>
          </a:p>
          <a:p>
            <a:r>
              <a:rPr lang="en-US" dirty="0"/>
              <a:t>Google’s cloud based system. Not FDA approved yet.</a:t>
            </a:r>
          </a:p>
        </p:txBody>
      </p:sp>
    </p:spTree>
    <p:extLst>
      <p:ext uri="{BB962C8B-B14F-4D97-AF65-F5344CB8AC3E}">
        <p14:creationId xmlns:p14="http://schemas.microsoft.com/office/powerpoint/2010/main" val="37797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FC7B-004F-46C5-A980-2325CAF9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others looking for in fundus images?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71F8-C1F1-4E49-977D-A4AAC079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Blood vessel information </a:t>
            </a:r>
          </a:p>
          <a:p>
            <a:r>
              <a:rPr lang="en-US" dirty="0"/>
              <a:t>Abnormal patters from fundus images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3C6B1A-EA97-4A90-B301-0A7DD54D2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2890838"/>
            <a:ext cx="91725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27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358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Diabetic Retinopathy</vt:lpstr>
      <vt:lpstr>What is diabetic retinopathy (DR)?</vt:lpstr>
      <vt:lpstr>Who does it affect?</vt:lpstr>
      <vt:lpstr>Diagnosis</vt:lpstr>
      <vt:lpstr>Stages</vt:lpstr>
      <vt:lpstr>What is seen in fundus images?</vt:lpstr>
      <vt:lpstr>What does a specialist look at?</vt:lpstr>
      <vt:lpstr>Current technologies</vt:lpstr>
      <vt:lpstr>What are others looking for in fundus images?</vt:lpstr>
      <vt:lpstr>What leads to bad fundus images?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</dc:title>
  <dc:creator>Anurag Vaidya</dc:creator>
  <cp:lastModifiedBy>Anurag Vaidya</cp:lastModifiedBy>
  <cp:revision>20</cp:revision>
  <dcterms:created xsi:type="dcterms:W3CDTF">2020-01-20T21:59:32Z</dcterms:created>
  <dcterms:modified xsi:type="dcterms:W3CDTF">2020-04-28T10:49:20Z</dcterms:modified>
</cp:coreProperties>
</file>