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8" r:id="rId3"/>
    <p:sldId id="357" r:id="rId4"/>
    <p:sldId id="352" r:id="rId5"/>
    <p:sldId id="353" r:id="rId6"/>
    <p:sldId id="355" r:id="rId7"/>
    <p:sldId id="354" r:id="rId8"/>
    <p:sldId id="356" r:id="rId9"/>
    <p:sldId id="333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4" autoAdjust="0"/>
    <p:restoredTop sz="99351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92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&amp; Overview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Class Expectations &amp; Syllabus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21</a:t>
            </a:r>
            <a:r>
              <a:rPr lang="en-US" sz="3200" baseline="30000" dirty="0">
                <a:latin typeface="Times New Roman"/>
                <a:cs typeface="Times New Roman"/>
              </a:rPr>
              <a:t>st</a:t>
            </a:r>
            <a:r>
              <a:rPr lang="en-US" sz="3200" dirty="0">
                <a:latin typeface="Times New Roman"/>
                <a:cs typeface="Times New Roman"/>
              </a:rPr>
              <a:t>-Century Physics Careers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Skills of Physicists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39604" y="945630"/>
            <a:ext cx="72659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Physics-specific knowledge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fundamental concepts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Apply basic laws of physics to applied contexts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involving multiple topic areas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Scientific &amp; technical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numbers and statistics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through experiments, simulations, and analytical models; and identify resource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Analyze a problem to develop creative, innovative, and workable solutions; and implement them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Competent in instrumentation, software, coding and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646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B018B-B431-204C-A11F-30D71AE4F3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D7489-6C9E-2244-9445-FF372E20F212}"/>
              </a:ext>
            </a:extLst>
          </p:cNvPr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B5ACC-32F8-5948-87EF-42D86D7B1259}"/>
              </a:ext>
            </a:extLst>
          </p:cNvPr>
          <p:cNvSpPr txBox="1"/>
          <p:nvPr/>
        </p:nvSpPr>
        <p:spPr>
          <a:xfrm>
            <a:off x="539604" y="945630"/>
            <a:ext cx="77695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Communication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Oral &amp; written communication for audiences with a wide range of backgrounds and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Convince or influence others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Professional &amp; workplace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Ability to work in diverse teams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Obtain knowledge about relevant technology resources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Effective management of difficult situations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Awareness of physics career opportunities and effective practices for job seeking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Familiar with project management and budgeting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Planning, organizing, and prioritizing work</a:t>
            </a:r>
          </a:p>
        </p:txBody>
      </p:sp>
    </p:spTree>
    <p:extLst>
      <p:ext uri="{BB962C8B-B14F-4D97-AF65-F5344CB8AC3E}">
        <p14:creationId xmlns:p14="http://schemas.microsoft.com/office/powerpoint/2010/main" val="17895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(1/5)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1D0C6-6BA4-E24B-AE7D-4C698D4D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7" y="2173811"/>
            <a:ext cx="4708256" cy="366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D86D5-71B0-F547-A461-45602716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22" y="1710634"/>
            <a:ext cx="3445678" cy="2967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829A5-2A1C-5A46-8EE9-AC4EF60DCD32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of physics bachelor’s graduates become physics professors</a:t>
            </a:r>
          </a:p>
        </p:txBody>
      </p:sp>
    </p:spTree>
    <p:extLst>
      <p:ext uri="{BB962C8B-B14F-4D97-AF65-F5344CB8AC3E}">
        <p14:creationId xmlns:p14="http://schemas.microsoft.com/office/powerpoint/2010/main" val="256715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(2/5)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D3BEB-ABDA-B549-B13C-6142427B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33" y="1710634"/>
            <a:ext cx="5262467" cy="411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80768F-ACD5-FF4B-9FC9-237C3197C95F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physics bachelor’s graduates enroll in physics grad school</a:t>
            </a:r>
          </a:p>
        </p:txBody>
      </p:sp>
    </p:spTree>
    <p:extLst>
      <p:ext uri="{BB962C8B-B14F-4D97-AF65-F5344CB8AC3E}">
        <p14:creationId xmlns:p14="http://schemas.microsoft.com/office/powerpoint/2010/main" val="33230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(3/5)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49E1A-824C-2C40-98CF-73A7EBB9DC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9402" y="1710917"/>
            <a:ext cx="3470692" cy="366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8804D4-C1FC-394C-984B-045BA1DD1F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277" y="1710634"/>
            <a:ext cx="3489054" cy="3661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F326A-CBDF-9B48-9E55-22D8D2FFEFD0}"/>
              </a:ext>
            </a:extLst>
          </p:cNvPr>
          <p:cNvSpPr txBox="1"/>
          <p:nvPr/>
        </p:nvSpPr>
        <p:spPr>
          <a:xfrm>
            <a:off x="539603" y="945629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of physics bachelor’s graduates work in non-STEM jobs</a:t>
            </a:r>
          </a:p>
        </p:txBody>
      </p:sp>
    </p:spTree>
    <p:extLst>
      <p:ext uri="{BB962C8B-B14F-4D97-AF65-F5344CB8AC3E}">
        <p14:creationId xmlns:p14="http://schemas.microsoft.com/office/powerpoint/2010/main" val="369319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(4/5)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82CE5-8506-9042-A643-D62C3DA1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85" y="2063207"/>
            <a:ext cx="5913585" cy="4107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5420A-1A53-1240-A3A5-0288FB33A4BA}"/>
              </a:ext>
            </a:extLst>
          </p:cNvPr>
          <p:cNvSpPr txBox="1"/>
          <p:nvPr/>
        </p:nvSpPr>
        <p:spPr>
          <a:xfrm>
            <a:off x="539603" y="945629"/>
            <a:ext cx="749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 of physics bachelor’s graduates work in engineering; 17% work in computer or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5313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(5/5)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8B4E-D26C-584F-8820-58A25D1EC7F9}"/>
              </a:ext>
            </a:extLst>
          </p:cNvPr>
          <p:cNvSpPr txBox="1"/>
          <p:nvPr/>
        </p:nvSpPr>
        <p:spPr>
          <a:xfrm>
            <a:off x="539603" y="945629"/>
            <a:ext cx="79152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 of physics bachelor’s graduates working in private-sector STEM positions are satisfied with their job security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as high school physics teachers are satisfied with the level of responsibility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in government or national labs are satisfied with their salary and benefits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of physics bachelor’s graduates working in active military are satisfied with their opportunity for advancement</a:t>
            </a: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899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C68A2-E3F1-C24E-B524-43CCA6C55E62}"/>
              </a:ext>
            </a:extLst>
          </p:cNvPr>
          <p:cNvSpPr txBox="1"/>
          <p:nvPr/>
        </p:nvSpPr>
        <p:spPr>
          <a:xfrm>
            <a:off x="539603" y="945629"/>
            <a:ext cx="7159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There is no standard physics career path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Physicists have a multitude and variety of skills that employers are very interested in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currently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For the current skills, what evidence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expect to have at graduation?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Individual activity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0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56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What is a Capstone Experience?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multifaceted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that serves as a culminating academic and intellectual experience for students, typically during their final year of high school or middle school, or at the end of an academic program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projects may take a wide variety of forms, but most are long-term investigative projects that culminate in a final product, presentation, or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designed to encourage students to think critically, solve challenging problems, and develop skills such as oral communication, public speaking, research skills, media literacy, teamwork, planning, self-sufficiency, or goal setting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Glossary of Education Reform </a:t>
            </a:r>
          </a:p>
        </p:txBody>
      </p:sp>
    </p:spTree>
    <p:extLst>
      <p:ext uri="{BB962C8B-B14F-4D97-AF65-F5344CB8AC3E}">
        <p14:creationId xmlns:p14="http://schemas.microsoft.com/office/powerpoint/2010/main" val="17284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16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GW’s Physics Capstone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591A0-2AC6-B941-A83F-CE26DF623AD8}"/>
              </a:ext>
            </a:extLst>
          </p:cNvPr>
          <p:cNvSpPr txBox="1"/>
          <p:nvPr/>
        </p:nvSpPr>
        <p:spPr>
          <a:xfrm>
            <a:off x="539604" y="945630"/>
            <a:ext cx="8107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Structure of Capstone &amp; Research courses: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Fall junior year: Physics Capstone (PHYS 4195W)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Spring junior – Fall senior year: Undergraduate Research (PHYS 4196, PHYS 4197, ASTR 4195)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Spring senior year: Physics Symposium (PHYS 4200)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 (PHYS 4195W):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Preparation &amp; skills for doing research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various physics careers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 (PHYS 4200):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Oral &amp; written presentations of research</a:t>
            </a:r>
          </a:p>
        </p:txBody>
      </p:sp>
    </p:spTree>
    <p:extLst>
      <p:ext uri="{BB962C8B-B14F-4D97-AF65-F5344CB8AC3E}">
        <p14:creationId xmlns:p14="http://schemas.microsoft.com/office/powerpoint/2010/main" val="17965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07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B021-71AD-0E4E-8719-3C6FA9937AF3}"/>
              </a:ext>
            </a:extLst>
          </p:cNvPr>
          <p:cNvSpPr txBox="1"/>
          <p:nvPr/>
        </p:nvSpPr>
        <p:spPr>
          <a:xfrm>
            <a:off x="539604" y="945630"/>
            <a:ext cx="73287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the nature of physics research processes and methods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ethical conduct of research and physics community issues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Analyze, interpret and report on physics research articles and proposals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career paths in physics, and demonstrate how to apply for competitive research opportunities, job employment, and admission into graduate schools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Demonstrate proficiency in communicating physics ideas and research in an audience- and disciplinarily appropriate manner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293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Deliverables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73287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of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for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Resume &amp; cover letter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Proposed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Elevator pitch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Ready to go for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8633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992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49120-6BD6-264C-85D3-A313FA00D556}"/>
              </a:ext>
            </a:extLst>
          </p:cNvPr>
          <p:cNvSpPr txBox="1"/>
          <p:nvPr/>
        </p:nvSpPr>
        <p:spPr>
          <a:xfrm>
            <a:off x="539604" y="945630"/>
            <a:ext cx="749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written communication of physics research through a report and producing a poster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oral communication of physics research through presenting a poster and an oral presentation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peer review of written and oral presentations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78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19598-7292-D54F-B488-F4105CA9BBC0}"/>
              </a:ext>
            </a:extLst>
          </p:cNvPr>
          <p:cNvSpPr txBox="1"/>
          <p:nvPr/>
        </p:nvSpPr>
        <p:spPr>
          <a:xfrm>
            <a:off x="539604" y="945630"/>
            <a:ext cx="73287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for GW Research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Report on undergraduate research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at GW Research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 at Physics Symposium Day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9050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Course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C9C4-156E-4440-9D63-1B7828B338D8}"/>
              </a:ext>
            </a:extLst>
          </p:cNvPr>
          <p:cNvSpPr txBox="1"/>
          <p:nvPr/>
        </p:nvSpPr>
        <p:spPr>
          <a:xfrm>
            <a:off x="539604" y="945630"/>
            <a:ext cx="74453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Lectures with active participation: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Formal/informal presentations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Feedback through peer review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Guest lectures from specialists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Homework: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Reading materials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8854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23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Preparing Physics Students for 21</a:t>
            </a:r>
            <a:r>
              <a:rPr lang="en-US" sz="3000" b="1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-Century Careers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EF365-1A69-5D44-B7D2-512D56E4AF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2158370"/>
            <a:ext cx="2475009" cy="3202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6EA53-0F42-E24D-801A-F9380B6368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5615885"/>
            <a:ext cx="1041279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3DDC6-77FD-754C-B458-4384E029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43" y="5614643"/>
            <a:ext cx="1126944" cy="915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F8E53-3FC6-3A47-8FCF-EA9E1189A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251" y="2414138"/>
            <a:ext cx="3176039" cy="4116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2718EC-16A8-6544-A7A9-BFACA866C07A}"/>
              </a:ext>
            </a:extLst>
          </p:cNvPr>
          <p:cNvSpPr txBox="1"/>
          <p:nvPr/>
        </p:nvSpPr>
        <p:spPr>
          <a:xfrm>
            <a:off x="539604" y="945630"/>
            <a:ext cx="73470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 and knowledge should the next generation of undergraduate physics degree holders possess to be well prepared for a diverse set of careers?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77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17163</TotalTime>
  <Words>943</Words>
  <Application>Microsoft Macintosh PowerPoint</Application>
  <PresentationFormat>On-screen Show (4:3)</PresentationFormat>
  <Paragraphs>146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Mincho</vt:lpstr>
      <vt:lpstr>MS PGothic</vt:lpstr>
      <vt:lpstr>Arial</vt:lpstr>
      <vt:lpstr>Calibri</vt:lpstr>
      <vt:lpstr>Cambria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419</cp:revision>
  <cp:lastPrinted>2016-08-30T14:25:03Z</cp:lastPrinted>
  <dcterms:created xsi:type="dcterms:W3CDTF">2013-06-05T22:34:26Z</dcterms:created>
  <dcterms:modified xsi:type="dcterms:W3CDTF">2018-12-06T02:36:54Z</dcterms:modified>
</cp:coreProperties>
</file>