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handoutMasterIdLst>
    <p:handoutMasterId r:id="rId13"/>
  </p:handoutMasterIdLst>
  <p:sldIdLst>
    <p:sldId id="258" r:id="rId3"/>
    <p:sldId id="372" r:id="rId4"/>
    <p:sldId id="367" r:id="rId5"/>
    <p:sldId id="368" r:id="rId6"/>
    <p:sldId id="374" r:id="rId7"/>
    <p:sldId id="371" r:id="rId8"/>
    <p:sldId id="369" r:id="rId9"/>
    <p:sldId id="375" r:id="rId10"/>
    <p:sldId id="37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7" autoAdjust="0"/>
    <p:restoredTop sz="99351" autoAdjust="0"/>
  </p:normalViewPr>
  <p:slideViewPr>
    <p:cSldViewPr snapToGrid="0" snapToObjects="1" showGuides="1">
      <p:cViewPr varScale="1">
        <p:scale>
          <a:sx n="84" d="100"/>
          <a:sy n="84" d="100"/>
        </p:scale>
        <p:origin x="736"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12/11/18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12/11/18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5B36CF-85BA-5543-B554-1A7CB1EF737C}" type="datetimeFigureOut">
              <a:rPr lang="en-US" smtClean="0">
                <a:solidFill>
                  <a:prstClr val="black">
                    <a:tint val="75000"/>
                  </a:prstClr>
                </a:solidFill>
              </a:rPr>
              <a:pPr/>
              <a:t>12/11/18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637B10-F615-FD40-B76E-C4EE94DB67D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12/11/18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12/11/18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12/11/18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12/11/18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B36CF-85BA-5543-B554-1A7CB1EF737C}" type="datetimeFigureOut">
              <a:rPr lang="en-US" smtClean="0">
                <a:solidFill>
                  <a:prstClr val="black">
                    <a:tint val="75000"/>
                  </a:prstClr>
                </a:solidFill>
              </a:rPr>
              <a:pPr/>
              <a:t>12/11/18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37B10-F615-FD40-B76E-C4EE94DB67D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8" cy="830997"/>
          </a:xfrm>
          <a:prstGeom prst="rect">
            <a:avLst/>
          </a:prstGeom>
          <a:noFill/>
        </p:spPr>
        <p:txBody>
          <a:bodyPr wrap="none" rtlCol="0">
            <a:spAutoFit/>
          </a:bodyPr>
          <a:lstStyle/>
          <a:p>
            <a:pPr algn="ctr"/>
            <a:r>
              <a:rPr lang="en-US" sz="4800" b="1" dirty="0">
                <a:latin typeface="Times New Roman"/>
                <a:cs typeface="Times New Roman"/>
              </a:rPr>
              <a:t>Physics Capstone</a:t>
            </a:r>
          </a:p>
        </p:txBody>
      </p:sp>
      <p:sp>
        <p:nvSpPr>
          <p:cNvPr id="6" name="TextBox 5"/>
          <p:cNvSpPr txBox="1"/>
          <p:nvPr/>
        </p:nvSpPr>
        <p:spPr>
          <a:xfrm>
            <a:off x="722088" y="3711629"/>
            <a:ext cx="7436528" cy="2554545"/>
          </a:xfrm>
          <a:prstGeom prst="rect">
            <a:avLst/>
          </a:prstGeom>
          <a:noFill/>
        </p:spPr>
        <p:txBody>
          <a:bodyPr wrap="square" rtlCol="0">
            <a:spAutoFit/>
          </a:bodyPr>
          <a:lstStyle/>
          <a:p>
            <a:r>
              <a:rPr lang="en-US" sz="3200" dirty="0">
                <a:latin typeface="Times New Roman"/>
                <a:cs typeface="Times New Roman"/>
              </a:rPr>
              <a:t>Class #2</a:t>
            </a:r>
          </a:p>
          <a:p>
            <a:pPr marL="568325" indent="-457200">
              <a:buFont typeface="Arial" panose="020B0604020202020204" pitchFamily="34" charset="0"/>
              <a:buChar char="•"/>
            </a:pPr>
            <a:r>
              <a:rPr lang="en-US" sz="3200" dirty="0">
                <a:latin typeface="Times New Roman"/>
                <a:cs typeface="Times New Roman"/>
              </a:rPr>
              <a:t>Faculty Presentations</a:t>
            </a:r>
          </a:p>
          <a:p>
            <a:pPr marL="568325" indent="-457200">
              <a:buFont typeface="Arial" panose="020B0604020202020204" pitchFamily="34" charset="0"/>
              <a:buChar char="•"/>
            </a:pPr>
            <a:r>
              <a:rPr lang="en-US" sz="3200" dirty="0">
                <a:latin typeface="Times New Roman"/>
                <a:cs typeface="Times New Roman"/>
              </a:rPr>
              <a:t>Physics Research</a:t>
            </a:r>
          </a:p>
          <a:p>
            <a:pPr marL="568325" indent="-457200">
              <a:buFont typeface="Arial" panose="020B0604020202020204" pitchFamily="34" charset="0"/>
              <a:buChar char="•"/>
            </a:pPr>
            <a:r>
              <a:rPr lang="en-US" sz="3200" dirty="0">
                <a:latin typeface="Times New Roman"/>
                <a:cs typeface="Times New Roman"/>
              </a:rPr>
              <a:t>Research-Based Learning</a:t>
            </a:r>
          </a:p>
          <a:p>
            <a:pPr marL="568325" indent="-457200">
              <a:buFont typeface="Arial" panose="020B0604020202020204" pitchFamily="34" charset="0"/>
              <a:buChar char="•"/>
            </a:pPr>
            <a:r>
              <a:rPr lang="en-US" sz="3200" dirty="0">
                <a:latin typeface="Times New Roman"/>
                <a:cs typeface="Times New Roman"/>
              </a:rPr>
              <a:t>Research Methodology</a:t>
            </a:r>
          </a:p>
        </p:txBody>
      </p:sp>
    </p:spTree>
  </p:cSld>
  <p:clrMapOvr>
    <a:masterClrMapping/>
  </p:clrMapOvr>
  <p:transition>
    <p:sndAc>
      <p:end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185126" cy="553998"/>
          </a:xfrm>
          <a:prstGeom prst="rect">
            <a:avLst/>
          </a:prstGeom>
          <a:noFill/>
        </p:spPr>
        <p:txBody>
          <a:bodyPr wrap="none" rtlCol="0">
            <a:spAutoFit/>
          </a:bodyPr>
          <a:lstStyle/>
          <a:p>
            <a:r>
              <a:rPr lang="en-US" sz="3000" b="1" dirty="0">
                <a:solidFill>
                  <a:prstClr val="black"/>
                </a:solidFill>
                <a:latin typeface="Times New Roman"/>
                <a:cs typeface="Times New Roman"/>
              </a:rPr>
              <a:t>Physics Research: What &amp; Why?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p:txBody>
      </p:sp>
      <p:sp>
        <p:nvSpPr>
          <p:cNvPr id="5" name="TextBox 4"/>
          <p:cNvSpPr txBox="1"/>
          <p:nvPr/>
        </p:nvSpPr>
        <p:spPr>
          <a:xfrm>
            <a:off x="539604" y="945630"/>
            <a:ext cx="8343139" cy="550920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Research (one of many possible definitions):</a:t>
            </a:r>
          </a:p>
          <a:p>
            <a:pPr marL="800100" lvl="1" indent="-342900">
              <a:spcAft>
                <a:spcPts val="600"/>
              </a:spcAft>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Investigation or experimentation aimed at the discovery and interpretation of facts, revision of accepted theories or laws in the light of new facts, or practical application of such new or revised theories or laws</a:t>
            </a:r>
          </a:p>
          <a:p>
            <a:pPr marL="342900" indent="-342900">
              <a:spcAft>
                <a:spcPts val="600"/>
              </a:spcAft>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makes people do physics research?</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Find solutions to scientific and non-scientific problems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Overcome problems occurring in our every day lives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Solve open &amp; challenging problems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Curiosity about the world around us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Do creative &amp; innovative work</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Become famous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Lots of fun!</a:t>
            </a:r>
          </a:p>
        </p:txBody>
      </p:sp>
    </p:spTree>
    <p:extLst>
      <p:ext uri="{BB962C8B-B14F-4D97-AF65-F5344CB8AC3E}">
        <p14:creationId xmlns:p14="http://schemas.microsoft.com/office/powerpoint/2010/main" val="194627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27353" cy="553998"/>
          </a:xfrm>
          <a:prstGeom prst="rect">
            <a:avLst/>
          </a:prstGeom>
          <a:noFill/>
        </p:spPr>
        <p:txBody>
          <a:bodyPr wrap="none" rtlCol="0">
            <a:spAutoFit/>
          </a:bodyPr>
          <a:lstStyle/>
          <a:p>
            <a:r>
              <a:rPr lang="en-US" sz="3000" b="1" dirty="0">
                <a:solidFill>
                  <a:prstClr val="black"/>
                </a:solidFill>
                <a:latin typeface="Times New Roman"/>
                <a:cs typeface="Times New Roman"/>
              </a:rPr>
              <a:t>In-Class vs Research-Based Learning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p:txBody>
      </p:sp>
      <p:graphicFrame>
        <p:nvGraphicFramePr>
          <p:cNvPr id="6" name="Table 5">
            <a:extLst>
              <a:ext uri="{FF2B5EF4-FFF2-40B4-BE49-F238E27FC236}">
                <a16:creationId xmlns:a16="http://schemas.microsoft.com/office/drawing/2014/main" id="{D9D4F0B9-AD2C-954A-8F06-E1E05C070F3C}"/>
              </a:ext>
            </a:extLst>
          </p:cNvPr>
          <p:cNvGraphicFramePr>
            <a:graphicFrameLocks noGrp="1"/>
          </p:cNvGraphicFramePr>
          <p:nvPr>
            <p:extLst>
              <p:ext uri="{D42A27DB-BD31-4B8C-83A1-F6EECF244321}">
                <p14:modId xmlns:p14="http://schemas.microsoft.com/office/powerpoint/2010/main" val="3657393957"/>
              </p:ext>
            </p:extLst>
          </p:nvPr>
        </p:nvGraphicFramePr>
        <p:xfrm>
          <a:off x="539603" y="945629"/>
          <a:ext cx="8046720" cy="5608320"/>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2861237715"/>
                    </a:ext>
                  </a:extLst>
                </a:gridCol>
                <a:gridCol w="4023360">
                  <a:extLst>
                    <a:ext uri="{9D8B030D-6E8A-4147-A177-3AD203B41FA5}">
                      <a16:colId xmlns:a16="http://schemas.microsoft.com/office/drawing/2014/main" val="800495732"/>
                    </a:ext>
                  </a:extLst>
                </a:gridCol>
              </a:tblGrid>
              <a:tr h="370840">
                <a:tc>
                  <a:txBody>
                    <a:bodyPr/>
                    <a:lstStyle/>
                    <a:p>
                      <a:r>
                        <a:rPr lang="en-US" sz="2200" dirty="0">
                          <a:latin typeface="Times New Roman" panose="02020603050405020304" pitchFamily="18" charset="0"/>
                          <a:cs typeface="Times New Roman" panose="02020603050405020304" pitchFamily="18" charset="0"/>
                        </a:rPr>
                        <a:t>In-Class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Research-Based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8522107"/>
                  </a:ext>
                </a:extLst>
              </a:tr>
              <a:tr h="370840">
                <a:tc>
                  <a:txBody>
                    <a:bodyPr/>
                    <a:lstStyle/>
                    <a:p>
                      <a:r>
                        <a:rPr lang="en-US" sz="2200" dirty="0">
                          <a:latin typeface="Times New Roman" panose="02020603050405020304" pitchFamily="18" charset="0"/>
                          <a:cs typeface="Times New Roman" panose="02020603050405020304" pitchFamily="18" charset="0"/>
                        </a:rPr>
                        <a:t>Textbook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Various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796055"/>
                  </a:ext>
                </a:extLst>
              </a:tr>
              <a:tr h="370840">
                <a:tc>
                  <a:txBody>
                    <a:bodyPr/>
                    <a:lstStyle/>
                    <a:p>
                      <a:r>
                        <a:rPr lang="en-US" sz="2200" dirty="0">
                          <a:latin typeface="Times New Roman" panose="02020603050405020304" pitchFamily="18" charset="0"/>
                          <a:cs typeface="Times New Roman" panose="02020603050405020304" pitchFamily="18" charset="0"/>
                        </a:rPr>
                        <a:t>Periodic teaching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Occasional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9104037"/>
                  </a:ext>
                </a:extLst>
              </a:tr>
              <a:tr h="370840">
                <a:tc>
                  <a:txBody>
                    <a:bodyPr/>
                    <a:lstStyle/>
                    <a:p>
                      <a:r>
                        <a:rPr lang="en-US" sz="2200" dirty="0">
                          <a:latin typeface="Times New Roman" panose="02020603050405020304" pitchFamily="18" charset="0"/>
                          <a:cs typeface="Times New Roman" panose="02020603050405020304" pitchFamily="18" charset="0"/>
                        </a:rPr>
                        <a:t>Professor available at given times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Supervisor available occasionally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9229399"/>
                  </a:ext>
                </a:extLst>
              </a:tr>
              <a:tr h="370840">
                <a:tc>
                  <a:txBody>
                    <a:bodyPr/>
                    <a:lstStyle/>
                    <a:p>
                      <a:r>
                        <a:rPr lang="en-US" sz="2200" dirty="0">
                          <a:latin typeface="Times New Roman" panose="02020603050405020304" pitchFamily="18" charset="0"/>
                          <a:cs typeface="Times New Roman" panose="02020603050405020304" pitchFamily="18" charset="0"/>
                        </a:rPr>
                        <a:t>Periodic 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One deadline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484802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Peers working on the same 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Peers working on different 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9251403"/>
                  </a:ext>
                </a:extLst>
              </a:tr>
              <a:tr h="370840">
                <a:tc>
                  <a:txBody>
                    <a:bodyPr/>
                    <a:lstStyle/>
                    <a:p>
                      <a:r>
                        <a:rPr lang="en-US" sz="2200" dirty="0">
                          <a:latin typeface="Times New Roman" panose="02020603050405020304" pitchFamily="18" charset="0"/>
                          <a:cs typeface="Times New Roman" panose="02020603050405020304" pitchFamily="18" charset="0"/>
                        </a:rPr>
                        <a:t>Information and tools you need are readily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You have to find the information and tools you 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84706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Path to the solution clearly 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 have to determine the path to the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47869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Your work is valuable only if you obtain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Your work is valuable regardless the answer you obtain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260550"/>
                  </a:ext>
                </a:extLst>
              </a:tr>
              <a:tr h="370840">
                <a:tc>
                  <a:txBody>
                    <a:bodyPr/>
                    <a:lstStyle/>
                    <a:p>
                      <a:r>
                        <a:rPr lang="en-US" sz="2200" dirty="0">
                          <a:latin typeface="Times New Roman" panose="02020603050405020304" pitchFamily="18" charset="0"/>
                          <a:cs typeface="Times New Roman" panose="02020603050405020304" pitchFamily="18" charset="0"/>
                        </a:rPr>
                        <a:t>Professor knows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Supervisor works with you to find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7712406"/>
                  </a:ext>
                </a:extLst>
              </a:tr>
            </a:tbl>
          </a:graphicData>
        </a:graphic>
      </p:graphicFrame>
    </p:spTree>
    <p:extLst>
      <p:ext uri="{BB962C8B-B14F-4D97-AF65-F5344CB8AC3E}">
        <p14:creationId xmlns:p14="http://schemas.microsoft.com/office/powerpoint/2010/main" val="417938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283900" cy="553998"/>
          </a:xfrm>
          <a:prstGeom prst="rect">
            <a:avLst/>
          </a:prstGeom>
          <a:noFill/>
        </p:spPr>
        <p:txBody>
          <a:bodyPr wrap="none" rtlCol="0">
            <a:spAutoFit/>
          </a:bodyPr>
          <a:lstStyle/>
          <a:p>
            <a:r>
              <a:rPr lang="en-US" sz="3000" b="1" dirty="0">
                <a:solidFill>
                  <a:prstClr val="black"/>
                </a:solidFill>
                <a:latin typeface="Times New Roman"/>
                <a:cs typeface="Times New Roman"/>
              </a:rPr>
              <a:t>Working with your Research Adviser</a:t>
            </a:r>
          </a:p>
        </p:txBody>
      </p:sp>
      <p:sp>
        <p:nvSpPr>
          <p:cNvPr id="6" name="TextBox 5">
            <a:extLst>
              <a:ext uri="{FF2B5EF4-FFF2-40B4-BE49-F238E27FC236}">
                <a16:creationId xmlns:a16="http://schemas.microsoft.com/office/drawing/2014/main" id="{321F55F4-163A-DB43-870E-F52324D7BEBB}"/>
              </a:ext>
            </a:extLst>
          </p:cNvPr>
          <p:cNvSpPr txBox="1"/>
          <p:nvPr/>
        </p:nvSpPr>
        <p:spPr>
          <a:xfrm>
            <a:off x="539603" y="945629"/>
            <a:ext cx="7049915" cy="547842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expectations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Effort and deliverables (from both sides!)</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modes of communication</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For times that your adviser is present and for times that they are not present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Ask who else you can use as a resource</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meeting schedule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Include milestones during the project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Come prepared to meetings and/or training</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Learn how to send polite yet effective e-mails</a:t>
            </a:r>
            <a:endParaRPr lang="en-US" sz="2400" dirty="0">
              <a:latin typeface="Cambria" panose="02040503050406030204" pitchFamily="18" charset="0"/>
              <a:ea typeface="MS Mincho" panose="02020609040205080304" pitchFamily="49" charset="-128"/>
              <a:cs typeface="Times New Roman" panose="02020603050405020304" pitchFamily="18" charset="0"/>
            </a:endParaRPr>
          </a:p>
          <a:p>
            <a:pPr marL="171450" indent="-17145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rPr>
              <a:t>Learn how to make notes and send effective reports</a:t>
            </a:r>
          </a:p>
          <a:p>
            <a:pPr marL="342900" indent="-342900">
              <a:buFont typeface="Arial" panose="020B0604020202020204" pitchFamily="34" charset="0"/>
              <a:buChar char="•"/>
            </a:pPr>
            <a:endParaRPr lang="en-US" sz="1200" dirty="0">
              <a:solidFill>
                <a:prstClr val="black"/>
              </a:solidFill>
              <a:latin typeface="Times New Roman" panose="02020603050405020304" pitchFamily="18" charset="0"/>
              <a:ea typeface="MS Mincho" panose="02020609040205080304" pitchFamily="49" charset="-128"/>
              <a:cs typeface="Times New Roman"/>
            </a:endParaRPr>
          </a:p>
          <a:p>
            <a:pPr marL="342900" indent="-342900">
              <a:buFont typeface="Arial" panose="020B0604020202020204" pitchFamily="34" charset="0"/>
              <a:buChar char="•"/>
            </a:pPr>
            <a:r>
              <a:rPr lang="en-US" sz="2400" dirty="0">
                <a:solidFill>
                  <a:prstClr val="black"/>
                </a:solidFill>
                <a:latin typeface="Times New Roman" panose="02020603050405020304" pitchFamily="18" charset="0"/>
                <a:ea typeface="MS Mincho" panose="02020609040205080304" pitchFamily="49" charset="-128"/>
                <a:cs typeface="Times New Roman"/>
              </a:rPr>
              <a:t>Learn when and how to ask for help</a:t>
            </a:r>
            <a:endParaRPr lang="en-US" sz="2400" dirty="0">
              <a:solidFill>
                <a:prstClr val="black"/>
              </a:solidFill>
              <a:latin typeface="Times New Roman"/>
              <a:cs typeface="Times New Roman"/>
            </a:endParaRPr>
          </a:p>
        </p:txBody>
      </p:sp>
    </p:spTree>
    <p:extLst>
      <p:ext uri="{BB962C8B-B14F-4D97-AF65-F5344CB8AC3E}">
        <p14:creationId xmlns:p14="http://schemas.microsoft.com/office/powerpoint/2010/main" val="323692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924862" cy="553998"/>
          </a:xfrm>
          <a:prstGeom prst="rect">
            <a:avLst/>
          </a:prstGeom>
          <a:noFill/>
        </p:spPr>
        <p:txBody>
          <a:bodyPr wrap="none" rtlCol="0">
            <a:spAutoFit/>
          </a:bodyPr>
          <a:lstStyle/>
          <a:p>
            <a:r>
              <a:rPr lang="en-US" sz="3000" b="1" dirty="0">
                <a:solidFill>
                  <a:prstClr val="black"/>
                </a:solidFill>
                <a:latin typeface="Times New Roman"/>
                <a:cs typeface="Times New Roman"/>
              </a:rPr>
              <a:t>General Research Methodology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07831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Selection of research topic</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Definition of research problem</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Formulation of research question</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Designing the research</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Obtaining funding for research</a:t>
            </a:r>
          </a:p>
          <a:p>
            <a:pPr lvl="1"/>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Performing the research</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Analysis, interpretation and/or discussion of the results</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Presentation of work &amp; results</a:t>
            </a:r>
          </a:p>
        </p:txBody>
      </p:sp>
    </p:spTree>
    <p:extLst>
      <p:ext uri="{BB962C8B-B14F-4D97-AF65-F5344CB8AC3E}">
        <p14:creationId xmlns:p14="http://schemas.microsoft.com/office/powerpoint/2010/main" val="33919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705746" cy="553998"/>
          </a:xfrm>
          <a:prstGeom prst="rect">
            <a:avLst/>
          </a:prstGeom>
          <a:noFill/>
        </p:spPr>
        <p:txBody>
          <a:bodyPr wrap="none" rtlCol="0">
            <a:spAutoFit/>
          </a:bodyPr>
          <a:lstStyle/>
          <a:p>
            <a:r>
              <a:rPr lang="en-US" sz="3000" b="1" dirty="0">
                <a:solidFill>
                  <a:prstClr val="black"/>
                </a:solidFill>
                <a:latin typeface="Times New Roman"/>
                <a:cs typeface="Times New Roman"/>
              </a:rPr>
              <a:t>Structure of Capstone Research Project</a:t>
            </a: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386090"/>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Definition of the research question</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Selection of topic, definition of problem, design of research</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Done by research adviser, sometimes together with student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on the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Initial literature provided by adviser</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Follow-up literature provided and/or search by student</a:t>
            </a:r>
          </a:p>
          <a:p>
            <a:pPr lvl="1"/>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Performing the research</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Data analysis, modeling, experimenting, doing simulations, building instrumentation,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Regular interactions with the research adviser</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Analysis, interpretation and/or discussion of the results</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Presentation of work &amp; results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Oral &amp; written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report, poster &amp; presentation</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69831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7829" cy="553998"/>
          </a:xfrm>
          <a:prstGeom prst="rect">
            <a:avLst/>
          </a:prstGeom>
          <a:noFill/>
        </p:spPr>
        <p:txBody>
          <a:bodyPr wrap="none" rtlCol="0">
            <a:spAutoFit/>
          </a:bodyPr>
          <a:lstStyle/>
          <a:p>
            <a:r>
              <a:rPr lang="en-US" sz="3000" b="1" dirty="0">
                <a:solidFill>
                  <a:prstClr val="black"/>
                </a:solidFill>
                <a:latin typeface="Times New Roman"/>
                <a:cs typeface="Times New Roman"/>
              </a:rPr>
              <a:t>Starting Capstone Research: Literature Study</a:t>
            </a: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60153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Context of the research project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Big picture of which your project is a small puzzle piece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Motivation for the research area and your project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Information and tools for the research project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Some are given, others you have to find yourself</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Understand the research question of your project</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can/will continue during the project</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Study literature carefully</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Make a list of questions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Try to find answers yourself first, e.g. through references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Discuss open questions with your research adviser</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Check your understanding with your research adviser</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will (partly) become introduction of report</a:t>
            </a:r>
          </a:p>
        </p:txBody>
      </p:sp>
    </p:spTree>
    <p:extLst>
      <p:ext uri="{BB962C8B-B14F-4D97-AF65-F5344CB8AC3E}">
        <p14:creationId xmlns:p14="http://schemas.microsoft.com/office/powerpoint/2010/main" val="88548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79429" cy="553998"/>
          </a:xfrm>
          <a:prstGeom prst="rect">
            <a:avLst/>
          </a:prstGeom>
          <a:noFill/>
        </p:spPr>
        <p:txBody>
          <a:bodyPr wrap="none" rtlCol="0">
            <a:spAutoFit/>
          </a:bodyPr>
          <a:lstStyle/>
          <a:p>
            <a:r>
              <a:rPr lang="en-US" sz="3000" b="1" dirty="0">
                <a:solidFill>
                  <a:prstClr val="black"/>
                </a:solidFill>
                <a:latin typeface="Times New Roman"/>
                <a:cs typeface="Times New Roman"/>
              </a:rPr>
              <a:t>Research Ethics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Team presentations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724644"/>
          </a:xfrm>
          <a:prstGeom prst="rect">
            <a:avLst/>
          </a:prstGeom>
          <a:noFill/>
        </p:spPr>
        <p:txBody>
          <a:bodyPr wrap="square" rtlCol="0">
            <a:spAutoFit/>
          </a:bodyPr>
          <a:lstStyle/>
          <a:p>
            <a:pPr marR="0" lvl="0">
              <a:spcBef>
                <a:spcPts val="0"/>
              </a:spcBef>
              <a:spcAft>
                <a:spcPts val="0"/>
              </a:spcAft>
            </a:pPr>
            <a:r>
              <a:rPr lang="en-US" sz="2400" i="1" dirty="0">
                <a:latin typeface="Times New Roman" panose="02020603050405020304" pitchFamily="18" charset="0"/>
                <a:ea typeface="MS Mincho" panose="02020609040205080304" pitchFamily="49" charset="-128"/>
                <a:cs typeface="Times New Roman" panose="02020603050405020304" pitchFamily="18" charset="0"/>
              </a:rPr>
              <a:t>On Being a Scientist: A Guide to Responsible Conduct in Research</a:t>
            </a:r>
          </a:p>
          <a:p>
            <a:pPr marR="0" lvl="0">
              <a:spcBef>
                <a:spcPts val="0"/>
              </a:spcBef>
              <a:spcAft>
                <a:spcPts val="0"/>
              </a:spcAft>
            </a:pPr>
            <a:r>
              <a:rPr lang="en-US" sz="2200" dirty="0">
                <a:latin typeface="Times New Roman" panose="02020603050405020304" pitchFamily="18" charset="0"/>
                <a:ea typeface="MS Mincho" panose="02020609040205080304" pitchFamily="49" charset="-128"/>
                <a:cs typeface="Times New Roman" panose="02020603050405020304" pitchFamily="18" charset="0"/>
              </a:rPr>
              <a:t>3</a:t>
            </a:r>
            <a:r>
              <a:rPr lang="en-US" sz="2200" baseline="30000" dirty="0">
                <a:latin typeface="Times New Roman" panose="02020603050405020304" pitchFamily="18" charset="0"/>
                <a:ea typeface="MS Mincho" panose="02020609040205080304" pitchFamily="49" charset="-128"/>
                <a:cs typeface="Times New Roman" panose="02020603050405020304" pitchFamily="18" charset="0"/>
              </a:rPr>
              <a:t>rd</a:t>
            </a:r>
            <a:r>
              <a:rPr lang="en-US" sz="2200" dirty="0">
                <a:latin typeface="Times New Roman" panose="02020603050405020304" pitchFamily="18" charset="0"/>
                <a:ea typeface="MS Mincho" panose="02020609040205080304" pitchFamily="49" charset="-128"/>
                <a:cs typeface="Times New Roman" panose="02020603050405020304" pitchFamily="18" charset="0"/>
              </a:rPr>
              <a:t> Edition; Committee on Science, Engineering, and Public Policy; National Academy of Sciences, National Academy of Engineering, and Institute of Medicine of the National Academies</a:t>
            </a:r>
          </a:p>
          <a:p>
            <a:pPr marR="0" lvl="0">
              <a:spcBef>
                <a:spcPts val="0"/>
              </a:spcBef>
              <a:spcAft>
                <a:spcPts val="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All: Introduction to the Responsible Conduct of Research</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1: Advising and Mentoring</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2: The Treatment of Data</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3: Mistakes and Negligence</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4: Research Misconduct</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5: Responding to Suspected Violations of Professional Standards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6: Human Participants and Animal Subjects in Research</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7: Sharing of Research Results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8: Authorship and the Allocation of Credit</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9: Intellectual Property</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10: Competing Interests, Commitments and Values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All: The Researcher in Society</a:t>
            </a:r>
          </a:p>
        </p:txBody>
      </p:sp>
    </p:spTree>
    <p:extLst>
      <p:ext uri="{BB962C8B-B14F-4D97-AF65-F5344CB8AC3E}">
        <p14:creationId xmlns:p14="http://schemas.microsoft.com/office/powerpoint/2010/main" val="296422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53781" cy="553998"/>
          </a:xfrm>
          <a:prstGeom prst="rect">
            <a:avLst/>
          </a:prstGeom>
          <a:noFill/>
        </p:spPr>
        <p:txBody>
          <a:bodyPr wrap="none" rtlCol="0">
            <a:spAutoFit/>
          </a:bodyPr>
          <a:lstStyle/>
          <a:p>
            <a:r>
              <a:rPr lang="en-US" sz="3000" b="1" dirty="0">
                <a:solidFill>
                  <a:prstClr val="black"/>
                </a:solidFill>
                <a:latin typeface="Times New Roman"/>
                <a:cs typeface="Times New Roman"/>
              </a:rPr>
              <a:t>Research Ethics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Team presentations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502797" cy="4924425"/>
          </a:xfrm>
          <a:prstGeom prst="rect">
            <a:avLst/>
          </a:prstGeom>
          <a:noFill/>
        </p:spPr>
        <p:txBody>
          <a:bodyPr wrap="square" rtlCol="0">
            <a:spAutoFit/>
          </a:bodyPr>
          <a:lstStyle/>
          <a:p>
            <a:pPr marR="0" lvl="0">
              <a:spcBef>
                <a:spcPts val="0"/>
              </a:spcBef>
              <a:spcAft>
                <a:spcPts val="0"/>
              </a:spcAft>
            </a:pPr>
            <a:r>
              <a:rPr lang="en-US" sz="2400" i="1" dirty="0">
                <a:latin typeface="Times New Roman" panose="02020603050405020304" pitchFamily="18" charset="0"/>
                <a:ea typeface="MS Mincho" panose="02020609040205080304" pitchFamily="49" charset="-128"/>
                <a:cs typeface="Times New Roman" panose="02020603050405020304" pitchFamily="18" charset="0"/>
              </a:rPr>
              <a:t>On Being a Scientist: A Guide to Responsible Conduct in Research</a:t>
            </a:r>
          </a:p>
          <a:p>
            <a:pPr marR="0" lvl="0">
              <a:spcBef>
                <a:spcPts val="0"/>
              </a:spcBef>
              <a:spcAft>
                <a:spcPts val="0"/>
              </a:spcAft>
            </a:pPr>
            <a:r>
              <a:rPr lang="en-US" sz="2200" dirty="0">
                <a:latin typeface="Times New Roman" panose="02020603050405020304" pitchFamily="18" charset="0"/>
                <a:ea typeface="MS Mincho" panose="02020609040205080304" pitchFamily="49" charset="-128"/>
                <a:cs typeface="Times New Roman" panose="02020603050405020304" pitchFamily="18" charset="0"/>
              </a:rPr>
              <a:t>3</a:t>
            </a:r>
            <a:r>
              <a:rPr lang="en-US" sz="2200" baseline="30000" dirty="0">
                <a:latin typeface="Times New Roman" panose="02020603050405020304" pitchFamily="18" charset="0"/>
                <a:ea typeface="MS Mincho" panose="02020609040205080304" pitchFamily="49" charset="-128"/>
                <a:cs typeface="Times New Roman" panose="02020603050405020304" pitchFamily="18" charset="0"/>
              </a:rPr>
              <a:t>rd</a:t>
            </a:r>
            <a:r>
              <a:rPr lang="en-US" sz="2200" dirty="0">
                <a:latin typeface="Times New Roman" panose="02020603050405020304" pitchFamily="18" charset="0"/>
                <a:ea typeface="MS Mincho" panose="02020609040205080304" pitchFamily="49" charset="-128"/>
                <a:cs typeface="Times New Roman" panose="02020603050405020304" pitchFamily="18" charset="0"/>
              </a:rPr>
              <a:t> Edition; Committee on Science, Engineering, and Public Policy; National Academy of Sciences, National Academy of Engineering, and Institute of Medicine of the National Academies</a:t>
            </a:r>
          </a:p>
          <a:p>
            <a:pPr marR="0" lvl="0">
              <a:spcBef>
                <a:spcPts val="0"/>
              </a:spcBef>
              <a:spcAft>
                <a:spcPts val="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team of two students will present in Tuesday’s class: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The three main points of their chapter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3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 summary of their case study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2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 discussion of two questions at the end of their case study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3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An open question to the class related to their chapter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2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No slides for the presentations</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4 minutes maximum per team</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Make sure that the presentation time for both team members is equal</a:t>
            </a:r>
          </a:p>
        </p:txBody>
      </p:sp>
    </p:spTree>
    <p:extLst>
      <p:ext uri="{BB962C8B-B14F-4D97-AF65-F5344CB8AC3E}">
        <p14:creationId xmlns:p14="http://schemas.microsoft.com/office/powerpoint/2010/main" val="151589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Times New Roman"/>
            <a:cs typeface="Times New Roman"/>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17291</TotalTime>
  <Words>833</Words>
  <Application>Microsoft Macintosh PowerPoint</Application>
  <PresentationFormat>On-screen Show (4:3)</PresentationFormat>
  <Paragraphs>143</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MS Mincho</vt:lpstr>
      <vt:lpstr>MS PGothic</vt:lpstr>
      <vt:lpstr>Arial</vt:lpstr>
      <vt:lpstr>Calibri</vt:lpstr>
      <vt:lpstr>Cambria</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Microsoft Office User</cp:lastModifiedBy>
  <cp:revision>434</cp:revision>
  <cp:lastPrinted>2016-08-30T14:25:03Z</cp:lastPrinted>
  <dcterms:created xsi:type="dcterms:W3CDTF">2013-06-05T22:34:26Z</dcterms:created>
  <dcterms:modified xsi:type="dcterms:W3CDTF">2018-12-11T18:49:25Z</dcterms:modified>
</cp:coreProperties>
</file>