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258" r:id="rId2"/>
    <p:sldId id="359" r:id="rId3"/>
    <p:sldId id="406" r:id="rId4"/>
    <p:sldId id="397" r:id="rId5"/>
    <p:sldId id="392" r:id="rId6"/>
    <p:sldId id="396" r:id="rId7"/>
    <p:sldId id="393" r:id="rId8"/>
    <p:sldId id="394" r:id="rId9"/>
    <p:sldId id="395" r:id="rId10"/>
    <p:sldId id="398" r:id="rId11"/>
    <p:sldId id="375" r:id="rId12"/>
    <p:sldId id="399" r:id="rId13"/>
    <p:sldId id="400" r:id="rId14"/>
    <p:sldId id="401" r:id="rId15"/>
    <p:sldId id="402" r:id="rId16"/>
    <p:sldId id="403" r:id="rId17"/>
    <p:sldId id="404" r:id="rId18"/>
    <p:sldId id="405" r:id="rId19"/>
    <p:sldId id="391"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63" autoAdjust="0"/>
    <p:restoredTop sz="99351" autoAdjust="0"/>
  </p:normalViewPr>
  <p:slideViewPr>
    <p:cSldViewPr snapToGrid="0" snapToObjects="1" showGuides="1">
      <p:cViewPr varScale="1">
        <p:scale>
          <a:sx n="84" d="100"/>
          <a:sy n="84" d="100"/>
        </p:scale>
        <p:origin x="880" y="17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63" d="100"/>
          <a:sy n="63" d="100"/>
        </p:scale>
        <p:origin x="-267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4322AF-E05B-7249-906C-FBAC6154C037}" type="datetimeFigureOut">
              <a:rPr lang="en-US" smtClean="0"/>
              <a:t>12/11/18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DB37DF0-32A6-CD4A-B31D-FA7FCEDB6BA9}" type="slidenum">
              <a:rPr lang="en-US" smtClean="0"/>
              <a:t>‹#›</a:t>
            </a:fld>
            <a:endParaRPr lang="en-US"/>
          </a:p>
        </p:txBody>
      </p:sp>
    </p:spTree>
    <p:extLst>
      <p:ext uri="{BB962C8B-B14F-4D97-AF65-F5344CB8AC3E}">
        <p14:creationId xmlns:p14="http://schemas.microsoft.com/office/powerpoint/2010/main" val="14549708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A43BE5-3BD4-F642-8751-88A31D8D6D13}" type="datetimeFigureOut">
              <a:rPr lang="en-US" smtClean="0"/>
              <a:pPr/>
              <a:t>12/11/18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613D5C-1A2E-504E-91F4-50C2CE3AAE22}" type="slidenum">
              <a:rPr lang="en-US" smtClean="0"/>
              <a:pPr/>
              <a:t>‹#›</a:t>
            </a:fld>
            <a:endParaRPr lang="en-US"/>
          </a:p>
        </p:txBody>
      </p:sp>
    </p:spTree>
    <p:extLst>
      <p:ext uri="{BB962C8B-B14F-4D97-AF65-F5344CB8AC3E}">
        <p14:creationId xmlns:p14="http://schemas.microsoft.com/office/powerpoint/2010/main" val="1129445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C5A07ED1-8BF6-4690-A37B-BD30FC20E01F}" type="slidenum">
              <a:rPr lang="en-US" smtClean="0">
                <a:ea typeface="MS PGothic" pitchFamily="34" charset="-128"/>
              </a:rPr>
              <a:pPr/>
              <a:t>1</a:t>
            </a:fld>
            <a:endParaRPr lang="en-US">
              <a:ea typeface="MS PGothic" pitchFamily="34" charset="-128"/>
            </a:endParaRPr>
          </a:p>
        </p:txBody>
      </p:sp>
      <p:sp>
        <p:nvSpPr>
          <p:cNvPr id="57347" name="Rectangle 1026"/>
          <p:cNvSpPr>
            <a:spLocks noGrp="1" noRot="1" noChangeAspect="1" noChangeArrowheads="1" noTextEdit="1"/>
          </p:cNvSpPr>
          <p:nvPr>
            <p:ph type="sldImg"/>
          </p:nvPr>
        </p:nvSpPr>
        <p:spPr>
          <a:ln/>
        </p:spPr>
      </p:sp>
      <p:sp>
        <p:nvSpPr>
          <p:cNvPr id="57348" name="Rectangle 1027"/>
          <p:cNvSpPr>
            <a:spLocks noGrp="1" noChangeArrowheads="1"/>
          </p:cNvSpPr>
          <p:nvPr>
            <p:ph type="body" idx="1"/>
          </p:nvPr>
        </p:nvSpPr>
        <p:spPr>
          <a:noFill/>
          <a:ln/>
        </p:spPr>
        <p:txBody>
          <a:bodyPr/>
          <a:lstStyle/>
          <a:p>
            <a:endParaRPr lang="en-US" dirty="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4FA2B0E-4818-9849-9CF1-1031FD4E1DAB}" type="datetimeFigureOut">
              <a:rPr lang="en-US" smtClean="0"/>
              <a:pPr/>
              <a:t>12/11/18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A2B0E-4818-9849-9CF1-1031FD4E1DAB}" type="datetimeFigureOut">
              <a:rPr lang="en-US" smtClean="0"/>
              <a:pPr/>
              <a:t>12/11/18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A2B0E-4818-9849-9CF1-1031FD4E1DAB}" type="datetimeFigureOut">
              <a:rPr lang="en-US" smtClean="0"/>
              <a:pPr/>
              <a:t>12/11/18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A2B0E-4818-9849-9CF1-1031FD4E1DAB}" type="datetimeFigureOut">
              <a:rPr lang="en-US" smtClean="0"/>
              <a:pPr/>
              <a:t>12/11/18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FA2B0E-4818-9849-9CF1-1031FD4E1DAB}" type="datetimeFigureOut">
              <a:rPr lang="en-US" smtClean="0"/>
              <a:pPr/>
              <a:t>12/11/18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FA2B0E-4818-9849-9CF1-1031FD4E1DAB}" type="datetimeFigureOut">
              <a:rPr lang="en-US" smtClean="0"/>
              <a:pPr/>
              <a:t>12/11/18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FA2B0E-4818-9849-9CF1-1031FD4E1DAB}" type="datetimeFigureOut">
              <a:rPr lang="en-US" smtClean="0"/>
              <a:pPr/>
              <a:t>12/11/18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FA2B0E-4818-9849-9CF1-1031FD4E1DAB}" type="datetimeFigureOut">
              <a:rPr lang="en-US" smtClean="0"/>
              <a:pPr/>
              <a:t>12/11/18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A2B0E-4818-9849-9CF1-1031FD4E1DAB}" type="datetimeFigureOut">
              <a:rPr lang="en-US" smtClean="0"/>
              <a:pPr/>
              <a:t>12/11/18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FA2B0E-4818-9849-9CF1-1031FD4E1DAB}" type="datetimeFigureOut">
              <a:rPr lang="en-US" smtClean="0"/>
              <a:pPr/>
              <a:t>12/11/18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FA2B0E-4818-9849-9CF1-1031FD4E1DAB}" type="datetimeFigureOut">
              <a:rPr lang="en-US" smtClean="0"/>
              <a:pPr/>
              <a:t>12/11/18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FA2B0E-4818-9849-9CF1-1031FD4E1DAB}" type="datetimeFigureOut">
              <a:rPr lang="en-US" smtClean="0"/>
              <a:pPr/>
              <a:t>12/11/18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DFF880-0947-DE4A-A522-D6CFE62BFC3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hyperlink" Target="https://implicit.harvard.edu/implicit/"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diversity.arizona.edu/sites/default/files/stereotype_threat_overview.pdf"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tci-thaijo.org/index.php/IJBS/article/view/521"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projectcallisto.org/" TargetMode="External"/><Relationship Id="rId2" Type="http://schemas.openxmlformats.org/officeDocument/2006/relationships/hyperlink" Target="https://i-sight.com/resources/11-types-of-workplace-harassment-and-how-to-stop-them/" TargetMode="External"/><Relationship Id="rId1" Type="http://schemas.openxmlformats.org/officeDocument/2006/relationships/slideLayout" Target="../slideLayouts/slideLayout1.xml"/><Relationship Id="rId4" Type="http://schemas.openxmlformats.org/officeDocument/2006/relationships/hyperlink" Target="https://haven.gwu.edu/"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www.aps.org/programs/lgbt/index.cfm"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theguardian.com/lifeandstyle/parents-and-parenting+money/work-and-careers" TargetMode="External"/><Relationship Id="rId2" Type="http://schemas.openxmlformats.org/officeDocument/2006/relationships/hyperlink" Target="https://www.oecd.org/els/health-systems/47884865.pdf"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www.jrf.org.uk/report/socio-economic-disadvantage-and-experience-higher-education"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symmetrymagazine.org/article/approaching-disability-like-a-scientist" TargetMode="External"/><Relationship Id="rId2" Type="http://schemas.openxmlformats.org/officeDocument/2006/relationships/hyperlink" Target="http://www.iop.org/publications/iop/2008/file_42866.pdf" TargetMode="External"/><Relationship Id="rId1" Type="http://schemas.openxmlformats.org/officeDocument/2006/relationships/slideLayout" Target="../slideLayouts/slideLayout1.xml"/><Relationship Id="rId4" Type="http://schemas.openxmlformats.org/officeDocument/2006/relationships/hyperlink" Target="https://healthcenter.gwu.edu/counseling-and-psychological-service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nature.com/news/gravitational-waves-discovery-now-officially-dead-1.16830" TargetMode="External"/><Relationship Id="rId2" Type="http://schemas.openxmlformats.org/officeDocument/2006/relationships/hyperlink" Target="https://www.nature.com/news/forsaken-pentaquark-particle-spotted-at-cern-1.17968" TargetMode="External"/><Relationship Id="rId1" Type="http://schemas.openxmlformats.org/officeDocument/2006/relationships/slideLayout" Target="../slideLayouts/slideLayout1.xml"/><Relationship Id="rId5" Type="http://schemas.openxmlformats.org/officeDocument/2006/relationships/hyperlink" Target="https://www.nature.com/news/neutrinos-not-faster-than-light-1.10249" TargetMode="External"/><Relationship Id="rId4" Type="http://schemas.openxmlformats.org/officeDocument/2006/relationships/hyperlink" Target="https://www.mnn.com/earth-matters/space/stories/the-controversy-behind-the-worlds-next-great-telescop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aas.org/comms/committee-status-minorities-astronomy-csma" TargetMode="External"/><Relationship Id="rId2" Type="http://schemas.openxmlformats.org/officeDocument/2006/relationships/hyperlink" Target="https://www.aps.org/programs/minorities/" TargetMode="External"/><Relationship Id="rId1" Type="http://schemas.openxmlformats.org/officeDocument/2006/relationships/slideLayout" Target="../slideLayouts/slideLayout1.xml"/><Relationship Id="rId5" Type="http://schemas.openxmlformats.org/officeDocument/2006/relationships/hyperlink" Target="http://www.hispanicphysicists.org/" TargetMode="External"/><Relationship Id="rId4" Type="http://schemas.openxmlformats.org/officeDocument/2006/relationships/hyperlink" Target="https://www.nsbp.org/"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96997" y="664253"/>
            <a:ext cx="4750018" cy="830997"/>
          </a:xfrm>
          <a:prstGeom prst="rect">
            <a:avLst/>
          </a:prstGeom>
          <a:noFill/>
        </p:spPr>
        <p:txBody>
          <a:bodyPr wrap="none" rtlCol="0">
            <a:spAutoFit/>
          </a:bodyPr>
          <a:lstStyle/>
          <a:p>
            <a:pPr algn="ctr"/>
            <a:r>
              <a:rPr lang="en-US" sz="4800" b="1" dirty="0">
                <a:latin typeface="Times New Roman"/>
                <a:cs typeface="Times New Roman"/>
              </a:rPr>
              <a:t>Physics Capstone</a:t>
            </a:r>
          </a:p>
        </p:txBody>
      </p:sp>
      <p:sp>
        <p:nvSpPr>
          <p:cNvPr id="6" name="TextBox 5"/>
          <p:cNvSpPr txBox="1"/>
          <p:nvPr/>
        </p:nvSpPr>
        <p:spPr>
          <a:xfrm>
            <a:off x="722088" y="3711629"/>
            <a:ext cx="7436528" cy="1569660"/>
          </a:xfrm>
          <a:prstGeom prst="rect">
            <a:avLst/>
          </a:prstGeom>
          <a:noFill/>
        </p:spPr>
        <p:txBody>
          <a:bodyPr wrap="square" rtlCol="0">
            <a:spAutoFit/>
          </a:bodyPr>
          <a:lstStyle/>
          <a:p>
            <a:r>
              <a:rPr lang="en-US" sz="3200" dirty="0">
                <a:latin typeface="Times New Roman"/>
                <a:cs typeface="Times New Roman"/>
              </a:rPr>
              <a:t>Class #12</a:t>
            </a:r>
          </a:p>
          <a:p>
            <a:pPr marL="568325" indent="-457200">
              <a:buFont typeface="Arial" panose="020B0604020202020204" pitchFamily="34" charset="0"/>
              <a:buChar char="•"/>
            </a:pPr>
            <a:r>
              <a:rPr lang="en-US" sz="3200" dirty="0">
                <a:latin typeface="Times New Roman"/>
                <a:cs typeface="Times New Roman"/>
              </a:rPr>
              <a:t>Physicists in Society</a:t>
            </a:r>
          </a:p>
          <a:p>
            <a:pPr marL="568325" indent="-457200">
              <a:buFont typeface="Arial" panose="020B0604020202020204" pitchFamily="34" charset="0"/>
              <a:buChar char="•"/>
            </a:pPr>
            <a:r>
              <a:rPr lang="en-US" sz="3200" dirty="0">
                <a:latin typeface="Times New Roman"/>
                <a:cs typeface="Times New Roman"/>
              </a:rPr>
              <a:t>Physics as a Community</a:t>
            </a:r>
          </a:p>
        </p:txBody>
      </p:sp>
    </p:spTree>
  </p:cSld>
  <p:clrMapOvr>
    <a:masterClrMapping/>
  </p:clrMapOvr>
  <p:transition>
    <p:sndAc>
      <p:end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4641014" cy="553998"/>
          </a:xfrm>
          <a:prstGeom prst="rect">
            <a:avLst/>
          </a:prstGeom>
          <a:noFill/>
        </p:spPr>
        <p:txBody>
          <a:bodyPr wrap="none" rtlCol="0">
            <a:spAutoFit/>
          </a:bodyPr>
          <a:lstStyle/>
          <a:p>
            <a:r>
              <a:rPr lang="en-US" sz="3000" b="1" dirty="0">
                <a:solidFill>
                  <a:prstClr val="black"/>
                </a:solidFill>
                <a:latin typeface="Times New Roman"/>
                <a:cs typeface="Times New Roman"/>
              </a:rPr>
              <a:t>Unconscious / Implicit Bias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604397" cy="5344284"/>
          </a:xfrm>
          <a:prstGeom prst="rect">
            <a:avLst/>
          </a:prstGeom>
          <a:noFill/>
        </p:spPr>
        <p:txBody>
          <a:bodyPr wrap="square" rtlCol="0">
            <a:spAutoFit/>
          </a:bodyPr>
          <a:lstStyle/>
          <a:p>
            <a:pPr marL="342900" indent="-342900">
              <a:lnSpc>
                <a:spcPct val="93000"/>
              </a:lnSpc>
              <a:spcBef>
                <a:spcPts val="1425"/>
              </a:spcBef>
              <a:buClr>
                <a:srgbClr val="000000"/>
              </a:buClr>
              <a:buSzPct val="100000"/>
              <a:buFont typeface="Arial" panose="020B0604020202020204" pitchFamily="34" charset="0"/>
              <a:buChar char="•"/>
              <a:defRPr/>
            </a:pPr>
            <a:r>
              <a:rPr lang="en-GB" altLang="en-US" sz="2400" dirty="0">
                <a:latin typeface="Times New Roman" panose="02020603050405020304" pitchFamily="18" charset="0"/>
                <a:ea typeface="Arial" charset="0"/>
                <a:cs typeface="Times New Roman" panose="02020603050405020304" pitchFamily="18" charset="0"/>
              </a:rPr>
              <a:t>Definition: The positions we hold about others that are influenced by past experiences, forming filters that cause conclusions to be reached, about groups or ethnicities, by ways other than through active thought or reasoning. (</a:t>
            </a:r>
            <a:r>
              <a:rPr lang="en-GB" altLang="en-US" sz="2400" i="1" dirty="0" err="1">
                <a:latin typeface="Times New Roman" panose="02020603050405020304" pitchFamily="18" charset="0"/>
                <a:ea typeface="Arial" charset="0"/>
                <a:cs typeface="Times New Roman" panose="02020603050405020304" pitchFamily="18" charset="0"/>
              </a:rPr>
              <a:t>insighteducationsystems.com</a:t>
            </a:r>
            <a:r>
              <a:rPr lang="en-GB" altLang="en-US" sz="2400" dirty="0">
                <a:latin typeface="Times New Roman" panose="02020603050405020304" pitchFamily="18" charset="0"/>
                <a:ea typeface="Arial" charset="0"/>
                <a:cs typeface="Times New Roman" panose="02020603050405020304" pitchFamily="18" charset="0"/>
              </a:rPr>
              <a:t>)</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In what professional situations can these biases be most present / pervasive?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Group discussion</a:t>
            </a:r>
            <a:r>
              <a:rPr lang="en-US" sz="2400" dirty="0">
                <a:solidFill>
                  <a:prstClr val="black"/>
                </a:solidFill>
                <a:latin typeface="Times New Roman"/>
                <a:cs typeface="Times New Roman"/>
              </a:rPr>
              <a:t>)</a:t>
            </a:r>
          </a:p>
          <a:p>
            <a:pPr marL="342900" indent="-342900">
              <a:buFont typeface="Arial" panose="020B0604020202020204" pitchFamily="34" charset="0"/>
              <a:buChar char="•"/>
            </a:pPr>
            <a:endParaRPr lang="en-US" sz="800" dirty="0">
              <a:solidFill>
                <a:prstClr val="black"/>
              </a:solidFill>
              <a:latin typeface="Times New Roman"/>
              <a:ea typeface="MS Mincho" panose="02020609040205080304" pitchFamily="49" charset="-128"/>
              <a:cs typeface="Times New Roman"/>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What can we do to minimize the effects of unconscious / implicit bias?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Group discussion</a:t>
            </a:r>
            <a:r>
              <a:rPr lang="en-US" sz="2400" dirty="0">
                <a:solidFill>
                  <a:prstClr val="black"/>
                </a:solidFill>
                <a:latin typeface="Times New Roman"/>
                <a:cs typeface="Times New Roman"/>
              </a:rPr>
              <a:t>)</a:t>
            </a:r>
            <a:endParaRPr lang="en-US" sz="24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an individual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department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university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community level</a:t>
            </a:r>
          </a:p>
          <a:p>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Try the Implicit Bias Tests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hlinkClick r:id="rId2"/>
              </a:rPr>
              <a:t>https://implicit.harvard.edu/implicit/</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1648505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239482"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Discussions – Homework</a:t>
            </a:r>
            <a:r>
              <a:rPr lang="en-US" sz="2400" dirty="0">
                <a:solidFill>
                  <a:prstClr val="black"/>
                </a:solidFill>
                <a:latin typeface="Times New Roman"/>
                <a:cs typeface="Times New Roman"/>
              </a:rPr>
              <a:t>)</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535531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Discussion topics:</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1: Stereotype Threat</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2: Imposter Syndrome</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3: Harassment / Discrimination</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4: LGBTQ+ Status</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5: Caring / Parenting Responsibilities</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6: Socio-economic Disadvantage</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7: Visible / Invisible Disabilities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Every group of 3 students gets resources and 3 questions for 1 topic</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Given resources are to be used as reference material, but more resources can be explored (and shared with the instructor / class)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Every student should be prepared to answer 1 question, and the group has to answer all 3 questions for their topic</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Resources &amp; questions on following slides</a:t>
            </a:r>
          </a:p>
        </p:txBody>
      </p:sp>
    </p:spTree>
    <p:extLst>
      <p:ext uri="{BB962C8B-B14F-4D97-AF65-F5344CB8AC3E}">
        <p14:creationId xmlns:p14="http://schemas.microsoft.com/office/powerpoint/2010/main" val="159186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898107"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Stereotype Threat</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3662541"/>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https://diversity.arizona.edu/sites/default/files/stereotype_threat_overview.pdf</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 stereotype threat and in what kind of situations has it been observed / studied?</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How does stereotype threat impact upon an individual’s performance as a physicist?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minimize stereotype threat within the physics department and the physics community?</a:t>
            </a:r>
          </a:p>
        </p:txBody>
      </p:sp>
    </p:spTree>
    <p:extLst>
      <p:ext uri="{BB962C8B-B14F-4D97-AF65-F5344CB8AC3E}">
        <p14:creationId xmlns:p14="http://schemas.microsoft.com/office/powerpoint/2010/main" val="3095473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201587"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Imposter Syndrome</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335476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https://www.tci-thaijo.org/index.php/IJBS/article/view/521</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 imposter syndrome and in what kind of situations has it been observed / studied?</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How does imposter syndrome impact upon an individual’s performance as a physicist?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an individual do to minimize their own imposter syndrome and/or support individuals with imposter syndrome?</a:t>
            </a:r>
          </a:p>
        </p:txBody>
      </p:sp>
    </p:spTree>
    <p:extLst>
      <p:ext uri="{BB962C8B-B14F-4D97-AF65-F5344CB8AC3E}">
        <p14:creationId xmlns:p14="http://schemas.microsoft.com/office/powerpoint/2010/main" val="3537580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8682185"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Harassment / Discrimination</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427809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https://i-sight.com/resources/11-types-of-workplace-harassment-and-how-to-stop-them/</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3"/>
              </a:rPr>
              <a:t>https://www.projectcallisto.org</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4"/>
              </a:rPr>
              <a:t>https://haven.gwu.edu</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types of harassment can occur in the professional physics environment?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steps can individuals and the community take to minimize the incidence of harassment?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How can individuals react to minimize harm in situations where harassment has occurred or is occurring?</a:t>
            </a:r>
          </a:p>
        </p:txBody>
      </p:sp>
    </p:spTree>
    <p:extLst>
      <p:ext uri="{BB962C8B-B14F-4D97-AF65-F5344CB8AC3E}">
        <p14:creationId xmlns:p14="http://schemas.microsoft.com/office/powerpoint/2010/main" val="4106925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644768"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LGBTQ+ Status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372409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https://www.aps.org/programs/lgbt/index.cfm</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hurdles do LGBTQ+ individuals face within the physics community?</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hurdles do LGBTQ+ individuals face within the university environment?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improve inclusion of LGBTQ+ individuals within the physics department and the physics community?</a:t>
            </a:r>
          </a:p>
        </p:txBody>
      </p:sp>
    </p:spTree>
    <p:extLst>
      <p:ext uri="{BB962C8B-B14F-4D97-AF65-F5344CB8AC3E}">
        <p14:creationId xmlns:p14="http://schemas.microsoft.com/office/powerpoint/2010/main" val="602537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750840"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Caring Responsibilities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397031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https://www.oecd.org/els/health-systems/47884865.pdf</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3"/>
              </a:rPr>
              <a:t>https://www.theguardian.com/lifeandstyle/parents-and-parenting+money/work-and-careers</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issues are there for parents in the physics community?</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issues are there for </a:t>
            </a:r>
            <a:r>
              <a:rPr lang="en-US" sz="2400" dirty="0" err="1">
                <a:latin typeface="Times New Roman" panose="02020603050405020304" pitchFamily="18" charset="0"/>
                <a:ea typeface="MS Mincho" panose="02020609040205080304" pitchFamily="49" charset="-128"/>
                <a:cs typeface="Times New Roman" panose="02020603050405020304" pitchFamily="18" charset="0"/>
              </a:rPr>
              <a:t>carers</a:t>
            </a:r>
            <a:r>
              <a:rPr lang="en-US" sz="2400" dirty="0">
                <a:latin typeface="Times New Roman" panose="02020603050405020304" pitchFamily="18" charset="0"/>
                <a:ea typeface="MS Mincho" panose="02020609040205080304" pitchFamily="49" charset="-128"/>
                <a:cs typeface="Times New Roman" panose="02020603050405020304" pitchFamily="18" charset="0"/>
              </a:rPr>
              <a:t> in the physics community?</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make life easier for parents and/or </a:t>
            </a:r>
            <a:r>
              <a:rPr lang="en-US" sz="2400" dirty="0" err="1">
                <a:latin typeface="Times New Roman" panose="02020603050405020304" pitchFamily="18" charset="0"/>
                <a:ea typeface="MS Mincho" panose="02020609040205080304" pitchFamily="49" charset="-128"/>
                <a:cs typeface="Times New Roman" panose="02020603050405020304" pitchFamily="18" charset="0"/>
              </a:rPr>
              <a:t>carers</a:t>
            </a:r>
            <a:r>
              <a:rPr lang="en-US" sz="2400" dirty="0">
                <a:latin typeface="Times New Roman" panose="02020603050405020304" pitchFamily="18" charset="0"/>
                <a:ea typeface="MS Mincho" panose="02020609040205080304" pitchFamily="49" charset="-128"/>
                <a:cs typeface="Times New Roman" panose="02020603050405020304" pitchFamily="18" charset="0"/>
              </a:rPr>
              <a:t> within the physics department and the physics community?</a:t>
            </a:r>
          </a:p>
        </p:txBody>
      </p:sp>
    </p:spTree>
    <p:extLst>
      <p:ext uri="{BB962C8B-B14F-4D97-AF65-F5344CB8AC3E}">
        <p14:creationId xmlns:p14="http://schemas.microsoft.com/office/powerpoint/2010/main" val="3191451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8884163"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Socio-Economic Disadvantage</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477053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https://www.jrf.org.uk/report/socio-economic-disadvantage-and-experience-higher-education</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issues are there for individuals experiencing socio-economic disadvantage while pursuing education and a career in physics?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aspects of common community practice cause problems for physicists experiencing socio-economic disadvantage?</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make life easier for individuals experiencing socio-economic disadvantage within the physics department and the physics community?</a:t>
            </a:r>
          </a:p>
        </p:txBody>
      </p:sp>
    </p:spTree>
    <p:extLst>
      <p:ext uri="{BB962C8B-B14F-4D97-AF65-F5344CB8AC3E}">
        <p14:creationId xmlns:p14="http://schemas.microsoft.com/office/powerpoint/2010/main" val="1652601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8672182"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Visible / Invisible Disabilities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538609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http://www.iop.org/publications/iop/2008/file_42866.pdf</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3"/>
              </a:rPr>
              <a:t>https://www.symmetrymagazine.org/article/approaching-disability-like-a-scientist</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4"/>
              </a:rPr>
              <a:t>https://healthcenter.gwu.edu/counseling-and-psychological-services</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issues are there for individuals experiencing visible and/or invisible disabilities while pursuing education and a career in physics?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aspects of common community practice cause problems for physicists experiencing visible and/or invisible disabilities?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make life easier for individuals experiencing visible and/or invisible disabilities within the physics department and the physics community?</a:t>
            </a:r>
          </a:p>
        </p:txBody>
      </p:sp>
    </p:spTree>
    <p:extLst>
      <p:ext uri="{BB962C8B-B14F-4D97-AF65-F5344CB8AC3E}">
        <p14:creationId xmlns:p14="http://schemas.microsoft.com/office/powerpoint/2010/main" val="2741183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4812536" cy="553998"/>
          </a:xfrm>
          <a:prstGeom prst="rect">
            <a:avLst/>
          </a:prstGeom>
          <a:noFill/>
        </p:spPr>
        <p:txBody>
          <a:bodyPr wrap="none" rtlCol="0">
            <a:spAutoFit/>
          </a:bodyPr>
          <a:lstStyle/>
          <a:p>
            <a:r>
              <a:rPr lang="en-US" sz="3000" b="1" dirty="0">
                <a:solidFill>
                  <a:prstClr val="black"/>
                </a:solidFill>
                <a:latin typeface="Times New Roman"/>
                <a:cs typeface="Times New Roman"/>
              </a:rPr>
              <a:t>Upcoming Classes/Activities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450017" cy="55707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Next week: discussions on diversity &amp; inclusion</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Week after next: summary of one research article related to students’ research topic</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300 – 400 words (strict minimum &amp; maximum)</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Audience: students in this class </a:t>
            </a:r>
            <a:r>
              <a:rPr lang="en-US" sz="2200" dirty="0">
                <a:latin typeface="Times New Roman" panose="02020603050405020304" pitchFamily="18" charset="0"/>
                <a:ea typeface="MS Mincho" panose="02020609040205080304" pitchFamily="49" charset="-128"/>
                <a:cs typeface="Times New Roman" panose="02020603050405020304" pitchFamily="18" charset="0"/>
                <a:sym typeface="Wingdings" pitchFamily="2" charset="2"/>
              </a:rPr>
              <a:t> peer review</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Think about CAT (Collect, Analyze, Try)</a:t>
            </a:r>
            <a:endParaRPr lang="en-US" sz="2200" dirty="0">
              <a:latin typeface="Times New Roman" panose="02020603050405020304" pitchFamily="18" charset="0"/>
              <a:ea typeface="MS Mincho" panose="02020609040205080304" pitchFamily="49" charset="-128"/>
              <a:cs typeface="Times New Roman" panose="02020603050405020304" pitchFamily="18" charset="0"/>
              <a:sym typeface="Wingdings" pitchFamily="2" charset="2"/>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To be written in </a:t>
            </a:r>
            <a:r>
              <a:rPr lang="en-US" sz="2200" dirty="0" err="1">
                <a:latin typeface="Times New Roman" panose="02020603050405020304" pitchFamily="18" charset="0"/>
                <a:ea typeface="MS Mincho" panose="02020609040205080304" pitchFamily="49" charset="-128"/>
                <a:cs typeface="Times New Roman" panose="02020603050405020304" pitchFamily="18" charset="0"/>
              </a:rPr>
              <a:t>LaTeX</a:t>
            </a:r>
            <a:r>
              <a:rPr lang="en-US" sz="2200" dirty="0">
                <a:latin typeface="Times New Roman" panose="02020603050405020304" pitchFamily="18" charset="0"/>
                <a:ea typeface="MS Mincho" panose="02020609040205080304" pitchFamily="49" charset="-128"/>
                <a:cs typeface="Times New Roman" panose="02020603050405020304" pitchFamily="18" charset="0"/>
              </a:rPr>
              <a:t> and submitted in electronic form, both </a:t>
            </a:r>
            <a:r>
              <a:rPr lang="en-US" sz="2200" dirty="0" err="1">
                <a:latin typeface="Times New Roman" panose="02020603050405020304" pitchFamily="18" charset="0"/>
                <a:ea typeface="MS Mincho" panose="02020609040205080304" pitchFamily="49" charset="-128"/>
                <a:cs typeface="Times New Roman" panose="02020603050405020304" pitchFamily="18" charset="0"/>
              </a:rPr>
              <a:t>tex</a:t>
            </a:r>
            <a:r>
              <a:rPr lang="en-US" sz="2200" dirty="0">
                <a:latin typeface="Times New Roman" panose="02020603050405020304" pitchFamily="18" charset="0"/>
                <a:ea typeface="MS Mincho" panose="02020609040205080304" pitchFamily="49" charset="-128"/>
                <a:cs typeface="Times New Roman" panose="02020603050405020304" pitchFamily="18" charset="0"/>
              </a:rPr>
              <a:t> and pdf, via e-mail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Every student should bring a print-out of the summary to class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Week after next: presentation on one research article related to students’ research topic</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3 – 4 minutes, with maximum of 3 slides (including title slide)</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Every presentation will have at least two students asking questions and two students providing feedback</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Presentations, questions and feedback will all be graded</a:t>
            </a:r>
          </a:p>
        </p:txBody>
      </p:sp>
    </p:spTree>
    <p:extLst>
      <p:ext uri="{BB962C8B-B14F-4D97-AF65-F5344CB8AC3E}">
        <p14:creationId xmlns:p14="http://schemas.microsoft.com/office/powerpoint/2010/main" val="380300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4762" y="1138257"/>
            <a:ext cx="7451776" cy="369332"/>
          </a:xfrm>
          <a:prstGeom prst="rect">
            <a:avLst/>
          </a:prstGeom>
          <a:noFill/>
        </p:spPr>
        <p:txBody>
          <a:bodyPr wrap="square" rtlCol="0">
            <a:spAutoFit/>
          </a:bodyPr>
          <a:lstStyle/>
          <a:p>
            <a:endParaRPr lang="en-US" dirty="0">
              <a:latin typeface="Times New Roman"/>
              <a:cs typeface="Times New Roman"/>
            </a:endParaRPr>
          </a:p>
        </p:txBody>
      </p:sp>
      <p:sp>
        <p:nvSpPr>
          <p:cNvPr id="6" name="TextBox 5"/>
          <p:cNvSpPr txBox="1"/>
          <p:nvPr/>
        </p:nvSpPr>
        <p:spPr>
          <a:xfrm>
            <a:off x="275549" y="191702"/>
            <a:ext cx="3477234" cy="553998"/>
          </a:xfrm>
          <a:prstGeom prst="rect">
            <a:avLst/>
          </a:prstGeom>
          <a:noFill/>
        </p:spPr>
        <p:txBody>
          <a:bodyPr wrap="none" rtlCol="0">
            <a:spAutoFit/>
          </a:bodyPr>
          <a:lstStyle/>
          <a:p>
            <a:r>
              <a:rPr lang="en-US" sz="3000" b="1" dirty="0">
                <a:solidFill>
                  <a:prstClr val="black"/>
                </a:solidFill>
                <a:latin typeface="Times New Roman"/>
                <a:cs typeface="Times New Roman"/>
              </a:rPr>
              <a:t>Physicists in Society</a:t>
            </a:r>
            <a:endParaRPr lang="en-US" sz="2400" dirty="0">
              <a:solidFill>
                <a:prstClr val="black"/>
              </a:solidFill>
              <a:latin typeface="Times New Roman"/>
              <a:cs typeface="Times New Roman"/>
            </a:endParaRPr>
          </a:p>
        </p:txBody>
      </p:sp>
      <p:sp>
        <p:nvSpPr>
          <p:cNvPr id="11" name="TextBox 10">
            <a:extLst>
              <a:ext uri="{FF2B5EF4-FFF2-40B4-BE49-F238E27FC236}">
                <a16:creationId xmlns:a16="http://schemas.microsoft.com/office/drawing/2014/main" id="{C1EB9A92-9252-354A-835C-75AB5DCAF3C2}"/>
              </a:ext>
            </a:extLst>
          </p:cNvPr>
          <p:cNvSpPr txBox="1"/>
          <p:nvPr/>
        </p:nvSpPr>
        <p:spPr>
          <a:xfrm>
            <a:off x="551180" y="945630"/>
            <a:ext cx="7794167" cy="4154984"/>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2400" dirty="0">
                <a:solidFill>
                  <a:prstClr val="black"/>
                </a:solidFill>
                <a:latin typeface="Times New Roman"/>
                <a:cs typeface="Times New Roman"/>
              </a:rPr>
              <a:t>How do physicists interact with society?</a:t>
            </a:r>
            <a:r>
              <a:rPr lang="en-US" sz="2400" b="1" dirty="0">
                <a:solidFill>
                  <a:prstClr val="black"/>
                </a:solidFill>
                <a:latin typeface="Times New Roman"/>
                <a:cs typeface="Times New Roman"/>
              </a:rPr>
              <a:t>  </a:t>
            </a:r>
            <a:r>
              <a:rPr lang="en-US" sz="2200" dirty="0">
                <a:solidFill>
                  <a:prstClr val="black"/>
                </a:solidFill>
                <a:latin typeface="Times New Roman"/>
                <a:cs typeface="Times New Roman"/>
              </a:rPr>
              <a:t>(</a:t>
            </a:r>
            <a:r>
              <a:rPr lang="en-US" sz="2200" i="1" dirty="0">
                <a:solidFill>
                  <a:prstClr val="black"/>
                </a:solidFill>
                <a:latin typeface="Times New Roman"/>
                <a:cs typeface="Times New Roman"/>
              </a:rPr>
              <a:t>Group discussion</a:t>
            </a:r>
            <a:r>
              <a:rPr lang="en-US" sz="2200" dirty="0">
                <a:solidFill>
                  <a:prstClr val="black"/>
                </a:solidFill>
                <a:latin typeface="Times New Roman"/>
                <a:cs typeface="Times New Roman"/>
              </a:rPr>
              <a:t>)</a:t>
            </a:r>
          </a:p>
          <a:p>
            <a:pPr marL="800100" lvl="1" indent="-342900">
              <a:spcAft>
                <a:spcPts val="600"/>
              </a:spcAft>
              <a:buFont typeface="Arial" panose="020B0604020202020204" pitchFamily="34" charset="0"/>
              <a:buChar char="•"/>
            </a:pPr>
            <a:r>
              <a:rPr lang="en-US" sz="2200" dirty="0">
                <a:solidFill>
                  <a:prstClr val="black"/>
                </a:solidFill>
                <a:latin typeface="Times New Roman"/>
                <a:cs typeface="Times New Roman"/>
              </a:rPr>
              <a:t>At a local/community level</a:t>
            </a:r>
          </a:p>
          <a:p>
            <a:pPr marL="800100" lvl="1" indent="-342900">
              <a:spcAft>
                <a:spcPts val="600"/>
              </a:spcAft>
              <a:buFont typeface="Arial" panose="020B0604020202020204" pitchFamily="34" charset="0"/>
              <a:buChar char="•"/>
            </a:pPr>
            <a:r>
              <a:rPr lang="en-US" sz="2200" dirty="0">
                <a:solidFill>
                  <a:prstClr val="black"/>
                </a:solidFill>
                <a:latin typeface="Times New Roman"/>
                <a:cs typeface="Times New Roman"/>
              </a:rPr>
              <a:t>At a city/state level</a:t>
            </a:r>
          </a:p>
          <a:p>
            <a:pPr marL="800100" lvl="1" indent="-342900">
              <a:spcAft>
                <a:spcPts val="600"/>
              </a:spcAft>
              <a:buFont typeface="Arial" panose="020B0604020202020204" pitchFamily="34" charset="0"/>
              <a:buChar char="•"/>
            </a:pPr>
            <a:r>
              <a:rPr lang="en-US" sz="2200" dirty="0">
                <a:solidFill>
                  <a:prstClr val="black"/>
                </a:solidFill>
                <a:latin typeface="Times New Roman"/>
                <a:cs typeface="Times New Roman"/>
              </a:rPr>
              <a:t>At a national level</a:t>
            </a:r>
          </a:p>
          <a:p>
            <a:pPr marL="800100" lvl="1" indent="-342900">
              <a:spcAft>
                <a:spcPts val="600"/>
              </a:spcAft>
              <a:buFont typeface="Arial" panose="020B0604020202020204" pitchFamily="34" charset="0"/>
              <a:buChar char="•"/>
            </a:pPr>
            <a:r>
              <a:rPr lang="en-US" sz="2200" dirty="0">
                <a:solidFill>
                  <a:prstClr val="black"/>
                </a:solidFill>
                <a:latin typeface="Times New Roman"/>
                <a:cs typeface="Times New Roman"/>
              </a:rPr>
              <a:t>At an international level</a:t>
            </a:r>
          </a:p>
          <a:p>
            <a:pPr marL="800100" lvl="1" indent="-342900">
              <a:spcAft>
                <a:spcPts val="600"/>
              </a:spcAft>
              <a:buFont typeface="Arial" panose="020B0604020202020204" pitchFamily="34" charset="0"/>
              <a:buChar char="•"/>
            </a:pPr>
            <a:endParaRPr lang="en-US" sz="800" dirty="0">
              <a:solidFill>
                <a:prstClr val="black"/>
              </a:solidFill>
              <a:latin typeface="Times New Roman"/>
              <a:cs typeface="Times New Roman"/>
            </a:endParaRPr>
          </a:p>
          <a:p>
            <a:pPr marL="342900" indent="-342900">
              <a:spcAft>
                <a:spcPts val="600"/>
              </a:spcAft>
              <a:buFont typeface="Arial" panose="020B0604020202020204" pitchFamily="34" charset="0"/>
              <a:buChar char="•"/>
            </a:pPr>
            <a:r>
              <a:rPr lang="en-US" sz="2400" dirty="0">
                <a:solidFill>
                  <a:prstClr val="black"/>
                </a:solidFill>
                <a:latin typeface="Times New Roman"/>
                <a:cs typeface="Times New Roman"/>
              </a:rPr>
              <a:t>Which interactions of physicists with society have the most impact (and why)?</a:t>
            </a:r>
            <a:r>
              <a:rPr lang="en-US" sz="2400" b="1" dirty="0">
                <a:solidFill>
                  <a:prstClr val="black"/>
                </a:solidFill>
                <a:latin typeface="Times New Roman"/>
                <a:cs typeface="Times New Roman"/>
              </a:rPr>
              <a:t>  </a:t>
            </a:r>
            <a:r>
              <a:rPr lang="en-US" sz="2200" dirty="0">
                <a:solidFill>
                  <a:prstClr val="black"/>
                </a:solidFill>
                <a:latin typeface="Times New Roman"/>
                <a:cs typeface="Times New Roman"/>
              </a:rPr>
              <a:t>(</a:t>
            </a:r>
            <a:r>
              <a:rPr lang="en-US" sz="2200" i="1" dirty="0">
                <a:solidFill>
                  <a:prstClr val="black"/>
                </a:solidFill>
                <a:latin typeface="Times New Roman"/>
                <a:cs typeface="Times New Roman"/>
              </a:rPr>
              <a:t>Group discussion</a:t>
            </a:r>
            <a:r>
              <a:rPr lang="en-US" sz="2200" dirty="0">
                <a:solidFill>
                  <a:prstClr val="black"/>
                </a:solidFill>
                <a:latin typeface="Times New Roman"/>
                <a:cs typeface="Times New Roman"/>
              </a:rPr>
              <a:t>)</a:t>
            </a:r>
          </a:p>
          <a:p>
            <a:pPr marL="342900" indent="-342900">
              <a:spcAft>
                <a:spcPts val="600"/>
              </a:spcAft>
              <a:buFont typeface="Arial" panose="020B0604020202020204" pitchFamily="34" charset="0"/>
              <a:buChar char="•"/>
            </a:pPr>
            <a:endParaRPr lang="en-US" sz="800" dirty="0">
              <a:solidFill>
                <a:prstClr val="black"/>
              </a:solidFill>
              <a:latin typeface="Times New Roman"/>
              <a:cs typeface="Times New Roman"/>
            </a:endParaRPr>
          </a:p>
          <a:p>
            <a:pPr marL="342900" indent="-342900">
              <a:spcAft>
                <a:spcPts val="600"/>
              </a:spcAft>
              <a:buFont typeface="Arial" panose="020B0604020202020204" pitchFamily="34" charset="0"/>
              <a:buChar char="•"/>
            </a:pPr>
            <a:r>
              <a:rPr lang="en-US" sz="2400" dirty="0">
                <a:solidFill>
                  <a:prstClr val="black"/>
                </a:solidFill>
                <a:latin typeface="Times New Roman"/>
                <a:cs typeface="Times New Roman"/>
              </a:rPr>
              <a:t>How do/can young physicists, like students in this class, interact with society?</a:t>
            </a:r>
            <a:r>
              <a:rPr lang="en-US" sz="2400" b="1" dirty="0">
                <a:solidFill>
                  <a:prstClr val="black"/>
                </a:solidFill>
                <a:latin typeface="Times New Roman"/>
                <a:cs typeface="Times New Roman"/>
              </a:rPr>
              <a:t>  </a:t>
            </a:r>
            <a:r>
              <a:rPr lang="en-US" sz="2200" dirty="0">
                <a:solidFill>
                  <a:prstClr val="black"/>
                </a:solidFill>
                <a:latin typeface="Times New Roman"/>
                <a:cs typeface="Times New Roman"/>
              </a:rPr>
              <a:t>(</a:t>
            </a:r>
            <a:r>
              <a:rPr lang="en-US" sz="2200" i="1" dirty="0">
                <a:solidFill>
                  <a:prstClr val="black"/>
                </a:solidFill>
                <a:latin typeface="Times New Roman"/>
                <a:cs typeface="Times New Roman"/>
              </a:rPr>
              <a:t>Group discussion</a:t>
            </a:r>
            <a:r>
              <a:rPr lang="en-US" sz="2200" dirty="0">
                <a:solidFill>
                  <a:prstClr val="black"/>
                </a:solidFill>
                <a:latin typeface="Times New Roman"/>
                <a:cs typeface="Times New Roman"/>
              </a:rPr>
              <a:t>)</a:t>
            </a:r>
          </a:p>
        </p:txBody>
      </p:sp>
    </p:spTree>
    <p:extLst>
      <p:ext uri="{BB962C8B-B14F-4D97-AF65-F5344CB8AC3E}">
        <p14:creationId xmlns:p14="http://schemas.microsoft.com/office/powerpoint/2010/main" val="377539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4762" y="1138257"/>
            <a:ext cx="7451776" cy="369332"/>
          </a:xfrm>
          <a:prstGeom prst="rect">
            <a:avLst/>
          </a:prstGeom>
          <a:noFill/>
        </p:spPr>
        <p:txBody>
          <a:bodyPr wrap="square" rtlCol="0">
            <a:spAutoFit/>
          </a:bodyPr>
          <a:lstStyle/>
          <a:p>
            <a:endParaRPr lang="en-US" dirty="0">
              <a:latin typeface="Times New Roman"/>
              <a:cs typeface="Times New Roman"/>
            </a:endParaRPr>
          </a:p>
        </p:txBody>
      </p:sp>
      <p:sp>
        <p:nvSpPr>
          <p:cNvPr id="6" name="TextBox 5"/>
          <p:cNvSpPr txBox="1"/>
          <p:nvPr/>
        </p:nvSpPr>
        <p:spPr>
          <a:xfrm>
            <a:off x="275549" y="191702"/>
            <a:ext cx="7516609" cy="553998"/>
          </a:xfrm>
          <a:prstGeom prst="rect">
            <a:avLst/>
          </a:prstGeom>
          <a:noFill/>
        </p:spPr>
        <p:txBody>
          <a:bodyPr wrap="none" rtlCol="0">
            <a:spAutoFit/>
          </a:bodyPr>
          <a:lstStyle/>
          <a:p>
            <a:r>
              <a:rPr lang="en-US" sz="3000" b="1" dirty="0">
                <a:solidFill>
                  <a:prstClr val="black"/>
                </a:solidFill>
                <a:latin typeface="Times New Roman"/>
                <a:cs typeface="Times New Roman"/>
              </a:rPr>
              <a:t>Physicists in the Media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Group &amp; class discussion</a:t>
            </a:r>
            <a:r>
              <a:rPr lang="en-US" sz="2400" dirty="0">
                <a:solidFill>
                  <a:prstClr val="black"/>
                </a:solidFill>
                <a:latin typeface="Times New Roman"/>
                <a:cs typeface="Times New Roman"/>
              </a:rPr>
              <a:t>)</a:t>
            </a:r>
          </a:p>
        </p:txBody>
      </p:sp>
      <p:sp>
        <p:nvSpPr>
          <p:cNvPr id="11" name="TextBox 10">
            <a:extLst>
              <a:ext uri="{FF2B5EF4-FFF2-40B4-BE49-F238E27FC236}">
                <a16:creationId xmlns:a16="http://schemas.microsoft.com/office/drawing/2014/main" id="{C1EB9A92-9252-354A-835C-75AB5DCAF3C2}"/>
              </a:ext>
            </a:extLst>
          </p:cNvPr>
          <p:cNvSpPr txBox="1"/>
          <p:nvPr/>
        </p:nvSpPr>
        <p:spPr>
          <a:xfrm>
            <a:off x="551180" y="945630"/>
            <a:ext cx="8141407" cy="5401479"/>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2400" dirty="0">
                <a:solidFill>
                  <a:prstClr val="black"/>
                </a:solidFill>
                <a:latin typeface="Times New Roman"/>
                <a:cs typeface="Times New Roman"/>
              </a:rPr>
              <a:t>Pentaquark: </a:t>
            </a:r>
            <a:r>
              <a:rPr lang="en-US" sz="2200" dirty="0">
                <a:solidFill>
                  <a:prstClr val="black"/>
                </a:solidFill>
                <a:latin typeface="Times New Roman"/>
                <a:cs typeface="Times New Roman"/>
                <a:hlinkClick r:id="rId2"/>
              </a:rPr>
              <a:t>https://www.nature.com/news/forsaken-pentaquark-particle-spotted-at-cern-1.17968</a:t>
            </a:r>
            <a:endParaRPr lang="en-US" sz="2200" dirty="0">
              <a:solidFill>
                <a:prstClr val="black"/>
              </a:solidFill>
              <a:latin typeface="Times New Roman"/>
              <a:cs typeface="Times New Roman"/>
            </a:endParaRPr>
          </a:p>
          <a:p>
            <a:pPr marL="342900" indent="-342900">
              <a:spcAft>
                <a:spcPts val="600"/>
              </a:spcAft>
              <a:buFont typeface="Arial" panose="020B0604020202020204" pitchFamily="34" charset="0"/>
              <a:buChar char="•"/>
            </a:pPr>
            <a:r>
              <a:rPr lang="en-US" sz="2400" dirty="0">
                <a:solidFill>
                  <a:prstClr val="black"/>
                </a:solidFill>
                <a:latin typeface="Times New Roman"/>
                <a:cs typeface="Times New Roman"/>
              </a:rPr>
              <a:t>BICEP2: </a:t>
            </a:r>
            <a:r>
              <a:rPr lang="en-US" sz="2200" dirty="0">
                <a:solidFill>
                  <a:prstClr val="black"/>
                </a:solidFill>
                <a:latin typeface="Times New Roman"/>
                <a:cs typeface="Times New Roman"/>
                <a:hlinkClick r:id="rId3"/>
              </a:rPr>
              <a:t>https://www.nature.com/news/gravitational-waves-discovery-now-officially-dead-1.16830</a:t>
            </a:r>
            <a:endParaRPr lang="en-US" sz="2200" dirty="0">
              <a:solidFill>
                <a:prstClr val="black"/>
              </a:solidFill>
              <a:latin typeface="Times New Roman"/>
              <a:cs typeface="Times New Roman"/>
            </a:endParaRPr>
          </a:p>
          <a:p>
            <a:pPr marL="342900" indent="-342900">
              <a:spcAft>
                <a:spcPts val="600"/>
              </a:spcAft>
              <a:buFont typeface="Arial" panose="020B0604020202020204" pitchFamily="34" charset="0"/>
              <a:buChar char="•"/>
            </a:pPr>
            <a:r>
              <a:rPr lang="en-US" sz="2400" dirty="0">
                <a:solidFill>
                  <a:prstClr val="black"/>
                </a:solidFill>
                <a:latin typeface="Times New Roman"/>
                <a:cs typeface="Times New Roman"/>
              </a:rPr>
              <a:t>Thirty Meter Telescope: </a:t>
            </a:r>
            <a:r>
              <a:rPr lang="en-US" sz="2200" dirty="0">
                <a:solidFill>
                  <a:prstClr val="black"/>
                </a:solidFill>
                <a:latin typeface="Times New Roman"/>
                <a:cs typeface="Times New Roman"/>
                <a:hlinkClick r:id="rId4"/>
              </a:rPr>
              <a:t>https://www.mnn.com/earth-matters/space/stories/the-controversy-behind-the-worlds-next-great-telescope</a:t>
            </a:r>
            <a:endParaRPr lang="en-US" sz="2200" dirty="0">
              <a:solidFill>
                <a:prstClr val="black"/>
              </a:solidFill>
              <a:latin typeface="Times New Roman"/>
              <a:cs typeface="Times New Roman"/>
            </a:endParaRPr>
          </a:p>
          <a:p>
            <a:pPr marL="342900" indent="-342900">
              <a:spcAft>
                <a:spcPts val="600"/>
              </a:spcAft>
              <a:buFont typeface="Arial" panose="020B0604020202020204" pitchFamily="34" charset="0"/>
              <a:buChar char="•"/>
            </a:pPr>
            <a:r>
              <a:rPr lang="en-US" sz="2400" dirty="0">
                <a:solidFill>
                  <a:prstClr val="black"/>
                </a:solidFill>
                <a:latin typeface="Times New Roman"/>
                <a:cs typeface="Times New Roman"/>
              </a:rPr>
              <a:t>Neutrinos: </a:t>
            </a:r>
            <a:r>
              <a:rPr lang="en-US" sz="2200" dirty="0">
                <a:solidFill>
                  <a:prstClr val="black"/>
                </a:solidFill>
                <a:latin typeface="Times New Roman"/>
                <a:cs typeface="Times New Roman"/>
                <a:hlinkClick r:id="rId5"/>
              </a:rPr>
              <a:t>https://www.nature.com/news/neutrinos-not-faster-than-light-1.10249</a:t>
            </a:r>
            <a:endParaRPr lang="en-US" sz="2200" dirty="0">
              <a:solidFill>
                <a:prstClr val="black"/>
              </a:solidFill>
              <a:latin typeface="Times New Roman"/>
              <a:cs typeface="Times New Roman"/>
            </a:endParaRPr>
          </a:p>
          <a:p>
            <a:pPr marL="342900" indent="-342900">
              <a:spcAft>
                <a:spcPts val="600"/>
              </a:spcAft>
              <a:buFont typeface="Arial" panose="020B0604020202020204" pitchFamily="34" charset="0"/>
              <a:buChar char="•"/>
            </a:pPr>
            <a:endParaRPr lang="en-US" sz="800" dirty="0">
              <a:solidFill>
                <a:prstClr val="black"/>
              </a:solidFill>
              <a:latin typeface="Times New Roman"/>
              <a:cs typeface="Times New Roman"/>
            </a:endParaRPr>
          </a:p>
          <a:p>
            <a:pPr marL="342900" indent="-342900">
              <a:spcAft>
                <a:spcPts val="600"/>
              </a:spcAft>
              <a:buFont typeface="Arial" panose="020B0604020202020204" pitchFamily="34" charset="0"/>
              <a:buChar char="•"/>
            </a:pPr>
            <a:r>
              <a:rPr lang="en-US" sz="2400" dirty="0">
                <a:solidFill>
                  <a:prstClr val="black"/>
                </a:solidFill>
                <a:latin typeface="Times New Roman"/>
                <a:cs typeface="Times New Roman"/>
              </a:rPr>
              <a:t>Discuss one article in your group (2-3 students)</a:t>
            </a:r>
          </a:p>
          <a:p>
            <a:pPr marL="342900" indent="-342900">
              <a:spcAft>
                <a:spcPts val="600"/>
              </a:spcAft>
              <a:buFont typeface="Arial" panose="020B0604020202020204" pitchFamily="34" charset="0"/>
              <a:buChar char="•"/>
            </a:pPr>
            <a:r>
              <a:rPr lang="en-US" sz="2400" dirty="0">
                <a:solidFill>
                  <a:prstClr val="black"/>
                </a:solidFill>
                <a:latin typeface="Times New Roman"/>
                <a:cs typeface="Times New Roman"/>
              </a:rPr>
              <a:t>Every group gives a short summary of the article and addresses the following question: was this a positive or negative interaction of physicists with society?</a:t>
            </a:r>
          </a:p>
        </p:txBody>
      </p:sp>
    </p:spTree>
    <p:extLst>
      <p:ext uri="{BB962C8B-B14F-4D97-AF65-F5344CB8AC3E}">
        <p14:creationId xmlns:p14="http://schemas.microsoft.com/office/powerpoint/2010/main" val="212814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4190571" cy="553998"/>
          </a:xfrm>
          <a:prstGeom prst="rect">
            <a:avLst/>
          </a:prstGeom>
          <a:noFill/>
        </p:spPr>
        <p:txBody>
          <a:bodyPr wrap="none" rtlCol="0">
            <a:spAutoFit/>
          </a:bodyPr>
          <a:lstStyle/>
          <a:p>
            <a:r>
              <a:rPr lang="en-US" sz="3000" b="1" dirty="0">
                <a:solidFill>
                  <a:prstClr val="black"/>
                </a:solidFill>
                <a:latin typeface="Times New Roman"/>
                <a:cs typeface="Times New Roman"/>
              </a:rPr>
              <a:t>Physics as a Community</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450017"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Every community has issues, including the physics community</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Variety of issues encountered by community members, possibly including students in this class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Today + next week: discussions on community, and issues of diversity &amp; inclusion</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Discussion of the issues is the first step to addressing them</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Be mindful that these issues can be personal to individuals in the discussion</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Stories shared in these class discussions should be treated as confidential</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Take away from these classes: ideas &amp; inspiration to improve the physics community</a:t>
            </a:r>
          </a:p>
        </p:txBody>
      </p:sp>
    </p:spTree>
    <p:extLst>
      <p:ext uri="{BB962C8B-B14F-4D97-AF65-F5344CB8AC3E}">
        <p14:creationId xmlns:p14="http://schemas.microsoft.com/office/powerpoint/2010/main" val="188649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557821"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in Physics: Visible Minorities</a:t>
            </a:r>
            <a:endParaRPr lang="en-US" sz="2400" b="1" dirty="0">
              <a:solidFill>
                <a:prstClr val="black"/>
              </a:solidFill>
              <a:latin typeface="Times New Roman"/>
              <a:cs typeface="Times New Roman"/>
            </a:endParaRPr>
          </a:p>
        </p:txBody>
      </p:sp>
      <p:pic>
        <p:nvPicPr>
          <p:cNvPr id="5" name="Picture 3">
            <a:extLst>
              <a:ext uri="{FF2B5EF4-FFF2-40B4-BE49-F238E27FC236}">
                <a16:creationId xmlns:a16="http://schemas.microsoft.com/office/drawing/2014/main" id="{9240DA0F-071A-2D40-9234-58CAF8916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053" y="863805"/>
            <a:ext cx="8220890" cy="57626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4071966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557821"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in Physics: Visible Minorities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604397"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Experiencing bias due to race, nationality and/or ethnicity</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Professional societies are working to address this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hlinkClick r:id="rId2"/>
              </a:rPr>
              <a:t>https://www.aps.org/programs/minorities/</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hlinkClick r:id="rId3"/>
              </a:rPr>
              <a:t>https://aas.org/comms/committee-status-minorities-astronomy-csma</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hlinkClick r:id="rId4"/>
              </a:rPr>
              <a:t>https://www.nsbp.org</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hlinkClick r:id="rId5"/>
              </a:rPr>
              <a:t>http://www.hispanicphysicists.org</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a:p>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What can we do to reduce the incidence and impact of bias due to race, nationality and/or ethnicity?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Group discussion</a:t>
            </a:r>
            <a:r>
              <a:rPr lang="en-US" sz="2400" dirty="0">
                <a:solidFill>
                  <a:prstClr val="black"/>
                </a:solidFill>
                <a:latin typeface="Times New Roman"/>
                <a:cs typeface="Times New Roman"/>
              </a:rPr>
              <a:t>)</a:t>
            </a:r>
            <a:endParaRPr lang="en-US" sz="24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an individual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department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university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community level</a:t>
            </a:r>
          </a:p>
        </p:txBody>
      </p:sp>
    </p:spTree>
    <p:extLst>
      <p:ext uri="{BB962C8B-B14F-4D97-AF65-F5344CB8AC3E}">
        <p14:creationId xmlns:p14="http://schemas.microsoft.com/office/powerpoint/2010/main" val="4222932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679521"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in Physics: Gender Minorities</a:t>
            </a:r>
            <a:endParaRPr lang="en-US" sz="2400" b="1" dirty="0">
              <a:solidFill>
                <a:prstClr val="black"/>
              </a:solidFill>
              <a:latin typeface="Times New Roman"/>
              <a:cs typeface="Times New Roman"/>
            </a:endParaRPr>
          </a:p>
        </p:txBody>
      </p:sp>
      <p:pic>
        <p:nvPicPr>
          <p:cNvPr id="7" name="Picture 4">
            <a:extLst>
              <a:ext uri="{FF2B5EF4-FFF2-40B4-BE49-F238E27FC236}">
                <a16:creationId xmlns:a16="http://schemas.microsoft.com/office/drawing/2014/main" id="{3479CF16-3D39-AD49-95AF-44EEA347F8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053" y="863805"/>
            <a:ext cx="8226714" cy="55907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139156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679521"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in Physics: Gender Minorities</a:t>
            </a:r>
            <a:endParaRPr lang="en-US" sz="2400" b="1" dirty="0">
              <a:solidFill>
                <a:prstClr val="black"/>
              </a:solidFill>
              <a:latin typeface="Times New Roman"/>
              <a:cs typeface="Times New Roman"/>
            </a:endParaRPr>
          </a:p>
        </p:txBody>
      </p:sp>
      <p:pic>
        <p:nvPicPr>
          <p:cNvPr id="5" name="Picture 3">
            <a:extLst>
              <a:ext uri="{FF2B5EF4-FFF2-40B4-BE49-F238E27FC236}">
                <a16:creationId xmlns:a16="http://schemas.microsoft.com/office/drawing/2014/main" id="{68A13E75-ADF9-DC4B-98ED-99BE2F5AAA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5154"/>
          <a:stretch/>
        </p:blipFill>
        <p:spPr bwMode="auto">
          <a:xfrm>
            <a:off x="216174" y="4032601"/>
            <a:ext cx="4300538" cy="256052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TextBox 5">
            <a:extLst>
              <a:ext uri="{FF2B5EF4-FFF2-40B4-BE49-F238E27FC236}">
                <a16:creationId xmlns:a16="http://schemas.microsoft.com/office/drawing/2014/main" id="{80A24032-1FF5-2340-BF4F-86A5459B8F08}"/>
              </a:ext>
            </a:extLst>
          </p:cNvPr>
          <p:cNvSpPr txBox="1"/>
          <p:nvPr/>
        </p:nvSpPr>
        <p:spPr>
          <a:xfrm>
            <a:off x="539603" y="945629"/>
            <a:ext cx="8450017"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Peer-reviewed research: “</a:t>
            </a:r>
            <a:r>
              <a:rPr lang="en-US" sz="2400" i="1" dirty="0">
                <a:latin typeface="Times New Roman" panose="02020603050405020304" pitchFamily="18" charset="0"/>
                <a:ea typeface="MS Mincho" panose="02020609040205080304" pitchFamily="49" charset="-128"/>
                <a:cs typeface="Times New Roman" panose="02020603050405020304" pitchFamily="18" charset="0"/>
              </a:rPr>
              <a:t>Science faculty’s subtle gender biases favor male students</a:t>
            </a:r>
            <a:r>
              <a:rPr lang="en-US" sz="2400" dirty="0">
                <a:latin typeface="Times New Roman" panose="02020603050405020304" pitchFamily="18" charset="0"/>
                <a:ea typeface="MS Mincho" panose="02020609040205080304" pitchFamily="49" charset="-128"/>
                <a:cs typeface="Times New Roman" panose="02020603050405020304" pitchFamily="18" charset="0"/>
              </a:rPr>
              <a:t>” </a:t>
            </a:r>
            <a:r>
              <a:rPr lang="en-US" sz="2200" dirty="0">
                <a:latin typeface="Times New Roman" panose="02020603050405020304" pitchFamily="18" charset="0"/>
                <a:ea typeface="MS Mincho" panose="02020609040205080304" pitchFamily="49" charset="-128"/>
                <a:cs typeface="Times New Roman" panose="02020603050405020304" pitchFamily="18" charset="0"/>
              </a:rPr>
              <a:t>(Moss-</a:t>
            </a:r>
            <a:r>
              <a:rPr lang="en-US" sz="2200" dirty="0" err="1">
                <a:latin typeface="Times New Roman" panose="02020603050405020304" pitchFamily="18" charset="0"/>
                <a:ea typeface="MS Mincho" panose="02020609040205080304" pitchFamily="49" charset="-128"/>
                <a:cs typeface="Times New Roman" panose="02020603050405020304" pitchFamily="18" charset="0"/>
              </a:rPr>
              <a:t>Racusin</a:t>
            </a:r>
            <a:r>
              <a:rPr lang="en-US" sz="2200" dirty="0">
                <a:latin typeface="Times New Roman" panose="02020603050405020304" pitchFamily="18" charset="0"/>
                <a:ea typeface="MS Mincho" panose="02020609040205080304" pitchFamily="49" charset="-128"/>
                <a:cs typeface="Times New Roman" panose="02020603050405020304" pitchFamily="18" charset="0"/>
              </a:rPr>
              <a:t> et al. 2012, PNAS, 109, 16474)</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Double-blind study: faculty review of application materials, with randomly assigned male/female names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Female student was perceived less competent than male student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Female student was better liked than male </a:t>
            </a:r>
            <a:r>
              <a:rPr lang="en-US" sz="2200" dirty="0">
                <a:latin typeface="Times New Roman" panose="02020603050405020304" pitchFamily="18" charset="0"/>
                <a:ea typeface="MS Mincho" panose="02020609040205080304" pitchFamily="49" charset="-128"/>
                <a:cs typeface="Times New Roman" panose="02020603050405020304" pitchFamily="18" charset="0"/>
                <a:sym typeface="Wingdings" pitchFamily="2" charset="2"/>
              </a:rPr>
              <a:t> no overt hostility</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Independent of faculty gender, discipline, age, etc.</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sym typeface="Wingdings" pitchFamily="2" charset="2"/>
              </a:rPr>
              <a:t>Likely unintentional bias  cultural stereotypes</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p:txBody>
      </p:sp>
      <p:pic>
        <p:nvPicPr>
          <p:cNvPr id="8" name="Picture 4">
            <a:extLst>
              <a:ext uri="{FF2B5EF4-FFF2-40B4-BE49-F238E27FC236}">
                <a16:creationId xmlns:a16="http://schemas.microsoft.com/office/drawing/2014/main" id="{6B571D52-9523-D34D-9CCF-DCEAFF9DAE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2081"/>
          <a:stretch/>
        </p:blipFill>
        <p:spPr bwMode="auto">
          <a:xfrm>
            <a:off x="4674224" y="4032601"/>
            <a:ext cx="4264025" cy="256052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209170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5205271" cy="553998"/>
          </a:xfrm>
          <a:prstGeom prst="rect">
            <a:avLst/>
          </a:prstGeom>
          <a:noFill/>
        </p:spPr>
        <p:txBody>
          <a:bodyPr wrap="none" rtlCol="0">
            <a:spAutoFit/>
          </a:bodyPr>
          <a:lstStyle/>
          <a:p>
            <a:r>
              <a:rPr lang="en-US" sz="3000" b="1" dirty="0">
                <a:solidFill>
                  <a:prstClr val="black"/>
                </a:solidFill>
                <a:latin typeface="Times New Roman"/>
                <a:cs typeface="Times New Roman"/>
              </a:rPr>
              <a:t>Issues of Diversity &amp; Inclusion</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450017" cy="449353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Many different issues, for example:</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Visible Minority Status</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Unconscious / Implicit Bias</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Stereotype Threat</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Imposter Syndrome</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Harassment / Discrimination</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LGBTQ+ Status</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Caring / Parenting Responsibilities</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Socio-economic Disadvantage</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Visible / Invisible Disabilities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Today: topics 1 &amp; 2</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Next week: topics 3 – 9</a:t>
            </a:r>
          </a:p>
        </p:txBody>
      </p:sp>
    </p:spTree>
    <p:extLst>
      <p:ext uri="{BB962C8B-B14F-4D97-AF65-F5344CB8AC3E}">
        <p14:creationId xmlns:p14="http://schemas.microsoft.com/office/powerpoint/2010/main" val="1842295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0000FF"/>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latin typeface="Times New Roman"/>
            <a:cs typeface="Times New Roman"/>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18511</TotalTime>
  <Words>1516</Words>
  <Application>Microsoft Macintosh PowerPoint</Application>
  <PresentationFormat>On-screen Show (4:3)</PresentationFormat>
  <Paragraphs>188</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MS Mincho</vt:lpstr>
      <vt:lpstr>MS PGothic</vt: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Bethany Cobb</dc:creator>
  <cp:lastModifiedBy>Microsoft Office User</cp:lastModifiedBy>
  <cp:revision>581</cp:revision>
  <cp:lastPrinted>2018-09-18T15:05:26Z</cp:lastPrinted>
  <dcterms:created xsi:type="dcterms:W3CDTF">2013-06-05T22:34:26Z</dcterms:created>
  <dcterms:modified xsi:type="dcterms:W3CDTF">2018-12-11T20:06:45Z</dcterms:modified>
</cp:coreProperties>
</file>