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397" r:id="rId3"/>
    <p:sldId id="375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1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8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mmetrymagazine.org/article/approaching-disability-like-a-scientist" TargetMode="External"/><Relationship Id="rId2" Type="http://schemas.openxmlformats.org/officeDocument/2006/relationships/hyperlink" Target="http://www.iop.org/publications/iop/2008/file_42866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ealthcenter.gwu.edu/counseling-and-psychological-servic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s.org/programs/women/workshops/cuwip.cfm" TargetMode="External"/><Relationship Id="rId7" Type="http://schemas.openxmlformats.org/officeDocument/2006/relationships/hyperlink" Target="https://www.aip.org/diversity-initiatives/team-up-task-force" TargetMode="External"/><Relationship Id="rId2" Type="http://schemas.openxmlformats.org/officeDocument/2006/relationships/hyperlink" Target="http://www.apsbridgeprogram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ps.org/programs/women/index.cfm" TargetMode="External"/><Relationship Id="rId5" Type="http://schemas.openxmlformats.org/officeDocument/2006/relationships/hyperlink" Target="https://www.aps.org/programs/minorities/nmc/" TargetMode="External"/><Relationship Id="rId4" Type="http://schemas.openxmlformats.org/officeDocument/2006/relationships/hyperlink" Target="https://www.aps.org/programs/education/su4w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iversity.arizona.edu/sites/default/files/stereotype_threat_overview.pdf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ci-thaijo.org/index.php/IJBS/article/view/521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jectcallisto.org/" TargetMode="External"/><Relationship Id="rId2" Type="http://schemas.openxmlformats.org/officeDocument/2006/relationships/hyperlink" Target="https://i-sight.com/resources/11-types-of-workplace-harassment-and-how-to-stop-the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aven.gwu.edu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s.org/programs/lgbt/index.cf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lifeandstyle/parents-and-parenting+money/work-and-careers" TargetMode="External"/><Relationship Id="rId2" Type="http://schemas.openxmlformats.org/officeDocument/2006/relationships/hyperlink" Target="https://www.oecd.org/els/health-systems/47884865.pdf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rf.org.uk/report/socio-economic-disadvantage-and-experience-higher-educati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#13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Diversity &amp; Inclusion in Physics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672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Diversity &amp; Inclusion: Visible / Invisible Disabilities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5501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Resources: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http://www.iop.org/publications/iop/2008/file_42866.pdf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3"/>
              </a:rPr>
              <a:t>https://www.symmetrymagazine.org/article/approaching-disability-like-a-scientist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4"/>
              </a:rPr>
              <a:t>https://healthcenter.gwu.edu/counseling-and-psychological-services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Q1: What issues are there for individuals experiencing visible and/or invisible disabilities while pursuing education and a career in physics?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Q2: What aspects of common community practice cause problems for physicists experiencing visible and/or invisible disabilities?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Q3: What can be done to make life easier for individuals experiencing visible and/or invisible disabilities within the physics department and the physics community?</a:t>
            </a:r>
          </a:p>
        </p:txBody>
      </p:sp>
    </p:spTree>
    <p:extLst>
      <p:ext uri="{BB962C8B-B14F-4D97-AF65-F5344CB8AC3E}">
        <p14:creationId xmlns:p14="http://schemas.microsoft.com/office/powerpoint/2010/main" val="2741183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6693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Diversity &amp; Inclusion: Other Resources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3787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APS Bridge Program: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http://www.apsbridgeprogram.org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for Undergraduate Women in Physics: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https://www.aps.org/programs/women/workshops/cuwip.cfm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Up 4 Women: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https://www.aps.org/programs/education/su4w/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Mentoring Community: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https://www.aps.org/programs/minorities/nmc/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in Physics Groups (grants up to $1000):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https://www.aps.org/programs/women/index.cfm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AIP Team-Up: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https://www.aip.org/diversity-initiatives/team-up-task-force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Don't Ask: The High Cost of Avoiding Negotiation – and Positive Strategies for Change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(L. Babcock &amp; S. </a:t>
            </a:r>
            <a:r>
              <a:rPr lang="en-GB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Laschever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068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812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Upcoming Classes/Activities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class: summary of one research article related to students’ research topic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300 – 400 words (strict minimum &amp; maximum)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Audience: students in this class 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peer review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Think about CAT (Collect, Analyze, Try)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be written in </a:t>
            </a:r>
            <a:r>
              <a:rPr lang="en-US" sz="22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submitted in electronic form, both </a:t>
            </a:r>
            <a:r>
              <a:rPr lang="en-US" sz="22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tex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pdf, via e-mail before the start of the next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should bring a print-out of the summary to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week: presentation on one research article related to students’ research topic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 – 4 minutes, with maximum of 3 slides (including title slide)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presentation will have at least two students asking questions and two students providing feedback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Presentations, questions and feedback will all be graded</a:t>
            </a:r>
          </a:p>
        </p:txBody>
      </p:sp>
    </p:spTree>
    <p:extLst>
      <p:ext uri="{BB962C8B-B14F-4D97-AF65-F5344CB8AC3E}">
        <p14:creationId xmlns:p14="http://schemas.microsoft.com/office/powerpoint/2010/main" val="256197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1905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as a Community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community has issues, including the physics community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Variety of issues encountered by community members, possibly including students in this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Today + next week: discussions on community, and issues of diversity &amp; inclusion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Discussion of the issues is the first step to addressing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 mindful that these issues can be personal to individuals in the discussion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Stories shared in these class discussions should be treated as confidential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Take away from these classes: ideas &amp; inspiration to improve the physics community</a:t>
            </a:r>
          </a:p>
        </p:txBody>
      </p:sp>
    </p:spTree>
    <p:extLst>
      <p:ext uri="{BB962C8B-B14F-4D97-AF65-F5344CB8AC3E}">
        <p14:creationId xmlns:p14="http://schemas.microsoft.com/office/powerpoint/2010/main" val="188649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290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Diversity &amp; Inclusion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Class discussions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550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Discussion topics: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 1: Stereotype Threat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 2: Imposter Syndrome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 3: Harassment / Discrimination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 4: LGBTQ+ Status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 5: Caring / Parenting Responsibilities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 6: Socio-economic Disadvantage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 7: Visible / Invisible Disabilities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group of 3 students gets resources and 3 questions for 1 topic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Given resources are to be used as reference material, but more resources can be explored (and shared with the instructor / class)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should be prepared to answer 1 question, and the group has to answer all 3 questions for their topic</a:t>
            </a:r>
          </a:p>
        </p:txBody>
      </p:sp>
    </p:spTree>
    <p:extLst>
      <p:ext uri="{BB962C8B-B14F-4D97-AF65-F5344CB8AC3E}">
        <p14:creationId xmlns:p14="http://schemas.microsoft.com/office/powerpoint/2010/main" val="15918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898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Diversity &amp; Inclusion: Stereotype Threat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5501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Resources: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https://diversity.arizona.edu/sites/default/files/stereotype_threat_overview.pdf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Q1: What is stereotype threat and in what kind of situations has it been observed / studied?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Q2: How does stereotype threat impact upon an individual’s performance as a physicist?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Q3: What can be done to minimize stereotype threat within the physics department and the physics community?</a:t>
            </a:r>
          </a:p>
        </p:txBody>
      </p:sp>
    </p:spTree>
    <p:extLst>
      <p:ext uri="{BB962C8B-B14F-4D97-AF65-F5344CB8AC3E}">
        <p14:creationId xmlns:p14="http://schemas.microsoft.com/office/powerpoint/2010/main" val="309547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2015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Diversity &amp; Inclusion: Imposter Syndrome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5501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Resources: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https://www.tci-thaijo.org/index.php/IJBS/article/view/521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Q1: What is imposter syndrome and in what kind of situations has it been observed / studied?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Q2: How does imposter syndrome impact upon an individual’s performance as a physicist?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Q3: What can an individual do to minimize their own imposter syndrome and/or support individuals with imposter syndrome?</a:t>
            </a:r>
          </a:p>
        </p:txBody>
      </p:sp>
    </p:spTree>
    <p:extLst>
      <p:ext uri="{BB962C8B-B14F-4D97-AF65-F5344CB8AC3E}">
        <p14:creationId xmlns:p14="http://schemas.microsoft.com/office/powerpoint/2010/main" val="353758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6821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Diversity &amp; Inclusion: Harassment / Discrimination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5501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Resources: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https://i-sight.com/resources/11-types-of-workplace-harassment-and-how-to-stop-them/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3"/>
              </a:rPr>
              <a:t>https://www.projectcallisto.org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4"/>
              </a:rPr>
              <a:t>https://haven.gwu.edu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Q1: What types of harassment can occur in the professional physics environment?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Q2: What steps can individuals and the community take to minimize the incidence of harassment?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Q3: How can individuals react to minimize harm in situations where harassment has occurred or is occurring?</a:t>
            </a:r>
          </a:p>
        </p:txBody>
      </p:sp>
    </p:spTree>
    <p:extLst>
      <p:ext uri="{BB962C8B-B14F-4D97-AF65-F5344CB8AC3E}">
        <p14:creationId xmlns:p14="http://schemas.microsoft.com/office/powerpoint/2010/main" val="410692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6447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Diversity &amp; Inclusion: LGBTQ+ Status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5501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Resources: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https://www.aps.org/programs/lgbt/index.cfm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Q1: What hurdles do LGBTQ+ individuals face within the physics community?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Q2: What hurdles do LGBTQ+ individuals face within the university environment?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Q3: What can be done to improve inclusion of LGBTQ+ individuals within the physics department and the physics community?</a:t>
            </a:r>
          </a:p>
        </p:txBody>
      </p:sp>
    </p:spTree>
    <p:extLst>
      <p:ext uri="{BB962C8B-B14F-4D97-AF65-F5344CB8AC3E}">
        <p14:creationId xmlns:p14="http://schemas.microsoft.com/office/powerpoint/2010/main" val="60253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7508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Diversity &amp; Inclusion: Caring Responsibilities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550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Resources: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https://www.oecd.org/els/health-systems/47884865.pdf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3"/>
              </a:rPr>
              <a:t>https://www.theguardian.com/lifeandstyle/parents-and-parenting+money/work-and-careers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Q1: What issues are there for parents in the physics community?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Q2: What issues are there for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carers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in the physics community?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Q3: What can be done to make life easier for parents and/or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carers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within the physics department and the physics community?</a:t>
            </a:r>
          </a:p>
        </p:txBody>
      </p:sp>
    </p:spTree>
    <p:extLst>
      <p:ext uri="{BB962C8B-B14F-4D97-AF65-F5344CB8AC3E}">
        <p14:creationId xmlns:p14="http://schemas.microsoft.com/office/powerpoint/2010/main" val="319145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884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Diversity &amp; Inclusion: Socio-Economic Disadvantage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5501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Resources: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https://www.jrf.org.uk/report/socio-economic-disadvantage-and-experience-higher-education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Q1: What issues are there for individuals experiencing socio-economic disadvantage while pursuing education and a career in physics?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Q2: What aspects of common community practice cause problems for physicists experiencing socio-economic disadvantage?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Q3: What can be done to make life easier for individuals experiencing socio-economic disadvantage within the physics department and the physics community?</a:t>
            </a:r>
          </a:p>
        </p:txBody>
      </p:sp>
    </p:spTree>
    <p:extLst>
      <p:ext uri="{BB962C8B-B14F-4D97-AF65-F5344CB8AC3E}">
        <p14:creationId xmlns:p14="http://schemas.microsoft.com/office/powerpoint/2010/main" val="1652601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18194</TotalTime>
  <Words>1105</Words>
  <Application>Microsoft Macintosh PowerPoint</Application>
  <PresentationFormat>On-screen Show (4:3)</PresentationFormat>
  <Paragraphs>127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MS Mincho</vt:lpstr>
      <vt:lpstr>MS PGothic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553</cp:revision>
  <cp:lastPrinted>2018-09-18T15:05:26Z</cp:lastPrinted>
  <dcterms:created xsi:type="dcterms:W3CDTF">2013-06-05T22:34:26Z</dcterms:created>
  <dcterms:modified xsi:type="dcterms:W3CDTF">2018-12-11T20:09:41Z</dcterms:modified>
</cp:coreProperties>
</file>