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2"/>
  </p:notesMasterIdLst>
  <p:handoutMasterIdLst>
    <p:handoutMasterId r:id="rId13"/>
  </p:handoutMasterIdLst>
  <p:sldIdLst>
    <p:sldId id="258" r:id="rId3"/>
    <p:sldId id="372" r:id="rId4"/>
    <p:sldId id="367" r:id="rId5"/>
    <p:sldId id="368" r:id="rId6"/>
    <p:sldId id="374" r:id="rId7"/>
    <p:sldId id="371" r:id="rId8"/>
    <p:sldId id="369" r:id="rId9"/>
    <p:sldId id="375" r:id="rId10"/>
    <p:sldId id="37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7" autoAdjust="0"/>
    <p:restoredTop sz="99351" autoAdjust="0"/>
  </p:normalViewPr>
  <p:slideViewPr>
    <p:cSldViewPr snapToGrid="0" snapToObjects="1" showGuides="1">
      <p:cViewPr varScale="1">
        <p:scale>
          <a:sx n="84" d="100"/>
          <a:sy n="84" d="100"/>
        </p:scale>
        <p:origin x="736" y="17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63" d="100"/>
          <a:sy n="63" d="100"/>
        </p:scale>
        <p:origin x="-267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4322AF-E05B-7249-906C-FBAC6154C037}" type="datetimeFigureOut">
              <a:rPr lang="en-US" smtClean="0"/>
              <a:t>12/5/18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B37DF0-32A6-CD4A-B31D-FA7FCEDB6BA9}" type="slidenum">
              <a:rPr lang="en-US" smtClean="0"/>
              <a:t>‹#›</a:t>
            </a:fld>
            <a:endParaRPr lang="en-US"/>
          </a:p>
        </p:txBody>
      </p:sp>
    </p:spTree>
    <p:extLst>
      <p:ext uri="{BB962C8B-B14F-4D97-AF65-F5344CB8AC3E}">
        <p14:creationId xmlns:p14="http://schemas.microsoft.com/office/powerpoint/2010/main" val="1454970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A43BE5-3BD4-F642-8751-88A31D8D6D13}" type="datetimeFigureOut">
              <a:rPr lang="en-US" smtClean="0"/>
              <a:pPr/>
              <a:t>12/5/18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13D5C-1A2E-504E-91F4-50C2CE3AAE22}" type="slidenum">
              <a:rPr lang="en-US" smtClean="0"/>
              <a:pPr/>
              <a:t>‹#›</a:t>
            </a:fld>
            <a:endParaRPr lang="en-US"/>
          </a:p>
        </p:txBody>
      </p:sp>
    </p:spTree>
    <p:extLst>
      <p:ext uri="{BB962C8B-B14F-4D97-AF65-F5344CB8AC3E}">
        <p14:creationId xmlns:p14="http://schemas.microsoft.com/office/powerpoint/2010/main" val="1129445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5A07ED1-8BF6-4690-A37B-BD30FC20E01F}" type="slidenum">
              <a:rPr lang="en-US" smtClean="0">
                <a:ea typeface="MS PGothic" pitchFamily="34" charset="-128"/>
              </a:rPr>
              <a:pPr/>
              <a:t>1</a:t>
            </a:fld>
            <a:endParaRPr lang="en-US">
              <a:ea typeface="MS PGothic" pitchFamily="34" charset="-128"/>
            </a:endParaRPr>
          </a:p>
        </p:txBody>
      </p:sp>
      <p:sp>
        <p:nvSpPr>
          <p:cNvPr id="57347" name="Rectangle 1026"/>
          <p:cNvSpPr>
            <a:spLocks noGrp="1" noRot="1" noChangeAspect="1" noChangeArrowheads="1" noTextEdit="1"/>
          </p:cNvSpPr>
          <p:nvPr>
            <p:ph type="sldImg"/>
          </p:nvPr>
        </p:nvSpPr>
        <p:spPr>
          <a:ln/>
        </p:spPr>
      </p:sp>
      <p:sp>
        <p:nvSpPr>
          <p:cNvPr id="57348" name="Rectangle 1027"/>
          <p:cNvSpPr>
            <a:spLocks noGrp="1" noChangeArrowheads="1"/>
          </p:cNvSpPr>
          <p:nvPr>
            <p:ph type="body" idx="1"/>
          </p:nvPr>
        </p:nvSpPr>
        <p:spPr>
          <a:noFill/>
          <a:ln/>
        </p:spPr>
        <p:txBody>
          <a:bodyPr/>
          <a:lstStyle/>
          <a:p>
            <a:endParaRPr lang="en-US" dirty="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FA2B0E-4818-9849-9CF1-1031FD4E1DAB}" type="datetimeFigureOut">
              <a:rPr lang="en-US" smtClean="0"/>
              <a:pPr/>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A5B36CF-85BA-5543-B554-1A7CB1EF737C}" type="datetimeFigureOut">
              <a:rPr lang="en-US" smtClean="0">
                <a:solidFill>
                  <a:prstClr val="black">
                    <a:tint val="75000"/>
                  </a:prstClr>
                </a:solidFill>
              </a:rPr>
              <a:pPr/>
              <a:t>12/5/18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B637B10-F615-FD40-B76E-C4EE94DB67D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A2B0E-4818-9849-9CF1-1031FD4E1DAB}" type="datetimeFigureOut">
              <a:rPr lang="en-US" smtClean="0"/>
              <a:pPr/>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FA2B0E-4818-9849-9CF1-1031FD4E1DAB}" type="datetimeFigureOut">
              <a:rPr lang="en-US" smtClean="0"/>
              <a:pPr/>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FA2B0E-4818-9849-9CF1-1031FD4E1DAB}" type="datetimeFigureOut">
              <a:rPr lang="en-US" smtClean="0"/>
              <a:pPr/>
              <a:t>12/5/18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FA2B0E-4818-9849-9CF1-1031FD4E1DAB}" type="datetimeFigureOut">
              <a:rPr lang="en-US" smtClean="0"/>
              <a:pPr/>
              <a:t>12/5/18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A2B0E-4818-9849-9CF1-1031FD4E1DAB}" type="datetimeFigureOut">
              <a:rPr lang="en-US" smtClean="0"/>
              <a:pPr/>
              <a:t>12/5/18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A2B0E-4818-9849-9CF1-1031FD4E1DAB}" type="datetimeFigureOut">
              <a:rPr lang="en-US" smtClean="0"/>
              <a:pPr/>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A2B0E-4818-9849-9CF1-1031FD4E1DAB}" type="datetimeFigureOut">
              <a:rPr lang="en-US" smtClean="0"/>
              <a:pPr/>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A2B0E-4818-9849-9CF1-1031FD4E1DAB}" type="datetimeFigureOut">
              <a:rPr lang="en-US" smtClean="0"/>
              <a:pPr/>
              <a:t>12/5/18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FF880-0947-DE4A-A522-D6CFE62BFC3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5B36CF-85BA-5543-B554-1A7CB1EF737C}" type="datetimeFigureOut">
              <a:rPr lang="en-US" smtClean="0">
                <a:solidFill>
                  <a:prstClr val="black">
                    <a:tint val="75000"/>
                  </a:prstClr>
                </a:solidFill>
              </a:rPr>
              <a:pPr/>
              <a:t>12/5/18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637B10-F615-FD40-B76E-C4EE94DB67D2}"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6997" y="664253"/>
            <a:ext cx="4750019" cy="1446550"/>
          </a:xfrm>
          <a:prstGeom prst="rect">
            <a:avLst/>
          </a:prstGeom>
          <a:noFill/>
        </p:spPr>
        <p:txBody>
          <a:bodyPr wrap="none" rtlCol="0">
            <a:spAutoFit/>
          </a:bodyPr>
          <a:lstStyle/>
          <a:p>
            <a:pPr algn="ctr"/>
            <a:r>
              <a:rPr lang="en-US" sz="4800" b="1" dirty="0">
                <a:latin typeface="Times New Roman"/>
                <a:cs typeface="Times New Roman"/>
              </a:rPr>
              <a:t>Physics Capstone</a:t>
            </a:r>
          </a:p>
          <a:p>
            <a:pPr algn="ctr"/>
            <a:r>
              <a:rPr lang="en-US" sz="4000" dirty="0">
                <a:latin typeface="Times New Roman"/>
                <a:cs typeface="Times New Roman"/>
              </a:rPr>
              <a:t>(PHYS 4195W)</a:t>
            </a:r>
          </a:p>
        </p:txBody>
      </p:sp>
      <p:sp>
        <p:nvSpPr>
          <p:cNvPr id="6" name="TextBox 5"/>
          <p:cNvSpPr txBox="1"/>
          <p:nvPr/>
        </p:nvSpPr>
        <p:spPr>
          <a:xfrm>
            <a:off x="722088" y="3711629"/>
            <a:ext cx="7436528" cy="2554545"/>
          </a:xfrm>
          <a:prstGeom prst="rect">
            <a:avLst/>
          </a:prstGeom>
          <a:noFill/>
        </p:spPr>
        <p:txBody>
          <a:bodyPr wrap="square" rtlCol="0">
            <a:spAutoFit/>
          </a:bodyPr>
          <a:lstStyle/>
          <a:p>
            <a:r>
              <a:rPr lang="en-US" sz="3200" dirty="0">
                <a:latin typeface="Times New Roman"/>
                <a:cs typeface="Times New Roman"/>
              </a:rPr>
              <a:t>Class #2</a:t>
            </a:r>
          </a:p>
          <a:p>
            <a:pPr marL="568325" indent="-457200">
              <a:buFont typeface="Arial" panose="020B0604020202020204" pitchFamily="34" charset="0"/>
              <a:buChar char="•"/>
            </a:pPr>
            <a:r>
              <a:rPr lang="en-US" sz="3200" dirty="0">
                <a:latin typeface="Times New Roman"/>
                <a:cs typeface="Times New Roman"/>
              </a:rPr>
              <a:t>Faculty Presentations</a:t>
            </a:r>
          </a:p>
          <a:p>
            <a:pPr marL="568325" indent="-457200">
              <a:buFont typeface="Arial" panose="020B0604020202020204" pitchFamily="34" charset="0"/>
              <a:buChar char="•"/>
            </a:pPr>
            <a:r>
              <a:rPr lang="en-US" sz="3200" dirty="0">
                <a:latin typeface="Times New Roman"/>
                <a:cs typeface="Times New Roman"/>
              </a:rPr>
              <a:t>Physics Research</a:t>
            </a:r>
          </a:p>
          <a:p>
            <a:pPr marL="568325" indent="-457200">
              <a:buFont typeface="Arial" panose="020B0604020202020204" pitchFamily="34" charset="0"/>
              <a:buChar char="•"/>
            </a:pPr>
            <a:r>
              <a:rPr lang="en-US" sz="3200" dirty="0">
                <a:latin typeface="Times New Roman"/>
                <a:cs typeface="Times New Roman"/>
              </a:rPr>
              <a:t>Research-Based Learning</a:t>
            </a:r>
          </a:p>
          <a:p>
            <a:pPr marL="568325" indent="-457200">
              <a:buFont typeface="Arial" panose="020B0604020202020204" pitchFamily="34" charset="0"/>
              <a:buChar char="•"/>
            </a:pPr>
            <a:r>
              <a:rPr lang="en-US" sz="3200" dirty="0">
                <a:latin typeface="Times New Roman"/>
                <a:cs typeface="Times New Roman"/>
              </a:rPr>
              <a:t>Research Methodology</a:t>
            </a:r>
          </a:p>
        </p:txBody>
      </p:sp>
    </p:spTree>
  </p:cSld>
  <p:clrMapOvr>
    <a:masterClrMapping/>
  </p:clrMapOvr>
  <p:transition>
    <p:sndAc>
      <p:end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185126" cy="553998"/>
          </a:xfrm>
          <a:prstGeom prst="rect">
            <a:avLst/>
          </a:prstGeom>
          <a:noFill/>
        </p:spPr>
        <p:txBody>
          <a:bodyPr wrap="none" rtlCol="0">
            <a:spAutoFit/>
          </a:bodyPr>
          <a:lstStyle/>
          <a:p>
            <a:r>
              <a:rPr lang="en-US" sz="3000" b="1" dirty="0">
                <a:solidFill>
                  <a:prstClr val="black"/>
                </a:solidFill>
                <a:latin typeface="Times New Roman"/>
                <a:cs typeface="Times New Roman"/>
              </a:rPr>
              <a:t>Physics Research: What &amp; Why?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p>
        </p:txBody>
      </p:sp>
      <p:sp>
        <p:nvSpPr>
          <p:cNvPr id="5" name="TextBox 4"/>
          <p:cNvSpPr txBox="1"/>
          <p:nvPr/>
        </p:nvSpPr>
        <p:spPr>
          <a:xfrm>
            <a:off x="539604" y="945630"/>
            <a:ext cx="8343139" cy="5509200"/>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Research (one of many possible definitions):</a:t>
            </a:r>
          </a:p>
          <a:p>
            <a:pPr marL="800100" lvl="1" indent="-342900">
              <a:spcAft>
                <a:spcPts val="600"/>
              </a:spcAft>
              <a:buFont typeface="Arial" panose="020B0604020202020204" pitchFamily="34" charset="0"/>
              <a:buChar char="•"/>
            </a:pPr>
            <a:r>
              <a:rPr lang="en-US" sz="2200" i="1" dirty="0">
                <a:latin typeface="Times New Roman" panose="02020603050405020304" pitchFamily="18" charset="0"/>
                <a:cs typeface="Times New Roman" panose="02020603050405020304" pitchFamily="18" charset="0"/>
              </a:rPr>
              <a:t>Investigation or experimentation aimed at the discovery and interpretation of facts, revision of accepted theories or laws in the light of new facts, or practical application of such new or revised theories or laws</a:t>
            </a:r>
          </a:p>
          <a:p>
            <a:pPr marL="342900" indent="-342900">
              <a:spcAft>
                <a:spcPts val="600"/>
              </a:spcAft>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 makes people do physics research?</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Find solutions to scientific and non-scientific problems</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Overcome problems occurring in our every day lives</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Solve open &amp; challenging problems</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Curiosity about the world around us</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Do creative &amp; innovative work</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Become famous</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Lots of fun!</a:t>
            </a:r>
          </a:p>
        </p:txBody>
      </p:sp>
    </p:spTree>
    <p:extLst>
      <p:ext uri="{BB962C8B-B14F-4D97-AF65-F5344CB8AC3E}">
        <p14:creationId xmlns:p14="http://schemas.microsoft.com/office/powerpoint/2010/main" val="194627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827353" cy="553998"/>
          </a:xfrm>
          <a:prstGeom prst="rect">
            <a:avLst/>
          </a:prstGeom>
          <a:noFill/>
        </p:spPr>
        <p:txBody>
          <a:bodyPr wrap="none" rtlCol="0">
            <a:spAutoFit/>
          </a:bodyPr>
          <a:lstStyle/>
          <a:p>
            <a:r>
              <a:rPr lang="en-US" sz="3000" b="1" dirty="0">
                <a:solidFill>
                  <a:prstClr val="black"/>
                </a:solidFill>
                <a:latin typeface="Times New Roman"/>
                <a:cs typeface="Times New Roman"/>
              </a:rPr>
              <a:t>In-Class vs Research-Based Learning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p>
        </p:txBody>
      </p:sp>
      <p:graphicFrame>
        <p:nvGraphicFramePr>
          <p:cNvPr id="6" name="Table 5">
            <a:extLst>
              <a:ext uri="{FF2B5EF4-FFF2-40B4-BE49-F238E27FC236}">
                <a16:creationId xmlns:a16="http://schemas.microsoft.com/office/drawing/2014/main" id="{D9D4F0B9-AD2C-954A-8F06-E1E05C070F3C}"/>
              </a:ext>
            </a:extLst>
          </p:cNvPr>
          <p:cNvGraphicFramePr>
            <a:graphicFrameLocks noGrp="1"/>
          </p:cNvGraphicFramePr>
          <p:nvPr>
            <p:extLst>
              <p:ext uri="{D42A27DB-BD31-4B8C-83A1-F6EECF244321}">
                <p14:modId xmlns:p14="http://schemas.microsoft.com/office/powerpoint/2010/main" val="3657393957"/>
              </p:ext>
            </p:extLst>
          </p:nvPr>
        </p:nvGraphicFramePr>
        <p:xfrm>
          <a:off x="539603" y="945629"/>
          <a:ext cx="8046720" cy="5608320"/>
        </p:xfrm>
        <a:graphic>
          <a:graphicData uri="http://schemas.openxmlformats.org/drawingml/2006/table">
            <a:tbl>
              <a:tblPr firstRow="1" bandRow="1">
                <a:tableStyleId>{5C22544A-7EE6-4342-B048-85BDC9FD1C3A}</a:tableStyleId>
              </a:tblPr>
              <a:tblGrid>
                <a:gridCol w="4023360">
                  <a:extLst>
                    <a:ext uri="{9D8B030D-6E8A-4147-A177-3AD203B41FA5}">
                      <a16:colId xmlns:a16="http://schemas.microsoft.com/office/drawing/2014/main" val="2861237715"/>
                    </a:ext>
                  </a:extLst>
                </a:gridCol>
                <a:gridCol w="4023360">
                  <a:extLst>
                    <a:ext uri="{9D8B030D-6E8A-4147-A177-3AD203B41FA5}">
                      <a16:colId xmlns:a16="http://schemas.microsoft.com/office/drawing/2014/main" val="800495732"/>
                    </a:ext>
                  </a:extLst>
                </a:gridCol>
              </a:tblGrid>
              <a:tr h="370840">
                <a:tc>
                  <a:txBody>
                    <a:bodyPr/>
                    <a:lstStyle/>
                    <a:p>
                      <a:r>
                        <a:rPr lang="en-US" sz="2200" dirty="0">
                          <a:latin typeface="Times New Roman" panose="02020603050405020304" pitchFamily="18" charset="0"/>
                          <a:cs typeface="Times New Roman" panose="02020603050405020304" pitchFamily="18" charset="0"/>
                        </a:rPr>
                        <a:t>In-Class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Research-Based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38522107"/>
                  </a:ext>
                </a:extLst>
              </a:tr>
              <a:tr h="370840">
                <a:tc>
                  <a:txBody>
                    <a:bodyPr/>
                    <a:lstStyle/>
                    <a:p>
                      <a:r>
                        <a:rPr lang="en-US" sz="2200" dirty="0">
                          <a:latin typeface="Times New Roman" panose="02020603050405020304" pitchFamily="18" charset="0"/>
                          <a:cs typeface="Times New Roman" panose="02020603050405020304" pitchFamily="18" charset="0"/>
                        </a:rPr>
                        <a:t>Textbook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Various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2796055"/>
                  </a:ext>
                </a:extLst>
              </a:tr>
              <a:tr h="370840">
                <a:tc>
                  <a:txBody>
                    <a:bodyPr/>
                    <a:lstStyle/>
                    <a:p>
                      <a:r>
                        <a:rPr lang="en-US" sz="2200" dirty="0">
                          <a:latin typeface="Times New Roman" panose="02020603050405020304" pitchFamily="18" charset="0"/>
                          <a:cs typeface="Times New Roman" panose="02020603050405020304" pitchFamily="18" charset="0"/>
                        </a:rPr>
                        <a:t>Periodic teaching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Occasional training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9104037"/>
                  </a:ext>
                </a:extLst>
              </a:tr>
              <a:tr h="370840">
                <a:tc>
                  <a:txBody>
                    <a:bodyPr/>
                    <a:lstStyle/>
                    <a:p>
                      <a:r>
                        <a:rPr lang="en-US" sz="2200" dirty="0">
                          <a:latin typeface="Times New Roman" panose="02020603050405020304" pitchFamily="18" charset="0"/>
                          <a:cs typeface="Times New Roman" panose="02020603050405020304" pitchFamily="18" charset="0"/>
                        </a:rPr>
                        <a:t>Professor available at given times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Supervisor available occasionally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9229399"/>
                  </a:ext>
                </a:extLst>
              </a:tr>
              <a:tr h="370840">
                <a:tc>
                  <a:txBody>
                    <a:bodyPr/>
                    <a:lstStyle/>
                    <a:p>
                      <a:r>
                        <a:rPr lang="en-US" sz="2200" dirty="0">
                          <a:latin typeface="Times New Roman" panose="02020603050405020304" pitchFamily="18" charset="0"/>
                          <a:cs typeface="Times New Roman" panose="02020603050405020304" pitchFamily="18" charset="0"/>
                        </a:rPr>
                        <a:t>Periodic deadlines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One deadline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484802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Peers working on the same task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Peers working on different tasks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9251403"/>
                  </a:ext>
                </a:extLst>
              </a:tr>
              <a:tr h="370840">
                <a:tc>
                  <a:txBody>
                    <a:bodyPr/>
                    <a:lstStyle/>
                    <a:p>
                      <a:r>
                        <a:rPr lang="en-US" sz="2200" dirty="0">
                          <a:latin typeface="Times New Roman" panose="02020603050405020304" pitchFamily="18" charset="0"/>
                          <a:cs typeface="Times New Roman" panose="02020603050405020304" pitchFamily="18" charset="0"/>
                        </a:rPr>
                        <a:t>Information and tools you need are readily 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You have to find the information and tools you need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8847060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Path to the solution clearly defined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You have to determine the path to the solution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478692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Your work is valuable only if you obtain the right answer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Your work is valuable regardless the answer you obtain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5260550"/>
                  </a:ext>
                </a:extLst>
              </a:tr>
              <a:tr h="370840">
                <a:tc>
                  <a:txBody>
                    <a:bodyPr/>
                    <a:lstStyle/>
                    <a:p>
                      <a:r>
                        <a:rPr lang="en-US" sz="2200" dirty="0">
                          <a:latin typeface="Times New Roman" panose="02020603050405020304" pitchFamily="18" charset="0"/>
                          <a:cs typeface="Times New Roman" panose="02020603050405020304" pitchFamily="18" charset="0"/>
                        </a:rPr>
                        <a:t>Professor knows the right answer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Supervisor works with you to find the right answer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7712406"/>
                  </a:ext>
                </a:extLst>
              </a:tr>
            </a:tbl>
          </a:graphicData>
        </a:graphic>
      </p:graphicFrame>
    </p:spTree>
    <p:extLst>
      <p:ext uri="{BB962C8B-B14F-4D97-AF65-F5344CB8AC3E}">
        <p14:creationId xmlns:p14="http://schemas.microsoft.com/office/powerpoint/2010/main" val="417938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283900" cy="553998"/>
          </a:xfrm>
          <a:prstGeom prst="rect">
            <a:avLst/>
          </a:prstGeom>
          <a:noFill/>
        </p:spPr>
        <p:txBody>
          <a:bodyPr wrap="none" rtlCol="0">
            <a:spAutoFit/>
          </a:bodyPr>
          <a:lstStyle/>
          <a:p>
            <a:r>
              <a:rPr lang="en-US" sz="3000" b="1" dirty="0">
                <a:solidFill>
                  <a:prstClr val="black"/>
                </a:solidFill>
                <a:latin typeface="Times New Roman"/>
                <a:cs typeface="Times New Roman"/>
              </a:rPr>
              <a:t>Working with your Research Adviser</a:t>
            </a:r>
          </a:p>
        </p:txBody>
      </p:sp>
      <p:sp>
        <p:nvSpPr>
          <p:cNvPr id="6" name="TextBox 5">
            <a:extLst>
              <a:ext uri="{FF2B5EF4-FFF2-40B4-BE49-F238E27FC236}">
                <a16:creationId xmlns:a16="http://schemas.microsoft.com/office/drawing/2014/main" id="{321F55F4-163A-DB43-870E-F52324D7BEBB}"/>
              </a:ext>
            </a:extLst>
          </p:cNvPr>
          <p:cNvSpPr txBox="1"/>
          <p:nvPr/>
        </p:nvSpPr>
        <p:spPr>
          <a:xfrm>
            <a:off x="539603" y="945629"/>
            <a:ext cx="7049915" cy="5478423"/>
          </a:xfrm>
          <a:prstGeom prst="rect">
            <a:avLst/>
          </a:prstGeom>
          <a:noFill/>
        </p:spPr>
        <p:txBody>
          <a:bodyPr wrap="square" rtlCol="0">
            <a:spAutoFit/>
          </a:bodyPr>
          <a:lstStyle/>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Establish expectations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Effort and deliverables (from both sides!)</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Establish modes of communication</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For times that your adviser is present and for times that they are not present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Ask who else you can use as a resource</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Establish meeting schedule</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Include milestones during the project</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Come prepared to meetings and/or training</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Learn how to send polite yet effective e-mails</a:t>
            </a:r>
            <a:endParaRPr lang="en-US" sz="2400" dirty="0">
              <a:latin typeface="Cambria" panose="02040503050406030204" pitchFamily="18" charset="0"/>
              <a:ea typeface="MS Mincho" panose="02020609040205080304" pitchFamily="49" charset="-128"/>
              <a:cs typeface="Times New Roman" panose="02020603050405020304" pitchFamily="18" charset="0"/>
            </a:endParaRPr>
          </a:p>
          <a:p>
            <a:pPr marL="171450" indent="-171450">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rPr>
              <a:t>Learn how to make notes and send effective reports</a:t>
            </a:r>
          </a:p>
          <a:p>
            <a:pPr marL="342900" indent="-342900">
              <a:buFont typeface="Arial" panose="020B0604020202020204" pitchFamily="34" charset="0"/>
              <a:buChar char="•"/>
            </a:pPr>
            <a:endParaRPr lang="en-US" sz="1200" dirty="0">
              <a:solidFill>
                <a:prstClr val="black"/>
              </a:solidFill>
              <a:latin typeface="Times New Roman" panose="02020603050405020304" pitchFamily="18" charset="0"/>
              <a:ea typeface="MS Mincho" panose="02020609040205080304" pitchFamily="49" charset="-128"/>
              <a:cs typeface="Times New Roman"/>
            </a:endParaRPr>
          </a:p>
          <a:p>
            <a:pPr marL="342900" indent="-342900">
              <a:buFont typeface="Arial" panose="020B0604020202020204" pitchFamily="34" charset="0"/>
              <a:buChar char="•"/>
            </a:pPr>
            <a:r>
              <a:rPr lang="en-US" sz="2400" dirty="0">
                <a:solidFill>
                  <a:prstClr val="black"/>
                </a:solidFill>
                <a:latin typeface="Times New Roman" panose="02020603050405020304" pitchFamily="18" charset="0"/>
                <a:ea typeface="MS Mincho" panose="02020609040205080304" pitchFamily="49" charset="-128"/>
                <a:cs typeface="Times New Roman"/>
              </a:rPr>
              <a:t>Learn when and how to ask for help</a:t>
            </a:r>
            <a:endParaRPr lang="en-US" sz="2400" dirty="0">
              <a:solidFill>
                <a:prstClr val="black"/>
              </a:solidFill>
              <a:latin typeface="Times New Roman"/>
              <a:cs typeface="Times New Roman"/>
            </a:endParaRPr>
          </a:p>
        </p:txBody>
      </p:sp>
    </p:spTree>
    <p:extLst>
      <p:ext uri="{BB962C8B-B14F-4D97-AF65-F5344CB8AC3E}">
        <p14:creationId xmlns:p14="http://schemas.microsoft.com/office/powerpoint/2010/main" val="323692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924862" cy="553998"/>
          </a:xfrm>
          <a:prstGeom prst="rect">
            <a:avLst/>
          </a:prstGeom>
          <a:noFill/>
        </p:spPr>
        <p:txBody>
          <a:bodyPr wrap="none" rtlCol="0">
            <a:spAutoFit/>
          </a:bodyPr>
          <a:lstStyle/>
          <a:p>
            <a:r>
              <a:rPr lang="en-US" sz="3000" b="1" dirty="0">
                <a:solidFill>
                  <a:prstClr val="black"/>
                </a:solidFill>
                <a:latin typeface="Times New Roman"/>
                <a:cs typeface="Times New Roman"/>
              </a:rPr>
              <a:t>General Research Methodology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112905" cy="5078313"/>
          </a:xfrm>
          <a:prstGeom prst="rect">
            <a:avLst/>
          </a:prstGeom>
          <a:noFill/>
        </p:spPr>
        <p:txBody>
          <a:bodyPr wrap="square" rtlCol="0">
            <a:spAutoFit/>
          </a:bodyPr>
          <a:lstStyle/>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Selection of research topic</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Definition of research problem</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Literature study</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Formulation of research question</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Designing the research</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Obtaining funding for research</a:t>
            </a:r>
          </a:p>
          <a:p>
            <a:pPr lvl="1"/>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Performing the research</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Analysis, interpretation and/or discussion of the results</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Presentation of work &amp; results</a:t>
            </a:r>
          </a:p>
        </p:txBody>
      </p:sp>
    </p:spTree>
    <p:extLst>
      <p:ext uri="{BB962C8B-B14F-4D97-AF65-F5344CB8AC3E}">
        <p14:creationId xmlns:p14="http://schemas.microsoft.com/office/powerpoint/2010/main" val="339195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705746" cy="553998"/>
          </a:xfrm>
          <a:prstGeom prst="rect">
            <a:avLst/>
          </a:prstGeom>
          <a:noFill/>
        </p:spPr>
        <p:txBody>
          <a:bodyPr wrap="none" rtlCol="0">
            <a:spAutoFit/>
          </a:bodyPr>
          <a:lstStyle/>
          <a:p>
            <a:r>
              <a:rPr lang="en-US" sz="3000" b="1" dirty="0">
                <a:solidFill>
                  <a:prstClr val="black"/>
                </a:solidFill>
                <a:latin typeface="Times New Roman"/>
                <a:cs typeface="Times New Roman"/>
              </a:rPr>
              <a:t>Structure of Capstone Research Project</a:t>
            </a: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112905" cy="5386090"/>
          </a:xfrm>
          <a:prstGeom prst="rect">
            <a:avLst/>
          </a:prstGeom>
          <a:noFill/>
        </p:spPr>
        <p:txBody>
          <a:bodyPr wrap="square" rtlCol="0">
            <a:spAutoFit/>
          </a:bodyPr>
          <a:lstStyle/>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Definition of the research question</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Selection of topic, definition of problem, design of research</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Done by research adviser, sometimes together with student</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Literature study on the research topic</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Initial literature provided by adviser</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Follow-up literature provided and/or search by student</a:t>
            </a:r>
          </a:p>
          <a:p>
            <a:pPr lvl="1"/>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Performing the research</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Data analysis, modeling, experimenting, doing simulations, building instrumentation, etc.</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Regular interactions with the research adviser</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Analysis, interpretation and/or discussion of the results</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Presentation of work &amp; results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Oral &amp; written  </a:t>
            </a:r>
            <a:r>
              <a:rPr lang="en-US" sz="2200" dirty="0">
                <a:latin typeface="Times New Roman" panose="02020603050405020304" pitchFamily="18" charset="0"/>
                <a:ea typeface="MS Mincho" panose="02020609040205080304" pitchFamily="49" charset="-128"/>
                <a:cs typeface="Times New Roman" panose="02020603050405020304" pitchFamily="18" charset="0"/>
                <a:sym typeface="Wingdings" pitchFamily="2" charset="2"/>
              </a:rPr>
              <a:t>  report, poster &amp; presentation</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69831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757829" cy="553998"/>
          </a:xfrm>
          <a:prstGeom prst="rect">
            <a:avLst/>
          </a:prstGeom>
          <a:noFill/>
        </p:spPr>
        <p:txBody>
          <a:bodyPr wrap="none" rtlCol="0">
            <a:spAutoFit/>
          </a:bodyPr>
          <a:lstStyle/>
          <a:p>
            <a:r>
              <a:rPr lang="en-US" sz="3000" b="1" dirty="0">
                <a:solidFill>
                  <a:prstClr val="black"/>
                </a:solidFill>
                <a:latin typeface="Times New Roman"/>
                <a:cs typeface="Times New Roman"/>
              </a:rPr>
              <a:t>Starting Capstone Research: Literature Study</a:t>
            </a: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112905" cy="5601533"/>
          </a:xfrm>
          <a:prstGeom prst="rect">
            <a:avLst/>
          </a:prstGeom>
          <a:noFill/>
        </p:spPr>
        <p:txBody>
          <a:bodyPr wrap="square" rtlCol="0">
            <a:spAutoFit/>
          </a:bodyPr>
          <a:lstStyle/>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Context of the research project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Big picture of which your project is a small puzzle piece</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Motivation for the research area and your project</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Information and tools for the research project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Some are given, others you have to find yourself</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Understand the research question of your project</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Literature study can/will continue during the project</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Study literature carefully</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Make a list of questions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Try to find answers yourself first, e.g. through references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Discuss open questions with your research adviser</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Check your understanding with your research adviser</a:t>
            </a:r>
          </a:p>
          <a:p>
            <a:pPr marL="342900" indent="-342900">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Literature study will (partly) become introduction of report</a:t>
            </a:r>
          </a:p>
        </p:txBody>
      </p:sp>
    </p:spTree>
    <p:extLst>
      <p:ext uri="{BB962C8B-B14F-4D97-AF65-F5344CB8AC3E}">
        <p14:creationId xmlns:p14="http://schemas.microsoft.com/office/powerpoint/2010/main" val="88548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279429" cy="553998"/>
          </a:xfrm>
          <a:prstGeom prst="rect">
            <a:avLst/>
          </a:prstGeom>
          <a:noFill/>
        </p:spPr>
        <p:txBody>
          <a:bodyPr wrap="none" rtlCol="0">
            <a:spAutoFit/>
          </a:bodyPr>
          <a:lstStyle/>
          <a:p>
            <a:r>
              <a:rPr lang="en-US" sz="3000" b="1" dirty="0">
                <a:solidFill>
                  <a:prstClr val="black"/>
                </a:solidFill>
                <a:latin typeface="Times New Roman"/>
                <a:cs typeface="Times New Roman"/>
              </a:rPr>
              <a:t>Research Ethics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Team presentations – Homework</a:t>
            </a:r>
            <a:r>
              <a:rPr lang="en-US" sz="2400" dirty="0">
                <a:solidFill>
                  <a:prstClr val="black"/>
                </a:solidFill>
                <a:latin typeface="Times New Roman"/>
                <a:cs typeface="Times New Roman"/>
              </a:rPr>
              <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604397" cy="5724644"/>
          </a:xfrm>
          <a:prstGeom prst="rect">
            <a:avLst/>
          </a:prstGeom>
          <a:noFill/>
        </p:spPr>
        <p:txBody>
          <a:bodyPr wrap="square" rtlCol="0">
            <a:spAutoFit/>
          </a:bodyPr>
          <a:lstStyle/>
          <a:p>
            <a:pPr marR="0" lvl="0">
              <a:spcBef>
                <a:spcPts val="0"/>
              </a:spcBef>
              <a:spcAft>
                <a:spcPts val="0"/>
              </a:spcAft>
            </a:pPr>
            <a:r>
              <a:rPr lang="en-US" sz="2400" i="1" dirty="0">
                <a:latin typeface="Times New Roman" panose="02020603050405020304" pitchFamily="18" charset="0"/>
                <a:ea typeface="MS Mincho" panose="02020609040205080304" pitchFamily="49" charset="-128"/>
                <a:cs typeface="Times New Roman" panose="02020603050405020304" pitchFamily="18" charset="0"/>
              </a:rPr>
              <a:t>On Being a Scientist: A Guide to Responsible Conduct in Research</a:t>
            </a:r>
          </a:p>
          <a:p>
            <a:pPr marR="0" lvl="0">
              <a:spcBef>
                <a:spcPts val="0"/>
              </a:spcBef>
              <a:spcAft>
                <a:spcPts val="0"/>
              </a:spcAft>
            </a:pPr>
            <a:r>
              <a:rPr lang="en-US" sz="2200" dirty="0">
                <a:latin typeface="Times New Roman" panose="02020603050405020304" pitchFamily="18" charset="0"/>
                <a:ea typeface="MS Mincho" panose="02020609040205080304" pitchFamily="49" charset="-128"/>
                <a:cs typeface="Times New Roman" panose="02020603050405020304" pitchFamily="18" charset="0"/>
              </a:rPr>
              <a:t>3</a:t>
            </a:r>
            <a:r>
              <a:rPr lang="en-US" sz="2200" baseline="30000" dirty="0">
                <a:latin typeface="Times New Roman" panose="02020603050405020304" pitchFamily="18" charset="0"/>
                <a:ea typeface="MS Mincho" panose="02020609040205080304" pitchFamily="49" charset="-128"/>
                <a:cs typeface="Times New Roman" panose="02020603050405020304" pitchFamily="18" charset="0"/>
              </a:rPr>
              <a:t>rd</a:t>
            </a:r>
            <a:r>
              <a:rPr lang="en-US" sz="2200" dirty="0">
                <a:latin typeface="Times New Roman" panose="02020603050405020304" pitchFamily="18" charset="0"/>
                <a:ea typeface="MS Mincho" panose="02020609040205080304" pitchFamily="49" charset="-128"/>
                <a:cs typeface="Times New Roman" panose="02020603050405020304" pitchFamily="18" charset="0"/>
              </a:rPr>
              <a:t> Edition; Committee on Science, Engineering, and Public Policy; National Academy of Sciences, National Academy of Engineering, and Institute of Medicine of the National Academies</a:t>
            </a:r>
          </a:p>
          <a:p>
            <a:pPr marR="0" lvl="0">
              <a:spcBef>
                <a:spcPts val="0"/>
              </a:spcBef>
              <a:spcAft>
                <a:spcPts val="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All: Introduction to the Responsible Conduct of Research</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1: Advising and Mentoring</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2: The Treatment of Data</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3: Mistakes and Negligence</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4: Research Misconduct</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5: Responding to Suspected Violations of Professional Standards</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6: Human Participants and Animal Subjects in Research</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7: Sharing of Research Results</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8: Authorship and the Allocation of Credit</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9: Intellectual Property</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10: Competing Interests, Commitments and Values</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All: The Researcher in Society</a:t>
            </a:r>
          </a:p>
        </p:txBody>
      </p:sp>
    </p:spTree>
    <p:extLst>
      <p:ext uri="{BB962C8B-B14F-4D97-AF65-F5344CB8AC3E}">
        <p14:creationId xmlns:p14="http://schemas.microsoft.com/office/powerpoint/2010/main" val="2964226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279429" cy="553998"/>
          </a:xfrm>
          <a:prstGeom prst="rect">
            <a:avLst/>
          </a:prstGeom>
          <a:noFill/>
        </p:spPr>
        <p:txBody>
          <a:bodyPr wrap="none" rtlCol="0">
            <a:spAutoFit/>
          </a:bodyPr>
          <a:lstStyle/>
          <a:p>
            <a:r>
              <a:rPr lang="en-US" sz="3000" b="1" dirty="0">
                <a:solidFill>
                  <a:prstClr val="black"/>
                </a:solidFill>
                <a:latin typeface="Times New Roman"/>
                <a:cs typeface="Times New Roman"/>
              </a:rPr>
              <a:t>Research Ethics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Team presentations – Homework</a:t>
            </a:r>
            <a:r>
              <a:rPr lang="en-US" sz="2400" dirty="0">
                <a:solidFill>
                  <a:prstClr val="black"/>
                </a:solidFill>
                <a:latin typeface="Times New Roman"/>
                <a:cs typeface="Times New Roman"/>
              </a:rPr>
              <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502797" cy="4924425"/>
          </a:xfrm>
          <a:prstGeom prst="rect">
            <a:avLst/>
          </a:prstGeom>
          <a:noFill/>
        </p:spPr>
        <p:txBody>
          <a:bodyPr wrap="square" rtlCol="0">
            <a:spAutoFit/>
          </a:bodyPr>
          <a:lstStyle/>
          <a:p>
            <a:pPr marR="0" lvl="0">
              <a:spcBef>
                <a:spcPts val="0"/>
              </a:spcBef>
              <a:spcAft>
                <a:spcPts val="0"/>
              </a:spcAft>
            </a:pPr>
            <a:r>
              <a:rPr lang="en-US" sz="2400" i="1" dirty="0">
                <a:latin typeface="Times New Roman" panose="02020603050405020304" pitchFamily="18" charset="0"/>
                <a:ea typeface="MS Mincho" panose="02020609040205080304" pitchFamily="49" charset="-128"/>
                <a:cs typeface="Times New Roman" panose="02020603050405020304" pitchFamily="18" charset="0"/>
              </a:rPr>
              <a:t>On Being a Scientist: A Guide to Responsible Conduct in Research</a:t>
            </a:r>
          </a:p>
          <a:p>
            <a:pPr marR="0" lvl="0">
              <a:spcBef>
                <a:spcPts val="0"/>
              </a:spcBef>
              <a:spcAft>
                <a:spcPts val="0"/>
              </a:spcAft>
            </a:pPr>
            <a:r>
              <a:rPr lang="en-US" sz="2200" dirty="0">
                <a:latin typeface="Times New Roman" panose="02020603050405020304" pitchFamily="18" charset="0"/>
                <a:ea typeface="MS Mincho" panose="02020609040205080304" pitchFamily="49" charset="-128"/>
                <a:cs typeface="Times New Roman" panose="02020603050405020304" pitchFamily="18" charset="0"/>
              </a:rPr>
              <a:t>3</a:t>
            </a:r>
            <a:r>
              <a:rPr lang="en-US" sz="2200" baseline="30000" dirty="0">
                <a:latin typeface="Times New Roman" panose="02020603050405020304" pitchFamily="18" charset="0"/>
                <a:ea typeface="MS Mincho" panose="02020609040205080304" pitchFamily="49" charset="-128"/>
                <a:cs typeface="Times New Roman" panose="02020603050405020304" pitchFamily="18" charset="0"/>
              </a:rPr>
              <a:t>rd</a:t>
            </a:r>
            <a:r>
              <a:rPr lang="en-US" sz="2200" dirty="0">
                <a:latin typeface="Times New Roman" panose="02020603050405020304" pitchFamily="18" charset="0"/>
                <a:ea typeface="MS Mincho" panose="02020609040205080304" pitchFamily="49" charset="-128"/>
                <a:cs typeface="Times New Roman" panose="02020603050405020304" pitchFamily="18" charset="0"/>
              </a:rPr>
              <a:t> Edition; Committee on Science, Engineering, and Public Policy; National Academy of Sciences, National Academy of Engineering, and Institute of Medicine of the National Academies</a:t>
            </a:r>
          </a:p>
          <a:p>
            <a:pPr marR="0" lvl="0">
              <a:spcBef>
                <a:spcPts val="0"/>
              </a:spcBef>
              <a:spcAft>
                <a:spcPts val="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Every team of two students will present in Tuesday’s class: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The three main points of their chapter (</a:t>
            </a:r>
            <a:r>
              <a:rPr lang="en-US" sz="2200" i="1" dirty="0">
                <a:latin typeface="Times New Roman" panose="02020603050405020304" pitchFamily="18" charset="0"/>
                <a:ea typeface="MS Mincho" panose="02020609040205080304" pitchFamily="49" charset="-128"/>
                <a:cs typeface="Times New Roman" panose="02020603050405020304" pitchFamily="18" charset="0"/>
              </a:rPr>
              <a:t>3 pts.</a:t>
            </a:r>
            <a:r>
              <a:rPr lang="en-US" sz="2200" dirty="0">
                <a:latin typeface="Times New Roman" panose="02020603050405020304" pitchFamily="18" charset="0"/>
                <a:ea typeface="MS Mincho" panose="02020609040205080304" pitchFamily="49" charset="-128"/>
                <a:cs typeface="Times New Roman" panose="02020603050405020304" pitchFamily="18" charset="0"/>
              </a:rPr>
              <a: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 summary of their case study (</a:t>
            </a:r>
            <a:r>
              <a:rPr lang="en-US" sz="2200" i="1" dirty="0">
                <a:latin typeface="Times New Roman" panose="02020603050405020304" pitchFamily="18" charset="0"/>
                <a:ea typeface="MS Mincho" panose="02020609040205080304" pitchFamily="49" charset="-128"/>
                <a:cs typeface="Times New Roman" panose="02020603050405020304" pitchFamily="18" charset="0"/>
              </a:rPr>
              <a:t>2 pts.</a:t>
            </a:r>
            <a:r>
              <a:rPr lang="en-US" sz="2200" dirty="0">
                <a:latin typeface="Times New Roman" panose="02020603050405020304" pitchFamily="18" charset="0"/>
                <a:ea typeface="MS Mincho" panose="02020609040205080304" pitchFamily="49" charset="-128"/>
                <a:cs typeface="Times New Roman" panose="02020603050405020304" pitchFamily="18" charset="0"/>
              </a:rPr>
              <a: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 discussion of two questions at the end of their case study (</a:t>
            </a:r>
            <a:r>
              <a:rPr lang="en-US" sz="2200" i="1" dirty="0">
                <a:latin typeface="Times New Roman" panose="02020603050405020304" pitchFamily="18" charset="0"/>
                <a:ea typeface="MS Mincho" panose="02020609040205080304" pitchFamily="49" charset="-128"/>
                <a:cs typeface="Times New Roman" panose="02020603050405020304" pitchFamily="18" charset="0"/>
              </a:rPr>
              <a:t>3 pts.</a:t>
            </a:r>
            <a:r>
              <a:rPr lang="en-US" sz="2200" dirty="0">
                <a:latin typeface="Times New Roman" panose="02020603050405020304" pitchFamily="18" charset="0"/>
                <a:ea typeface="MS Mincho" panose="02020609040205080304" pitchFamily="49" charset="-128"/>
                <a:cs typeface="Times New Roman" panose="02020603050405020304" pitchFamily="18" charset="0"/>
              </a:rPr>
              <a: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An open question to the class related to their chapter (</a:t>
            </a:r>
            <a:r>
              <a:rPr lang="en-US" sz="2200" i="1" dirty="0">
                <a:latin typeface="Times New Roman" panose="02020603050405020304" pitchFamily="18" charset="0"/>
                <a:ea typeface="MS Mincho" panose="02020609040205080304" pitchFamily="49" charset="-128"/>
                <a:cs typeface="Times New Roman" panose="02020603050405020304" pitchFamily="18" charset="0"/>
              </a:rPr>
              <a:t>2 pts.</a:t>
            </a:r>
            <a:r>
              <a:rPr lang="en-US" sz="2200" dirty="0">
                <a:latin typeface="Times New Roman" panose="02020603050405020304" pitchFamily="18" charset="0"/>
                <a:ea typeface="MS Mincho" panose="02020609040205080304" pitchFamily="49" charset="-128"/>
                <a:cs typeface="Times New Roman" panose="02020603050405020304" pitchFamily="18" charset="0"/>
              </a:rPr>
              <a:t>)</a:t>
            </a:r>
          </a:p>
          <a:p>
            <a:pPr marL="342900" indent="-342900">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No slides for the presentations</a:t>
            </a:r>
          </a:p>
          <a:p>
            <a:pPr marL="342900" indent="-342900">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4 minutes maximum per team</a:t>
            </a:r>
          </a:p>
          <a:p>
            <a:pPr marL="342900" indent="-342900">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Make sure that the presentation time for both team members is equal</a:t>
            </a:r>
          </a:p>
        </p:txBody>
      </p:sp>
    </p:spTree>
    <p:extLst>
      <p:ext uri="{BB962C8B-B14F-4D97-AF65-F5344CB8AC3E}">
        <p14:creationId xmlns:p14="http://schemas.microsoft.com/office/powerpoint/2010/main" val="1515894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0000FF"/>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latin typeface="Times New Roman"/>
            <a:cs typeface="Times New Roman"/>
          </a:defRPr>
        </a:defPPr>
      </a:lstStyle>
    </a:tx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latin typeface="Times New Roman"/>
            <a:cs typeface="Times New Roman"/>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17187</TotalTime>
  <Words>837</Words>
  <Application>Microsoft Macintosh PowerPoint</Application>
  <PresentationFormat>On-screen Show (4:3)</PresentationFormat>
  <Paragraphs>144</Paragraphs>
  <Slides>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MS Mincho</vt:lpstr>
      <vt:lpstr>MS PGothic</vt:lpstr>
      <vt:lpstr>Arial</vt:lpstr>
      <vt:lpstr>Calibri</vt:lpstr>
      <vt:lpstr>Cambria</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Bethany Cobb</dc:creator>
  <cp:lastModifiedBy>Microsoft Office User</cp:lastModifiedBy>
  <cp:revision>431</cp:revision>
  <cp:lastPrinted>2016-08-30T14:25:03Z</cp:lastPrinted>
  <dcterms:created xsi:type="dcterms:W3CDTF">2013-06-05T22:34:26Z</dcterms:created>
  <dcterms:modified xsi:type="dcterms:W3CDTF">2018-12-05T22:20:36Z</dcterms:modified>
</cp:coreProperties>
</file>