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8" r:id="rId2"/>
    <p:sldId id="359" r:id="rId3"/>
    <p:sldId id="406" r:id="rId4"/>
    <p:sldId id="397" r:id="rId5"/>
    <p:sldId id="392" r:id="rId6"/>
    <p:sldId id="396" r:id="rId7"/>
    <p:sldId id="393" r:id="rId8"/>
    <p:sldId id="394" r:id="rId9"/>
    <p:sldId id="395" r:id="rId10"/>
    <p:sldId id="398" r:id="rId11"/>
    <p:sldId id="375" r:id="rId12"/>
    <p:sldId id="399" r:id="rId13"/>
    <p:sldId id="400" r:id="rId14"/>
    <p:sldId id="401" r:id="rId15"/>
    <p:sldId id="402" r:id="rId16"/>
    <p:sldId id="403" r:id="rId17"/>
    <p:sldId id="404" r:id="rId18"/>
    <p:sldId id="405" r:id="rId19"/>
    <p:sldId id="39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3" autoAdjust="0"/>
    <p:restoredTop sz="99351" autoAdjust="0"/>
  </p:normalViewPr>
  <p:slideViewPr>
    <p:cSldViewPr snapToGrid="0" snapToObjects="1" showGuides="1">
      <p:cViewPr varScale="1">
        <p:scale>
          <a:sx n="84" d="100"/>
          <a:sy n="84" d="100"/>
        </p:scale>
        <p:origin x="880"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news/gravitational-waves-discovery-now-officially-dead-1.16830" TargetMode="External"/><Relationship Id="rId2" Type="http://schemas.openxmlformats.org/officeDocument/2006/relationships/hyperlink" Target="https://www.nature.com/news/forsaken-pentaquark-particle-spotted-at-cern-1.17968" TargetMode="External"/><Relationship Id="rId1" Type="http://schemas.openxmlformats.org/officeDocument/2006/relationships/slideLayout" Target="../slideLayouts/slideLayout1.xml"/><Relationship Id="rId5" Type="http://schemas.openxmlformats.org/officeDocument/2006/relationships/hyperlink" Target="https://www.nature.com/news/neutrinos-not-faster-than-light-1.10249" TargetMode="External"/><Relationship Id="rId4" Type="http://schemas.openxmlformats.org/officeDocument/2006/relationships/hyperlink" Target="https://www.mnn.com/earth-matters/space/stories/the-controversy-behind-the-worlds-next-great-telesc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9" cy="1446550"/>
          </a:xfrm>
          <a:prstGeom prst="rect">
            <a:avLst/>
          </a:prstGeom>
          <a:noFill/>
        </p:spPr>
        <p:txBody>
          <a:bodyPr wrap="none" rtlCol="0">
            <a:spAutoFit/>
          </a:bodyPr>
          <a:lstStyle/>
          <a:p>
            <a:pPr algn="ctr"/>
            <a:r>
              <a:rPr lang="en-US" sz="4800" b="1" dirty="0">
                <a:latin typeface="Times New Roman"/>
                <a:cs typeface="Times New Roman"/>
              </a:rPr>
              <a:t>Physics Capstone</a:t>
            </a:r>
          </a:p>
          <a:p>
            <a:pPr algn="ctr"/>
            <a:r>
              <a:rPr lang="en-US" sz="4000" dirty="0">
                <a:latin typeface="Times New Roman"/>
                <a:cs typeface="Times New Roman"/>
              </a:rPr>
              <a:t>(PHYS 4195W)</a:t>
            </a:r>
          </a:p>
        </p:txBody>
      </p:sp>
      <p:sp>
        <p:nvSpPr>
          <p:cNvPr id="6" name="TextBox 5"/>
          <p:cNvSpPr txBox="1"/>
          <p:nvPr/>
        </p:nvSpPr>
        <p:spPr>
          <a:xfrm>
            <a:off x="722088" y="3711629"/>
            <a:ext cx="7436528" cy="1569660"/>
          </a:xfrm>
          <a:prstGeom prst="rect">
            <a:avLst/>
          </a:prstGeom>
          <a:noFill/>
        </p:spPr>
        <p:txBody>
          <a:bodyPr wrap="square" rtlCol="0">
            <a:spAutoFit/>
          </a:bodyPr>
          <a:lstStyle/>
          <a:p>
            <a:r>
              <a:rPr lang="en-US" sz="3200" dirty="0">
                <a:latin typeface="Times New Roman"/>
                <a:cs typeface="Times New Roman"/>
              </a:rPr>
              <a:t>Class #12</a:t>
            </a:r>
          </a:p>
          <a:p>
            <a:pPr marL="568325" indent="-457200">
              <a:buFont typeface="Arial" panose="020B0604020202020204" pitchFamily="34" charset="0"/>
              <a:buChar char="•"/>
            </a:pPr>
            <a:r>
              <a:rPr lang="en-US" sz="3200" dirty="0">
                <a:latin typeface="Times New Roman"/>
                <a:cs typeface="Times New Roman"/>
              </a:rPr>
              <a:t>Physicists in Society</a:t>
            </a:r>
          </a:p>
          <a:p>
            <a:pPr marL="568325" indent="-457200">
              <a:buFont typeface="Arial" panose="020B0604020202020204" pitchFamily="34" charset="0"/>
              <a:buChar char="•"/>
            </a:pPr>
            <a:r>
              <a:rPr lang="en-US" sz="3200" dirty="0">
                <a:latin typeface="Times New Roman"/>
                <a:cs typeface="Times New Roman"/>
              </a:rPr>
              <a:t>Physics as a Community</a:t>
            </a: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of 3 students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812536" cy="553998"/>
          </a:xfrm>
          <a:prstGeom prst="rect">
            <a:avLst/>
          </a:prstGeom>
          <a:noFill/>
        </p:spPr>
        <p:txBody>
          <a:bodyPr wrap="none" rtlCol="0">
            <a:spAutoFit/>
          </a:bodyPr>
          <a:lstStyle/>
          <a:p>
            <a:r>
              <a:rPr lang="en-US" sz="3000" b="1" dirty="0">
                <a:solidFill>
                  <a:prstClr val="black"/>
                </a:solidFill>
                <a:latin typeface="Times New Roman"/>
                <a:cs typeface="Times New Roman"/>
              </a:rPr>
              <a:t>Upcoming Classes/Activities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5707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discussions on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Week after next: summary of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300 – 400 words (strict minimum &amp; maximum)</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Audience: students in this class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peer review</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Think about CAT (Collect, Analyze, Try)</a:t>
            </a:r>
            <a:endPar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To be written in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LaTeX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submitted in electronic form, both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pdf, via e-mail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bring a print-out of the summary to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Week after next: presentation on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 – 4 minutes, with maximum of 3 slides (including title slide)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presentation will have at least two students asking questions and two students providing feedback</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Presentations, questions and feedback will all be graded</a:t>
            </a:r>
          </a:p>
        </p:txBody>
      </p:sp>
    </p:spTree>
    <p:extLst>
      <p:ext uri="{BB962C8B-B14F-4D97-AF65-F5344CB8AC3E}">
        <p14:creationId xmlns:p14="http://schemas.microsoft.com/office/powerpoint/2010/main" val="380300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762" y="1138257"/>
            <a:ext cx="7451776" cy="369332"/>
          </a:xfrm>
          <a:prstGeom prst="rect">
            <a:avLst/>
          </a:prstGeom>
          <a:noFill/>
        </p:spPr>
        <p:txBody>
          <a:bodyPr wrap="square" rtlCol="0">
            <a:spAutoFit/>
          </a:bodyPr>
          <a:lstStyle/>
          <a:p>
            <a:endParaRPr lang="en-US" dirty="0">
              <a:latin typeface="Times New Roman"/>
              <a:cs typeface="Times New Roman"/>
            </a:endParaRPr>
          </a:p>
        </p:txBody>
      </p:sp>
      <p:sp>
        <p:nvSpPr>
          <p:cNvPr id="6" name="TextBox 5"/>
          <p:cNvSpPr txBox="1"/>
          <p:nvPr/>
        </p:nvSpPr>
        <p:spPr>
          <a:xfrm>
            <a:off x="275549" y="191702"/>
            <a:ext cx="3477234" cy="553998"/>
          </a:xfrm>
          <a:prstGeom prst="rect">
            <a:avLst/>
          </a:prstGeom>
          <a:noFill/>
        </p:spPr>
        <p:txBody>
          <a:bodyPr wrap="none" rtlCol="0">
            <a:spAutoFit/>
          </a:bodyPr>
          <a:lstStyle/>
          <a:p>
            <a:r>
              <a:rPr lang="en-US" sz="3000" b="1" dirty="0">
                <a:solidFill>
                  <a:prstClr val="black"/>
                </a:solidFill>
                <a:latin typeface="Times New Roman"/>
                <a:cs typeface="Times New Roman"/>
              </a:rPr>
              <a:t>Physicists in Society</a:t>
            </a:r>
            <a:endParaRPr lang="en-US" sz="2400" dirty="0">
              <a:solidFill>
                <a:prstClr val="black"/>
              </a:solidFill>
              <a:latin typeface="Times New Roman"/>
              <a:cs typeface="Times New Roman"/>
            </a:endParaRPr>
          </a:p>
        </p:txBody>
      </p:sp>
      <p:sp>
        <p:nvSpPr>
          <p:cNvPr id="11" name="TextBox 10">
            <a:extLst>
              <a:ext uri="{FF2B5EF4-FFF2-40B4-BE49-F238E27FC236}">
                <a16:creationId xmlns:a16="http://schemas.microsoft.com/office/drawing/2014/main" id="{C1EB9A92-9252-354A-835C-75AB5DCAF3C2}"/>
              </a:ext>
            </a:extLst>
          </p:cNvPr>
          <p:cNvSpPr txBox="1"/>
          <p:nvPr/>
        </p:nvSpPr>
        <p:spPr>
          <a:xfrm>
            <a:off x="551180" y="945630"/>
            <a:ext cx="7794167" cy="4154984"/>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How do physicists interact with society?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local/community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city/state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national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an international level</a:t>
            </a:r>
          </a:p>
          <a:p>
            <a:pPr marL="800100" lvl="1"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Which interactions of physicists with society have the most impact (and why)?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a:p>
            <a:pPr marL="342900"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How do/can young physicists, like students in this class, interact with society?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p:txBody>
      </p:sp>
    </p:spTree>
    <p:extLst>
      <p:ext uri="{BB962C8B-B14F-4D97-AF65-F5344CB8AC3E}">
        <p14:creationId xmlns:p14="http://schemas.microsoft.com/office/powerpoint/2010/main" val="37753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762" y="1138257"/>
            <a:ext cx="7451776" cy="369332"/>
          </a:xfrm>
          <a:prstGeom prst="rect">
            <a:avLst/>
          </a:prstGeom>
          <a:noFill/>
        </p:spPr>
        <p:txBody>
          <a:bodyPr wrap="square" rtlCol="0">
            <a:spAutoFit/>
          </a:bodyPr>
          <a:lstStyle/>
          <a:p>
            <a:endParaRPr lang="en-US" dirty="0">
              <a:latin typeface="Times New Roman"/>
              <a:cs typeface="Times New Roman"/>
            </a:endParaRPr>
          </a:p>
        </p:txBody>
      </p:sp>
      <p:sp>
        <p:nvSpPr>
          <p:cNvPr id="6" name="TextBox 5"/>
          <p:cNvSpPr txBox="1"/>
          <p:nvPr/>
        </p:nvSpPr>
        <p:spPr>
          <a:xfrm>
            <a:off x="275549" y="191702"/>
            <a:ext cx="7516609" cy="553998"/>
          </a:xfrm>
          <a:prstGeom prst="rect">
            <a:avLst/>
          </a:prstGeom>
          <a:noFill/>
        </p:spPr>
        <p:txBody>
          <a:bodyPr wrap="none" rtlCol="0">
            <a:spAutoFit/>
          </a:bodyPr>
          <a:lstStyle/>
          <a:p>
            <a:r>
              <a:rPr lang="en-US" sz="3000" b="1" dirty="0">
                <a:solidFill>
                  <a:prstClr val="black"/>
                </a:solidFill>
                <a:latin typeface="Times New Roman"/>
                <a:cs typeface="Times New Roman"/>
              </a:rPr>
              <a:t>Physicists in the Media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&amp; class discussion</a:t>
            </a:r>
            <a:r>
              <a:rPr lang="en-US" sz="2400" dirty="0">
                <a:solidFill>
                  <a:prstClr val="black"/>
                </a:solidFill>
                <a:latin typeface="Times New Roman"/>
                <a:cs typeface="Times New Roman"/>
              </a:rPr>
              <a:t>)</a:t>
            </a:r>
          </a:p>
        </p:txBody>
      </p:sp>
      <p:sp>
        <p:nvSpPr>
          <p:cNvPr id="11" name="TextBox 10">
            <a:extLst>
              <a:ext uri="{FF2B5EF4-FFF2-40B4-BE49-F238E27FC236}">
                <a16:creationId xmlns:a16="http://schemas.microsoft.com/office/drawing/2014/main" id="{C1EB9A92-9252-354A-835C-75AB5DCAF3C2}"/>
              </a:ext>
            </a:extLst>
          </p:cNvPr>
          <p:cNvSpPr txBox="1"/>
          <p:nvPr/>
        </p:nvSpPr>
        <p:spPr>
          <a:xfrm>
            <a:off x="551180" y="945630"/>
            <a:ext cx="8141407" cy="540147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Pentaquark: </a:t>
            </a:r>
            <a:r>
              <a:rPr lang="en-US" sz="2200" dirty="0">
                <a:solidFill>
                  <a:prstClr val="black"/>
                </a:solidFill>
                <a:latin typeface="Times New Roman"/>
                <a:cs typeface="Times New Roman"/>
                <a:hlinkClick r:id="rId2"/>
              </a:rPr>
              <a:t>https://www.nature.com/news/forsaken-pentaquark-particle-spotted-at-cern-1.17968</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BICEP2: </a:t>
            </a:r>
            <a:r>
              <a:rPr lang="en-US" sz="2200" dirty="0">
                <a:solidFill>
                  <a:prstClr val="black"/>
                </a:solidFill>
                <a:latin typeface="Times New Roman"/>
                <a:cs typeface="Times New Roman"/>
                <a:hlinkClick r:id="rId3"/>
              </a:rPr>
              <a:t>https://www.nature.com/news/gravitational-waves-discovery-now-officially-dead-1.16830</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Thirty Meter Telescope: </a:t>
            </a:r>
            <a:r>
              <a:rPr lang="en-US" sz="2200" dirty="0">
                <a:solidFill>
                  <a:prstClr val="black"/>
                </a:solidFill>
                <a:latin typeface="Times New Roman"/>
                <a:cs typeface="Times New Roman"/>
                <a:hlinkClick r:id="rId4"/>
              </a:rPr>
              <a:t>https://www.mnn.com/earth-matters/space/stories/the-controversy-behind-the-worlds-next-great-telescope</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Neutrinos: </a:t>
            </a:r>
            <a:r>
              <a:rPr lang="en-US" sz="2200" dirty="0">
                <a:solidFill>
                  <a:prstClr val="black"/>
                </a:solidFill>
                <a:latin typeface="Times New Roman"/>
                <a:cs typeface="Times New Roman"/>
                <a:hlinkClick r:id="rId5"/>
              </a:rPr>
              <a:t>https://www.nature.com/news/neutrinos-not-faster-than-light-1.10249</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Discuss one article in your group (2-3 students)</a:t>
            </a: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Every group gives a short summary of the article and addresses the following question: was this a positive or negative interaction of physicists with society?</a:t>
            </a:r>
          </a:p>
        </p:txBody>
      </p:sp>
    </p:spTree>
    <p:extLst>
      <p:ext uri="{BB962C8B-B14F-4D97-AF65-F5344CB8AC3E}">
        <p14:creationId xmlns:p14="http://schemas.microsoft.com/office/powerpoint/2010/main" val="212814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topics 3 – 9</a:t>
            </a:r>
          </a:p>
        </p:txBody>
      </p:sp>
    </p:spTree>
    <p:extLst>
      <p:ext uri="{BB962C8B-B14F-4D97-AF65-F5344CB8AC3E}">
        <p14:creationId xmlns:p14="http://schemas.microsoft.com/office/powerpoint/2010/main" val="184229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18501</TotalTime>
  <Words>1520</Words>
  <Application>Microsoft Macintosh PowerPoint</Application>
  <PresentationFormat>On-screen Show (4:3)</PresentationFormat>
  <Paragraphs>189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579</cp:revision>
  <cp:lastPrinted>2018-09-18T15:05:26Z</cp:lastPrinted>
  <dcterms:created xsi:type="dcterms:W3CDTF">2013-06-05T22:34:26Z</dcterms:created>
  <dcterms:modified xsi:type="dcterms:W3CDTF">2018-12-05T23:15:52Z</dcterms:modified>
</cp:coreProperties>
</file>