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8" r:id="rId2"/>
    <p:sldId id="397" r:id="rId3"/>
    <p:sldId id="398" r:id="rId4"/>
    <p:sldId id="375" r:id="rId5"/>
    <p:sldId id="399" r:id="rId6"/>
    <p:sldId id="400" r:id="rId7"/>
    <p:sldId id="401" r:id="rId8"/>
    <p:sldId id="402" r:id="rId9"/>
    <p:sldId id="403" r:id="rId10"/>
    <p:sldId id="404" r:id="rId11"/>
    <p:sldId id="405" r:id="rId12"/>
    <p:sldId id="406" r:id="rId13"/>
    <p:sldId id="40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1" autoAdjust="0"/>
    <p:restoredTop sz="99351" autoAdjust="0"/>
  </p:normalViewPr>
  <p:slideViewPr>
    <p:cSldViewPr snapToGrid="0" snapToObjects="1" showGuides="1">
      <p:cViewPr varScale="1">
        <p:scale>
          <a:sx n="84" d="100"/>
          <a:sy n="84" d="100"/>
        </p:scale>
        <p:origin x="872"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12/5/18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12/5/18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12/5/18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12/5/18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12/5/18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12/5/18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12/5/18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12/5/18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www.jrf.org.uk/report/socio-economic-disadvantage-and-experience-higher-education"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symmetrymagazine.org/article/approaching-disability-like-a-scientist" TargetMode="External"/><Relationship Id="rId2" Type="http://schemas.openxmlformats.org/officeDocument/2006/relationships/hyperlink" Target="http://www.iop.org/publications/iop/2008/file_42866.pdf" TargetMode="External"/><Relationship Id="rId1" Type="http://schemas.openxmlformats.org/officeDocument/2006/relationships/slideLayout" Target="../slideLayouts/slideLayout1.xml"/><Relationship Id="rId4" Type="http://schemas.openxmlformats.org/officeDocument/2006/relationships/hyperlink" Target="https://healthcenter.gwu.edu/counseling-and-psychological-servic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aps.org/programs/women/workshops/cuwip.cfm" TargetMode="External"/><Relationship Id="rId7" Type="http://schemas.openxmlformats.org/officeDocument/2006/relationships/hyperlink" Target="https://www.aip.org/diversity-initiatives/team-up-task-force" TargetMode="External"/><Relationship Id="rId2" Type="http://schemas.openxmlformats.org/officeDocument/2006/relationships/hyperlink" Target="http://www.apsbridgeprogram.org/" TargetMode="External"/><Relationship Id="rId1" Type="http://schemas.openxmlformats.org/officeDocument/2006/relationships/slideLayout" Target="../slideLayouts/slideLayout1.xml"/><Relationship Id="rId6" Type="http://schemas.openxmlformats.org/officeDocument/2006/relationships/hyperlink" Target="https://www.aps.org/programs/women/index.cfm" TargetMode="External"/><Relationship Id="rId5" Type="http://schemas.openxmlformats.org/officeDocument/2006/relationships/hyperlink" Target="https://www.aps.org/programs/minorities/nmc/" TargetMode="External"/><Relationship Id="rId4" Type="http://schemas.openxmlformats.org/officeDocument/2006/relationships/hyperlink" Target="https://www.aps.org/programs/education/su4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diversity.arizona.edu/sites/default/files/stereotype_threat_overview.pdf"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ci-thaijo.org/index.php/IJBS/article/view/521"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projectcallisto.org/" TargetMode="External"/><Relationship Id="rId2" Type="http://schemas.openxmlformats.org/officeDocument/2006/relationships/hyperlink" Target="https://i-sight.com/resources/11-types-of-workplace-harassment-and-how-to-stop-them/" TargetMode="External"/><Relationship Id="rId1" Type="http://schemas.openxmlformats.org/officeDocument/2006/relationships/slideLayout" Target="../slideLayouts/slideLayout1.xml"/><Relationship Id="rId4" Type="http://schemas.openxmlformats.org/officeDocument/2006/relationships/hyperlink" Target="https://haven.gwu.edu/"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aps.org/programs/lgbt/index.cf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theguardian.com/lifeandstyle/parents-and-parenting+money/work-and-careers" TargetMode="External"/><Relationship Id="rId2" Type="http://schemas.openxmlformats.org/officeDocument/2006/relationships/hyperlink" Target="https://www.oecd.org/els/health-systems/47884865.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9" cy="1446550"/>
          </a:xfrm>
          <a:prstGeom prst="rect">
            <a:avLst/>
          </a:prstGeom>
          <a:noFill/>
        </p:spPr>
        <p:txBody>
          <a:bodyPr wrap="none" rtlCol="0">
            <a:spAutoFit/>
          </a:bodyPr>
          <a:lstStyle/>
          <a:p>
            <a:pPr algn="ctr"/>
            <a:r>
              <a:rPr lang="en-US" sz="4800" b="1" dirty="0">
                <a:latin typeface="Times New Roman"/>
                <a:cs typeface="Times New Roman"/>
              </a:rPr>
              <a:t>Physics Capstone</a:t>
            </a:r>
          </a:p>
          <a:p>
            <a:pPr algn="ctr"/>
            <a:r>
              <a:rPr lang="en-US" sz="4000" dirty="0">
                <a:latin typeface="Times New Roman"/>
                <a:cs typeface="Times New Roman"/>
              </a:rPr>
              <a:t>(PHYS 4195W)</a:t>
            </a:r>
          </a:p>
        </p:txBody>
      </p:sp>
      <p:sp>
        <p:nvSpPr>
          <p:cNvPr id="6" name="TextBox 5"/>
          <p:cNvSpPr txBox="1"/>
          <p:nvPr/>
        </p:nvSpPr>
        <p:spPr>
          <a:xfrm>
            <a:off x="722088" y="3711629"/>
            <a:ext cx="7436528" cy="1077218"/>
          </a:xfrm>
          <a:prstGeom prst="rect">
            <a:avLst/>
          </a:prstGeom>
          <a:noFill/>
        </p:spPr>
        <p:txBody>
          <a:bodyPr wrap="square" rtlCol="0">
            <a:spAutoFit/>
          </a:bodyPr>
          <a:lstStyle/>
          <a:p>
            <a:r>
              <a:rPr lang="en-US" sz="3200" dirty="0">
                <a:latin typeface="Times New Roman"/>
                <a:cs typeface="Times New Roman"/>
              </a:rPr>
              <a:t>Class #13</a:t>
            </a:r>
          </a:p>
          <a:p>
            <a:pPr marL="568325" indent="-457200">
              <a:buFont typeface="Arial" panose="020B0604020202020204" pitchFamily="34" charset="0"/>
              <a:buChar char="•"/>
            </a:pPr>
            <a:r>
              <a:rPr lang="en-US" sz="3200" dirty="0">
                <a:latin typeface="Times New Roman"/>
                <a:cs typeface="Times New Roman"/>
              </a:rPr>
              <a:t>Diversity &amp; Inclusion in Physics</a:t>
            </a:r>
          </a:p>
        </p:txBody>
      </p:sp>
    </p:spTree>
  </p:cSld>
  <p:clrMapOvr>
    <a:masterClrMapping/>
  </p:clrMapOvr>
  <p:transition>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8416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Socio-Economic Disadvantage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7705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https://www.jrf.org.uk/report/socio-economic-disadvantage-and-experience-higher-education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socio-economic disadvantage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socio-economic disadvantage?</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socio-economic disadvantage within the physics department and the physics community?</a:t>
            </a:r>
          </a:p>
        </p:txBody>
      </p:sp>
    </p:spTree>
    <p:extLst>
      <p:ext uri="{BB962C8B-B14F-4D97-AF65-F5344CB8AC3E}">
        <p14:creationId xmlns:p14="http://schemas.microsoft.com/office/powerpoint/2010/main" val="165260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721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Visible / Invisible Disabilities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38609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http://www.iop.org/publications/iop/2008/file_42866.pdf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https://www.symmetrymagazine.org/article/approaching-disability-like-a-scientist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https://healthcenter.gwu.edu/counseling-and-psychological-services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visible and/or invisible disabilities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visible and/or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visible and/or invisible disabilities within the physics department and the physics community?</a:t>
            </a:r>
          </a:p>
        </p:txBody>
      </p:sp>
    </p:spTree>
    <p:extLst>
      <p:ext uri="{BB962C8B-B14F-4D97-AF65-F5344CB8AC3E}">
        <p14:creationId xmlns:p14="http://schemas.microsoft.com/office/powerpoint/2010/main" val="274118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6939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Other Resources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4" y="945629"/>
            <a:ext cx="8378766" cy="5632311"/>
          </a:xfrm>
          <a:prstGeom prst="rect">
            <a:avLst/>
          </a:prstGeom>
          <a:noFill/>
        </p:spPr>
        <p:txBody>
          <a:bodyPr wrap="square" rtlCol="0">
            <a:spAutoFit/>
          </a:bodyPr>
          <a:lstStyle/>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APS Bridge Program: </a:t>
            </a:r>
            <a:r>
              <a:rPr lang="en-GB" altLang="en-US" sz="2400" dirty="0">
                <a:latin typeface="Times New Roman" panose="02020603050405020304" pitchFamily="18" charset="0"/>
                <a:cs typeface="Times New Roman" panose="02020603050405020304" pitchFamily="18" charset="0"/>
                <a:hlinkClick r:id="rId2"/>
              </a:rPr>
              <a:t>http://www.apsbridgeprogram.org</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Conference for Undergraduate Women in Physics: </a:t>
            </a:r>
            <a:r>
              <a:rPr lang="en-GB" altLang="en-US" sz="2400" dirty="0">
                <a:latin typeface="Times New Roman" panose="02020603050405020304" pitchFamily="18" charset="0"/>
                <a:cs typeface="Times New Roman" panose="02020603050405020304" pitchFamily="18" charset="0"/>
                <a:hlinkClick r:id="rId3"/>
              </a:rPr>
              <a:t>https://www.aps.org/programs/women/workshops/cuwip.cfm</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Step Up 4 Women: </a:t>
            </a:r>
            <a:r>
              <a:rPr lang="en-GB" altLang="en-US" sz="2400" dirty="0">
                <a:latin typeface="Times New Roman" panose="02020603050405020304" pitchFamily="18" charset="0"/>
                <a:cs typeface="Times New Roman" panose="02020603050405020304" pitchFamily="18" charset="0"/>
                <a:hlinkClick r:id="rId4"/>
              </a:rPr>
              <a:t>https://www.aps.org/programs/education/su4w/</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National Mentoring Community: </a:t>
            </a:r>
            <a:r>
              <a:rPr lang="en-GB" altLang="en-US" sz="2400" dirty="0">
                <a:latin typeface="Times New Roman" panose="02020603050405020304" pitchFamily="18" charset="0"/>
                <a:cs typeface="Times New Roman" panose="02020603050405020304" pitchFamily="18" charset="0"/>
                <a:hlinkClick r:id="rId5"/>
              </a:rPr>
              <a:t>https://www.aps.org/programs/minorities/nmc/</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Women in Physics Groups (grants up to $1000): </a:t>
            </a:r>
            <a:r>
              <a:rPr lang="en-GB" altLang="en-US" sz="2400" dirty="0">
                <a:latin typeface="Times New Roman" panose="02020603050405020304" pitchFamily="18" charset="0"/>
                <a:cs typeface="Times New Roman" panose="02020603050405020304" pitchFamily="18" charset="0"/>
                <a:hlinkClick r:id="rId6"/>
              </a:rPr>
              <a:t>https://www.aps.org/programs/women/index.cfm</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AIP Team-Up: </a:t>
            </a:r>
            <a:r>
              <a:rPr lang="en-GB" altLang="en-US" sz="2400" dirty="0">
                <a:latin typeface="Times New Roman" panose="02020603050405020304" pitchFamily="18" charset="0"/>
                <a:cs typeface="Times New Roman" panose="02020603050405020304" pitchFamily="18" charset="0"/>
                <a:hlinkClick r:id="rId7"/>
              </a:rPr>
              <a:t>https://www.aip.org/diversity-initiatives/team-up-task-force</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i="1" dirty="0">
                <a:latin typeface="Times New Roman" panose="02020603050405020304" pitchFamily="18" charset="0"/>
                <a:cs typeface="Times New Roman" panose="02020603050405020304" pitchFamily="18" charset="0"/>
              </a:rPr>
              <a:t>Women Don't Ask: The High Cost of Avoiding Negotiation – and Positive Strategies for Change </a:t>
            </a:r>
            <a:r>
              <a:rPr lang="en-GB" altLang="en-US" sz="2400" dirty="0">
                <a:latin typeface="Times New Roman" panose="02020603050405020304" pitchFamily="18" charset="0"/>
                <a:cs typeface="Times New Roman" panose="02020603050405020304" pitchFamily="18" charset="0"/>
              </a:rPr>
              <a:t>(L. Babcock &amp; S. </a:t>
            </a:r>
            <a:r>
              <a:rPr lang="en-GB" altLang="en-US" sz="2400" dirty="0" err="1">
                <a:latin typeface="Times New Roman" panose="02020603050405020304" pitchFamily="18" charset="0"/>
                <a:cs typeface="Times New Roman" panose="02020603050405020304" pitchFamily="18" charset="0"/>
              </a:rPr>
              <a:t>Laschever</a:t>
            </a:r>
            <a:r>
              <a:rPr lang="en-GB"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10689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812536" cy="553998"/>
          </a:xfrm>
          <a:prstGeom prst="rect">
            <a:avLst/>
          </a:prstGeom>
          <a:noFill/>
        </p:spPr>
        <p:txBody>
          <a:bodyPr wrap="none" rtlCol="0">
            <a:spAutoFit/>
          </a:bodyPr>
          <a:lstStyle/>
          <a:p>
            <a:r>
              <a:rPr lang="en-US" sz="3000" b="1" dirty="0">
                <a:solidFill>
                  <a:prstClr val="black"/>
                </a:solidFill>
                <a:latin typeface="Times New Roman"/>
                <a:cs typeface="Times New Roman"/>
              </a:rPr>
              <a:t>Upcoming Classes/Activities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07831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class: summary of one research article related to students’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300 – 400 words (strict minimum &amp; maximum)</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Audience: students in this class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peer review</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Think about CAT (Collect, Analyze, Try)</a:t>
            </a:r>
            <a:endPar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To be written in </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LaTeX</a:t>
            </a:r>
            <a:r>
              <a:rPr lang="en-US" sz="2200" dirty="0">
                <a:latin typeface="Times New Roman" panose="02020603050405020304" pitchFamily="18" charset="0"/>
                <a:ea typeface="MS Mincho" panose="02020609040205080304" pitchFamily="49" charset="-128"/>
                <a:cs typeface="Times New Roman" panose="02020603050405020304" pitchFamily="18" charset="0"/>
              </a:rPr>
              <a:t> and submitted in electronic form, both </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tex</a:t>
            </a:r>
            <a:r>
              <a:rPr lang="en-US" sz="2200" dirty="0">
                <a:latin typeface="Times New Roman" panose="02020603050405020304" pitchFamily="18" charset="0"/>
                <a:ea typeface="MS Mincho" panose="02020609040205080304" pitchFamily="49" charset="-128"/>
                <a:cs typeface="Times New Roman" panose="02020603050405020304" pitchFamily="18" charset="0"/>
              </a:rPr>
              <a:t> and pdf, via e-mail before the start of the next class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bring a print-out of the summary to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presentation on one research article related to students’ research topic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3 – 4 minutes, with maximum of 3 slides (including title slide)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presentation will have at least two students asking questions and two students providing feedback</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Presentations, questions and feedback will all be graded</a:t>
            </a:r>
          </a:p>
        </p:txBody>
      </p:sp>
    </p:spTree>
    <p:extLst>
      <p:ext uri="{BB962C8B-B14F-4D97-AF65-F5344CB8AC3E}">
        <p14:creationId xmlns:p14="http://schemas.microsoft.com/office/powerpoint/2010/main" val="256197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190571" cy="553998"/>
          </a:xfrm>
          <a:prstGeom prst="rect">
            <a:avLst/>
          </a:prstGeom>
          <a:noFill/>
        </p:spPr>
        <p:txBody>
          <a:bodyPr wrap="none" rtlCol="0">
            <a:spAutoFit/>
          </a:bodyPr>
          <a:lstStyle/>
          <a:p>
            <a:r>
              <a:rPr lang="en-US" sz="3000" b="1" dirty="0">
                <a:solidFill>
                  <a:prstClr val="black"/>
                </a:solidFill>
                <a:latin typeface="Times New Roman"/>
                <a:cs typeface="Times New Roman"/>
              </a:rPr>
              <a:t>Physics as a Community</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Every community has issues, including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Variety of issues encountered by community members, possibly including students in this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 next week: discussions on community, and issues of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of the issues is the first step to addressing them</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Be mindful that these issues can be personal to individuals in the discussion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Stories shared in these class discussions should be treated as confidential</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Take away from these classes: ideas &amp; inspiration to improve the physics community</a:t>
            </a:r>
          </a:p>
        </p:txBody>
      </p:sp>
    </p:spTree>
    <p:extLst>
      <p:ext uri="{BB962C8B-B14F-4D97-AF65-F5344CB8AC3E}">
        <p14:creationId xmlns:p14="http://schemas.microsoft.com/office/powerpoint/2010/main" val="188649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41014" cy="553998"/>
          </a:xfrm>
          <a:prstGeom prst="rect">
            <a:avLst/>
          </a:prstGeom>
          <a:noFill/>
        </p:spPr>
        <p:txBody>
          <a:bodyPr wrap="none" rtlCol="0">
            <a:spAutoFit/>
          </a:bodyPr>
          <a:lstStyle/>
          <a:p>
            <a:r>
              <a:rPr lang="en-US" sz="3000" b="1" dirty="0">
                <a:solidFill>
                  <a:prstClr val="black"/>
                </a:solidFill>
                <a:latin typeface="Times New Roman"/>
                <a:cs typeface="Times New Roman"/>
              </a:rPr>
              <a:t>Unconscious / Implicit Bias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344284"/>
          </a:xfrm>
          <a:prstGeom prst="rect">
            <a:avLst/>
          </a:prstGeom>
          <a:noFill/>
        </p:spPr>
        <p:txBody>
          <a:bodyPr wrap="square" rtlCol="0">
            <a:spAutoFit/>
          </a:bodyPr>
          <a:lstStyle/>
          <a:p>
            <a:pPr marL="342900" indent="-342900">
              <a:lnSpc>
                <a:spcPct val="93000"/>
              </a:lnSpc>
              <a:spcBef>
                <a:spcPts val="1425"/>
              </a:spcBef>
              <a:buClr>
                <a:srgbClr val="000000"/>
              </a:buClr>
              <a:buSzPct val="100000"/>
              <a:buFont typeface="Arial" panose="020B0604020202020204" pitchFamily="34" charset="0"/>
              <a:buChar char="•"/>
              <a:defRPr/>
            </a:pPr>
            <a:r>
              <a:rPr lang="en-GB" altLang="en-US" sz="2400" dirty="0">
                <a:latin typeface="Times New Roman" panose="02020603050405020304" pitchFamily="18" charset="0"/>
                <a:ea typeface="Arial" charset="0"/>
                <a:cs typeface="Times New Roman" panose="02020603050405020304" pitchFamily="18" charset="0"/>
              </a:rPr>
              <a:t>Definition: The positions we hold about others that are influenced by past experiences, forming filters that cause conclusions to be reached, about groups or ethnicities, by ways other than through active thought or reasoning. (</a:t>
            </a:r>
            <a:r>
              <a:rPr lang="en-GB" altLang="en-US" sz="2400" i="1" dirty="0" err="1">
                <a:latin typeface="Times New Roman" panose="02020603050405020304" pitchFamily="18" charset="0"/>
                <a:ea typeface="Arial" charset="0"/>
                <a:cs typeface="Times New Roman" panose="02020603050405020304" pitchFamily="18" charset="0"/>
              </a:rPr>
              <a:t>insighteducationsystems.com</a:t>
            </a:r>
            <a:r>
              <a:rPr lang="en-GB" altLang="en-US" sz="2400" dirty="0">
                <a:latin typeface="Times New Roman" panose="02020603050405020304" pitchFamily="18" charset="0"/>
                <a:ea typeface="Arial" charset="0"/>
                <a:cs typeface="Times New Roman" panose="02020603050405020304" pitchFamily="18" charset="0"/>
              </a:rPr>
              <a:t>)</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 what professional situations can these biases be most present / pervasive?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a:p>
            <a:pPr marL="342900" indent="-342900">
              <a:buFont typeface="Arial" panose="020B0604020202020204" pitchFamily="34" charset="0"/>
              <a:buChar char="•"/>
            </a:pPr>
            <a:endParaRPr lang="en-US" sz="800" dirty="0">
              <a:solidFill>
                <a:prstClr val="black"/>
              </a:solidFill>
              <a:latin typeface="Times New Roman"/>
              <a:ea typeface="MS Mincho" panose="02020609040205080304" pitchFamily="49" charset="-128"/>
              <a:cs typeface="Times New Roman"/>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minimize the effects of unconscious / implicit bias?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Try the Implicit Bias Tests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https://implicit.harvard.edu/implicit/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62754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29050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Class discussions</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topics: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1: Stereotype Threat</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2: Imposter Syndrome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3: Harassment / Discrimination</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4: LGBTQ+ Status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5: Caring / Parenting Responsibilities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6: Socio-economic Disadvantage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7: Visible /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group of 3 students gets resources and 3 questions for 1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Given resources are to be used as reference material, but more resources can be explored (and shared with the instructor / class)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be prepared to answer 1 question, and the group has to answer all 3 questions for their topic</a:t>
            </a:r>
          </a:p>
        </p:txBody>
      </p:sp>
    </p:spTree>
    <p:extLst>
      <p:ext uri="{BB962C8B-B14F-4D97-AF65-F5344CB8AC3E}">
        <p14:creationId xmlns:p14="http://schemas.microsoft.com/office/powerpoint/2010/main" val="15918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89810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Stereotype Threat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66254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https://diversity.arizona.edu/sites/default/files/stereotype_threat_overview.pdf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stereotype threat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stereotype threat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minimize stereotype threat within the physics department and the physics community?</a:t>
            </a:r>
          </a:p>
        </p:txBody>
      </p:sp>
    </p:spTree>
    <p:extLst>
      <p:ext uri="{BB962C8B-B14F-4D97-AF65-F5344CB8AC3E}">
        <p14:creationId xmlns:p14="http://schemas.microsoft.com/office/powerpoint/2010/main" val="309547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0158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Imposter Syndrome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3547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https://www.tci-thaijo.org/index.php/IJBS/article/view/521</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imposter syndrome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imposter syndrome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an individual do to minimize their own imposter syndrome and/or support individuals with imposter syndrome?</a:t>
            </a:r>
          </a:p>
        </p:txBody>
      </p:sp>
    </p:spTree>
    <p:extLst>
      <p:ext uri="{BB962C8B-B14F-4D97-AF65-F5344CB8AC3E}">
        <p14:creationId xmlns:p14="http://schemas.microsoft.com/office/powerpoint/2010/main" val="353758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8218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Harassment / Discrimination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27809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https://i-sight.com/resources/11-types-of-workplace-harassment-and-how-to-stop-them/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https://www.projectcallisto.org</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https://haven.gwu.edu</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types of harassment can occur in the professional physics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steps can individuals and the community take to minimize the incidence of harassment?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How can individuals react to minimize harm in situations where harassment has occurred or is occurring?</a:t>
            </a:r>
          </a:p>
        </p:txBody>
      </p:sp>
    </p:spTree>
    <p:extLst>
      <p:ext uri="{BB962C8B-B14F-4D97-AF65-F5344CB8AC3E}">
        <p14:creationId xmlns:p14="http://schemas.microsoft.com/office/powerpoint/2010/main" val="410692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44768"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LGBTQ+ Status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https://www.aps.org/programs/lgbt/index.cfm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LGBTQ+ individuals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LGBTQ+ individuals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LGBTQ+ individuals within the physics department and the physics community?</a:t>
            </a:r>
          </a:p>
        </p:txBody>
      </p:sp>
    </p:spTree>
    <p:extLst>
      <p:ext uri="{BB962C8B-B14F-4D97-AF65-F5344CB8AC3E}">
        <p14:creationId xmlns:p14="http://schemas.microsoft.com/office/powerpoint/2010/main" val="60253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084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Caring Responsibilities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https://www.oecd.org/els/health-systems/47884865.pdf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https://www.theguardian.com/lifeandstyle/parents-and-parenting+money/work-and-careers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parents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issues are there for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parents and/or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within the physics department and the physics community?</a:t>
            </a:r>
          </a:p>
        </p:txBody>
      </p:sp>
    </p:spTree>
    <p:extLst>
      <p:ext uri="{BB962C8B-B14F-4D97-AF65-F5344CB8AC3E}">
        <p14:creationId xmlns:p14="http://schemas.microsoft.com/office/powerpoint/2010/main" val="3191451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18193</TotalTime>
  <Words>1223</Words>
  <Application>Microsoft Macintosh PowerPoint</Application>
  <PresentationFormat>On-screen Show (4:3)</PresentationFormat>
  <Paragraphs>141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MS Mincho</vt:lpstr>
      <vt:lpstr>MS PGothic</vt: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Microsoft Office User</cp:lastModifiedBy>
  <cp:revision>552</cp:revision>
  <cp:lastPrinted>2018-09-18T15:05:26Z</cp:lastPrinted>
  <dcterms:created xsi:type="dcterms:W3CDTF">2013-06-05T22:34:26Z</dcterms:created>
  <dcterms:modified xsi:type="dcterms:W3CDTF">2018-12-06T02:24:17Z</dcterms:modified>
</cp:coreProperties>
</file>