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handoutMasterIdLst>
    <p:handoutMasterId r:id="rId13"/>
  </p:handoutMasterIdLst>
  <p:sldIdLst>
    <p:sldId id="258" r:id="rId3"/>
    <p:sldId id="372" r:id="rId4"/>
    <p:sldId id="367" r:id="rId5"/>
    <p:sldId id="368" r:id="rId6"/>
    <p:sldId id="374" r:id="rId7"/>
    <p:sldId id="371" r:id="rId8"/>
    <p:sldId id="369" r:id="rId9"/>
    <p:sldId id="375" r:id="rId10"/>
    <p:sldId id="37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5" autoAdjust="0"/>
    <p:restoredTop sz="99351" autoAdjust="0"/>
  </p:normalViewPr>
  <p:slideViewPr>
    <p:cSldViewPr snapToGrid="0" snapToObjects="1" showGuides="1">
      <p:cViewPr varScale="1">
        <p:scale>
          <a:sx n="79" d="100"/>
          <a:sy n="79" d="100"/>
        </p:scale>
        <p:origin x="216" y="63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5B36CF-85BA-5543-B554-1A7CB1EF737C}" type="datetimeFigureOut">
              <a:rPr lang="en-US" smtClean="0">
                <a:solidFill>
                  <a:prstClr val="black">
                    <a:tint val="75000"/>
                  </a:prstClr>
                </a:solidFill>
              </a:rPr>
              <a:pPr/>
              <a:t>12/11/18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B36CF-85BA-5543-B554-1A7CB1EF737C}" type="datetimeFigureOut">
              <a:rPr lang="en-US" smtClean="0">
                <a:solidFill>
                  <a:prstClr val="black">
                    <a:tint val="75000"/>
                  </a:prstClr>
                </a:solidFill>
              </a:rPr>
              <a:pPr/>
              <a:t>12/11/18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37B10-F615-FD40-B76E-C4EE94DB67D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436528" cy="2554545"/>
          </a:xfrm>
          <a:prstGeom prst="rect">
            <a:avLst/>
          </a:prstGeom>
          <a:noFill/>
        </p:spPr>
        <p:txBody>
          <a:bodyPr wrap="square" rtlCol="0">
            <a:spAutoFit/>
          </a:bodyPr>
          <a:lstStyle/>
          <a:p>
            <a:r>
              <a:rPr lang="en-US" sz="3200" dirty="0">
                <a:latin typeface="Times New Roman"/>
                <a:cs typeface="Times New Roman"/>
              </a:rPr>
              <a:t>Class #2</a:t>
            </a:r>
          </a:p>
          <a:p>
            <a:pPr marL="568325" indent="-457200">
              <a:buFont typeface="Arial" panose="020B0604020202020204" pitchFamily="34" charset="0"/>
              <a:buChar char="•"/>
            </a:pPr>
            <a:r>
              <a:rPr lang="en-US" sz="3200" dirty="0">
                <a:latin typeface="Times New Roman"/>
                <a:cs typeface="Times New Roman"/>
              </a:rPr>
              <a:t>Faculty Presentations</a:t>
            </a:r>
          </a:p>
          <a:p>
            <a:pPr marL="568325" indent="-457200">
              <a:buFont typeface="Arial" panose="020B0604020202020204" pitchFamily="34" charset="0"/>
              <a:buChar char="•"/>
            </a:pPr>
            <a:r>
              <a:rPr lang="en-US" sz="3200" dirty="0">
                <a:latin typeface="Times New Roman"/>
                <a:cs typeface="Times New Roman"/>
              </a:rPr>
              <a:t>Physics Research</a:t>
            </a:r>
          </a:p>
          <a:p>
            <a:pPr marL="568325" indent="-457200">
              <a:buFont typeface="Arial" panose="020B0604020202020204" pitchFamily="34" charset="0"/>
              <a:buChar char="•"/>
            </a:pPr>
            <a:r>
              <a:rPr lang="en-US" sz="3200" dirty="0">
                <a:latin typeface="Times New Roman"/>
                <a:cs typeface="Times New Roman"/>
              </a:rPr>
              <a:t>Research-Based Learning</a:t>
            </a:r>
          </a:p>
          <a:p>
            <a:pPr marL="568325" indent="-457200">
              <a:buFont typeface="Arial" panose="020B0604020202020204" pitchFamily="34" charset="0"/>
              <a:buChar char="•"/>
            </a:pPr>
            <a:r>
              <a:rPr lang="en-US" sz="3200" dirty="0">
                <a:latin typeface="Times New Roman"/>
                <a:cs typeface="Times New Roman"/>
              </a:rPr>
              <a:t>Research Methodology</a:t>
            </a:r>
          </a:p>
        </p:txBody>
      </p:sp>
    </p:spTree>
  </p:cSld>
  <p:clrMapOvr>
    <a:masterClrMapping/>
  </p:clrMapOvr>
  <p:transition>
    <p:sndAc>
      <p:end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185126" cy="553998"/>
          </a:xfrm>
          <a:prstGeom prst="rect">
            <a:avLst/>
          </a:prstGeom>
          <a:noFill/>
        </p:spPr>
        <p:txBody>
          <a:bodyPr wrap="none" rtlCol="0">
            <a:spAutoFit/>
          </a:bodyPr>
          <a:lstStyle/>
          <a:p>
            <a:r>
              <a:rPr lang="en-US" sz="3000" b="1" dirty="0">
                <a:solidFill>
                  <a:prstClr val="black"/>
                </a:solidFill>
                <a:latin typeface="Times New Roman"/>
                <a:cs typeface="Times New Roman"/>
              </a:rPr>
              <a:t>Physics Research: What &amp; Why?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sp>
        <p:nvSpPr>
          <p:cNvPr id="5" name="TextBox 4"/>
          <p:cNvSpPr txBox="1"/>
          <p:nvPr/>
        </p:nvSpPr>
        <p:spPr>
          <a:xfrm>
            <a:off x="539604" y="945630"/>
            <a:ext cx="8343139" cy="550920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Research (one of many possible definitions):</a:t>
            </a:r>
          </a:p>
          <a:p>
            <a:pPr marL="800100" lvl="1" indent="-342900">
              <a:spcAft>
                <a:spcPts val="600"/>
              </a:spcAft>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Investigation or experimentation aimed at the discovery and interpretation of facts, revision of accepted theories or laws in the light of new facts, or practical application of such new or revised theories or laws</a:t>
            </a:r>
          </a:p>
          <a:p>
            <a:pPr marL="342900" indent="-342900">
              <a:spcAft>
                <a:spcPts val="600"/>
              </a:spcAft>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makes people do physics research?</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Find solutions to scientific and non-scientific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Overcome problems occurring in our every day lives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Solve open &amp; challenging problems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Curiosity about the world around 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Do creative &amp; innovative work</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Become famous</a:t>
            </a:r>
          </a:p>
          <a:p>
            <a:pPr marL="800100" lvl="1" indent="-342900">
              <a:spcAft>
                <a:spcPts val="600"/>
              </a:spcAft>
              <a:buFont typeface="Arial" panose="020B0604020202020204" pitchFamily="34" charset="0"/>
              <a:buChar char="•"/>
            </a:pPr>
            <a:r>
              <a:rPr lang="en-US" sz="2200" dirty="0">
                <a:solidFill>
                  <a:prstClr val="black"/>
                </a:solidFill>
                <a:latin typeface="Times New Roman" panose="02020603050405020304" pitchFamily="18" charset="0"/>
                <a:cs typeface="Times New Roman" panose="02020603050405020304" pitchFamily="18" charset="0"/>
              </a:rPr>
              <a:t>Lots of fun!</a:t>
            </a:r>
          </a:p>
        </p:txBody>
      </p:sp>
    </p:spTree>
    <p:extLst>
      <p:ext uri="{BB962C8B-B14F-4D97-AF65-F5344CB8AC3E}">
        <p14:creationId xmlns:p14="http://schemas.microsoft.com/office/powerpoint/2010/main" val="194627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27353" cy="553998"/>
          </a:xfrm>
          <a:prstGeom prst="rect">
            <a:avLst/>
          </a:prstGeom>
          <a:noFill/>
        </p:spPr>
        <p:txBody>
          <a:bodyPr wrap="none" rtlCol="0">
            <a:spAutoFit/>
          </a:bodyPr>
          <a:lstStyle/>
          <a:p>
            <a:r>
              <a:rPr lang="en-US" sz="3000" b="1" dirty="0">
                <a:solidFill>
                  <a:prstClr val="black"/>
                </a:solidFill>
                <a:latin typeface="Times New Roman"/>
                <a:cs typeface="Times New Roman"/>
              </a:rPr>
              <a:t>In-Class vs Research-Based Learning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p:txBody>
      </p:sp>
      <p:graphicFrame>
        <p:nvGraphicFramePr>
          <p:cNvPr id="6" name="Table 5">
            <a:extLst>
              <a:ext uri="{FF2B5EF4-FFF2-40B4-BE49-F238E27FC236}">
                <a16:creationId xmlns:a16="http://schemas.microsoft.com/office/drawing/2014/main" id="{D9D4F0B9-AD2C-954A-8F06-E1E05C070F3C}"/>
              </a:ext>
            </a:extLst>
          </p:cNvPr>
          <p:cNvGraphicFramePr>
            <a:graphicFrameLocks noGrp="1"/>
          </p:cNvGraphicFramePr>
          <p:nvPr>
            <p:extLst>
              <p:ext uri="{D42A27DB-BD31-4B8C-83A1-F6EECF244321}">
                <p14:modId xmlns:p14="http://schemas.microsoft.com/office/powerpoint/2010/main" val="3304930658"/>
              </p:ext>
            </p:extLst>
          </p:nvPr>
        </p:nvGraphicFramePr>
        <p:xfrm>
          <a:off x="539603" y="808469"/>
          <a:ext cx="8046720" cy="5608320"/>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2861237715"/>
                    </a:ext>
                  </a:extLst>
                </a:gridCol>
                <a:gridCol w="4023360">
                  <a:extLst>
                    <a:ext uri="{9D8B030D-6E8A-4147-A177-3AD203B41FA5}">
                      <a16:colId xmlns:a16="http://schemas.microsoft.com/office/drawing/2014/main" val="800495732"/>
                    </a:ext>
                  </a:extLst>
                </a:gridCol>
              </a:tblGrid>
              <a:tr h="370840">
                <a:tc>
                  <a:txBody>
                    <a:bodyPr/>
                    <a:lstStyle/>
                    <a:p>
                      <a:r>
                        <a:rPr lang="en-US" sz="2200" dirty="0">
                          <a:latin typeface="Times New Roman" panose="02020603050405020304" pitchFamily="18" charset="0"/>
                          <a:cs typeface="Times New Roman" panose="02020603050405020304" pitchFamily="18" charset="0"/>
                        </a:rPr>
                        <a:t>In-Class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Research-Based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8522107"/>
                  </a:ext>
                </a:extLst>
              </a:tr>
              <a:tr h="370840">
                <a:tc>
                  <a:txBody>
                    <a:bodyPr/>
                    <a:lstStyle/>
                    <a:p>
                      <a:r>
                        <a:rPr lang="en-US" sz="2200" dirty="0">
                          <a:latin typeface="Times New Roman" panose="02020603050405020304" pitchFamily="18" charset="0"/>
                          <a:cs typeface="Times New Roman" panose="02020603050405020304" pitchFamily="18" charset="0"/>
                        </a:rPr>
                        <a:t>Textbook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Various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2796055"/>
                  </a:ext>
                </a:extLst>
              </a:tr>
              <a:tr h="370840">
                <a:tc>
                  <a:txBody>
                    <a:bodyPr/>
                    <a:lstStyle/>
                    <a:p>
                      <a:r>
                        <a:rPr lang="en-US" sz="2200" dirty="0">
                          <a:latin typeface="Times New Roman" panose="02020603050405020304" pitchFamily="18" charset="0"/>
                          <a:cs typeface="Times New Roman" panose="02020603050405020304" pitchFamily="18" charset="0"/>
                        </a:rPr>
                        <a:t>Periodic teaching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Occasional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9104037"/>
                  </a:ext>
                </a:extLst>
              </a:tr>
              <a:tr h="370840">
                <a:tc>
                  <a:txBody>
                    <a:bodyPr/>
                    <a:lstStyle/>
                    <a:p>
                      <a:r>
                        <a:rPr lang="en-US" sz="2200" dirty="0">
                          <a:latin typeface="Times New Roman" panose="02020603050405020304" pitchFamily="18" charset="0"/>
                          <a:cs typeface="Times New Roman" panose="02020603050405020304" pitchFamily="18" charset="0"/>
                        </a:rPr>
                        <a:t>Professor available at given times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available occasionally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9229399"/>
                  </a:ext>
                </a:extLst>
              </a:tr>
              <a:tr h="370840">
                <a:tc>
                  <a:txBody>
                    <a:bodyPr/>
                    <a:lstStyle/>
                    <a:p>
                      <a:r>
                        <a:rPr lang="en-US" sz="2200" dirty="0">
                          <a:latin typeface="Times New Roman" panose="02020603050405020304" pitchFamily="18" charset="0"/>
                          <a:cs typeface="Times New Roman" panose="02020603050405020304" pitchFamily="18" charset="0"/>
                        </a:rPr>
                        <a:t>Periodic deadlines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One deadline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484802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the same 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Peers working on different 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9251403"/>
                  </a:ext>
                </a:extLst>
              </a:tr>
              <a:tr h="370840">
                <a:tc>
                  <a:txBody>
                    <a:bodyPr/>
                    <a:lstStyle/>
                    <a:p>
                      <a:r>
                        <a:rPr lang="en-US" sz="2200" dirty="0">
                          <a:latin typeface="Times New Roman" panose="02020603050405020304" pitchFamily="18" charset="0"/>
                          <a:cs typeface="Times New Roman" panose="02020603050405020304" pitchFamily="18" charset="0"/>
                        </a:rPr>
                        <a:t>Information and tools you need are readily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You have to find the information and tools you 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84706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Path to the solution clearly 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 have to determine the path to the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47869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only if you obtain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Your work is valuable regardless the answer you obtain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5260550"/>
                  </a:ext>
                </a:extLst>
              </a:tr>
              <a:tr h="370840">
                <a:tc>
                  <a:txBody>
                    <a:bodyPr/>
                    <a:lstStyle/>
                    <a:p>
                      <a:r>
                        <a:rPr lang="en-US" sz="2200" dirty="0">
                          <a:latin typeface="Times New Roman" panose="02020603050405020304" pitchFamily="18" charset="0"/>
                          <a:cs typeface="Times New Roman" panose="02020603050405020304" pitchFamily="18" charset="0"/>
                        </a:rPr>
                        <a:t>Professor knows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Times New Roman" panose="02020603050405020304" pitchFamily="18" charset="0"/>
                          <a:cs typeface="Times New Roman" panose="02020603050405020304" pitchFamily="18" charset="0"/>
                        </a:rPr>
                        <a:t>Supervisor works with you to find the right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7712406"/>
                  </a:ext>
                </a:extLst>
              </a:tr>
            </a:tbl>
          </a:graphicData>
        </a:graphic>
      </p:graphicFrame>
      <p:sp>
        <p:nvSpPr>
          <p:cNvPr id="5" name="TextBox 4">
            <a:extLst>
              <a:ext uri="{FF2B5EF4-FFF2-40B4-BE49-F238E27FC236}">
                <a16:creationId xmlns:a16="http://schemas.microsoft.com/office/drawing/2014/main" id="{A267726F-6970-6B4F-B1D8-263B2AA25208}"/>
              </a:ext>
            </a:extLst>
          </p:cNvPr>
          <p:cNvSpPr txBox="1"/>
          <p:nvPr/>
        </p:nvSpPr>
        <p:spPr>
          <a:xfrm>
            <a:off x="2331076" y="6427113"/>
            <a:ext cx="6306763" cy="430887"/>
          </a:xfrm>
          <a:prstGeom prst="rect">
            <a:avLst/>
          </a:prstGeom>
          <a:noFill/>
        </p:spPr>
        <p:txBody>
          <a:bodyPr wrap="square" rtlCol="0">
            <a:spAutoFit/>
          </a:bodyPr>
          <a:lstStyle/>
          <a:p>
            <a:pPr marR="0" lvl="0" algn="r">
              <a:spcBef>
                <a:spcPts val="0"/>
              </a:spcBef>
              <a:spcAft>
                <a:spcPts val="0"/>
              </a:spcAft>
            </a:pPr>
            <a:r>
              <a:rPr lang="en-US" sz="2200" i="1" dirty="0">
                <a:latin typeface="Times New Roman" panose="02020603050405020304" pitchFamily="18" charset="0"/>
                <a:ea typeface="MS Mincho" panose="02020609040205080304" pitchFamily="49" charset="-128"/>
                <a:cs typeface="Times New Roman" panose="02020603050405020304" pitchFamily="18" charset="0"/>
              </a:rPr>
              <a:t>Based on presentations by R. Teodorescu</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1793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283900" cy="553998"/>
          </a:xfrm>
          <a:prstGeom prst="rect">
            <a:avLst/>
          </a:prstGeom>
          <a:noFill/>
        </p:spPr>
        <p:txBody>
          <a:bodyPr wrap="none" rtlCol="0">
            <a:spAutoFit/>
          </a:bodyPr>
          <a:lstStyle/>
          <a:p>
            <a:r>
              <a:rPr lang="en-US" sz="3000" b="1" dirty="0">
                <a:solidFill>
                  <a:prstClr val="black"/>
                </a:solidFill>
                <a:latin typeface="Times New Roman"/>
                <a:cs typeface="Times New Roman"/>
              </a:rPr>
              <a:t>Working with your Research Adviser</a:t>
            </a:r>
          </a:p>
        </p:txBody>
      </p:sp>
      <p:sp>
        <p:nvSpPr>
          <p:cNvPr id="6" name="TextBox 5">
            <a:extLst>
              <a:ext uri="{FF2B5EF4-FFF2-40B4-BE49-F238E27FC236}">
                <a16:creationId xmlns:a16="http://schemas.microsoft.com/office/drawing/2014/main" id="{321F55F4-163A-DB43-870E-F52324D7BEBB}"/>
              </a:ext>
            </a:extLst>
          </p:cNvPr>
          <p:cNvSpPr txBox="1"/>
          <p:nvPr/>
        </p:nvSpPr>
        <p:spPr>
          <a:xfrm>
            <a:off x="539603" y="945629"/>
            <a:ext cx="7049915" cy="547842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expectations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Effort and deliverables (from both sides!)</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modes of communication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For times that your adviser is present and for times that they are not present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Ask who else you can use as a resource</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Establish meeting schedule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Include milestones during the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Come prepared to meetings and/or training</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Learn how to send polite yet effective e-mails</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rPr>
              <a:t>Learn how to make notes and send effective reports</a:t>
            </a:r>
          </a:p>
          <a:p>
            <a:pPr marL="342900" indent="-342900">
              <a:buFont typeface="Arial" panose="020B0604020202020204" pitchFamily="34" charset="0"/>
              <a:buChar char="•"/>
            </a:pPr>
            <a:endParaRPr lang="en-US" sz="1200" dirty="0">
              <a:solidFill>
                <a:prstClr val="black"/>
              </a:solidFill>
              <a:latin typeface="Times New Roman" panose="02020603050405020304" pitchFamily="18" charset="0"/>
              <a:ea typeface="MS Mincho" panose="02020609040205080304" pitchFamily="49" charset="-128"/>
              <a:cs typeface="Times New Roman"/>
            </a:endParaRPr>
          </a:p>
          <a:p>
            <a:pPr marL="342900" indent="-342900">
              <a:buFont typeface="Arial" panose="020B0604020202020204" pitchFamily="34" charset="0"/>
              <a:buChar char="•"/>
            </a:pPr>
            <a:r>
              <a:rPr lang="en-US" sz="2400" dirty="0">
                <a:solidFill>
                  <a:prstClr val="black"/>
                </a:solidFill>
                <a:latin typeface="Times New Roman" panose="02020603050405020304" pitchFamily="18" charset="0"/>
                <a:ea typeface="MS Mincho" panose="02020609040205080304" pitchFamily="49" charset="-128"/>
                <a:cs typeface="Times New Roman"/>
              </a:rPr>
              <a:t>Learn when and how to ask for help</a:t>
            </a:r>
            <a:endParaRPr lang="en-US" sz="2400" dirty="0">
              <a:solidFill>
                <a:prstClr val="black"/>
              </a:solidFill>
              <a:latin typeface="Times New Roman"/>
              <a:cs typeface="Times New Roman"/>
            </a:endParaRPr>
          </a:p>
        </p:txBody>
      </p:sp>
      <p:sp>
        <p:nvSpPr>
          <p:cNvPr id="5" name="TextBox 4">
            <a:extLst>
              <a:ext uri="{FF2B5EF4-FFF2-40B4-BE49-F238E27FC236}">
                <a16:creationId xmlns:a16="http://schemas.microsoft.com/office/drawing/2014/main" id="{4F611B97-D609-134A-943D-988BE0716335}"/>
              </a:ext>
            </a:extLst>
          </p:cNvPr>
          <p:cNvSpPr txBox="1"/>
          <p:nvPr/>
        </p:nvSpPr>
        <p:spPr>
          <a:xfrm>
            <a:off x="2331076" y="6427113"/>
            <a:ext cx="6306763" cy="430887"/>
          </a:xfrm>
          <a:prstGeom prst="rect">
            <a:avLst/>
          </a:prstGeom>
          <a:noFill/>
        </p:spPr>
        <p:txBody>
          <a:bodyPr wrap="square" rtlCol="0">
            <a:spAutoFit/>
          </a:bodyPr>
          <a:lstStyle/>
          <a:p>
            <a:pPr marR="0" lvl="0" algn="r">
              <a:spcBef>
                <a:spcPts val="0"/>
              </a:spcBef>
              <a:spcAft>
                <a:spcPts val="0"/>
              </a:spcAft>
            </a:pPr>
            <a:r>
              <a:rPr lang="en-US" sz="2200" i="1" dirty="0">
                <a:latin typeface="Times New Roman" panose="02020603050405020304" pitchFamily="18" charset="0"/>
                <a:ea typeface="MS Mincho" panose="02020609040205080304" pitchFamily="49" charset="-128"/>
                <a:cs typeface="Times New Roman" panose="02020603050405020304" pitchFamily="18" charset="0"/>
              </a:rPr>
              <a:t>Based on presentations by R. Teodorescu</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23692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924862" cy="553998"/>
          </a:xfrm>
          <a:prstGeom prst="rect">
            <a:avLst/>
          </a:prstGeom>
          <a:noFill/>
        </p:spPr>
        <p:txBody>
          <a:bodyPr wrap="none" rtlCol="0">
            <a:spAutoFit/>
          </a:bodyPr>
          <a:lstStyle/>
          <a:p>
            <a:r>
              <a:rPr lang="en-US" sz="3000" b="1" dirty="0">
                <a:solidFill>
                  <a:prstClr val="black"/>
                </a:solidFill>
                <a:latin typeface="Times New Roman"/>
                <a:cs typeface="Times New Roman"/>
              </a:rPr>
              <a:t>General Research Methodology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07831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Selection of research topic</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research problem</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Formulation of research question</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Designing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Obtaining funding for research</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p:txBody>
      </p:sp>
    </p:spTree>
    <p:extLst>
      <p:ext uri="{BB962C8B-B14F-4D97-AF65-F5344CB8AC3E}">
        <p14:creationId xmlns:p14="http://schemas.microsoft.com/office/powerpoint/2010/main" val="33919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705746" cy="553998"/>
          </a:xfrm>
          <a:prstGeom prst="rect">
            <a:avLst/>
          </a:prstGeom>
          <a:noFill/>
        </p:spPr>
        <p:txBody>
          <a:bodyPr wrap="none" rtlCol="0">
            <a:spAutoFit/>
          </a:bodyPr>
          <a:lstStyle/>
          <a:p>
            <a:r>
              <a:rPr lang="en-US" sz="3000" b="1" dirty="0">
                <a:solidFill>
                  <a:prstClr val="black"/>
                </a:solidFill>
                <a:latin typeface="Times New Roman"/>
                <a:cs typeface="Times New Roman"/>
              </a:rPr>
              <a:t>Structure of Capstone Research Project</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386090"/>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Definition of the research question</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Selection of topic, definition of problem, design of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Done by research adviser, sometimes together with student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on the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Initial literature provided by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Follow-up literature provided and/or search by student</a:t>
            </a:r>
          </a:p>
          <a:p>
            <a:pPr lvl="1"/>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Performing the research</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Data analysis, modeling, experimenting, doing simulations, building instrumentation,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Regular interactions with the research adviser</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Analysis, interpretation and/or discussion of the results</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Presentation of work &amp; results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Oral &amp; written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report, poster &amp; presentation</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69831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7829" cy="553998"/>
          </a:xfrm>
          <a:prstGeom prst="rect">
            <a:avLst/>
          </a:prstGeom>
          <a:noFill/>
        </p:spPr>
        <p:txBody>
          <a:bodyPr wrap="none" rtlCol="0">
            <a:spAutoFit/>
          </a:bodyPr>
          <a:lstStyle/>
          <a:p>
            <a:r>
              <a:rPr lang="en-US" sz="3000" b="1" dirty="0">
                <a:solidFill>
                  <a:prstClr val="black"/>
                </a:solidFill>
                <a:latin typeface="Times New Roman"/>
                <a:cs typeface="Times New Roman"/>
              </a:rPr>
              <a:t>Starting Capstone Research: Literature Study</a:t>
            </a: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112905" cy="5601533"/>
          </a:xfrm>
          <a:prstGeom prst="rect">
            <a:avLst/>
          </a:prstGeom>
          <a:noFill/>
        </p:spPr>
        <p:txBody>
          <a:bodyPr wrap="square" rtlCol="0">
            <a:spAutoFit/>
          </a:bodyPr>
          <a:lstStyle/>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Context of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Big picture of which your project is a small puzzle piece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Motivation for the research area and your project</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Information and tools for the research project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Some are given, others you have to find yourself</a:t>
            </a:r>
          </a:p>
          <a:p>
            <a:pPr marL="171450" marR="0" lvl="0" indent="-17145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Understand the research question of your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can/will continue during the project</a:t>
            </a:r>
          </a:p>
          <a:p>
            <a:pPr marL="342900" marR="0" lvl="0" indent="-342900">
              <a:spcBef>
                <a:spcPts val="0"/>
              </a:spcBef>
              <a:spcAft>
                <a:spcPts val="0"/>
              </a:spcAft>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Study literature carefully</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a list of questions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Try to find answers yourself first, e.g. through references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Discuss open questions with your research adviser</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Check your understanding with your research adviser</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Literature study will (partly) become introduction of report</a:t>
            </a:r>
          </a:p>
        </p:txBody>
      </p:sp>
    </p:spTree>
    <p:extLst>
      <p:ext uri="{BB962C8B-B14F-4D97-AF65-F5344CB8AC3E}">
        <p14:creationId xmlns:p14="http://schemas.microsoft.com/office/powerpoint/2010/main" val="88548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79429"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724644"/>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Introduction to the Responsible Conduct of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 Advising and Mentoring</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2: The Treatment of Data</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3: Mistakes and Negligence</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4: Research Misconduct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5: Responding to Suspected Violations of Professional Standards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6: Human Participants and Animal Subjects in Research</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7: Sharing of Research Results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8: Authorship and the Allocation of Credit</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9: Intellectual Property</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Team 10: Competing Interests, Commitments and Values</a:t>
            </a: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All: The Researcher in Society</a:t>
            </a:r>
          </a:p>
        </p:txBody>
      </p:sp>
    </p:spTree>
    <p:extLst>
      <p:ext uri="{BB962C8B-B14F-4D97-AF65-F5344CB8AC3E}">
        <p14:creationId xmlns:p14="http://schemas.microsoft.com/office/powerpoint/2010/main" val="296422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53781" cy="553998"/>
          </a:xfrm>
          <a:prstGeom prst="rect">
            <a:avLst/>
          </a:prstGeom>
          <a:noFill/>
        </p:spPr>
        <p:txBody>
          <a:bodyPr wrap="none" rtlCol="0">
            <a:spAutoFit/>
          </a:bodyPr>
          <a:lstStyle/>
          <a:p>
            <a:r>
              <a:rPr lang="en-US" sz="3000" b="1" dirty="0">
                <a:solidFill>
                  <a:prstClr val="black"/>
                </a:solidFill>
                <a:latin typeface="Times New Roman"/>
                <a:cs typeface="Times New Roman"/>
              </a:rPr>
              <a:t>Research Ethics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Team presentations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502797" cy="4924425"/>
          </a:xfrm>
          <a:prstGeom prst="rect">
            <a:avLst/>
          </a:prstGeom>
          <a:noFill/>
        </p:spPr>
        <p:txBody>
          <a:bodyPr wrap="square" rtlCol="0">
            <a:spAutoFit/>
          </a:bodyPr>
          <a:lstStyle/>
          <a:p>
            <a:pPr marR="0" lvl="0">
              <a:spcBef>
                <a:spcPts val="0"/>
              </a:spcBef>
              <a:spcAft>
                <a:spcPts val="0"/>
              </a:spcAft>
            </a:pPr>
            <a:r>
              <a:rPr lang="en-US" sz="2400" i="1" dirty="0">
                <a:latin typeface="Times New Roman" panose="02020603050405020304" pitchFamily="18" charset="0"/>
                <a:ea typeface="MS Mincho" panose="02020609040205080304" pitchFamily="49" charset="-128"/>
                <a:cs typeface="Times New Roman" panose="02020603050405020304" pitchFamily="18" charset="0"/>
              </a:rPr>
              <a:t>On Being a Scientist: A Guide to Responsible Conduct in Research</a:t>
            </a:r>
          </a:p>
          <a:p>
            <a:pPr marR="0" lvl="0">
              <a:spcBef>
                <a:spcPts val="0"/>
              </a:spcBef>
              <a:spcAft>
                <a:spcPts val="0"/>
              </a:spcAft>
            </a:pPr>
            <a:r>
              <a:rPr lang="en-US" sz="2200" dirty="0">
                <a:latin typeface="Times New Roman" panose="02020603050405020304" pitchFamily="18" charset="0"/>
                <a:ea typeface="MS Mincho" panose="02020609040205080304" pitchFamily="49" charset="-128"/>
                <a:cs typeface="Times New Roman" panose="02020603050405020304" pitchFamily="18" charset="0"/>
              </a:rPr>
              <a:t>3</a:t>
            </a:r>
            <a:r>
              <a:rPr lang="en-US" sz="2200" baseline="30000" dirty="0">
                <a:latin typeface="Times New Roman" panose="02020603050405020304" pitchFamily="18" charset="0"/>
                <a:ea typeface="MS Mincho" panose="02020609040205080304" pitchFamily="49" charset="-128"/>
                <a:cs typeface="Times New Roman" panose="02020603050405020304" pitchFamily="18" charset="0"/>
              </a:rPr>
              <a:t>rd</a:t>
            </a:r>
            <a:r>
              <a:rPr lang="en-US" sz="2200" dirty="0">
                <a:latin typeface="Times New Roman" panose="02020603050405020304" pitchFamily="18" charset="0"/>
                <a:ea typeface="MS Mincho" panose="02020609040205080304" pitchFamily="49" charset="-128"/>
                <a:cs typeface="Times New Roman" panose="02020603050405020304" pitchFamily="18" charset="0"/>
              </a:rPr>
              <a:t> Edition; Committee on Science, Engineering, and Public Policy; National Academy of Sciences, National Academy of Engineering, and Institute of Medicine of the National Academies</a:t>
            </a:r>
          </a:p>
          <a:p>
            <a:pPr marR="0" lvl="0">
              <a:spcBef>
                <a:spcPts val="0"/>
              </a:spcBef>
              <a:spcAft>
                <a:spcPts val="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team of two students will present in Tuesday’s class: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The three main points of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summary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 discussion of two questions at the end of their case study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3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An open question to the class related to their chapter (</a:t>
            </a:r>
            <a:r>
              <a:rPr lang="en-US" sz="2200" i="1" dirty="0">
                <a:latin typeface="Times New Roman" panose="02020603050405020304" pitchFamily="18" charset="0"/>
                <a:ea typeface="MS Mincho" panose="02020609040205080304" pitchFamily="49" charset="-128"/>
                <a:cs typeface="Times New Roman" panose="02020603050405020304" pitchFamily="18" charset="0"/>
              </a:rPr>
              <a:t>2 pts.</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No slides for the presentations</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4 minutes maximum per team</a:t>
            </a:r>
          </a:p>
          <a:p>
            <a:pPr marL="342900" indent="-342900">
              <a:buFont typeface="Arial" panose="020B0604020202020204" pitchFamily="34" charset="0"/>
              <a:buChar char="•"/>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Make sure that the presentation time for both team members is equal</a:t>
            </a:r>
          </a:p>
        </p:txBody>
      </p:sp>
    </p:spTree>
    <p:extLst>
      <p:ext uri="{BB962C8B-B14F-4D97-AF65-F5344CB8AC3E}">
        <p14:creationId xmlns:p14="http://schemas.microsoft.com/office/powerpoint/2010/main" val="151589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Times New Roman"/>
            <a:cs typeface="Times New Roman"/>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17298</TotalTime>
  <Words>847</Words>
  <Application>Microsoft Macintosh PowerPoint</Application>
  <PresentationFormat>On-screen Show (4:3)</PresentationFormat>
  <Paragraphs>145</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MS Mincho</vt:lpstr>
      <vt:lpstr>MS PGothic</vt:lpstr>
      <vt:lpstr>Arial</vt:lpstr>
      <vt:lpstr>Calibri</vt:lpstr>
      <vt:lpstr>Cambria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438</cp:revision>
  <cp:lastPrinted>2016-08-30T14:25:03Z</cp:lastPrinted>
  <dcterms:created xsi:type="dcterms:W3CDTF">2013-06-05T22:34:26Z</dcterms:created>
  <dcterms:modified xsi:type="dcterms:W3CDTF">2018-12-11T22:33:02Z</dcterms:modified>
</cp:coreProperties>
</file>