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8" r:id="rId2"/>
    <p:sldId id="397" r:id="rId3"/>
    <p:sldId id="392" r:id="rId4"/>
    <p:sldId id="409" r:id="rId5"/>
    <p:sldId id="410" r:id="rId6"/>
    <p:sldId id="411" r:id="rId7"/>
    <p:sldId id="396" r:id="rId8"/>
    <p:sldId id="393" r:id="rId9"/>
    <p:sldId id="394" r:id="rId10"/>
    <p:sldId id="407" r:id="rId11"/>
    <p:sldId id="408" r:id="rId12"/>
    <p:sldId id="398" r:id="rId13"/>
    <p:sldId id="395" r:id="rId14"/>
    <p:sldId id="375" r:id="rId15"/>
    <p:sldId id="399" r:id="rId16"/>
    <p:sldId id="400" r:id="rId17"/>
    <p:sldId id="401" r:id="rId18"/>
    <p:sldId id="402" r:id="rId19"/>
    <p:sldId id="403" r:id="rId20"/>
    <p:sldId id="404" r:id="rId21"/>
    <p:sldId id="40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02" autoAdjust="0"/>
    <p:restoredTop sz="99351" autoAdjust="0"/>
  </p:normalViewPr>
  <p:slideViewPr>
    <p:cSldViewPr snapToGrid="0" snapToObjects="1" showGuides="1">
      <p:cViewPr varScale="1">
        <p:scale>
          <a:sx n="116" d="100"/>
          <a:sy n="116" d="100"/>
        </p:scale>
        <p:origin x="1072"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diversity.arizona.edu/sites/default/files/stereotype_threat_overview.pd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4" Type="http://schemas.openxmlformats.org/officeDocument/2006/relationships/hyperlink" Target="https://haven.gwu.edu/"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aps.org/programs/lgbt/index.cf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org/els/health-systems/47884865.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jrf.org.uk/report/socio-economic-disadvantage-and-experience-higher-education"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www.iop.org/publications/iop/2008/file_42866.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as.org/comms/committee-status-minorities-astronomy-csma" TargetMode="External"/><Relationship Id="rId2" Type="http://schemas.openxmlformats.org/officeDocument/2006/relationships/hyperlink" Target="https://www.aps.org/programs/minorities/" TargetMode="External"/><Relationship Id="rId1" Type="http://schemas.openxmlformats.org/officeDocument/2006/relationships/slideLayout" Target="../slideLayouts/slideLayout1.xml"/><Relationship Id="rId5" Type="http://schemas.openxmlformats.org/officeDocument/2006/relationships/hyperlink" Target="http://www.hispanicphysicists.org/" TargetMode="External"/><Relationship Id="rId4" Type="http://schemas.openxmlformats.org/officeDocument/2006/relationships/hyperlink" Target="https://www.nsbp.or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738866" cy="2000548"/>
          </a:xfrm>
          <a:prstGeom prst="rect">
            <a:avLst/>
          </a:prstGeom>
          <a:noFill/>
        </p:spPr>
        <p:txBody>
          <a:bodyPr wrap="square" rtlCol="0">
            <a:spAutoFit/>
          </a:bodyPr>
          <a:lstStyle/>
          <a:p>
            <a:r>
              <a:rPr lang="en-US" sz="3200" dirty="0">
                <a:latin typeface="Times New Roman"/>
                <a:cs typeface="Times New Roman"/>
              </a:rPr>
              <a:t>Class #13</a:t>
            </a:r>
          </a:p>
          <a:p>
            <a:pPr marL="568325" indent="-457200">
              <a:buFont typeface="Arial" panose="020B0604020202020204" pitchFamily="34" charset="0"/>
              <a:buChar char="•"/>
            </a:pPr>
            <a:r>
              <a:rPr lang="en-US" sz="3200" dirty="0">
                <a:latin typeface="Times New Roman"/>
                <a:cs typeface="Times New Roman"/>
              </a:rPr>
              <a:t>Physics as a Community</a:t>
            </a:r>
          </a:p>
          <a:p>
            <a:pPr marL="568325" lvl="1"/>
            <a:r>
              <a:rPr lang="en-US" sz="2800" i="1" dirty="0">
                <a:latin typeface="Times New Roman" panose="02020603050405020304" pitchFamily="18" charset="0"/>
                <a:ea typeface="MS Mincho" panose="02020609040205080304" pitchFamily="49" charset="-128"/>
                <a:cs typeface="Times New Roman" panose="02020603050405020304" pitchFamily="18" charset="0"/>
              </a:rPr>
              <a:t>(Partly based on presentations by E.J. </a:t>
            </a:r>
            <a:r>
              <a:rPr lang="en-US" sz="2800" i="1" dirty="0" err="1">
                <a:latin typeface="Times New Roman" panose="02020603050405020304" pitchFamily="18" charset="0"/>
                <a:ea typeface="MS Mincho" panose="02020609040205080304" pitchFamily="49" charset="-128"/>
                <a:cs typeface="Times New Roman" panose="02020603050405020304" pitchFamily="18" charset="0"/>
              </a:rPr>
              <a:t>Downie</a:t>
            </a:r>
            <a:r>
              <a:rPr lang="en-US" sz="2800" i="1"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latin typeface="Times New Roman"/>
              <a:cs typeface="Times New Roman"/>
            </a:endParaRPr>
          </a:p>
          <a:p>
            <a:pPr marL="1025525" lvl="1" indent="-457200">
              <a:buFont typeface="Arial" panose="020B0604020202020204" pitchFamily="34" charset="0"/>
              <a:buChar char="•"/>
            </a:pPr>
            <a:endParaRPr lang="en-US" sz="3200" dirty="0">
              <a:latin typeface="Times New Roman"/>
              <a:cs typeface="Times New Roman"/>
            </a:endParaRP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0A24032-1FF5-2340-BF4F-86A5459B8F08}"/>
              </a:ext>
            </a:extLst>
          </p:cNvPr>
          <p:cNvSpPr txBox="1"/>
          <p:nvPr/>
        </p:nvSpPr>
        <p:spPr>
          <a:xfrm>
            <a:off x="182880" y="5083761"/>
            <a:ext cx="8961119" cy="169277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Sexual harassment reported by undergrad. female physicists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Aycock</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2019, Phys. Rev. PER, </a:t>
            </a:r>
            <a:r>
              <a:rPr lang="en-US" sz="2200" b="1" dirty="0">
                <a:latin typeface="Times New Roman" panose="02020603050405020304" pitchFamily="18" charset="0"/>
                <a:ea typeface="MS Mincho" panose="02020609040205080304" pitchFamily="49" charset="-128"/>
                <a:cs typeface="Times New Roman" panose="02020603050405020304" pitchFamily="18" charset="0"/>
              </a:rPr>
              <a:t>15</a:t>
            </a:r>
            <a:r>
              <a:rPr lang="en-US" sz="2200" dirty="0">
                <a:latin typeface="Times New Roman" panose="02020603050405020304" pitchFamily="18" charset="0"/>
                <a:ea typeface="MS Mincho" panose="02020609040205080304" pitchFamily="49" charset="-128"/>
                <a:cs typeface="Times New Roman" panose="02020603050405020304" pitchFamily="18" charset="0"/>
              </a:rPr>
              <a:t>, 010121)</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Results from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CUWiP</a:t>
            </a:r>
            <a:r>
              <a:rPr lang="en-US" sz="2400" dirty="0">
                <a:latin typeface="Times New Roman" panose="02020603050405020304" pitchFamily="18" charset="0"/>
                <a:ea typeface="MS Mincho" panose="02020609040205080304" pitchFamily="49" charset="-128"/>
                <a:cs typeface="Times New Roman" panose="02020603050405020304" pitchFamily="18" charset="0"/>
              </a:rPr>
              <a:t>: 74% (338/455) of women experienced harassment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03643" y="745700"/>
            <a:ext cx="6696818" cy="4338061"/>
          </a:xfrm>
          <a:prstGeom prst="rect">
            <a:avLst/>
          </a:prstGeom>
        </p:spPr>
      </p:pic>
    </p:spTree>
    <p:extLst>
      <p:ext uri="{BB962C8B-B14F-4D97-AF65-F5344CB8AC3E}">
        <p14:creationId xmlns:p14="http://schemas.microsoft.com/office/powerpoint/2010/main" val="159467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3" name="Picture 2"/>
          <p:cNvPicPr>
            <a:picLocks noChangeAspect="1"/>
          </p:cNvPicPr>
          <p:nvPr/>
        </p:nvPicPr>
        <p:blipFill>
          <a:blip r:embed="rId2"/>
          <a:stretch>
            <a:fillRect/>
          </a:stretch>
        </p:blipFill>
        <p:spPr>
          <a:xfrm>
            <a:off x="231355" y="811802"/>
            <a:ext cx="8686800" cy="5739655"/>
          </a:xfrm>
          <a:prstGeom prst="rect">
            <a:avLst/>
          </a:prstGeom>
        </p:spPr>
      </p:pic>
    </p:spTree>
    <p:extLst>
      <p:ext uri="{BB962C8B-B14F-4D97-AF65-F5344CB8AC3E}">
        <p14:creationId xmlns:p14="http://schemas.microsoft.com/office/powerpoint/2010/main" val="97352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4850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5205271" cy="553998"/>
          </a:xfrm>
          <a:prstGeom prst="rect">
            <a:avLst/>
          </a:prstGeom>
          <a:noFill/>
        </p:spPr>
        <p:txBody>
          <a:bodyPr wrap="none" rtlCol="0">
            <a:spAutoFit/>
          </a:bodyPr>
          <a:lstStyle/>
          <a:p>
            <a:r>
              <a:rPr lang="en-US" sz="3000" b="1" dirty="0">
                <a:solidFill>
                  <a:prstClr val="black"/>
                </a:solidFill>
                <a:latin typeface="Times New Roman"/>
                <a:cs typeface="Times New Roman"/>
              </a:rPr>
              <a:t>Issues of Diversity &amp; Inclusion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different issues, for example: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Minority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Unconscious / Implicit Bias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Stereotype Threat</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Imposter Syndrome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Harassment / Discrimination</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LGBTQ+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Caring / Parenting Responsibilities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Socio-economic Disadvantage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 Invisible Disabilities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topics 1 &amp; 2</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topics 3 – 9</a:t>
            </a:r>
          </a:p>
        </p:txBody>
      </p:sp>
    </p:spTree>
    <p:extLst>
      <p:ext uri="{BB962C8B-B14F-4D97-AF65-F5344CB8AC3E}">
        <p14:creationId xmlns:p14="http://schemas.microsoft.com/office/powerpoint/2010/main" val="184229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394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Discussions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Resources &amp; questions on following slides</a:t>
            </a:r>
          </a:p>
        </p:txBody>
      </p:sp>
    </p:spTree>
    <p:extLst>
      <p:ext uri="{BB962C8B-B14F-4D97-AF65-F5344CB8AC3E}">
        <p14:creationId xmlns:p14="http://schemas.microsoft.com/office/powerpoint/2010/main" val="1591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66254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https://diversity.arizona.edu/sites/default/files/stereotype_threat_overview.pdf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09547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3547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353758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410692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https://www.aps.org/programs/lgbt/index.cfm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60253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https://www.oecd.org/els/health-systems/47884865.pdf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19145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p:txBody>
      </p:sp>
    </p:spTree>
    <p:extLst>
      <p:ext uri="{BB962C8B-B14F-4D97-AF65-F5344CB8AC3E}">
        <p14:creationId xmlns:p14="http://schemas.microsoft.com/office/powerpoint/2010/main" val="18864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https://www.jrf.org.uk/report/socio-economic-disadvantage-and-experience-higher-education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1652601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8609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http://www.iop.org/publications/iop/2008/file_42866.pdf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274118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9240DA0F-071A-2D40-9234-58CAF891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089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7196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3209148"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a:t>
            </a:r>
            <a:endParaRPr lang="en-US" sz="2400" b="1" dirty="0">
              <a:solidFill>
                <a:prstClr val="black"/>
              </a:solidFill>
              <a:latin typeface="Times New Roman"/>
              <a:cs typeface="Times New Roman"/>
            </a:endParaRPr>
          </a:p>
        </p:txBody>
      </p:sp>
      <p:pic>
        <p:nvPicPr>
          <p:cNvPr id="2" name="Picture 1">
            <a:extLst>
              <a:ext uri="{FF2B5EF4-FFF2-40B4-BE49-F238E27FC236}">
                <a16:creationId xmlns:a16="http://schemas.microsoft.com/office/drawing/2014/main" id="{61AFC862-33EA-DD4C-B9B7-DFBC71AD582E}"/>
              </a:ext>
            </a:extLst>
          </p:cNvPr>
          <p:cNvPicPr>
            <a:picLocks noChangeAspect="1"/>
          </p:cNvPicPr>
          <p:nvPr/>
        </p:nvPicPr>
        <p:blipFill>
          <a:blip r:embed="rId2"/>
          <a:stretch>
            <a:fillRect/>
          </a:stretch>
        </p:blipFill>
        <p:spPr>
          <a:xfrm>
            <a:off x="6048261" y="901561"/>
            <a:ext cx="2975370" cy="3831593"/>
          </a:xfrm>
          <a:prstGeom prst="rect">
            <a:avLst/>
          </a:prstGeom>
        </p:spPr>
      </p:pic>
      <p:sp>
        <p:nvSpPr>
          <p:cNvPr id="6" name="TextBox 5">
            <a:extLst>
              <a:ext uri="{FF2B5EF4-FFF2-40B4-BE49-F238E27FC236}">
                <a16:creationId xmlns:a16="http://schemas.microsoft.com/office/drawing/2014/main" id="{7B51ED7B-0D71-E940-8C17-4FF5208ACA13}"/>
              </a:ext>
            </a:extLst>
          </p:cNvPr>
          <p:cNvSpPr txBox="1"/>
          <p:nvPr/>
        </p:nvSpPr>
        <p:spPr>
          <a:xfrm>
            <a:off x="539603" y="945629"/>
            <a:ext cx="5486624" cy="4031873"/>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AIP National Task Force to Elevate African American Representation in Undergraduate Physics &amp; Astronomy </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Factors responsible for success/failure: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Belonging</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Physics Identity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Academic Support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Personal Support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Leadership &amp; Structures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Research findings and recommendations</a:t>
            </a:r>
          </a:p>
        </p:txBody>
      </p:sp>
      <p:sp>
        <p:nvSpPr>
          <p:cNvPr id="7" name="TextBox 6">
            <a:extLst>
              <a:ext uri="{FF2B5EF4-FFF2-40B4-BE49-F238E27FC236}">
                <a16:creationId xmlns:a16="http://schemas.microsoft.com/office/drawing/2014/main" id="{77B1C027-FFC2-8D4F-8B30-9AE0AD7F83AD}"/>
              </a:ext>
            </a:extLst>
          </p:cNvPr>
          <p:cNvSpPr txBox="1"/>
          <p:nvPr/>
        </p:nvSpPr>
        <p:spPr>
          <a:xfrm>
            <a:off x="539603" y="4792336"/>
            <a:ext cx="8495045" cy="1508105"/>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summary, persistent underrepresentation is due to:</a:t>
            </a:r>
          </a:p>
          <a:p>
            <a:pPr marL="742950" lvl="1" indent="-28575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lack of a supportive environment in many departments</a:t>
            </a:r>
          </a:p>
          <a:p>
            <a:pPr marL="742950" lvl="1" indent="-28575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enormous financial challenges</a:t>
            </a:r>
          </a:p>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Solving problems requires addressing systemic &amp; cultural issues</a:t>
            </a:r>
          </a:p>
        </p:txBody>
      </p:sp>
    </p:spTree>
    <p:extLst>
      <p:ext uri="{BB962C8B-B14F-4D97-AF65-F5344CB8AC3E}">
        <p14:creationId xmlns:p14="http://schemas.microsoft.com/office/powerpoint/2010/main" val="155414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3209148"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a:t>
            </a:r>
            <a:endParaRPr lang="en-US" sz="2400" b="1" dirty="0">
              <a:solidFill>
                <a:prstClr val="black"/>
              </a:solidFill>
              <a:latin typeface="Times New Roman"/>
              <a:cs typeface="Times New Roman"/>
            </a:endParaRPr>
          </a:p>
        </p:txBody>
      </p:sp>
      <p:sp>
        <p:nvSpPr>
          <p:cNvPr id="7" name="TextBox 6">
            <a:extLst>
              <a:ext uri="{FF2B5EF4-FFF2-40B4-BE49-F238E27FC236}">
                <a16:creationId xmlns:a16="http://schemas.microsoft.com/office/drawing/2014/main" id="{77B1C027-FFC2-8D4F-8B30-9AE0AD7F83AD}"/>
              </a:ext>
            </a:extLst>
          </p:cNvPr>
          <p:cNvSpPr txBox="1"/>
          <p:nvPr/>
        </p:nvSpPr>
        <p:spPr>
          <a:xfrm>
            <a:off x="539604" y="4792336"/>
            <a:ext cx="8229824" cy="1200329"/>
          </a:xfrm>
          <a:prstGeom prst="rect">
            <a:avLst/>
          </a:prstGeom>
          <a:noFill/>
        </p:spPr>
        <p:txBody>
          <a:bodyPr wrap="square" rtlCol="0">
            <a:spAutoFit/>
          </a:bodyPr>
          <a:lstStyle/>
          <a:p>
            <a:pPr fontAlgn="base"/>
            <a:r>
              <a:rPr lang="en-US" sz="2400" i="1" dirty="0">
                <a:latin typeface="Times New Roman" panose="02020603050405020304" pitchFamily="18" charset="0"/>
                <a:cs typeface="Times New Roman" panose="02020603050405020304" pitchFamily="18" charset="0"/>
              </a:rPr>
              <a:t>“From 1995 to 2015, the number of physics bachelor’s degrees awarded to African Americans increased by 4% compared with a 36% increase for all physical sciences (</a:t>
            </a:r>
            <a:r>
              <a:rPr lang="en-US" sz="2400" i="1" dirty="0" err="1">
                <a:latin typeface="Times New Roman" panose="02020603050405020304" pitchFamily="18" charset="0"/>
                <a:cs typeface="Times New Roman" panose="02020603050405020304" pitchFamily="18" charset="0"/>
              </a:rPr>
              <a:t>Merner</a:t>
            </a:r>
            <a:r>
              <a:rPr lang="en-US" sz="2400" i="1" dirty="0">
                <a:latin typeface="Times New Roman" panose="02020603050405020304" pitchFamily="18" charset="0"/>
                <a:cs typeface="Times New Roman" panose="02020603050405020304" pitchFamily="18" charset="0"/>
              </a:rPr>
              <a:t> &amp; Tyler 2019).”</a:t>
            </a:r>
          </a:p>
        </p:txBody>
      </p:sp>
      <p:pic>
        <p:nvPicPr>
          <p:cNvPr id="3" name="Picture 2">
            <a:extLst>
              <a:ext uri="{FF2B5EF4-FFF2-40B4-BE49-F238E27FC236}">
                <a16:creationId xmlns:a16="http://schemas.microsoft.com/office/drawing/2014/main" id="{22935819-78A0-5043-B026-3DACD902AC98}"/>
              </a:ext>
            </a:extLst>
          </p:cNvPr>
          <p:cNvPicPr>
            <a:picLocks noChangeAspect="1"/>
          </p:cNvPicPr>
          <p:nvPr/>
        </p:nvPicPr>
        <p:blipFill>
          <a:blip r:embed="rId2"/>
          <a:stretch>
            <a:fillRect/>
          </a:stretch>
        </p:blipFill>
        <p:spPr>
          <a:xfrm>
            <a:off x="191797" y="1347556"/>
            <a:ext cx="4572887" cy="3244162"/>
          </a:xfrm>
          <a:prstGeom prst="rect">
            <a:avLst/>
          </a:prstGeom>
        </p:spPr>
      </p:pic>
      <p:pic>
        <p:nvPicPr>
          <p:cNvPr id="5" name="Picture 4">
            <a:extLst>
              <a:ext uri="{FF2B5EF4-FFF2-40B4-BE49-F238E27FC236}">
                <a16:creationId xmlns:a16="http://schemas.microsoft.com/office/drawing/2014/main" id="{DC9763B7-DF4C-4D40-8FD0-FCD3C674F365}"/>
              </a:ext>
            </a:extLst>
          </p:cNvPr>
          <p:cNvPicPr>
            <a:picLocks noChangeAspect="1"/>
          </p:cNvPicPr>
          <p:nvPr/>
        </p:nvPicPr>
        <p:blipFill>
          <a:blip r:embed="rId3"/>
          <a:stretch>
            <a:fillRect/>
          </a:stretch>
        </p:blipFill>
        <p:spPr>
          <a:xfrm>
            <a:off x="5066535" y="929094"/>
            <a:ext cx="3890588" cy="3662624"/>
          </a:xfrm>
          <a:prstGeom prst="rect">
            <a:avLst/>
          </a:prstGeom>
        </p:spPr>
      </p:pic>
    </p:spTree>
    <p:extLst>
      <p:ext uri="{BB962C8B-B14F-4D97-AF65-F5344CB8AC3E}">
        <p14:creationId xmlns:p14="http://schemas.microsoft.com/office/powerpoint/2010/main" val="161756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74293"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 Factors</a:t>
            </a:r>
            <a:endParaRPr lang="en-US" sz="2400" b="1" dirty="0">
              <a:solidFill>
                <a:prstClr val="black"/>
              </a:solidFill>
              <a:latin typeface="Times New Roman"/>
              <a:cs typeface="Times New Roman"/>
            </a:endParaRPr>
          </a:p>
        </p:txBody>
      </p:sp>
      <p:sp>
        <p:nvSpPr>
          <p:cNvPr id="8" name="TextBox 7">
            <a:extLst>
              <a:ext uri="{FF2B5EF4-FFF2-40B4-BE49-F238E27FC236}">
                <a16:creationId xmlns:a16="http://schemas.microsoft.com/office/drawing/2014/main" id="{4FCF7865-5B93-3A4E-9E5A-9EF4BE4B5278}"/>
              </a:ext>
            </a:extLst>
          </p:cNvPr>
          <p:cNvSpPr txBox="1"/>
          <p:nvPr/>
        </p:nvSpPr>
        <p:spPr>
          <a:xfrm>
            <a:off x="539603" y="945629"/>
            <a:ext cx="8450017" cy="550920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Fostering a sense of belonging is essential for African American student persistence and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 persist, African American students must perceive themselves, and be perceived by others, as future physicists and astronomers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Effective teaching and strengths-based approach to academic support are necessary for African American student retention and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African American students need support to offset financial burdens and stress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 sustainability, academic and disciplinary leaders must prioritize creating environments, policies and structures that maximize African American student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 new level of thinking is required to solve a persistent problem</a:t>
            </a:r>
          </a:p>
        </p:txBody>
      </p:sp>
    </p:spTree>
    <p:extLst>
      <p:ext uri="{BB962C8B-B14F-4D97-AF65-F5344CB8AC3E}">
        <p14:creationId xmlns:p14="http://schemas.microsoft.com/office/powerpoint/2010/main" val="213689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Experiencing bias due to race, nationality and/or ethnicity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Professional societies are working to address this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https://www.aps.org/programs/minorities/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3"/>
              </a:rPr>
              <a:t>https://aas.org/comms/committee-status-minorities-astronomy-csma</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4"/>
              </a:rPr>
              <a:t>https://www.nsbp.org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5"/>
              </a:rPr>
              <a:t>http://www.hispanicphysicists.org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reduce the incidence and impact of bias due to race, nationality and/or ethnicity?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p:txBody>
      </p:sp>
    </p:spTree>
    <p:extLst>
      <p:ext uri="{BB962C8B-B14F-4D97-AF65-F5344CB8AC3E}">
        <p14:creationId xmlns:p14="http://schemas.microsoft.com/office/powerpoint/2010/main" val="42229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7" name="Picture 4">
            <a:extLst>
              <a:ext uri="{FF2B5EF4-FFF2-40B4-BE49-F238E27FC236}">
                <a16:creationId xmlns:a16="http://schemas.microsoft.com/office/drawing/2014/main" id="{3479CF16-3D39-AD49-95AF-44EEA347F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6714" cy="5590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3915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68A13E75-ADF9-DC4B-98ED-99BE2F5AA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54"/>
          <a:stretch/>
        </p:blipFill>
        <p:spPr bwMode="auto">
          <a:xfrm>
            <a:off x="216174" y="4032601"/>
            <a:ext cx="4300538"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a:extLst>
              <a:ext uri="{FF2B5EF4-FFF2-40B4-BE49-F238E27FC236}">
                <a16:creationId xmlns:a16="http://schemas.microsoft.com/office/drawing/2014/main" id="{80A24032-1FF5-2340-BF4F-86A5459B8F08}"/>
              </a:ext>
            </a:extLst>
          </p:cNvPr>
          <p:cNvSpPr txBox="1"/>
          <p:nvPr/>
        </p:nvSpPr>
        <p:spPr>
          <a:xfrm>
            <a:off x="539603" y="945629"/>
            <a:ext cx="845001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Science faculty’s subtle gender biases favor male students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(Moss-</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Racusin</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2012, PNAS, 109, 16474)</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Double-blind study: faculty review of application materials, with randomly assigned male/female names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perceived less competent than male student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better liked than male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no overt hostility</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Independent of faculty gender, discipline, age,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Likely unintentional bias  cultural stereotypes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4">
            <a:extLst>
              <a:ext uri="{FF2B5EF4-FFF2-40B4-BE49-F238E27FC236}">
                <a16:creationId xmlns:a16="http://schemas.microsoft.com/office/drawing/2014/main" id="{6B571D52-9523-D34D-9CCF-DCEAFF9DA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81"/>
          <a:stretch/>
        </p:blipFill>
        <p:spPr bwMode="auto">
          <a:xfrm>
            <a:off x="4674224" y="4032601"/>
            <a:ext cx="4264025"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9170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18516</TotalTime>
  <Words>1465</Words>
  <Application>Microsoft Macintosh PowerPoint</Application>
  <PresentationFormat>On-screen Show (4:3)</PresentationFormat>
  <Paragraphs>190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Mincho</vt:lpstr>
      <vt:lpstr>MS PGothic</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586</cp:revision>
  <cp:lastPrinted>2018-09-18T15:05:26Z</cp:lastPrinted>
  <dcterms:created xsi:type="dcterms:W3CDTF">2013-06-05T22:34:26Z</dcterms:created>
  <dcterms:modified xsi:type="dcterms:W3CDTF">2021-01-24T20:57:17Z</dcterms:modified>
</cp:coreProperties>
</file>