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8" r:id="rId2"/>
    <p:sldId id="397" r:id="rId3"/>
    <p:sldId id="392" r:id="rId4"/>
    <p:sldId id="409" r:id="rId5"/>
    <p:sldId id="410" r:id="rId6"/>
    <p:sldId id="411" r:id="rId7"/>
    <p:sldId id="396" r:id="rId8"/>
    <p:sldId id="412" r:id="rId9"/>
    <p:sldId id="393" r:id="rId10"/>
    <p:sldId id="419" r:id="rId11"/>
    <p:sldId id="394" r:id="rId12"/>
    <p:sldId id="407" r:id="rId13"/>
    <p:sldId id="408" r:id="rId14"/>
    <p:sldId id="420" r:id="rId15"/>
    <p:sldId id="398" r:id="rId16"/>
    <p:sldId id="395" r:id="rId17"/>
    <p:sldId id="375" r:id="rId18"/>
    <p:sldId id="399" r:id="rId19"/>
    <p:sldId id="400" r:id="rId20"/>
    <p:sldId id="401" r:id="rId21"/>
    <p:sldId id="415" r:id="rId22"/>
    <p:sldId id="402" r:id="rId23"/>
    <p:sldId id="403" r:id="rId24"/>
    <p:sldId id="404" r:id="rId25"/>
    <p:sldId id="40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48" autoAdjust="0"/>
    <p:restoredTop sz="99351" autoAdjust="0"/>
  </p:normalViewPr>
  <p:slideViewPr>
    <p:cSldViewPr snapToGrid="0" snapToObjects="1" showGuides="1">
      <p:cViewPr varScale="1">
        <p:scale>
          <a:sx n="114" d="100"/>
          <a:sy n="114" d="100"/>
        </p:scale>
        <p:origin x="264" y="17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63" d="100"/>
          <a:sy n="63" d="100"/>
        </p:scale>
        <p:origin x="-267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4322AF-E05B-7249-906C-FBAC6154C037}" type="datetimeFigureOut">
              <a:rPr lang="en-US" smtClean="0"/>
              <a:t>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DB37DF0-32A6-CD4A-B31D-FA7FCEDB6BA9}" type="slidenum">
              <a:rPr lang="en-US" smtClean="0"/>
              <a:t>‹#›</a:t>
            </a:fld>
            <a:endParaRPr lang="en-US"/>
          </a:p>
        </p:txBody>
      </p:sp>
    </p:spTree>
    <p:extLst>
      <p:ext uri="{BB962C8B-B14F-4D97-AF65-F5344CB8AC3E}">
        <p14:creationId xmlns:p14="http://schemas.microsoft.com/office/powerpoint/2010/main" val="14549708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A43BE5-3BD4-F642-8751-88A31D8D6D13}" type="datetimeFigureOut">
              <a:rPr lang="en-US" smtClean="0"/>
              <a:pPr/>
              <a:t>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613D5C-1A2E-504E-91F4-50C2CE3AAE22}" type="slidenum">
              <a:rPr lang="en-US" smtClean="0"/>
              <a:pPr/>
              <a:t>‹#›</a:t>
            </a:fld>
            <a:endParaRPr lang="en-US"/>
          </a:p>
        </p:txBody>
      </p:sp>
    </p:spTree>
    <p:extLst>
      <p:ext uri="{BB962C8B-B14F-4D97-AF65-F5344CB8AC3E}">
        <p14:creationId xmlns:p14="http://schemas.microsoft.com/office/powerpoint/2010/main" val="1129445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C5A07ED1-8BF6-4690-A37B-BD30FC20E01F}" type="slidenum">
              <a:rPr lang="en-US" smtClean="0">
                <a:ea typeface="MS PGothic" pitchFamily="34" charset="-128"/>
              </a:rPr>
              <a:pPr/>
              <a:t>1</a:t>
            </a:fld>
            <a:endParaRPr lang="en-US">
              <a:ea typeface="MS PGothic" pitchFamily="34" charset="-128"/>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p:spPr>
        <p:txBody>
          <a:bodyPr/>
          <a:lstStyle/>
          <a:p>
            <a:endParaRPr lang="en-US" dirty="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613D5C-1A2E-504E-91F4-50C2CE3AAE22}" type="slidenum">
              <a:rPr lang="en-US" smtClean="0"/>
              <a:pPr/>
              <a:t>14</a:t>
            </a:fld>
            <a:endParaRPr lang="en-US"/>
          </a:p>
        </p:txBody>
      </p:sp>
    </p:spTree>
    <p:extLst>
      <p:ext uri="{BB962C8B-B14F-4D97-AF65-F5344CB8AC3E}">
        <p14:creationId xmlns:p14="http://schemas.microsoft.com/office/powerpoint/2010/main" val="3774125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4FA2B0E-4818-9849-9CF1-1031FD4E1DAB}"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FA2B0E-4818-9849-9CF1-1031FD4E1DAB}"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A2B0E-4818-9849-9CF1-1031FD4E1DAB}"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FA2B0E-4818-9849-9CF1-1031FD4E1DAB}" type="datetimeFigureOut">
              <a:rPr lang="en-US" smtClean="0"/>
              <a:pPr/>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4FA2B0E-4818-9849-9CF1-1031FD4E1DAB}" type="datetimeFigureOut">
              <a:rPr lang="en-US" smtClean="0"/>
              <a:pPr/>
              <a:t>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FA2B0E-4818-9849-9CF1-1031FD4E1DAB}" type="datetimeFigureOut">
              <a:rPr lang="en-US" smtClean="0"/>
              <a:pPr/>
              <a:t>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FA2B0E-4818-9849-9CF1-1031FD4E1DAB}" type="datetimeFigureOut">
              <a:rPr lang="en-US" smtClean="0"/>
              <a:pPr/>
              <a:t>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FA2B0E-4818-9849-9CF1-1031FD4E1DAB}" type="datetimeFigureOut">
              <a:rPr lang="en-US" smtClean="0"/>
              <a:pPr/>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DFF880-0947-DE4A-A522-D6CFE62BFC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FA2B0E-4818-9849-9CF1-1031FD4E1DAB}" type="datetimeFigureOut">
              <a:rPr lang="en-US" smtClean="0"/>
              <a:pPr/>
              <a:t>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DFF880-0947-DE4A-A522-D6CFE62BFC3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tif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tif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aps.org/initiatives/inclusion/gender-inclusive/undergraduate-women-minoriti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aps.org/initiatives/physics-education/national-mentoring-community" TargetMode="External"/><Relationship Id="rId5" Type="http://schemas.openxmlformats.org/officeDocument/2006/relationships/hyperlink" Target="https://www.aps.org/initiatives/inclusion/bridge-program" TargetMode="External"/><Relationship Id="rId4" Type="http://schemas.openxmlformats.org/officeDocument/2006/relationships/hyperlink" Target="https://engage.aps.org/stepup/home"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implicit.harvard.edu/implicit/"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ww.simplypsychology.org/stereotype-threat.html" TargetMode="External"/><Relationship Id="rId2" Type="http://schemas.openxmlformats.org/officeDocument/2006/relationships/hyperlink" Target="https://www.colorado.edu/center/teaching-learning/inclusivity/stereotype-threa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careers.seas.gwu.edu/blog/2023/02/24/imposter-syndrome-and-how-you-can-fight-against-it/" TargetMode="External"/><Relationship Id="rId2" Type="http://schemas.openxmlformats.org/officeDocument/2006/relationships/hyperlink" Target="https://www.tci-thaijo.org/index.php/IJBS/article/view/52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rojectcallisto.org/" TargetMode="External"/><Relationship Id="rId2" Type="http://schemas.openxmlformats.org/officeDocument/2006/relationships/hyperlink" Target="https://i-sight.com/resources/11-types-of-workplace-harassment-and-how-to-stop-them/" TargetMode="External"/><Relationship Id="rId1" Type="http://schemas.openxmlformats.org/officeDocument/2006/relationships/slideLayout" Target="../slideLayouts/slideLayout1.xml"/><Relationship Id="rId5" Type="http://schemas.openxmlformats.org/officeDocument/2006/relationships/hyperlink" Target="https://diversity.gwu.edu/bias-incident-response" TargetMode="External"/><Relationship Id="rId4" Type="http://schemas.openxmlformats.org/officeDocument/2006/relationships/hyperlink" Target="https://haven.gwu.edu/"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theinclusionsolution.me/a-point-of-view-lessons-from-a-first-gen/" TargetMode="External"/><Relationship Id="rId2" Type="http://schemas.openxmlformats.org/officeDocument/2006/relationships/hyperlink" Target="https://www.chronicle.com/search?q=How+to+Help+First+Generation+Students+Succeed" TargetMode="External"/><Relationship Id="rId1" Type="http://schemas.openxmlformats.org/officeDocument/2006/relationships/slideLayout" Target="../slideLayouts/slideLayout1.xml"/><Relationship Id="rId4" Type="http://schemas.openxmlformats.org/officeDocument/2006/relationships/hyperlink" Target="https://students.gwu.edu/first-generation"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aps.org/publications/reports/lgbt-climate-in-physic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theguardian.com/lifeandstyle/parents-and-parenting+money/work-and-careers" TargetMode="External"/><Relationship Id="rId2" Type="http://schemas.openxmlformats.org/officeDocument/2006/relationships/hyperlink" Target="https://www.oecd-ilibrary.org/social-issues-migration-health/supporting-informal-carers-of-older-people_0f0c0d52-en"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researchgate.net/publication/255642041_Socio-Economic_Disadvantage_and_Access_to_Higher_Education"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www.symmetrymagazine.org/article/approaching-disability-like-a-scientist" TargetMode="External"/><Relationship Id="rId2" Type="http://schemas.openxmlformats.org/officeDocument/2006/relationships/hyperlink" Target="https://www.iop.org/sites/default/files/2021-03/access-for-all-disability-good-practice-university-2008.pdf" TargetMode="External"/><Relationship Id="rId1" Type="http://schemas.openxmlformats.org/officeDocument/2006/relationships/slideLayout" Target="../slideLayouts/slideLayout1.xml"/><Relationship Id="rId4" Type="http://schemas.openxmlformats.org/officeDocument/2006/relationships/hyperlink" Target="https://healthcenter.gwu.edu/counseling-and-psychological-servic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aas.org/comms/committee-status-minorities-astronomy-csma" TargetMode="External"/><Relationship Id="rId2" Type="http://schemas.openxmlformats.org/officeDocument/2006/relationships/hyperlink" Target="https://www.aps.org/programs/minorities/" TargetMode="External"/><Relationship Id="rId1" Type="http://schemas.openxmlformats.org/officeDocument/2006/relationships/slideLayout" Target="../slideLayouts/slideLayout1.xml"/><Relationship Id="rId5" Type="http://schemas.openxmlformats.org/officeDocument/2006/relationships/hyperlink" Target="http://www.hispanicphysicists.org/" TargetMode="External"/><Relationship Id="rId4" Type="http://schemas.openxmlformats.org/officeDocument/2006/relationships/hyperlink" Target="https://www.nsbp.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96997" y="664253"/>
            <a:ext cx="4750018" cy="830997"/>
          </a:xfrm>
          <a:prstGeom prst="rect">
            <a:avLst/>
          </a:prstGeom>
          <a:noFill/>
        </p:spPr>
        <p:txBody>
          <a:bodyPr wrap="none" rtlCol="0">
            <a:spAutoFit/>
          </a:bodyPr>
          <a:lstStyle/>
          <a:p>
            <a:pPr algn="ctr"/>
            <a:r>
              <a:rPr lang="en-US" sz="4800" b="1" dirty="0">
                <a:latin typeface="Times New Roman"/>
                <a:cs typeface="Times New Roman"/>
              </a:rPr>
              <a:t>Physics Capstone</a:t>
            </a:r>
          </a:p>
        </p:txBody>
      </p:sp>
      <p:sp>
        <p:nvSpPr>
          <p:cNvPr id="6" name="TextBox 5"/>
          <p:cNvSpPr txBox="1"/>
          <p:nvPr/>
        </p:nvSpPr>
        <p:spPr>
          <a:xfrm>
            <a:off x="722088" y="3711629"/>
            <a:ext cx="7760900" cy="2000548"/>
          </a:xfrm>
          <a:prstGeom prst="rect">
            <a:avLst/>
          </a:prstGeom>
          <a:noFill/>
        </p:spPr>
        <p:txBody>
          <a:bodyPr wrap="square" rtlCol="0">
            <a:spAutoFit/>
          </a:bodyPr>
          <a:lstStyle/>
          <a:p>
            <a:r>
              <a:rPr lang="en-US" sz="3200" dirty="0">
                <a:latin typeface="Times New Roman"/>
                <a:cs typeface="Times New Roman"/>
              </a:rPr>
              <a:t>Topic:</a:t>
            </a:r>
          </a:p>
          <a:p>
            <a:pPr marL="568325" indent="-457200">
              <a:buFont typeface="Arial" panose="020B0604020202020204" pitchFamily="34" charset="0"/>
              <a:buChar char="•"/>
            </a:pPr>
            <a:r>
              <a:rPr lang="en-US" sz="3200" dirty="0">
                <a:latin typeface="Times New Roman"/>
                <a:cs typeface="Times New Roman"/>
              </a:rPr>
              <a:t>Physics as a Community</a:t>
            </a:r>
          </a:p>
          <a:p>
            <a:pPr marL="568325" lvl="1"/>
            <a:r>
              <a:rPr lang="en-US" sz="2800" i="1" dirty="0">
                <a:latin typeface="Times New Roman" panose="02020603050405020304" pitchFamily="18" charset="0"/>
                <a:ea typeface="MS Mincho" panose="02020609040205080304" pitchFamily="49" charset="-128"/>
                <a:cs typeface="Times New Roman" panose="02020603050405020304" pitchFamily="18" charset="0"/>
              </a:rPr>
              <a:t>(Partly based on presentations by E.J. </a:t>
            </a:r>
            <a:r>
              <a:rPr lang="en-US" sz="2800" i="1" dirty="0" err="1">
                <a:latin typeface="Times New Roman" panose="02020603050405020304" pitchFamily="18" charset="0"/>
                <a:ea typeface="MS Mincho" panose="02020609040205080304" pitchFamily="49" charset="-128"/>
                <a:cs typeface="Times New Roman" panose="02020603050405020304" pitchFamily="18" charset="0"/>
              </a:rPr>
              <a:t>Downie</a:t>
            </a:r>
            <a:r>
              <a:rPr lang="en-US" sz="2800" i="1" dirty="0">
                <a:latin typeface="Times New Roman" panose="02020603050405020304" pitchFamily="18" charset="0"/>
                <a:ea typeface="MS Mincho" panose="02020609040205080304" pitchFamily="49" charset="-128"/>
                <a:cs typeface="Times New Roman" panose="02020603050405020304" pitchFamily="18" charset="0"/>
              </a:rPr>
              <a:t>)</a:t>
            </a:r>
            <a:endParaRPr lang="en-US" sz="2800" dirty="0">
              <a:latin typeface="Times New Roman"/>
              <a:cs typeface="Times New Roman"/>
            </a:endParaRPr>
          </a:p>
          <a:p>
            <a:pPr marL="1025525" lvl="1" indent="-457200">
              <a:buFont typeface="Arial" panose="020B0604020202020204" pitchFamily="34" charset="0"/>
              <a:buChar char="•"/>
            </a:pPr>
            <a:endParaRPr lang="en-US" sz="3200" dirty="0">
              <a:latin typeface="Times New Roman"/>
              <a:cs typeface="Times New Roman"/>
            </a:endParaRPr>
          </a:p>
        </p:txBody>
      </p:sp>
    </p:spTree>
  </p:cSld>
  <p:clrMapOvr>
    <a:masterClrMapping/>
  </p:clrMapOvr>
  <p:transition>
    <p:sndAc>
      <p:end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47E96E1D-9A01-BC74-A341-9815943511B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196315" y="745700"/>
            <a:ext cx="4758755" cy="3199082"/>
          </a:xfrm>
          <a:prstGeom prst="rect">
            <a:avLst/>
          </a:prstGeom>
        </p:spPr>
      </p:pic>
      <p:pic>
        <p:nvPicPr>
          <p:cNvPr id="3" name="Picture 2">
            <a:extLst>
              <a:ext uri="{FF2B5EF4-FFF2-40B4-BE49-F238E27FC236}">
                <a16:creationId xmlns:a16="http://schemas.microsoft.com/office/drawing/2014/main" id="{E6407D78-1AC8-C79C-6824-7E7BE6AB87C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68357" y="3802564"/>
            <a:ext cx="3648892" cy="3014044"/>
          </a:xfrm>
          <a:prstGeom prst="rect">
            <a:avLst/>
          </a:prstGeom>
        </p:spPr>
      </p:pic>
      <p:pic>
        <p:nvPicPr>
          <p:cNvPr id="5" name="Picture 4">
            <a:extLst>
              <a:ext uri="{FF2B5EF4-FFF2-40B4-BE49-F238E27FC236}">
                <a16:creationId xmlns:a16="http://schemas.microsoft.com/office/drawing/2014/main" id="{2CFB4573-24FA-979F-33EC-77F410EF7C12}"/>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26752" y="3802563"/>
            <a:ext cx="3678612" cy="3014045"/>
          </a:xfrm>
          <a:prstGeom prst="rect">
            <a:avLst/>
          </a:prstGeom>
        </p:spPr>
      </p:pic>
    </p:spTree>
    <p:extLst>
      <p:ext uri="{BB962C8B-B14F-4D97-AF65-F5344CB8AC3E}">
        <p14:creationId xmlns:p14="http://schemas.microsoft.com/office/powerpoint/2010/main" val="276122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68A13E75-ADF9-DC4B-98ED-99BE2F5AAA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54"/>
          <a:stretch/>
        </p:blipFill>
        <p:spPr bwMode="auto">
          <a:xfrm>
            <a:off x="216174" y="4032601"/>
            <a:ext cx="4300538"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
        <p:nvSpPr>
          <p:cNvPr id="6" name="TextBox 5">
            <a:extLst>
              <a:ext uri="{FF2B5EF4-FFF2-40B4-BE49-F238E27FC236}">
                <a16:creationId xmlns:a16="http://schemas.microsoft.com/office/drawing/2014/main" id="{80A24032-1FF5-2340-BF4F-86A5459B8F08}"/>
              </a:ext>
            </a:extLst>
          </p:cNvPr>
          <p:cNvSpPr txBox="1"/>
          <p:nvPr/>
        </p:nvSpPr>
        <p:spPr>
          <a:xfrm>
            <a:off x="539603" y="945629"/>
            <a:ext cx="8450017"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Science faculty’s subtle gender biases favor male students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(Moss-</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Racusin</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2012, PNAS, 109, 16474)</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Double-blind study: faculty review of application materials, with randomly assigned male/female names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perceived less competent than male student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Female student was better liked than male </a:t>
            </a: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 no overt hostility</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Independent of faculty gender, discipline, age, etc.</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sym typeface="Wingdings" pitchFamily="2" charset="2"/>
              </a:rPr>
              <a:t>Likely unintentional bias  cultural stereotypes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8" name="Picture 4">
            <a:extLst>
              <a:ext uri="{FF2B5EF4-FFF2-40B4-BE49-F238E27FC236}">
                <a16:creationId xmlns:a16="http://schemas.microsoft.com/office/drawing/2014/main" id="{6B571D52-9523-D34D-9CCF-DCEAFF9DAE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081"/>
          <a:stretch/>
        </p:blipFill>
        <p:spPr bwMode="auto">
          <a:xfrm>
            <a:off x="4674224" y="4032601"/>
            <a:ext cx="4264025" cy="256052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209170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0A24032-1FF5-2340-BF4F-86A5459B8F08}"/>
              </a:ext>
            </a:extLst>
          </p:cNvPr>
          <p:cNvSpPr txBox="1"/>
          <p:nvPr/>
        </p:nvSpPr>
        <p:spPr>
          <a:xfrm>
            <a:off x="182880" y="5083761"/>
            <a:ext cx="8961119" cy="169277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Peer-reviewed research: “</a:t>
            </a:r>
            <a:r>
              <a:rPr lang="en-US" sz="2400" i="1" dirty="0">
                <a:latin typeface="Times New Roman" panose="02020603050405020304" pitchFamily="18" charset="0"/>
                <a:ea typeface="MS Mincho" panose="02020609040205080304" pitchFamily="49" charset="-128"/>
                <a:cs typeface="Times New Roman" panose="02020603050405020304" pitchFamily="18" charset="0"/>
              </a:rPr>
              <a:t>Sexual harassment reported by undergrad. female physicists</a:t>
            </a:r>
            <a:r>
              <a:rPr lang="en-US" sz="2400" dirty="0">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latin typeface="Times New Roman" panose="02020603050405020304" pitchFamily="18" charset="0"/>
                <a:ea typeface="MS Mincho" panose="02020609040205080304" pitchFamily="49" charset="-128"/>
                <a:cs typeface="Times New Roman" panose="02020603050405020304" pitchFamily="18" charset="0"/>
              </a:rPr>
              <a:t>(</a:t>
            </a:r>
            <a:r>
              <a:rPr lang="en-US" sz="2200" dirty="0" err="1">
                <a:latin typeface="Times New Roman" panose="02020603050405020304" pitchFamily="18" charset="0"/>
                <a:ea typeface="MS Mincho" panose="02020609040205080304" pitchFamily="49" charset="-128"/>
                <a:cs typeface="Times New Roman" panose="02020603050405020304" pitchFamily="18" charset="0"/>
              </a:rPr>
              <a:t>Aycock</a:t>
            </a:r>
            <a:r>
              <a:rPr lang="en-US" sz="2200" dirty="0">
                <a:latin typeface="Times New Roman" panose="02020603050405020304" pitchFamily="18" charset="0"/>
                <a:ea typeface="MS Mincho" panose="02020609040205080304" pitchFamily="49" charset="-128"/>
                <a:cs typeface="Times New Roman" panose="02020603050405020304" pitchFamily="18" charset="0"/>
              </a:rPr>
              <a:t> et al. 2019, Phys. Rev. PER, </a:t>
            </a:r>
            <a:r>
              <a:rPr lang="en-US" sz="2200" b="1" dirty="0">
                <a:latin typeface="Times New Roman" panose="02020603050405020304" pitchFamily="18" charset="0"/>
                <a:ea typeface="MS Mincho" panose="02020609040205080304" pitchFamily="49" charset="-128"/>
                <a:cs typeface="Times New Roman" panose="02020603050405020304" pitchFamily="18" charset="0"/>
              </a:rPr>
              <a:t>15</a:t>
            </a:r>
            <a:r>
              <a:rPr lang="en-US" sz="2200" dirty="0">
                <a:latin typeface="Times New Roman" panose="02020603050405020304" pitchFamily="18" charset="0"/>
                <a:ea typeface="MS Mincho" panose="02020609040205080304" pitchFamily="49" charset="-128"/>
                <a:cs typeface="Times New Roman" panose="02020603050405020304" pitchFamily="18" charset="0"/>
              </a:rPr>
              <a:t>, 010121)</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Results from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CUWiP</a:t>
            </a:r>
            <a:r>
              <a:rPr lang="en-US" sz="2400" dirty="0">
                <a:latin typeface="Times New Roman" panose="02020603050405020304" pitchFamily="18" charset="0"/>
                <a:ea typeface="MS Mincho" panose="02020609040205080304" pitchFamily="49" charset="-128"/>
                <a:cs typeface="Times New Roman" panose="02020603050405020304" pitchFamily="18" charset="0"/>
              </a:rPr>
              <a:t>: 74% (338/455) of women experienced harassment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03643" y="745700"/>
            <a:ext cx="6696818" cy="4338061"/>
          </a:xfrm>
          <a:prstGeom prst="rect">
            <a:avLst/>
          </a:prstGeom>
        </p:spPr>
      </p:pic>
    </p:spTree>
    <p:extLst>
      <p:ext uri="{BB962C8B-B14F-4D97-AF65-F5344CB8AC3E}">
        <p14:creationId xmlns:p14="http://schemas.microsoft.com/office/powerpoint/2010/main" val="1594677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3" name="Picture 2"/>
          <p:cNvPicPr>
            <a:picLocks noChangeAspect="1"/>
          </p:cNvPicPr>
          <p:nvPr/>
        </p:nvPicPr>
        <p:blipFill>
          <a:blip r:embed="rId2"/>
          <a:stretch>
            <a:fillRect/>
          </a:stretch>
        </p:blipFill>
        <p:spPr>
          <a:xfrm>
            <a:off x="231355" y="811802"/>
            <a:ext cx="8686800" cy="5739655"/>
          </a:xfrm>
          <a:prstGeom prst="rect">
            <a:avLst/>
          </a:prstGeom>
        </p:spPr>
      </p:pic>
    </p:spTree>
    <p:extLst>
      <p:ext uri="{BB962C8B-B14F-4D97-AF65-F5344CB8AC3E}">
        <p14:creationId xmlns:p14="http://schemas.microsoft.com/office/powerpoint/2010/main" val="97352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57829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Some More Resources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4" y="945629"/>
            <a:ext cx="8378766" cy="3785652"/>
          </a:xfrm>
          <a:prstGeom prst="rect">
            <a:avLst/>
          </a:prstGeom>
          <a:noFill/>
        </p:spPr>
        <p:txBody>
          <a:bodyPr wrap="square" rtlCol="0">
            <a:spAutoFit/>
          </a:bodyPr>
          <a:lstStyle/>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Conference for Undergraduate Women and Gender </a:t>
            </a:r>
            <a:r>
              <a:rPr lang="en-GB" altLang="en-US" sz="2400" dirty="0" err="1">
                <a:latin typeface="Times New Roman" panose="02020603050405020304" pitchFamily="18" charset="0"/>
                <a:cs typeface="Times New Roman" panose="02020603050405020304" pitchFamily="18" charset="0"/>
              </a:rPr>
              <a:t>Miniorities</a:t>
            </a:r>
            <a:r>
              <a:rPr lang="en-GB" altLang="en-US" sz="2400" dirty="0">
                <a:latin typeface="Times New Roman" panose="02020603050405020304" pitchFamily="18" charset="0"/>
                <a:cs typeface="Times New Roman" panose="02020603050405020304" pitchFamily="18" charset="0"/>
              </a:rPr>
              <a:t> in Physics: </a:t>
            </a:r>
            <a:r>
              <a:rPr lang="en-GB" altLang="en-US" sz="2400" dirty="0">
                <a:latin typeface="Times New Roman" panose="02020603050405020304" pitchFamily="18" charset="0"/>
                <a:cs typeface="Times New Roman" panose="02020603050405020304" pitchFamily="18" charset="0"/>
                <a:hlinkClick r:id="rId3"/>
              </a:rPr>
              <a:t>https://www.aps.org/initiatives/inclusion/gender-inclusive/undergraduate-women-minorities</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Step Up 4 Women: </a:t>
            </a:r>
            <a:r>
              <a:rPr lang="en-GB" altLang="en-US" sz="2400" dirty="0">
                <a:latin typeface="Times New Roman" panose="02020603050405020304" pitchFamily="18" charset="0"/>
                <a:cs typeface="Times New Roman" panose="02020603050405020304" pitchFamily="18" charset="0"/>
                <a:hlinkClick r:id="rId4"/>
              </a:rPr>
              <a:t>https://engage.aps.org/stepup/home</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APS Bridge Program: </a:t>
            </a:r>
            <a:r>
              <a:rPr lang="en-GB" altLang="en-US" sz="2400" dirty="0">
                <a:latin typeface="Times New Roman" panose="02020603050405020304" pitchFamily="18" charset="0"/>
                <a:cs typeface="Times New Roman" panose="02020603050405020304" pitchFamily="18" charset="0"/>
                <a:hlinkClick r:id="rId5"/>
              </a:rPr>
              <a:t>https://www.aps.org/initiatives/inclusion/bridge-program</a:t>
            </a:r>
            <a:endParaRPr lang="en-GB" alt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GB" altLang="en-US" sz="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400" dirty="0">
                <a:latin typeface="Times New Roman" panose="02020603050405020304" pitchFamily="18" charset="0"/>
                <a:cs typeface="Times New Roman" panose="02020603050405020304" pitchFamily="18" charset="0"/>
              </a:rPr>
              <a:t>National Mentoring Community: </a:t>
            </a:r>
            <a:r>
              <a:rPr lang="en-GB" altLang="en-US" sz="2400" dirty="0">
                <a:latin typeface="Times New Roman" panose="02020603050405020304" pitchFamily="18" charset="0"/>
                <a:cs typeface="Times New Roman" panose="02020603050405020304" pitchFamily="18" charset="0"/>
                <a:hlinkClick r:id="rId6"/>
              </a:rPr>
              <a:t>https://www.aps.org/initiatives/physics-education/national-mentoring-community</a:t>
            </a:r>
            <a:endParaRPr lang="en-GB"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1231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41014" cy="553998"/>
          </a:xfrm>
          <a:prstGeom prst="rect">
            <a:avLst/>
          </a:prstGeom>
          <a:noFill/>
        </p:spPr>
        <p:txBody>
          <a:bodyPr wrap="none" rtlCol="0">
            <a:spAutoFit/>
          </a:bodyPr>
          <a:lstStyle/>
          <a:p>
            <a:r>
              <a:rPr lang="en-US" sz="3000" b="1" dirty="0">
                <a:solidFill>
                  <a:prstClr val="black"/>
                </a:solidFill>
                <a:latin typeface="Times New Roman"/>
                <a:cs typeface="Times New Roman"/>
              </a:rPr>
              <a:t>Unconscious / Implicit Bias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5344284"/>
          </a:xfrm>
          <a:prstGeom prst="rect">
            <a:avLst/>
          </a:prstGeom>
          <a:noFill/>
        </p:spPr>
        <p:txBody>
          <a:bodyPr wrap="square" rtlCol="0">
            <a:spAutoFit/>
          </a:bodyPr>
          <a:lstStyle/>
          <a:p>
            <a:pPr marL="342900" indent="-342900">
              <a:lnSpc>
                <a:spcPct val="93000"/>
              </a:lnSpc>
              <a:spcBef>
                <a:spcPts val="1425"/>
              </a:spcBef>
              <a:buClr>
                <a:srgbClr val="000000"/>
              </a:buClr>
              <a:buSzPct val="100000"/>
              <a:buFont typeface="Arial" panose="020B0604020202020204" pitchFamily="34" charset="0"/>
              <a:buChar char="•"/>
              <a:defRPr/>
            </a:pPr>
            <a:r>
              <a:rPr lang="en-GB" altLang="en-US" sz="2400" dirty="0">
                <a:latin typeface="Times New Roman" panose="02020603050405020304" pitchFamily="18" charset="0"/>
                <a:ea typeface="Arial" charset="0"/>
                <a:cs typeface="Times New Roman" panose="02020603050405020304" pitchFamily="18" charset="0"/>
              </a:rPr>
              <a:t>Definition: The positions we hold about others that are influenced by past experiences, forming filters that cause conclusions to be reached, about groups or ethnicities, by ways other than through active thought or reasoning. (</a:t>
            </a:r>
            <a:r>
              <a:rPr lang="en-GB" altLang="en-US" sz="2400" i="1" dirty="0" err="1">
                <a:latin typeface="Times New Roman" panose="02020603050405020304" pitchFamily="18" charset="0"/>
                <a:ea typeface="Arial" charset="0"/>
                <a:cs typeface="Times New Roman" panose="02020603050405020304" pitchFamily="18" charset="0"/>
              </a:rPr>
              <a:t>insighteducationsystems.com</a:t>
            </a:r>
            <a:r>
              <a:rPr lang="en-GB" altLang="en-US" sz="2400" dirty="0">
                <a:latin typeface="Times New Roman" panose="02020603050405020304" pitchFamily="18" charset="0"/>
                <a:ea typeface="Arial" charset="0"/>
                <a:cs typeface="Times New Roman" panose="02020603050405020304" pitchFamily="18" charset="0"/>
              </a:rPr>
              <a:t>)</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In what professional situations can these biases be most present / pervasive?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p>
          <a:p>
            <a:pPr marL="342900" indent="-342900">
              <a:buFont typeface="Arial" panose="020B0604020202020204" pitchFamily="34" charset="0"/>
              <a:buChar char="•"/>
            </a:pPr>
            <a:endParaRPr lang="en-US" sz="800" dirty="0">
              <a:solidFill>
                <a:prstClr val="black"/>
              </a:solidFill>
              <a:latin typeface="Times New Roman"/>
              <a:ea typeface="MS Mincho" panose="02020609040205080304" pitchFamily="49" charset="-128"/>
              <a:cs typeface="Times New Roman"/>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minimize the effects of unconscious / implicit bias?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Try the Implicit Bias Tests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https://implicit.harvard.edu/implicit/</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4850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5205271" cy="553998"/>
          </a:xfrm>
          <a:prstGeom prst="rect">
            <a:avLst/>
          </a:prstGeom>
          <a:noFill/>
        </p:spPr>
        <p:txBody>
          <a:bodyPr wrap="none" rtlCol="0">
            <a:spAutoFit/>
          </a:bodyPr>
          <a:lstStyle/>
          <a:p>
            <a:r>
              <a:rPr lang="en-US" sz="3000" b="1" dirty="0">
                <a:solidFill>
                  <a:prstClr val="black"/>
                </a:solidFill>
                <a:latin typeface="Times New Roman"/>
                <a:cs typeface="Times New Roman"/>
              </a:rPr>
              <a:t>Issues of Diversity &amp; Inclusion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483209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different issues, for example: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Minority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Unconscious / Implicit Bias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Stereotype Threat</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Imposter Syndrome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Harassment / Discrimination</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First Generation Students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LGBTQ+ Status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Caring / Parenting Responsibilities</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Socio-economic Disadvantage</a:t>
            </a:r>
          </a:p>
          <a:p>
            <a:pPr marL="914400" lvl="1" indent="-457200">
              <a:buFont typeface="+mj-lt"/>
              <a:buAutoNum type="arabicPeriod"/>
            </a:pPr>
            <a:r>
              <a:rPr lang="en-US" sz="2200" dirty="0">
                <a:latin typeface="Times New Roman" panose="02020603050405020304" pitchFamily="18" charset="0"/>
                <a:ea typeface="MS Mincho" panose="02020609040205080304" pitchFamily="49" charset="-128"/>
                <a:cs typeface="Times New Roman" panose="02020603050405020304" pitchFamily="18" charset="0"/>
              </a:rPr>
              <a:t>Visible / Invisible Disabilities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topics 1 &amp; 2</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Next week: other topics</a:t>
            </a:r>
          </a:p>
        </p:txBody>
      </p:sp>
    </p:spTree>
    <p:extLst>
      <p:ext uri="{BB962C8B-B14F-4D97-AF65-F5344CB8AC3E}">
        <p14:creationId xmlns:p14="http://schemas.microsoft.com/office/powerpoint/2010/main" val="1842295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394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Discussions – Homework</a:t>
            </a:r>
            <a:r>
              <a:rPr lang="en-US" sz="2400" dirty="0">
                <a:solidFill>
                  <a:prstClr val="black"/>
                </a:solidFill>
                <a:latin typeface="Times New Roman"/>
                <a:cs typeface="Times New Roman"/>
              </a:rPr>
              <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69386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topics: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1: Stereotype Threat</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2: Imposter Syndrome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3: Harassment / Discrimination</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4: First Generation Students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5: LGBTQ+ Status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6: Caring / Parenting Responsibilities</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7: Socio-economic Disadvantage</a:t>
            </a:r>
          </a:p>
          <a:p>
            <a:pPr marL="914400" lvl="1"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Group 8: Visible /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group gets resources and 3 questions for 1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Given resources are to be used as reference material, but more resources can be explored (and shared with the instructor / class)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Every student should be prepared to answer 1 question, and the group has to answer all 3 questions for their topic</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Resources &amp; questions on following slides</a:t>
            </a:r>
          </a:p>
        </p:txBody>
      </p:sp>
    </p:spTree>
    <p:extLst>
      <p:ext uri="{BB962C8B-B14F-4D97-AF65-F5344CB8AC3E}">
        <p14:creationId xmlns:p14="http://schemas.microsoft.com/office/powerpoint/2010/main" val="15918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89810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Stereotype Threat</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https://www.colorado.edu/center/teaching-learning/inclusivity/stereotype-threat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https://www.simplypsychology.org/stereotype-threat.html</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stereotype threat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stereotype threat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minimize stereotype threat within the physics department and the physics community?</a:t>
            </a:r>
          </a:p>
        </p:txBody>
      </p:sp>
    </p:spTree>
    <p:extLst>
      <p:ext uri="{BB962C8B-B14F-4D97-AF65-F5344CB8AC3E}">
        <p14:creationId xmlns:p14="http://schemas.microsoft.com/office/powerpoint/2010/main" val="3856670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201587"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Imposter Syndrome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97031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https://www.tci-thaijo.org/index.php/IJBS/article/view/521</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https://careers.seas.gwu.edu/blog/2023/02/24/imposter-syndrome-and-how-you-can-fight-against-it/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 imposter syndrome and in what kind of situations has it been observed / studied?</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How does imposter syndrome impact upon an individual’s performance as a physicist?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an individual do to minimize their own imposter syndrome and/or support individuals with imposter syndrome?</a:t>
            </a:r>
          </a:p>
        </p:txBody>
      </p:sp>
    </p:spTree>
    <p:extLst>
      <p:ext uri="{BB962C8B-B14F-4D97-AF65-F5344CB8AC3E}">
        <p14:creationId xmlns:p14="http://schemas.microsoft.com/office/powerpoint/2010/main" val="166018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190571" cy="553998"/>
          </a:xfrm>
          <a:prstGeom prst="rect">
            <a:avLst/>
          </a:prstGeom>
          <a:noFill/>
        </p:spPr>
        <p:txBody>
          <a:bodyPr wrap="none" rtlCol="0">
            <a:spAutoFit/>
          </a:bodyPr>
          <a:lstStyle/>
          <a:p>
            <a:r>
              <a:rPr lang="en-US" sz="3000" b="1" dirty="0">
                <a:solidFill>
                  <a:prstClr val="black"/>
                </a:solidFill>
                <a:latin typeface="Times New Roman"/>
                <a:cs typeface="Times New Roman"/>
              </a:rPr>
              <a:t>Physics as a Community</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450017" cy="575542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Every community has issues, including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Variety of issues encountered by community members, possibly including students in this class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Today + next week: discussions on community, and issues of diversity &amp; inclusion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Discussion of the issues is the first step to addressing them</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Be mindful that these issues can be personal to individuals in the discussion</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Stories shared in these class discussions should be treated as confidential</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Take away from these classes: ideas &amp; inspiration to improve the physics community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Assume good intent</a:t>
            </a:r>
          </a:p>
        </p:txBody>
      </p:sp>
    </p:spTree>
    <p:extLst>
      <p:ext uri="{BB962C8B-B14F-4D97-AF65-F5344CB8AC3E}">
        <p14:creationId xmlns:p14="http://schemas.microsoft.com/office/powerpoint/2010/main" val="188649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82185"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Harassment / Discrimination</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585871"/>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https://i-sight.com/resources/11-types-of-workplace-harassment-and-how-to-stop-them/</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https://www.projectcallisto.org</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https://haven.gwu.edu</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5"/>
              </a:rPr>
              <a:t>https://diversity.gwu.edu/bias-incident-response</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types of harassment can occur in the professional physics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steps can individuals and the community take to minimize the incidence of harassment?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How can individuals react to minimize harm in situations where harassment has occurred or is occurring?</a:t>
            </a:r>
          </a:p>
        </p:txBody>
      </p:sp>
    </p:spTree>
    <p:extLst>
      <p:ext uri="{BB962C8B-B14F-4D97-AF65-F5344CB8AC3E}">
        <p14:creationId xmlns:p14="http://schemas.microsoft.com/office/powerpoint/2010/main" val="983063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21090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First Generation Students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13986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https://www.chronicle.com/search?q=How+to+Help+First+Generation+Students+Succeed</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https://theinclusionsolution.me/a-point-of-view-lessons-from-a-first-gen/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https://students.gwu.edu/first-generation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first-generation students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first-generation students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first-generation students within the physics department and the physics community?</a:t>
            </a:r>
          </a:p>
        </p:txBody>
      </p:sp>
    </p:spTree>
    <p:extLst>
      <p:ext uri="{BB962C8B-B14F-4D97-AF65-F5344CB8AC3E}">
        <p14:creationId xmlns:p14="http://schemas.microsoft.com/office/powerpoint/2010/main" val="23315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44768"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LGBTQ+ Status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372409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https://www.aps.org/publications/reports/lgbt-climate-in-physics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hurdles do LGBTQ+ individuals face within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hurdles do LGBTQ+ individuals face within the university environment?</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improve inclusion of LGBTQ+ individuals within the physics department and the physics community?</a:t>
            </a:r>
          </a:p>
        </p:txBody>
      </p:sp>
    </p:spTree>
    <p:extLst>
      <p:ext uri="{BB962C8B-B14F-4D97-AF65-F5344CB8AC3E}">
        <p14:creationId xmlns:p14="http://schemas.microsoft.com/office/powerpoint/2010/main" val="1794254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7750840"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Caring Responsibilities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27809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https://www.oecd-ilibrary.org/social-issues-migration-health/supporting-informal-carers-of-older-people_0f0c0d52-en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https://www.theguardian.com/lifeandstyle/parents-and-parenting+money/work-and-careers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parents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issues are there for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in the physics community?</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parents and/or </a:t>
            </a:r>
            <a:r>
              <a:rPr lang="en-US" sz="2400" dirty="0" err="1">
                <a:latin typeface="Times New Roman" panose="02020603050405020304" pitchFamily="18" charset="0"/>
                <a:ea typeface="MS Mincho" panose="02020609040205080304" pitchFamily="49" charset="-128"/>
                <a:cs typeface="Times New Roman" panose="02020603050405020304" pitchFamily="18" charset="0"/>
              </a:rPr>
              <a:t>carers</a:t>
            </a:r>
            <a:r>
              <a:rPr lang="en-US" sz="2400" dirty="0">
                <a:latin typeface="Times New Roman" panose="02020603050405020304" pitchFamily="18" charset="0"/>
                <a:ea typeface="MS Mincho" panose="02020609040205080304" pitchFamily="49" charset="-128"/>
                <a:cs typeface="Times New Roman" panose="02020603050405020304" pitchFamily="18" charset="0"/>
              </a:rPr>
              <a:t> within the physics department and the physics community?</a:t>
            </a:r>
          </a:p>
        </p:txBody>
      </p:sp>
    </p:spTree>
    <p:extLst>
      <p:ext uri="{BB962C8B-B14F-4D97-AF65-F5344CB8AC3E}">
        <p14:creationId xmlns:p14="http://schemas.microsoft.com/office/powerpoint/2010/main" val="3937403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884163"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Socio-Economic Disadvantage</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477053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https://www.researchgate.net/publication/255642041_Socio-Economic_Disadvantage_and_Access_to_Higher_Education</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socio-economic disadvantage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socio-economic disadvantage?</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socio-economic disadvantage within the physics department and the physics community?</a:t>
            </a:r>
          </a:p>
        </p:txBody>
      </p:sp>
    </p:spTree>
    <p:extLst>
      <p:ext uri="{BB962C8B-B14F-4D97-AF65-F5344CB8AC3E}">
        <p14:creationId xmlns:p14="http://schemas.microsoft.com/office/powerpoint/2010/main" val="2526109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8672182"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&amp; Inclusion: Visible / Invisible Disabilities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355015" cy="5693866"/>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Resources:</a:t>
            </a: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2"/>
              </a:rPr>
              <a:t>https://www.iop.org/sites/default/files/2021-03/access-for-all-disability-good-practice-university-2008.pdf</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3"/>
              </a:rPr>
              <a:t>https://www.symmetrymagazine.org/article/approaching-disability-like-a-scientist</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r>
              <a:rPr lang="en-US" sz="2000" dirty="0">
                <a:latin typeface="Times New Roman" panose="02020603050405020304" pitchFamily="18" charset="0"/>
                <a:ea typeface="MS Mincho" panose="02020609040205080304" pitchFamily="49" charset="-128"/>
                <a:cs typeface="Times New Roman" panose="02020603050405020304" pitchFamily="18" charset="0"/>
                <a:hlinkClick r:id="rId4"/>
              </a:rPr>
              <a:t>https://healthcenter.gwu.edu/counseling-and-psychological-services</a:t>
            </a:r>
            <a:endParaRPr lang="en-US" sz="2000" dirty="0">
              <a:latin typeface="Times New Roman" panose="02020603050405020304" pitchFamily="18" charset="0"/>
              <a:ea typeface="MS Mincho" panose="02020609040205080304" pitchFamily="49" charset="-128"/>
              <a:cs typeface="Times New Roman" panose="02020603050405020304" pitchFamily="18" charset="0"/>
            </a:endParaRPr>
          </a:p>
          <a:p>
            <a:pPr marL="914400" lvl="1"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Q1: What issues are there for individuals experiencing visible and/or invisible disabilities while pursuing education and a career in physics?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Q2: What aspects of common community practice cause problems for physicists experiencing visible and/or invisible disabilities?</a:t>
            </a:r>
          </a:p>
          <a:p>
            <a:pPr marL="457200" indent="-4572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457200" indent="-4572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Q3: What can be done to make life easier for individuals experiencing visible and/or invisible disabilities within the physics department and the physics community?</a:t>
            </a:r>
          </a:p>
        </p:txBody>
      </p:sp>
    </p:spTree>
    <p:extLst>
      <p:ext uri="{BB962C8B-B14F-4D97-AF65-F5344CB8AC3E}">
        <p14:creationId xmlns:p14="http://schemas.microsoft.com/office/powerpoint/2010/main" val="1822273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pic>
        <p:nvPicPr>
          <p:cNvPr id="5" name="Picture 3">
            <a:extLst>
              <a:ext uri="{FF2B5EF4-FFF2-40B4-BE49-F238E27FC236}">
                <a16:creationId xmlns:a16="http://schemas.microsoft.com/office/drawing/2014/main" id="{9240DA0F-071A-2D40-9234-58CAF8916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0890" cy="57626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071966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61AFC862-33EA-DD4C-B9B7-DFBC71AD582E}"/>
              </a:ext>
            </a:extLst>
          </p:cNvPr>
          <p:cNvPicPr>
            <a:picLocks noChangeAspect="1"/>
          </p:cNvPicPr>
          <p:nvPr/>
        </p:nvPicPr>
        <p:blipFill>
          <a:blip r:embed="rId2"/>
          <a:stretch>
            <a:fillRect/>
          </a:stretch>
        </p:blipFill>
        <p:spPr>
          <a:xfrm>
            <a:off x="6048261" y="901561"/>
            <a:ext cx="2975370" cy="3831593"/>
          </a:xfrm>
          <a:prstGeom prst="rect">
            <a:avLst/>
          </a:prstGeom>
        </p:spPr>
      </p:pic>
      <p:sp>
        <p:nvSpPr>
          <p:cNvPr id="6" name="TextBox 5">
            <a:extLst>
              <a:ext uri="{FF2B5EF4-FFF2-40B4-BE49-F238E27FC236}">
                <a16:creationId xmlns:a16="http://schemas.microsoft.com/office/drawing/2014/main" id="{7B51ED7B-0D71-E940-8C17-4FF5208ACA13}"/>
              </a:ext>
            </a:extLst>
          </p:cNvPr>
          <p:cNvSpPr txBox="1"/>
          <p:nvPr/>
        </p:nvSpPr>
        <p:spPr>
          <a:xfrm>
            <a:off x="539603" y="945629"/>
            <a:ext cx="5486624" cy="4031873"/>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AIP National Task Force to Elevate African American Representation in Undergraduate Physics &amp; Astronomy </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Factors responsible for success/failure:</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Belonging</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Physics Identity</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Academic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Personal Support</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Leadership &amp; Structures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Research findings and recommendations</a:t>
            </a:r>
          </a:p>
        </p:txBody>
      </p:sp>
      <p:sp>
        <p:nvSpPr>
          <p:cNvPr id="7" name="TextBox 6">
            <a:extLst>
              <a:ext uri="{FF2B5EF4-FFF2-40B4-BE49-F238E27FC236}">
                <a16:creationId xmlns:a16="http://schemas.microsoft.com/office/drawing/2014/main" id="{77B1C027-FFC2-8D4F-8B30-9AE0AD7F83AD}"/>
              </a:ext>
            </a:extLst>
          </p:cNvPr>
          <p:cNvSpPr txBox="1"/>
          <p:nvPr/>
        </p:nvSpPr>
        <p:spPr>
          <a:xfrm>
            <a:off x="539603" y="4792336"/>
            <a:ext cx="8495045" cy="1631216"/>
          </a:xfrm>
          <a:prstGeom prst="rect">
            <a:avLst/>
          </a:prstGeom>
          <a:noFill/>
        </p:spPr>
        <p:txBody>
          <a:bodyPr wrap="square" rtlCol="0">
            <a:spAutoFit/>
          </a:bodyPr>
          <a:lstStyle/>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summary, persistent underrepresentation is due to:</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lack of a supportive environment in many departments</a:t>
            </a:r>
          </a:p>
          <a:p>
            <a:pPr marL="742950" lvl="1" indent="-285750" fontAlgn="base">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enormous financial challenges</a:t>
            </a:r>
          </a:p>
          <a:p>
            <a:pPr marL="742950" lvl="1" indent="-285750" fontAlgn="base">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Solving problems requires addressing systemic &amp; cultural issues</a:t>
            </a:r>
          </a:p>
        </p:txBody>
      </p:sp>
    </p:spTree>
    <p:extLst>
      <p:ext uri="{BB962C8B-B14F-4D97-AF65-F5344CB8AC3E}">
        <p14:creationId xmlns:p14="http://schemas.microsoft.com/office/powerpoint/2010/main" val="155414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3209148"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a:t>
            </a:r>
            <a:endParaRPr lang="en-US" sz="2400" b="1" dirty="0">
              <a:solidFill>
                <a:prstClr val="black"/>
              </a:solidFill>
              <a:latin typeface="Times New Roman"/>
              <a:cs typeface="Times New Roman"/>
            </a:endParaRPr>
          </a:p>
        </p:txBody>
      </p:sp>
      <p:sp>
        <p:nvSpPr>
          <p:cNvPr id="7" name="TextBox 6">
            <a:extLst>
              <a:ext uri="{FF2B5EF4-FFF2-40B4-BE49-F238E27FC236}">
                <a16:creationId xmlns:a16="http://schemas.microsoft.com/office/drawing/2014/main" id="{77B1C027-FFC2-8D4F-8B30-9AE0AD7F83AD}"/>
              </a:ext>
            </a:extLst>
          </p:cNvPr>
          <p:cNvSpPr txBox="1"/>
          <p:nvPr/>
        </p:nvSpPr>
        <p:spPr>
          <a:xfrm>
            <a:off x="539604" y="4792336"/>
            <a:ext cx="8229824" cy="1200329"/>
          </a:xfrm>
          <a:prstGeom prst="rect">
            <a:avLst/>
          </a:prstGeom>
          <a:noFill/>
        </p:spPr>
        <p:txBody>
          <a:bodyPr wrap="square" rtlCol="0">
            <a:spAutoFit/>
          </a:bodyPr>
          <a:lstStyle/>
          <a:p>
            <a:pPr fontAlgn="base"/>
            <a:r>
              <a:rPr lang="en-US" sz="2400" i="1" dirty="0">
                <a:latin typeface="Times New Roman" panose="02020603050405020304" pitchFamily="18" charset="0"/>
                <a:cs typeface="Times New Roman" panose="02020603050405020304" pitchFamily="18" charset="0"/>
              </a:rPr>
              <a:t>“From 1995 to 2015, the number of physics bachelor’s degrees awarded to African Americans increased by 4% compared with a 36% increase for all physical sciences (</a:t>
            </a:r>
            <a:r>
              <a:rPr lang="en-US" sz="2400" i="1" dirty="0" err="1">
                <a:latin typeface="Times New Roman" panose="02020603050405020304" pitchFamily="18" charset="0"/>
                <a:cs typeface="Times New Roman" panose="02020603050405020304" pitchFamily="18" charset="0"/>
              </a:rPr>
              <a:t>Merner</a:t>
            </a:r>
            <a:r>
              <a:rPr lang="en-US" sz="2400" i="1" dirty="0">
                <a:latin typeface="Times New Roman" panose="02020603050405020304" pitchFamily="18" charset="0"/>
                <a:cs typeface="Times New Roman" panose="02020603050405020304" pitchFamily="18" charset="0"/>
              </a:rPr>
              <a:t> &amp; Tyler 2019).”</a:t>
            </a:r>
          </a:p>
        </p:txBody>
      </p:sp>
      <p:pic>
        <p:nvPicPr>
          <p:cNvPr id="3" name="Picture 2">
            <a:extLst>
              <a:ext uri="{FF2B5EF4-FFF2-40B4-BE49-F238E27FC236}">
                <a16:creationId xmlns:a16="http://schemas.microsoft.com/office/drawing/2014/main" id="{22935819-78A0-5043-B026-3DACD902AC98}"/>
              </a:ext>
            </a:extLst>
          </p:cNvPr>
          <p:cNvPicPr>
            <a:picLocks noChangeAspect="1"/>
          </p:cNvPicPr>
          <p:nvPr/>
        </p:nvPicPr>
        <p:blipFill>
          <a:blip r:embed="rId2"/>
          <a:stretch>
            <a:fillRect/>
          </a:stretch>
        </p:blipFill>
        <p:spPr>
          <a:xfrm>
            <a:off x="191797" y="1347556"/>
            <a:ext cx="4572887" cy="3244162"/>
          </a:xfrm>
          <a:prstGeom prst="rect">
            <a:avLst/>
          </a:prstGeom>
        </p:spPr>
      </p:pic>
      <p:pic>
        <p:nvPicPr>
          <p:cNvPr id="5" name="Picture 4">
            <a:extLst>
              <a:ext uri="{FF2B5EF4-FFF2-40B4-BE49-F238E27FC236}">
                <a16:creationId xmlns:a16="http://schemas.microsoft.com/office/drawing/2014/main" id="{DC9763B7-DF4C-4D40-8FD0-FCD3C674F365}"/>
              </a:ext>
            </a:extLst>
          </p:cNvPr>
          <p:cNvPicPr>
            <a:picLocks noChangeAspect="1"/>
          </p:cNvPicPr>
          <p:nvPr/>
        </p:nvPicPr>
        <p:blipFill>
          <a:blip r:embed="rId3"/>
          <a:stretch>
            <a:fillRect/>
          </a:stretch>
        </p:blipFill>
        <p:spPr>
          <a:xfrm>
            <a:off x="5066535" y="929094"/>
            <a:ext cx="3890588" cy="3662624"/>
          </a:xfrm>
          <a:prstGeom prst="rect">
            <a:avLst/>
          </a:prstGeom>
        </p:spPr>
      </p:pic>
    </p:spTree>
    <p:extLst>
      <p:ext uri="{BB962C8B-B14F-4D97-AF65-F5344CB8AC3E}">
        <p14:creationId xmlns:p14="http://schemas.microsoft.com/office/powerpoint/2010/main" val="1617564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4674293" cy="553998"/>
          </a:xfrm>
          <a:prstGeom prst="rect">
            <a:avLst/>
          </a:prstGeom>
          <a:noFill/>
        </p:spPr>
        <p:txBody>
          <a:bodyPr wrap="none" rtlCol="0">
            <a:spAutoFit/>
          </a:bodyPr>
          <a:lstStyle/>
          <a:p>
            <a:r>
              <a:rPr lang="en-US" sz="3000" b="1" dirty="0">
                <a:solidFill>
                  <a:prstClr val="black"/>
                </a:solidFill>
                <a:latin typeface="Times New Roman"/>
                <a:cs typeface="Times New Roman"/>
              </a:rPr>
              <a:t>TEAM-UP Report: Factors</a:t>
            </a:r>
            <a:endParaRPr lang="en-US" sz="2400" b="1" dirty="0">
              <a:solidFill>
                <a:prstClr val="black"/>
              </a:solidFill>
              <a:latin typeface="Times New Roman"/>
              <a:cs typeface="Times New Roman"/>
            </a:endParaRPr>
          </a:p>
        </p:txBody>
      </p:sp>
      <p:sp>
        <p:nvSpPr>
          <p:cNvPr id="8" name="TextBox 7">
            <a:extLst>
              <a:ext uri="{FF2B5EF4-FFF2-40B4-BE49-F238E27FC236}">
                <a16:creationId xmlns:a16="http://schemas.microsoft.com/office/drawing/2014/main" id="{4FCF7865-5B93-3A4E-9E5A-9EF4BE4B5278}"/>
              </a:ext>
            </a:extLst>
          </p:cNvPr>
          <p:cNvSpPr txBox="1"/>
          <p:nvPr/>
        </p:nvSpPr>
        <p:spPr>
          <a:xfrm>
            <a:off x="539603" y="945629"/>
            <a:ext cx="8450017" cy="550920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Fostering a sense of belonging is essential for African American student persistence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To persist, African American students must perceive themselves, and be perceived by others, as future physicists and astronomers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Effective teaching and strengths-based approach to academic support are necessary for African American student retention and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Many African American students need support to offset financial burdens and stress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For sustainability, academic and disciplinary leaders must prioritize creating environments, policies and structures that maximize African American student success</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A new level of thinking is required to solve a persistent problem</a:t>
            </a:r>
          </a:p>
        </p:txBody>
      </p:sp>
    </p:spTree>
    <p:extLst>
      <p:ext uri="{BB962C8B-B14F-4D97-AF65-F5344CB8AC3E}">
        <p14:creationId xmlns:p14="http://schemas.microsoft.com/office/powerpoint/2010/main" val="213689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5578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Visible Minorities</a:t>
            </a:r>
            <a:endParaRPr lang="en-US" sz="2400" b="1" dirty="0">
              <a:solidFill>
                <a:prstClr val="black"/>
              </a:solidFill>
              <a:latin typeface="Times New Roman"/>
              <a:cs typeface="Times New Roman"/>
            </a:endParaRPr>
          </a:p>
        </p:txBody>
      </p:sp>
      <p:sp>
        <p:nvSpPr>
          <p:cNvPr id="6" name="TextBox 5">
            <a:extLst>
              <a:ext uri="{FF2B5EF4-FFF2-40B4-BE49-F238E27FC236}">
                <a16:creationId xmlns:a16="http://schemas.microsoft.com/office/drawing/2014/main" id="{878A97EC-2834-8447-A6B8-2F5335C4C2C1}"/>
              </a:ext>
            </a:extLst>
          </p:cNvPr>
          <p:cNvSpPr txBox="1"/>
          <p:nvPr/>
        </p:nvSpPr>
        <p:spPr>
          <a:xfrm>
            <a:off x="539603" y="945629"/>
            <a:ext cx="8604397"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Experiencing bias due to race, nationality and/or ethnicity</a:t>
            </a:r>
          </a:p>
          <a:p>
            <a:pPr marL="342900" indent="-342900">
              <a:buFont typeface="Arial" panose="020B0604020202020204" pitchFamily="34" charset="0"/>
              <a:buChar char="•"/>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Professional societies are working to address this</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2"/>
              </a:rPr>
              <a:t>https://www.aps.org/programs/minorities/</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3"/>
              </a:rPr>
              <a:t>https://aas.org/comms/committee-status-minorities-astronomy-csma</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4"/>
              </a:rPr>
              <a:t>https://www.nsbp.org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hlinkClick r:id="rId5"/>
              </a:rPr>
              <a:t>http://www.hispanicphysicists.org</a:t>
            </a:r>
            <a:endParaRPr lang="en-US" sz="2200" dirty="0">
              <a:latin typeface="Times New Roman" panose="02020603050405020304" pitchFamily="18" charset="0"/>
              <a:ea typeface="MS Mincho" panose="02020609040205080304" pitchFamily="49" charset="-128"/>
              <a:cs typeface="Times New Roman" panose="02020603050405020304" pitchFamily="18" charset="0"/>
            </a:endParaRPr>
          </a:p>
          <a:p>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ea typeface="MS Mincho" panose="02020609040205080304" pitchFamily="49" charset="-128"/>
                <a:cs typeface="Times New Roman" panose="02020603050405020304" pitchFamily="18" charset="0"/>
              </a:rPr>
              <a:t>What can we do to reduce the incidence and impact of bias due to race, nationality and/or ethnicity? </a:t>
            </a:r>
            <a:r>
              <a:rPr lang="en-US" sz="2400" dirty="0">
                <a:solidFill>
                  <a:prstClr val="black"/>
                </a:solidFill>
                <a:latin typeface="Times New Roman"/>
                <a:cs typeface="Times New Roman"/>
              </a:rPr>
              <a:t>(</a:t>
            </a:r>
            <a:r>
              <a:rPr lang="en-US" sz="2400" i="1" dirty="0">
                <a:solidFill>
                  <a:prstClr val="black"/>
                </a:solidFill>
                <a:latin typeface="Times New Roman"/>
                <a:cs typeface="Times New Roman"/>
              </a:rPr>
              <a:t>Group discussion</a:t>
            </a:r>
            <a:r>
              <a:rPr lang="en-US" sz="2400" dirty="0">
                <a:solidFill>
                  <a:prstClr val="black"/>
                </a:solidFill>
                <a:latin typeface="Times New Roman"/>
                <a:cs typeface="Times New Roman"/>
              </a:rPr>
              <a:t>)</a:t>
            </a:r>
            <a:endParaRPr lang="en-US" sz="2400" dirty="0">
              <a:latin typeface="Times New Roman" panose="02020603050405020304" pitchFamily="18" charset="0"/>
              <a:ea typeface="MS Mincho" panose="02020609040205080304" pitchFamily="49" charset="-128"/>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an individual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department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university level</a:t>
            </a:r>
          </a:p>
          <a:p>
            <a:pPr marL="800100" lvl="1" indent="-342900">
              <a:buFont typeface="Arial" panose="020B0604020202020204" pitchFamily="34" charset="0"/>
              <a:buChar char="•"/>
            </a:pPr>
            <a:r>
              <a:rPr lang="en-US" sz="2200" dirty="0">
                <a:latin typeface="Times New Roman" panose="02020603050405020304" pitchFamily="18" charset="0"/>
                <a:ea typeface="MS Mincho" panose="02020609040205080304" pitchFamily="49" charset="-128"/>
                <a:cs typeface="Times New Roman" panose="02020603050405020304" pitchFamily="18" charset="0"/>
              </a:rPr>
              <a:t>On a community level</a:t>
            </a:r>
          </a:p>
        </p:txBody>
      </p:sp>
    </p:spTree>
    <p:extLst>
      <p:ext uri="{BB962C8B-B14F-4D97-AF65-F5344CB8AC3E}">
        <p14:creationId xmlns:p14="http://schemas.microsoft.com/office/powerpoint/2010/main" val="4222932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2" name="Picture 1">
            <a:extLst>
              <a:ext uri="{FF2B5EF4-FFF2-40B4-BE49-F238E27FC236}">
                <a16:creationId xmlns:a16="http://schemas.microsoft.com/office/drawing/2014/main" id="{465394F8-4644-8DA5-0CE3-B6C66B8D22E0}"/>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5549" y="750045"/>
            <a:ext cx="3649680" cy="3421850"/>
          </a:xfrm>
          <a:prstGeom prst="rect">
            <a:avLst/>
          </a:prstGeom>
        </p:spPr>
      </p:pic>
      <p:pic>
        <p:nvPicPr>
          <p:cNvPr id="3" name="Picture 2">
            <a:extLst>
              <a:ext uri="{FF2B5EF4-FFF2-40B4-BE49-F238E27FC236}">
                <a16:creationId xmlns:a16="http://schemas.microsoft.com/office/drawing/2014/main" id="{4F93B2E3-3871-F332-F1DF-85D846C8983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364442" y="745700"/>
            <a:ext cx="4238537" cy="3374557"/>
          </a:xfrm>
          <a:prstGeom prst="rect">
            <a:avLst/>
          </a:prstGeom>
        </p:spPr>
      </p:pic>
      <p:pic>
        <p:nvPicPr>
          <p:cNvPr id="5" name="Picture 4">
            <a:extLst>
              <a:ext uri="{FF2B5EF4-FFF2-40B4-BE49-F238E27FC236}">
                <a16:creationId xmlns:a16="http://schemas.microsoft.com/office/drawing/2014/main" id="{8495978D-C577-4868-48CF-8C801AAC79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15376" y="3757961"/>
            <a:ext cx="3749066" cy="3070061"/>
          </a:xfrm>
          <a:prstGeom prst="rect">
            <a:avLst/>
          </a:prstGeom>
        </p:spPr>
      </p:pic>
      <p:pic>
        <p:nvPicPr>
          <p:cNvPr id="6" name="Picture 5">
            <a:extLst>
              <a:ext uri="{FF2B5EF4-FFF2-40B4-BE49-F238E27FC236}">
                <a16:creationId xmlns:a16="http://schemas.microsoft.com/office/drawing/2014/main" id="{5D4D4965-7004-D9AE-3A47-E6555286413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1479" y="3757961"/>
            <a:ext cx="3749066" cy="3070060"/>
          </a:xfrm>
          <a:prstGeom prst="rect">
            <a:avLst/>
          </a:prstGeom>
        </p:spPr>
      </p:pic>
    </p:spTree>
    <p:extLst>
      <p:ext uri="{BB962C8B-B14F-4D97-AF65-F5344CB8AC3E}">
        <p14:creationId xmlns:p14="http://schemas.microsoft.com/office/powerpoint/2010/main" val="3565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5549" y="191702"/>
            <a:ext cx="6679521" cy="553998"/>
          </a:xfrm>
          <a:prstGeom prst="rect">
            <a:avLst/>
          </a:prstGeom>
          <a:noFill/>
        </p:spPr>
        <p:txBody>
          <a:bodyPr wrap="none" rtlCol="0">
            <a:spAutoFit/>
          </a:bodyPr>
          <a:lstStyle/>
          <a:p>
            <a:r>
              <a:rPr lang="en-US" sz="3000" b="1" dirty="0">
                <a:solidFill>
                  <a:prstClr val="black"/>
                </a:solidFill>
                <a:latin typeface="Times New Roman"/>
                <a:cs typeface="Times New Roman"/>
              </a:rPr>
              <a:t>Diversity in Physics: Gender Minorities</a:t>
            </a:r>
            <a:endParaRPr lang="en-US" sz="2400" b="1" dirty="0">
              <a:solidFill>
                <a:prstClr val="black"/>
              </a:solidFill>
              <a:latin typeface="Times New Roman"/>
              <a:cs typeface="Times New Roman"/>
            </a:endParaRPr>
          </a:p>
        </p:txBody>
      </p:sp>
      <p:pic>
        <p:nvPicPr>
          <p:cNvPr id="7" name="Picture 4">
            <a:extLst>
              <a:ext uri="{FF2B5EF4-FFF2-40B4-BE49-F238E27FC236}">
                <a16:creationId xmlns:a16="http://schemas.microsoft.com/office/drawing/2014/main" id="{3479CF16-3D39-AD49-95AF-44EEA347F8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053" y="863805"/>
            <a:ext cx="8226714" cy="55907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139156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rgbClr val="0000FF"/>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smtClean="0">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18514</TotalTime>
  <Words>1704</Words>
  <Application>Microsoft Macintosh PowerPoint</Application>
  <PresentationFormat>On-screen Show (4:3)</PresentationFormat>
  <Paragraphs>220</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Bethany Cobb</dc:creator>
  <cp:lastModifiedBy>van der Horst, Alexander Jonathan</cp:lastModifiedBy>
  <cp:revision>589</cp:revision>
  <cp:lastPrinted>2018-09-18T15:05:26Z</cp:lastPrinted>
  <dcterms:created xsi:type="dcterms:W3CDTF">2013-06-05T22:34:26Z</dcterms:created>
  <dcterms:modified xsi:type="dcterms:W3CDTF">2025-06-20T14:01:53Z</dcterms:modified>
</cp:coreProperties>
</file>