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3"/>
  </p:notesMasterIdLst>
  <p:handoutMasterIdLst>
    <p:handoutMasterId r:id="rId14"/>
  </p:handoutMasterIdLst>
  <p:sldIdLst>
    <p:sldId id="258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1" autoAdjust="0"/>
    <p:restoredTop sz="99351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27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5/5/19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it!</a:t>
            </a:r>
            <a:r>
              <a:rPr lang="en-US" baseline="0" dirty="0"/>
              <a:t> We’re not going to read it for you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3D5C-1A2E-504E-91F4-50C2CE3AAE2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14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it!</a:t>
            </a:r>
            <a:r>
              <a:rPr lang="en-US" baseline="0" dirty="0"/>
              <a:t> We’re not going to read it for you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3D5C-1A2E-504E-91F4-50C2CE3AAE2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9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it!</a:t>
            </a:r>
            <a:r>
              <a:rPr lang="en-US" baseline="0" dirty="0"/>
              <a:t> We’re not going to read it for you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3D5C-1A2E-504E-91F4-50C2CE3AAE2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5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it!</a:t>
            </a:r>
            <a:r>
              <a:rPr lang="en-US" baseline="0" dirty="0"/>
              <a:t> We’re not going to read it for you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3D5C-1A2E-504E-91F4-50C2CE3AAE2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12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it!</a:t>
            </a:r>
            <a:r>
              <a:rPr lang="en-US" baseline="0" dirty="0"/>
              <a:t> We’re not going to read it for you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3D5C-1A2E-504E-91F4-50C2CE3AAE2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8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it!</a:t>
            </a:r>
            <a:r>
              <a:rPr lang="en-US" baseline="0" dirty="0"/>
              <a:t> We’re not going to read it for you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3D5C-1A2E-504E-91F4-50C2CE3AAE2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98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36CF-85BA-5543-B554-1A7CB1EF73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7B10-F615-FD40-B76E-C4EE94DB67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B36CF-85BA-5543-B554-1A7CB1EF73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37B10-F615-FD40-B76E-C4EE94DB67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tiff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Topics: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21</a:t>
            </a:r>
            <a:r>
              <a:rPr lang="en-US" sz="3200" baseline="30000" dirty="0">
                <a:latin typeface="Times New Roman"/>
                <a:cs typeface="Times New Roman"/>
              </a:rPr>
              <a:t>st</a:t>
            </a:r>
            <a:r>
              <a:rPr lang="en-US" sz="3200" dirty="0">
                <a:latin typeface="Times New Roman"/>
                <a:cs typeface="Times New Roman"/>
              </a:rPr>
              <a:t>-Century Physics Careers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Skills of Physicists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4762" y="1138257"/>
            <a:ext cx="745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549" y="191702"/>
            <a:ext cx="28996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Careers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8F5C7D-6EB2-2746-858F-96C5EC9B6FD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9477" y="5327373"/>
            <a:ext cx="1063279" cy="13756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5C68A2-E3F1-C24E-B524-43CCA6C55E62}"/>
              </a:ext>
            </a:extLst>
          </p:cNvPr>
          <p:cNvSpPr txBox="1"/>
          <p:nvPr/>
        </p:nvSpPr>
        <p:spPr>
          <a:xfrm>
            <a:off x="539603" y="945629"/>
            <a:ext cx="715990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There is no standard physics career path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Physicists have a multitude and variety of skills that employers are very interested in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Which skills do you have?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Which skills do you currently have?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For the current skills, what evidence do you have?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Which skills do you expect to have at graduation?</a:t>
            </a:r>
          </a:p>
          <a:p>
            <a:pPr lvl="2">
              <a:spcAft>
                <a:spcPts val="600"/>
              </a:spcAft>
            </a:pP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Times New Roman"/>
                <a:cs typeface="Times New Roman"/>
              </a:rPr>
              <a:t>Individual activity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306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88233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Preparing Physics Students for 21</a:t>
            </a:r>
            <a:r>
              <a:rPr lang="en-US" sz="3000" b="1" baseline="30000" dirty="0">
                <a:solidFill>
                  <a:prstClr val="black"/>
                </a:solidFill>
                <a:latin typeface="Times New Roman"/>
                <a:cs typeface="Times New Roman"/>
              </a:rPr>
              <a:t>st</a:t>
            </a:r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-Century Careers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BEF365-1A69-5D44-B7D2-512D56E4AF8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1578" y="2158370"/>
            <a:ext cx="2475009" cy="32020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F6EA53-0F42-E24D-801A-F9380B63686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1578" y="5615885"/>
            <a:ext cx="1041279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63DDC6-77FD-754C-B458-4384E0296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9643" y="5614643"/>
            <a:ext cx="1126944" cy="9156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5F8E53-3FC6-3A47-8FCF-EA9E1189A6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2251" y="2414138"/>
            <a:ext cx="3176039" cy="41161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2718EC-16A8-6544-A7A9-BFACA866C07A}"/>
              </a:ext>
            </a:extLst>
          </p:cNvPr>
          <p:cNvSpPr txBox="1"/>
          <p:nvPr/>
        </p:nvSpPr>
        <p:spPr>
          <a:xfrm>
            <a:off x="539604" y="945630"/>
            <a:ext cx="7347095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skills and knowledge should the next generation of undergraduate physics degree holders possess to be well prepared for a diverse set of careers?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177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4762" y="1138257"/>
            <a:ext cx="745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549" y="191702"/>
            <a:ext cx="88978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Which skills do physicists have/need?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Group discussion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8F5C7D-6EB2-2746-858F-96C5EC9B6FD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9477" y="5327373"/>
            <a:ext cx="1063279" cy="13756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EB9A92-9252-354A-835C-75AB5DCAF3C2}"/>
              </a:ext>
            </a:extLst>
          </p:cNvPr>
          <p:cNvSpPr txBox="1"/>
          <p:nvPr/>
        </p:nvSpPr>
        <p:spPr>
          <a:xfrm>
            <a:off x="539604" y="945630"/>
            <a:ext cx="726592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Physics-specific knowledge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Use fundamental concepts to solve problems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Apply basic laws of physics to applied contexts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Solve problems involving multiple topic areas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Scientific &amp; technical skills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Use numbers and statistics to solve problems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Solve problems through experiments, simulations, and analytical models; and identify resource needs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Analyze a problem to develop creative, innovative, and workable solutions; and implement them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Competent in instrumentation, software, coding and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26460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4762" y="1138257"/>
            <a:ext cx="745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BB018B-B431-204C-A11F-30D71AE4F38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9477" y="5327373"/>
            <a:ext cx="1063279" cy="13756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ED7489-6C9E-2244-9445-FF372E20F212}"/>
              </a:ext>
            </a:extLst>
          </p:cNvPr>
          <p:cNvSpPr txBox="1"/>
          <p:nvPr/>
        </p:nvSpPr>
        <p:spPr>
          <a:xfrm>
            <a:off x="275549" y="191702"/>
            <a:ext cx="88978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Which skills do physicists have/need?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Group discussion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B5ACC-32F8-5948-87EF-42D86D7B1259}"/>
              </a:ext>
            </a:extLst>
          </p:cNvPr>
          <p:cNvSpPr txBox="1"/>
          <p:nvPr/>
        </p:nvSpPr>
        <p:spPr>
          <a:xfrm>
            <a:off x="539604" y="945630"/>
            <a:ext cx="776950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Communication skills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Oral &amp; written communication for audiences with a wide range of backgrounds and needs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Convince or influence others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Professional &amp; workplace skills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Ability to work in diverse teams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Obtain knowledge about relevant technology resources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Effective management of difficult situations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Awareness of physics career opportunities and effective practices for job seeking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Familiar with project management and budgeting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Planning, organizing, and prioritizing work</a:t>
            </a:r>
          </a:p>
        </p:txBody>
      </p:sp>
    </p:spTree>
    <p:extLst>
      <p:ext uri="{BB962C8B-B14F-4D97-AF65-F5344CB8AC3E}">
        <p14:creationId xmlns:p14="http://schemas.microsoft.com/office/powerpoint/2010/main" val="178952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4598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Employment (1/5)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DA5F9E-D7BA-3C49-AC5C-5ECE9527D07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9477" y="5327373"/>
            <a:ext cx="1063279" cy="13756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B1D0C6-6BA4-E24B-AE7D-4C698D4D4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557" y="2173811"/>
            <a:ext cx="4708256" cy="36699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DD86D5-71B0-F547-A461-45602716F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3522" y="1710634"/>
            <a:ext cx="3445678" cy="29673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B829A5-2A1C-5A46-8EE9-AC4EF60DCD32}"/>
              </a:ext>
            </a:extLst>
          </p:cNvPr>
          <p:cNvSpPr txBox="1"/>
          <p:nvPr/>
        </p:nvSpPr>
        <p:spPr>
          <a:xfrm>
            <a:off x="539604" y="945630"/>
            <a:ext cx="8299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5% of physics bachelor’s graduates become physics professors</a:t>
            </a:r>
          </a:p>
        </p:txBody>
      </p:sp>
    </p:spTree>
    <p:extLst>
      <p:ext uri="{BB962C8B-B14F-4D97-AF65-F5344CB8AC3E}">
        <p14:creationId xmlns:p14="http://schemas.microsoft.com/office/powerpoint/2010/main" val="2567150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4598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Employment (2/5)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DA5F9E-D7BA-3C49-AC5C-5ECE9527D07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9477" y="5327373"/>
            <a:ext cx="1063279" cy="13756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5D3BEB-ABDA-B549-B13C-6142427BD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133" y="1710634"/>
            <a:ext cx="5262467" cy="4114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80768F-ACD5-FF4B-9FC9-237C3197C95F}"/>
              </a:ext>
            </a:extLst>
          </p:cNvPr>
          <p:cNvSpPr txBox="1"/>
          <p:nvPr/>
        </p:nvSpPr>
        <p:spPr>
          <a:xfrm>
            <a:off x="539604" y="945630"/>
            <a:ext cx="8299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 of physics bachelor’s graduates enroll in physics grad school</a:t>
            </a:r>
          </a:p>
        </p:txBody>
      </p:sp>
    </p:spTree>
    <p:extLst>
      <p:ext uri="{BB962C8B-B14F-4D97-AF65-F5344CB8AC3E}">
        <p14:creationId xmlns:p14="http://schemas.microsoft.com/office/powerpoint/2010/main" val="332305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4598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Employment (3/5)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DA5F9E-D7BA-3C49-AC5C-5ECE9527D07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9477" y="5327373"/>
            <a:ext cx="1063279" cy="13756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A49E1A-824C-2C40-98CF-73A7EBB9DCF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89402" y="1710917"/>
            <a:ext cx="3470692" cy="3661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8804D4-C1FC-394C-984B-045BA1DD1F2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0277" y="1710634"/>
            <a:ext cx="3489054" cy="36614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7F326A-CBDF-9B48-9E55-22D8D2FFEFD0}"/>
              </a:ext>
            </a:extLst>
          </p:cNvPr>
          <p:cNvSpPr txBox="1"/>
          <p:nvPr/>
        </p:nvSpPr>
        <p:spPr>
          <a:xfrm>
            <a:off x="539603" y="945629"/>
            <a:ext cx="8299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22% of physics bachelor’s graduates work in non-STEM jobs</a:t>
            </a:r>
          </a:p>
        </p:txBody>
      </p:sp>
    </p:spTree>
    <p:extLst>
      <p:ext uri="{BB962C8B-B14F-4D97-AF65-F5344CB8AC3E}">
        <p14:creationId xmlns:p14="http://schemas.microsoft.com/office/powerpoint/2010/main" val="3693192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4598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Employment (4/5)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DA5F9E-D7BA-3C49-AC5C-5ECE9527D07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9477" y="5327373"/>
            <a:ext cx="1063279" cy="13756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782CE5-8506-9042-A643-D62C3DA1A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085" y="2063207"/>
            <a:ext cx="5913585" cy="41076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85420A-1A53-1240-A3A5-0288FB33A4BA}"/>
              </a:ext>
            </a:extLst>
          </p:cNvPr>
          <p:cNvSpPr txBox="1"/>
          <p:nvPr/>
        </p:nvSpPr>
        <p:spPr>
          <a:xfrm>
            <a:off x="539603" y="945629"/>
            <a:ext cx="7491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21% of physics bachelor’s graduates work in engineering; 17% work in computer or information systems</a:t>
            </a:r>
          </a:p>
        </p:txBody>
      </p:sp>
    </p:spTree>
    <p:extLst>
      <p:ext uri="{BB962C8B-B14F-4D97-AF65-F5344CB8AC3E}">
        <p14:creationId xmlns:p14="http://schemas.microsoft.com/office/powerpoint/2010/main" val="3531399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4598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Employment (5/5)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DA5F9E-D7BA-3C49-AC5C-5ECE9527D07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9477" y="5327373"/>
            <a:ext cx="1063279" cy="13756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7B8B4E-D26C-584F-8820-58A25D1EC7F9}"/>
              </a:ext>
            </a:extLst>
          </p:cNvPr>
          <p:cNvSpPr txBox="1"/>
          <p:nvPr/>
        </p:nvSpPr>
        <p:spPr>
          <a:xfrm>
            <a:off x="539603" y="945629"/>
            <a:ext cx="791528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82% of physics bachelor’s graduates working in private-sector STEM positions are satisfied with their job security</a:t>
            </a:r>
          </a:p>
          <a:p>
            <a:pPr>
              <a:spcAft>
                <a:spcPts val="600"/>
              </a:spcAft>
            </a:pP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84% of physics bachelor’s graduates working as high school physics teachers are satisfied with the level of responsibility</a:t>
            </a:r>
          </a:p>
          <a:p>
            <a:pPr>
              <a:spcAft>
                <a:spcPts val="600"/>
              </a:spcAft>
            </a:pP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84% of physics bachelor’s graduates working in government or national labs are satisfied with their salary and benefits</a:t>
            </a:r>
          </a:p>
          <a:p>
            <a:pPr>
              <a:spcAft>
                <a:spcPts val="600"/>
              </a:spcAft>
            </a:pP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93% of physics bachelor’s graduates working in active military are satisfied with their opportunity for advancement</a:t>
            </a:r>
          </a:p>
          <a:p>
            <a:pPr>
              <a:spcAft>
                <a:spcPts val="600"/>
              </a:spcAft>
            </a:pP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09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17175</TotalTime>
  <Words>495</Words>
  <Application>Microsoft Macintosh PowerPoint</Application>
  <PresentationFormat>On-screen Show (4:3)</PresentationFormat>
  <Paragraphs>68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MS PGothic</vt:lpstr>
      <vt:lpstr>Arial</vt:lpstr>
      <vt:lpstr>Calibri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423</cp:revision>
  <cp:lastPrinted>2016-08-30T14:25:03Z</cp:lastPrinted>
  <dcterms:created xsi:type="dcterms:W3CDTF">2013-06-05T22:34:26Z</dcterms:created>
  <dcterms:modified xsi:type="dcterms:W3CDTF">2019-05-05T22:48:52Z</dcterms:modified>
</cp:coreProperties>
</file>