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9"/>
  </p:notesMasterIdLst>
  <p:handoutMasterIdLst>
    <p:handoutMasterId r:id="rId20"/>
  </p:handoutMasterIdLst>
  <p:sldIdLst>
    <p:sldId id="258" r:id="rId3"/>
    <p:sldId id="357" r:id="rId4"/>
    <p:sldId id="353" r:id="rId5"/>
    <p:sldId id="355" r:id="rId6"/>
    <p:sldId id="354" r:id="rId7"/>
    <p:sldId id="356" r:id="rId8"/>
    <p:sldId id="333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0067" autoAdjust="0"/>
    <p:restoredTop sz="99351" autoAdjust="0"/>
  </p:normalViewPr>
  <p:slideViewPr>
    <p:cSldViewPr snapToGrid="0" snapToObjects="1" showGuides="1">
      <p:cViewPr varScale="1">
        <p:scale>
          <a:sx n="95" d="100"/>
          <a:sy n="95" d="100"/>
        </p:scale>
        <p:origin x="200" y="5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3" d="100"/>
          <a:sy n="63" d="100"/>
        </p:scale>
        <p:origin x="-2672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4322AF-E05B-7249-906C-FBAC6154C037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37DF0-32A6-CD4A-B31D-FA7FCEDB6B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708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43BE5-3BD4-F642-8751-88A31D8D6D13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613D5C-1A2E-504E-91F4-50C2CE3AAE2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4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5A07ED1-8BF6-4690-A37B-BD30FC20E01F}" type="slidenum">
              <a:rPr lang="en-US" smtClean="0">
                <a:ea typeface="MS PGothic" pitchFamily="34" charset="-128"/>
              </a:rPr>
              <a:pPr/>
              <a:t>1</a:t>
            </a:fld>
            <a:endParaRPr lang="en-US">
              <a:ea typeface="MS PGothic" pitchFamily="34" charset="-128"/>
            </a:endParaRPr>
          </a:p>
        </p:txBody>
      </p:sp>
      <p:sp>
        <p:nvSpPr>
          <p:cNvPr id="5734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9142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9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1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012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86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it!</a:t>
            </a:r>
            <a:r>
              <a:rPr lang="en-US" baseline="0" dirty="0"/>
              <a:t> We’re not going to read it for you today.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613D5C-1A2E-504E-91F4-50C2CE3AAE22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989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A2B0E-4818-9849-9CF1-1031FD4E1DAB}" type="datetimeFigureOut">
              <a:rPr lang="en-US" smtClean="0"/>
              <a:pPr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FF880-0947-DE4A-A522-D6CFE62BFC3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5B36CF-85BA-5543-B554-1A7CB1EF737C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6/18/25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37B10-F615-FD40-B76E-C4EE94DB67D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tiff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iff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196997" y="664253"/>
            <a:ext cx="4750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latin typeface="Times New Roman"/>
                <a:cs typeface="Times New Roman"/>
              </a:rPr>
              <a:t>Physics Capstone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22088" y="3711629"/>
            <a:ext cx="743652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imes New Roman"/>
                <a:cs typeface="Times New Roman"/>
              </a:rPr>
              <a:t>Class #1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Introduction &amp; Overview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Class Expectations &amp; Syllabus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21</a:t>
            </a:r>
            <a:r>
              <a:rPr lang="en-US" sz="3200" baseline="30000" dirty="0">
                <a:latin typeface="Times New Roman"/>
                <a:cs typeface="Times New Roman"/>
              </a:rPr>
              <a:t>st</a:t>
            </a:r>
            <a:r>
              <a:rPr lang="en-US" sz="3200" dirty="0">
                <a:latin typeface="Times New Roman"/>
                <a:cs typeface="Times New Roman"/>
              </a:rPr>
              <a:t>-Century Physics Careers</a:t>
            </a:r>
          </a:p>
          <a:p>
            <a:pPr marL="568325" indent="-457200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/>
                <a:cs typeface="Times New Roman"/>
              </a:rPr>
              <a:t>Skills of Physicists</a:t>
            </a:r>
          </a:p>
        </p:txBody>
      </p:sp>
    </p:spTree>
  </p:cSld>
  <p:clrMapOvr>
    <a:masterClrMapping/>
  </p:clrMapOvr>
  <p:transition>
    <p:sndAc>
      <p:endSnd/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ABB018B-B431-204C-A11F-30D71AE4F38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ED7489-6C9E-2244-9445-FF372E20F212}"/>
              </a:ext>
            </a:extLst>
          </p:cNvPr>
          <p:cNvSpPr txBox="1"/>
          <p:nvPr/>
        </p:nvSpPr>
        <p:spPr>
          <a:xfrm>
            <a:off x="275549" y="191702"/>
            <a:ext cx="8897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physicists have/need?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FB5ACC-32F8-5948-87EF-42D86D7B1259}"/>
              </a:ext>
            </a:extLst>
          </p:cNvPr>
          <p:cNvSpPr txBox="1"/>
          <p:nvPr/>
        </p:nvSpPr>
        <p:spPr>
          <a:xfrm>
            <a:off x="539604" y="945630"/>
            <a:ext cx="7769508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Communication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Oral &amp; written communication for audiences with a wide range of backgrounds and needs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Convince or influence others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Professional &amp; workplace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Ability to work in diverse teams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Obtain knowledge about relevant technology resources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Effective management of difficult situations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Awareness of physics career opportunities and effective practices for job seeking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Familiar with project management and budgeting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Planning, organizing, and prioritizing work</a:t>
            </a:r>
          </a:p>
        </p:txBody>
      </p:sp>
    </p:spTree>
    <p:extLst>
      <p:ext uri="{BB962C8B-B14F-4D97-AF65-F5344CB8AC3E}">
        <p14:creationId xmlns:p14="http://schemas.microsoft.com/office/powerpoint/2010/main" val="17895237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(1/5)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B1D0C6-6BA4-E24B-AE7D-4C698D4D4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557" y="2173811"/>
            <a:ext cx="4708256" cy="36699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EDD86D5-71B0-F547-A461-45602716F2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3522" y="1710634"/>
            <a:ext cx="3445678" cy="29673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BB829A5-2A1C-5A46-8EE9-AC4EF60DCD32}"/>
              </a:ext>
            </a:extLst>
          </p:cNvPr>
          <p:cNvSpPr txBox="1"/>
          <p:nvPr/>
        </p:nvSpPr>
        <p:spPr>
          <a:xfrm>
            <a:off x="539604" y="945630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5% of physics bachelor’s graduates become physics professors</a:t>
            </a:r>
          </a:p>
        </p:txBody>
      </p:sp>
    </p:spTree>
    <p:extLst>
      <p:ext uri="{BB962C8B-B14F-4D97-AF65-F5344CB8AC3E}">
        <p14:creationId xmlns:p14="http://schemas.microsoft.com/office/powerpoint/2010/main" val="2567150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(2/5)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5D3BEB-ABDA-B549-B13C-6142427BD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3133" y="1710634"/>
            <a:ext cx="5262467" cy="41148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780768F-ACD5-FF4B-9FC9-237C3197C95F}"/>
              </a:ext>
            </a:extLst>
          </p:cNvPr>
          <p:cNvSpPr txBox="1"/>
          <p:nvPr/>
        </p:nvSpPr>
        <p:spPr>
          <a:xfrm>
            <a:off x="539604" y="945630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30% of physics bachelor’s graduates enroll in physics grad school</a:t>
            </a:r>
          </a:p>
        </p:txBody>
      </p:sp>
    </p:spTree>
    <p:extLst>
      <p:ext uri="{BB962C8B-B14F-4D97-AF65-F5344CB8AC3E}">
        <p14:creationId xmlns:p14="http://schemas.microsoft.com/office/powerpoint/2010/main" val="332305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(3/5)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A49E1A-824C-2C40-98CF-73A7EBB9DCF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689402" y="1710917"/>
            <a:ext cx="3470692" cy="366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D8804D4-C1FC-394C-984B-045BA1DD1F25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0277" y="1710634"/>
            <a:ext cx="3489054" cy="366148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77F326A-CBDF-9B48-9E55-22D8D2FFEFD0}"/>
              </a:ext>
            </a:extLst>
          </p:cNvPr>
          <p:cNvSpPr txBox="1"/>
          <p:nvPr/>
        </p:nvSpPr>
        <p:spPr>
          <a:xfrm>
            <a:off x="539603" y="945629"/>
            <a:ext cx="82995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22% of physics bachelor’s graduates work in non-STEM jobs</a:t>
            </a:r>
          </a:p>
        </p:txBody>
      </p:sp>
    </p:spTree>
    <p:extLst>
      <p:ext uri="{BB962C8B-B14F-4D97-AF65-F5344CB8AC3E}">
        <p14:creationId xmlns:p14="http://schemas.microsoft.com/office/powerpoint/2010/main" val="36931922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(4/5)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3782CE5-8506-9042-A643-D62C3DA1A7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6085" y="2063207"/>
            <a:ext cx="5913585" cy="410769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685420A-1A53-1240-A3A5-0288FB33A4BA}"/>
              </a:ext>
            </a:extLst>
          </p:cNvPr>
          <p:cNvSpPr txBox="1"/>
          <p:nvPr/>
        </p:nvSpPr>
        <p:spPr>
          <a:xfrm>
            <a:off x="539603" y="945629"/>
            <a:ext cx="74912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21% of physics bachelor’s graduates work in engineering; 17% work in computer or information systems</a:t>
            </a:r>
          </a:p>
        </p:txBody>
      </p:sp>
    </p:spTree>
    <p:extLst>
      <p:ext uri="{BB962C8B-B14F-4D97-AF65-F5344CB8AC3E}">
        <p14:creationId xmlns:p14="http://schemas.microsoft.com/office/powerpoint/2010/main" val="35313994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44598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Employment (5/5)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DA5F9E-D7BA-3C49-AC5C-5ECE9527D07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B8B4E-D26C-584F-8820-58A25D1EC7F9}"/>
              </a:ext>
            </a:extLst>
          </p:cNvPr>
          <p:cNvSpPr txBox="1"/>
          <p:nvPr/>
        </p:nvSpPr>
        <p:spPr>
          <a:xfrm>
            <a:off x="539603" y="945629"/>
            <a:ext cx="7915282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82% of physics bachelor’s graduates working in private-sector STEM positions are satisfied with their job security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of physics bachelor’s graduates working as high school physics teachers are satisfied with the level of responsibility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84% of physics bachelor’s graduates working in government or national labs are satisfied with their salary and benefits</a:t>
            </a:r>
          </a:p>
          <a:p>
            <a:pPr>
              <a:spcAft>
                <a:spcPts val="600"/>
              </a:spcAft>
            </a:pPr>
            <a:endParaRPr lang="en-US" sz="1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93% of physics bachelor’s graduates working in active military are satisfied with their opportunity for advancement</a:t>
            </a:r>
          </a:p>
          <a:p>
            <a:pPr>
              <a:spcAft>
                <a:spcPts val="600"/>
              </a:spcAf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109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289964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Careers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5C7D-6EB2-2746-858F-96C5EC9B6F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5C68A2-E3F1-C24E-B524-43CCA6C55E62}"/>
              </a:ext>
            </a:extLst>
          </p:cNvPr>
          <p:cNvSpPr txBox="1"/>
          <p:nvPr/>
        </p:nvSpPr>
        <p:spPr>
          <a:xfrm>
            <a:off x="539603" y="945629"/>
            <a:ext cx="7159908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There is no standard physics career path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Physicists have a multitude and variety of skills that employers are very interested in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currently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For the current skills, what evidence do you have?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you expect to have at graduation?</a:t>
            </a:r>
          </a:p>
          <a:p>
            <a:pPr lvl="2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200" i="1" dirty="0">
                <a:solidFill>
                  <a:prstClr val="black"/>
                </a:solidFill>
                <a:latin typeface="Times New Roman"/>
                <a:cs typeface="Times New Roman"/>
              </a:rPr>
              <a:t>Individual activity</a:t>
            </a:r>
            <a:r>
              <a:rPr lang="en-US" sz="22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306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0568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What is a Capstone Experience?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39604" y="945630"/>
            <a:ext cx="8062529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multifaceted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assignment that serves as a culminating academic and intellectual experience for students, typically during their final year of high school or middle school, or at the end of an academic program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projects may take a wide variety of forms, but most are long-term investigative projects that culminate in a final product, presentation, or performance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generally designed to encourage students to think critically, solve challenging problems, and develop skills such as oral communication, public speaking, research skills, media literacy, teamwork, planning, self-sufficiency, or goal setting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</a:p>
          <a:p>
            <a:pPr>
              <a:spcAft>
                <a:spcPts val="600"/>
              </a:spcAft>
            </a:pPr>
            <a:endParaRPr lang="en-US" sz="1200" dirty="0">
              <a:solidFill>
                <a:prstClr val="black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>
              <a:spcAft>
                <a:spcPts val="600"/>
              </a:spcAft>
            </a:pPr>
            <a:r>
              <a:rPr lang="en-US" sz="2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Glossary of Education Reform </a:t>
            </a:r>
          </a:p>
        </p:txBody>
      </p:sp>
    </p:spTree>
    <p:extLst>
      <p:ext uri="{BB962C8B-B14F-4D97-AF65-F5344CB8AC3E}">
        <p14:creationId xmlns:p14="http://schemas.microsoft.com/office/powerpoint/2010/main" val="172842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60789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Capstone: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C7B021-71AD-0E4E-8719-3C6FA9937AF3}"/>
              </a:ext>
            </a:extLst>
          </p:cNvPr>
          <p:cNvSpPr txBox="1"/>
          <p:nvPr/>
        </p:nvSpPr>
        <p:spPr>
          <a:xfrm>
            <a:off x="539604" y="945630"/>
            <a:ext cx="732875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and discuss the nature of physics research processes and methods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and discuss ethical conduct of research and physics community issues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Analyze, interpret and report on physics research articles and proposals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Explain career paths in physics, and demonstrate how to apply for competitive research opportunities, job employment, and admission into graduate schools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</a:rPr>
              <a:t>Demonstrate proficiency in communicating physics ideas and research in an audience- and disciplinarily appropriate manner</a:t>
            </a:r>
            <a:endParaRPr lang="en-US" sz="2400" dirty="0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31345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29343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Capstone: Deliverables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9DDE09-092D-A943-8DFD-8C396B80238A}"/>
              </a:ext>
            </a:extLst>
          </p:cNvPr>
          <p:cNvSpPr txBox="1"/>
          <p:nvPr/>
        </p:nvSpPr>
        <p:spPr>
          <a:xfrm>
            <a:off x="539604" y="945630"/>
            <a:ext cx="7328752" cy="5847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Written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Summary of research articles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of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Abstract for research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Outreach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Press release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Resume &amp; cover letter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Summary of research articles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Proposed research topic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Outreach presentation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JEDI discussion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Elevator pitch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Ready to go for research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Tools for various physics careers</a:t>
            </a:r>
          </a:p>
        </p:txBody>
      </p:sp>
    </p:spTree>
    <p:extLst>
      <p:ext uri="{BB962C8B-B14F-4D97-AF65-F5344CB8AC3E}">
        <p14:creationId xmlns:p14="http://schemas.microsoft.com/office/powerpoint/2010/main" val="186337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69926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Symposium: Learning Objectives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A49120-6BD6-264C-85D3-A313FA00D556}"/>
              </a:ext>
            </a:extLst>
          </p:cNvPr>
          <p:cNvSpPr txBox="1"/>
          <p:nvPr/>
        </p:nvSpPr>
        <p:spPr>
          <a:xfrm>
            <a:off x="539604" y="945630"/>
            <a:ext cx="749808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written communication of physics research through a report and producing a poster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oral communication of physics research through presenting a poster and an oral presentation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Symbol" pitchFamily="2" charset="2"/>
              <a:buChar char=""/>
            </a:pPr>
            <a:endParaRPr lang="en-US" sz="12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Demonstrate proficiency in peer review of written and oral presentations</a:t>
            </a:r>
            <a:endParaRPr lang="en-US" sz="2400" dirty="0">
              <a:latin typeface="Cambria" panose="020405030504060302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5081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567815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Physics Symposium: Deliverables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119598-7292-D54F-B488-F4105CA9BBC0}"/>
              </a:ext>
            </a:extLst>
          </p:cNvPr>
          <p:cNvSpPr txBox="1"/>
          <p:nvPr/>
        </p:nvSpPr>
        <p:spPr>
          <a:xfrm>
            <a:off x="539604" y="945630"/>
            <a:ext cx="7328752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Written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Poster for Research Showcase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Report on undergraduate research</a:t>
            </a:r>
          </a:p>
          <a:p>
            <a:pPr marL="171450" marR="0" lvl="0" indent="-17145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Oral communication: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Poster at Research Showcase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Presentation at Physics Symposium Day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200" dirty="0">
              <a:latin typeface="Times New Roman" panose="02020603050405020304" pitchFamily="18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ea typeface="MS Mincho" panose="02020609040205080304" pitchFamily="49" charset="-128"/>
                <a:cs typeface="Times New Roman" panose="02020603050405020304" pitchFamily="18" charset="0"/>
              </a:rPr>
              <a:t>Tools for various physics careers</a:t>
            </a:r>
          </a:p>
        </p:txBody>
      </p:sp>
    </p:spTree>
    <p:extLst>
      <p:ext uri="{BB962C8B-B14F-4D97-AF65-F5344CB8AC3E}">
        <p14:creationId xmlns:p14="http://schemas.microsoft.com/office/powerpoint/2010/main" val="1905068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2698175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Course Format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FFC9C4-156E-4440-9D63-1B7828B338D8}"/>
              </a:ext>
            </a:extLst>
          </p:cNvPr>
          <p:cNvSpPr txBox="1"/>
          <p:nvPr/>
        </p:nvSpPr>
        <p:spPr>
          <a:xfrm>
            <a:off x="539604" y="945630"/>
            <a:ext cx="744535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Lectures with active participation: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Discussions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Writing &amp; exercises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Formal/informal presentations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Feedback through peer review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Guest lectures from specialists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Homework: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Reading materials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Writing &amp; exercises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Preparation for presentations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Office hours</a:t>
            </a:r>
          </a:p>
        </p:txBody>
      </p:sp>
    </p:spTree>
    <p:extLst>
      <p:ext uri="{BB962C8B-B14F-4D97-AF65-F5344CB8AC3E}">
        <p14:creationId xmlns:p14="http://schemas.microsoft.com/office/powerpoint/2010/main" val="88547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75549" y="191702"/>
            <a:ext cx="882331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Preparing Physics Students for 21</a:t>
            </a:r>
            <a:r>
              <a:rPr lang="en-US" sz="3000" b="1" baseline="30000" dirty="0">
                <a:solidFill>
                  <a:prstClr val="black"/>
                </a:solidFill>
                <a:latin typeface="Times New Roman"/>
                <a:cs typeface="Times New Roman"/>
              </a:rPr>
              <a:t>st</a:t>
            </a:r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-Century Careers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BEF365-1A69-5D44-B7D2-512D56E4AF8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578" y="2158370"/>
            <a:ext cx="2475009" cy="32020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F6EA53-0F42-E24D-801A-F9380B63686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1578" y="5615885"/>
            <a:ext cx="1041279" cy="914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C63DDC6-77FD-754C-B458-4384E0296B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9643" y="5614643"/>
            <a:ext cx="1126944" cy="915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5F8E53-3FC6-3A47-8FCF-EA9E1189A6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251" y="2414138"/>
            <a:ext cx="3176039" cy="41161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2718EC-16A8-6544-A7A9-BFACA866C07A}"/>
              </a:ext>
            </a:extLst>
          </p:cNvPr>
          <p:cNvSpPr txBox="1"/>
          <p:nvPr/>
        </p:nvSpPr>
        <p:spPr>
          <a:xfrm>
            <a:off x="539604" y="945630"/>
            <a:ext cx="7347095" cy="155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skills and knowledge should the next generation of undergraduate physics degree holders possess to be well prepared for a diverse set of careers?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81773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54762" y="1138257"/>
            <a:ext cx="7451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75549" y="191702"/>
            <a:ext cx="889782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solidFill>
                  <a:prstClr val="black"/>
                </a:solidFill>
                <a:latin typeface="Times New Roman"/>
                <a:cs typeface="Times New Roman"/>
              </a:rPr>
              <a:t>Which skills do physicists have/need?  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(</a:t>
            </a:r>
            <a:r>
              <a:rPr lang="en-US" sz="2400" i="1" dirty="0">
                <a:solidFill>
                  <a:prstClr val="black"/>
                </a:solidFill>
                <a:latin typeface="Times New Roman"/>
                <a:cs typeface="Times New Roman"/>
              </a:rPr>
              <a:t>Group discussion</a:t>
            </a: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8F5C7D-6EB2-2746-858F-96C5EC9B6FD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19477" y="5327373"/>
            <a:ext cx="1063279" cy="137561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EB9A92-9252-354A-835C-75AB5DCAF3C2}"/>
              </a:ext>
            </a:extLst>
          </p:cNvPr>
          <p:cNvSpPr txBox="1"/>
          <p:nvPr/>
        </p:nvSpPr>
        <p:spPr>
          <a:xfrm>
            <a:off x="539604" y="945630"/>
            <a:ext cx="726592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Physics-specific knowledge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Use fundamental concepts to solve problems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Apply basic laws of physics to applied contexts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Solve problems involving multiple topic areas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dirty="0">
              <a:solidFill>
                <a:prstClr val="black"/>
              </a:solidFill>
              <a:latin typeface="Times New Roman"/>
              <a:cs typeface="Times New Roman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Scientific &amp; technical skills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Use numbers and statistics to solve problems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Solve problems through experiments, simulations, and analytical models; and identify resource needs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Analyze a problem to develop creative, innovative, and workable solutions; and implement them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prstClr val="black"/>
                </a:solidFill>
                <a:latin typeface="Times New Roman"/>
                <a:cs typeface="Times New Roman"/>
              </a:rPr>
              <a:t>Competent in instrumentation, software, coding and data analytics</a:t>
            </a:r>
          </a:p>
        </p:txBody>
      </p:sp>
    </p:spTree>
    <p:extLst>
      <p:ext uri="{BB962C8B-B14F-4D97-AF65-F5344CB8AC3E}">
        <p14:creationId xmlns:p14="http://schemas.microsoft.com/office/powerpoint/2010/main" val="264608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rgbClr val="0000FF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dirty="0" smtClean="0">
            <a:latin typeface="Times New Roman"/>
            <a:cs typeface="Times New Roman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17177</TotalTime>
  <Words>867</Words>
  <Application>Microsoft Macintosh PowerPoint</Application>
  <PresentationFormat>On-screen Show (4:3)</PresentationFormat>
  <Paragraphs>137</Paragraphs>
  <Slides>16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Cambria</vt:lpstr>
      <vt:lpstr>Symbol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Bethany Cobb</dc:creator>
  <cp:lastModifiedBy>van der Horst, Alexander Jonathan</cp:lastModifiedBy>
  <cp:revision>423</cp:revision>
  <cp:lastPrinted>2016-08-30T14:25:03Z</cp:lastPrinted>
  <dcterms:created xsi:type="dcterms:W3CDTF">2013-06-05T22:34:26Z</dcterms:created>
  <dcterms:modified xsi:type="dcterms:W3CDTF">2025-06-18T19:31:01Z</dcterms:modified>
</cp:coreProperties>
</file>