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81" r:id="rId8"/>
    <p:sldId id="582" r:id="rId9"/>
    <p:sldId id="576"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2" d="100"/>
          <a:sy n="62" d="100"/>
        </p:scale>
        <p:origin x="77"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11/06/2025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11/06/2025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11/06/2025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7860/" TargetMode="External"/><Relationship Id="rId2" Type="http://schemas.openxmlformats.org/officeDocument/2006/relationships/hyperlink" Target="https://github.com/ajverse/LexRAG.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Lex-RAG</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25982" y="4074583"/>
            <a:ext cx="4171994" cy="1991869"/>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Ashutosh Jena</a:t>
            </a:r>
          </a:p>
          <a:p>
            <a:pPr algn="l">
              <a:spcAft>
                <a:spcPts val="600"/>
              </a:spcAft>
            </a:pPr>
            <a:r>
              <a:rPr lang="en-US" sz="1600" b="1" cap="all" dirty="0"/>
              <a:t>College Name: vitam</a:t>
            </a:r>
          </a:p>
          <a:p>
            <a:pPr algn="l">
              <a:spcAft>
                <a:spcPts val="600"/>
              </a:spcAft>
            </a:pPr>
            <a:r>
              <a:rPr lang="en-US" sz="1600" b="1" cap="all" dirty="0"/>
              <a:t>Department: CSE</a:t>
            </a:r>
          </a:p>
          <a:p>
            <a:pPr algn="l">
              <a:spcAft>
                <a:spcPts val="600"/>
              </a:spcAft>
            </a:pPr>
            <a:r>
              <a:rPr lang="en-US" sz="1600" b="1" cap="all" dirty="0"/>
              <a:t>Email ID: ashutoshje223@gmail.com</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6" name="Picture 5">
            <a:extLst>
              <a:ext uri="{FF2B5EF4-FFF2-40B4-BE49-F238E27FC236}">
                <a16:creationId xmlns:a16="http://schemas.microsoft.com/office/drawing/2014/main" id="{1DC9B8A1-2D9E-C002-468F-C43554241C16}"/>
              </a:ext>
            </a:extLst>
          </p:cNvPr>
          <p:cNvPicPr>
            <a:picLocks noChangeAspect="1"/>
          </p:cNvPicPr>
          <p:nvPr/>
        </p:nvPicPr>
        <p:blipFill>
          <a:blip r:embed="rId3">
            <a:extLst>
              <a:ext uri="{28A0092B-C50C-407E-A947-70E740481C1C}">
                <a14:useLocalDpi xmlns:a14="http://schemas.microsoft.com/office/drawing/2010/main" val="0"/>
              </a:ext>
            </a:extLst>
          </a:blip>
          <a:srcRect b="15917"/>
          <a:stretch>
            <a:fillRect/>
          </a:stretch>
        </p:blipFill>
        <p:spPr>
          <a:xfrm>
            <a:off x="5832536" y="557358"/>
            <a:ext cx="5210250" cy="5632703"/>
          </a:xfrm>
          <a:prstGeom prst="rect">
            <a:avLst/>
          </a:prstGeom>
        </p:spPr>
      </p:pic>
      <p:sp>
        <p:nvSpPr>
          <p:cNvPr id="7" name="TextBox 6">
            <a:extLst>
              <a:ext uri="{FF2B5EF4-FFF2-40B4-BE49-F238E27FC236}">
                <a16:creationId xmlns:a16="http://schemas.microsoft.com/office/drawing/2014/main" id="{F91FCC65-5BBB-D309-1CB3-4B32E03D6FBF}"/>
              </a:ext>
            </a:extLst>
          </p:cNvPr>
          <p:cNvSpPr txBox="1"/>
          <p:nvPr/>
        </p:nvSpPr>
        <p:spPr>
          <a:xfrm>
            <a:off x="525982" y="6136529"/>
            <a:ext cx="4874476" cy="338554"/>
          </a:xfrm>
          <a:prstGeom prst="rect">
            <a:avLst/>
          </a:prstGeom>
          <a:noFill/>
        </p:spPr>
        <p:txBody>
          <a:bodyPr wrap="none" rtlCol="0">
            <a:spAutoFit/>
          </a:bodyPr>
          <a:lstStyle/>
          <a:p>
            <a:r>
              <a:rPr lang="en-US" sz="1600" b="1" dirty="0"/>
              <a:t>AICTE STUDENT ID: STU643e2980cfb3b1681795456</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000" b="1" dirty="0">
                <a:latin typeface="Times New Roman" panose="02020603050405020304" pitchFamily="18" charset="0"/>
                <a:cs typeface="Times New Roman" panose="02020603050405020304" pitchFamily="18" charset="0"/>
              </a:rPr>
              <a:t>LexRAG addresses the limitations of Black-Box models for predictive judgments &amp; traditional search systems by combining lexical and semantic retrieval with advanced generative capabilities. It empowers users to access precise and context-aware information from large-scale document repositories, boosting productivity and decision-making. Through its modular and scalable architecture, LexRAG is adaptable to various organizational needs and data environments.</a:t>
            </a:r>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buFont typeface="+mj-lt"/>
              <a:buAutoNum type="arabicPeriod"/>
            </a:pPr>
            <a:r>
              <a:rPr lang="en-US" sz="1200" b="1" dirty="0">
                <a:latin typeface="Times New Roman" panose="02020603050405020304" pitchFamily="18" charset="0"/>
                <a:cs typeface="Times New Roman" panose="02020603050405020304" pitchFamily="18" charset="0"/>
              </a:rPr>
              <a:t>Multilingual Support: Incorporating NLP models for multiple languages to broaden usability</a:t>
            </a:r>
          </a:p>
          <a:p>
            <a:pPr>
              <a:spcBef>
                <a:spcPct val="20000"/>
              </a:spcBef>
              <a:spcAft>
                <a:spcPts val="600"/>
              </a:spcAft>
              <a:buFont typeface="+mj-lt"/>
              <a:buAutoNum type="arabicPeriod"/>
            </a:pPr>
            <a:r>
              <a:rPr lang="en-US" sz="1200" b="1" dirty="0">
                <a:latin typeface="Times New Roman" panose="02020603050405020304" pitchFamily="18" charset="0"/>
                <a:cs typeface="Times New Roman" panose="02020603050405020304" pitchFamily="18" charset="0"/>
              </a:rPr>
              <a:t>Real-time Data Ingestion: Enabling dynamic ingestion and indexing of streaming or frequently updated data</a:t>
            </a:r>
          </a:p>
          <a:p>
            <a:pPr>
              <a:spcBef>
                <a:spcPct val="20000"/>
              </a:spcBef>
              <a:spcAft>
                <a:spcPts val="600"/>
              </a:spcAft>
              <a:buFont typeface="+mj-lt"/>
              <a:buAutoNum type="arabicPeriod"/>
            </a:pPr>
            <a:r>
              <a:rPr lang="en-US" sz="1200" b="1" dirty="0">
                <a:latin typeface="Times New Roman" panose="02020603050405020304" pitchFamily="18" charset="0"/>
                <a:cs typeface="Times New Roman" panose="02020603050405020304" pitchFamily="18" charset="0"/>
              </a:rPr>
              <a:t>Enhanced Summarization: Integrating more sophisticated generative models for abstractive summarization and report generation</a:t>
            </a:r>
          </a:p>
          <a:p>
            <a:pPr>
              <a:spcBef>
                <a:spcPct val="20000"/>
              </a:spcBef>
              <a:spcAft>
                <a:spcPts val="600"/>
              </a:spcAft>
              <a:buFont typeface="+mj-lt"/>
              <a:buAutoNum type="arabicPeriod"/>
            </a:pPr>
            <a:r>
              <a:rPr lang="en-US" sz="1200" b="1" dirty="0">
                <a:latin typeface="Times New Roman" panose="02020603050405020304" pitchFamily="18" charset="0"/>
                <a:cs typeface="Times New Roman" panose="02020603050405020304" pitchFamily="18" charset="0"/>
              </a:rPr>
              <a:t>Personalization: Leveraging user profiles and past queries to deliver personalized results</a:t>
            </a:r>
          </a:p>
          <a:p>
            <a:pPr>
              <a:spcBef>
                <a:spcPct val="20000"/>
              </a:spcBef>
              <a:spcAft>
                <a:spcPts val="600"/>
              </a:spcAft>
              <a:buFont typeface="+mj-lt"/>
              <a:buAutoNum type="arabicPeriod"/>
            </a:pPr>
            <a:r>
              <a:rPr lang="en-US" sz="1200" b="1" dirty="0">
                <a:latin typeface="Times New Roman" panose="02020603050405020304" pitchFamily="18" charset="0"/>
                <a:cs typeface="Times New Roman" panose="02020603050405020304" pitchFamily="18" charset="0"/>
              </a:rPr>
              <a:t>Integration with knowledge graphs: Enhancing contextual understanding by linking entities and concepts across documents</a:t>
            </a:r>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669036" y="1855244"/>
            <a:ext cx="11193450" cy="4251960"/>
          </a:xfrm>
        </p:spPr>
        <p:txBody>
          <a:bodyPr vert="horz" lIns="91440" tIns="45720" rIns="91440" bIns="45720" rtlCol="0" anchor="t">
            <a:normAutofit/>
          </a:bodyPr>
          <a:lstStyle/>
          <a:p>
            <a:pPr marL="0" indent="0">
              <a:buNone/>
            </a:pPr>
            <a:r>
              <a:rPr lang="en-IN" sz="2000" dirty="0">
                <a:latin typeface="Times New Roman" panose="02020603050405020304" pitchFamily="18" charset="0"/>
                <a:cs typeface="Times New Roman" panose="02020603050405020304" pitchFamily="18" charset="0"/>
              </a:rPr>
              <a:t>GitHub Link:</a:t>
            </a:r>
            <a:r>
              <a:rPr lang="en-IN" sz="2000" dirty="0">
                <a:solidFill>
                  <a:srgbClr val="0070C0"/>
                </a:solidFill>
                <a:latin typeface="Times New Roman" panose="02020603050405020304" pitchFamily="18" charset="0"/>
                <a:cs typeface="Times New Roman" panose="02020603050405020304" pitchFamily="18" charset="0"/>
              </a:rPr>
              <a:t> https://github.com/ajverse/LexRAG/</a:t>
            </a:r>
          </a:p>
          <a:p>
            <a:pPr marL="0" indent="0">
              <a:buNone/>
            </a:pPr>
            <a:r>
              <a:rPr lang="en-IN" sz="2000" dirty="0">
                <a:latin typeface="Times New Roman" panose="02020603050405020304" pitchFamily="18" charset="0"/>
                <a:cs typeface="Times New Roman" panose="02020603050405020304" pitchFamily="18" charset="0"/>
              </a:rPr>
              <a:t>HF Transformers Documentation:</a:t>
            </a:r>
            <a:r>
              <a:rPr lang="en-IN"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https://huggingface.co/transformers/</a:t>
            </a:r>
            <a:endParaRPr lang="en-IN" sz="2000" dirty="0">
              <a:solidFill>
                <a:srgbClr val="0070C0"/>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FAISS:</a:t>
            </a:r>
            <a:r>
              <a:rPr lang="en-IN"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https://github.com/facebookresearch/faiss/</a:t>
            </a:r>
            <a:endParaRPr lang="en-IN" sz="2000" dirty="0">
              <a:solidFill>
                <a:srgbClr val="0070C0"/>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Langchain:</a:t>
            </a:r>
            <a:r>
              <a:rPr lang="en-IN" sz="2000" dirty="0">
                <a:solidFill>
                  <a:srgbClr val="0070C0"/>
                </a:solidFill>
                <a:latin typeface="Times New Roman" panose="02020603050405020304" pitchFamily="18" charset="0"/>
                <a:cs typeface="Times New Roman" panose="02020603050405020304" pitchFamily="18" charset="0"/>
              </a:rPr>
              <a:t> https://docs.langchain.com/</a:t>
            </a:r>
          </a:p>
          <a:p>
            <a:pPr marL="0" indent="0">
              <a:buNone/>
            </a:pPr>
            <a:r>
              <a:rPr lang="en-IN" sz="2000" dirty="0">
                <a:latin typeface="Times New Roman" panose="02020603050405020304" pitchFamily="18" charset="0"/>
                <a:cs typeface="Times New Roman" panose="02020603050405020304" pitchFamily="18" charset="0"/>
              </a:rPr>
              <a:t>Docker:</a:t>
            </a:r>
            <a:r>
              <a:rPr lang="en-IN" sz="2000" dirty="0">
                <a:solidFill>
                  <a:srgbClr val="0070C0"/>
                </a:solidFill>
                <a:latin typeface="Times New Roman" panose="02020603050405020304" pitchFamily="18" charset="0"/>
                <a:cs typeface="Times New Roman" panose="02020603050405020304" pitchFamily="18" charset="0"/>
              </a:rPr>
              <a:t> https://docs.docker.com/</a:t>
            </a:r>
          </a:p>
          <a:p>
            <a:pPr marL="0" indent="0">
              <a:buNone/>
            </a:pPr>
            <a:r>
              <a:rPr lang="en-IN" sz="2000" dirty="0">
                <a:latin typeface="Times New Roman" panose="02020603050405020304" pitchFamily="18" charset="0"/>
                <a:cs typeface="Times New Roman" panose="02020603050405020304" pitchFamily="18" charset="0"/>
              </a:rPr>
              <a:t>FastAPI:</a:t>
            </a:r>
            <a:r>
              <a:rPr lang="en-IN" sz="2000" dirty="0">
                <a:solidFill>
                  <a:srgbClr val="0070C0"/>
                </a:solidFill>
                <a:latin typeface="Times New Roman" panose="02020603050405020304" pitchFamily="18" charset="0"/>
                <a:cs typeface="Times New Roman" panose="02020603050405020304" pitchFamily="18" charset="0"/>
              </a:rPr>
              <a:t> https://fastapi.tiangolo.com/</a:t>
            </a:r>
          </a:p>
          <a:p>
            <a:pPr marL="0" indent="0">
              <a:buNone/>
            </a:pPr>
            <a:r>
              <a:rPr lang="en-IN" sz="2000" dirty="0">
                <a:latin typeface="Times New Roman" panose="02020603050405020304" pitchFamily="18" charset="0"/>
                <a:cs typeface="Times New Roman" panose="02020603050405020304" pitchFamily="18" charset="0"/>
              </a:rPr>
              <a:t>BERT: Pre-training of Deep Bidirectional Transformers for Understanding: </a:t>
            </a:r>
            <a:r>
              <a:rPr lang="en-IN" sz="2000" dirty="0">
                <a:solidFill>
                  <a:srgbClr val="0070C0"/>
                </a:solidFill>
                <a:latin typeface="Times New Roman" panose="02020603050405020304" pitchFamily="18" charset="0"/>
                <a:cs typeface="Times New Roman" panose="02020603050405020304" pitchFamily="18" charset="0"/>
              </a:rPr>
              <a:t>https://arxiv.org/abs/1810.04805</a:t>
            </a:r>
          </a:p>
          <a:p>
            <a:pPr marL="0" indent="0">
              <a:buNone/>
            </a:pPr>
            <a:r>
              <a:rPr lang="en-IN" sz="2000" dirty="0">
                <a:latin typeface="Times New Roman" panose="02020603050405020304" pitchFamily="18" charset="0"/>
                <a:cs typeface="Times New Roman" panose="02020603050405020304" pitchFamily="18" charset="0"/>
              </a:rPr>
              <a:t>Retrieval-Augmented Generation for Knowledge-Intensive NLP Tasks: </a:t>
            </a:r>
            <a:r>
              <a:rPr lang="en-IN" sz="2000" dirty="0">
                <a:solidFill>
                  <a:srgbClr val="0070C0"/>
                </a:solidFill>
                <a:latin typeface="Times New Roman" panose="02020603050405020304" pitchFamily="18" charset="0"/>
                <a:cs typeface="Times New Roman" panose="02020603050405020304" pitchFamily="18" charset="0"/>
              </a:rPr>
              <a:t>https://arxiv.org/abs/2005.11401</a:t>
            </a:r>
          </a:p>
          <a:p>
            <a:pPr marL="0" indent="0">
              <a:buNone/>
            </a:pPr>
            <a:endParaRPr lang="en-IN"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sz="2200" dirty="0">
                <a:latin typeface="Times New Roman" panose="02020603050405020304" pitchFamily="18" charset="0"/>
                <a:cs typeface="Times New Roman" panose="02020603050405020304" pitchFamily="18" charset="0"/>
              </a:rPr>
              <a:t>Law firms, legal organizations or corporations, individual prosecutors  and citizens face significant challenges when searching through vast repositories of unstructured policies, forums, case studies or files, laws, amendments and other relevant documents. Traditional on-paper or scrolling keyword-based search tools often fail to capture the context and semantics of queries leading to inefficient gathering and increased time spent on research. Even several natives lack exposure to their rights and general laws. The legal system is facing a growing backlog of cases due to increased crime and litigation, reduced resources which leads to complex and lengthy legal procedures. </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3942419"/>
          </a:xfrm>
        </p:spPr>
        <p:txBody>
          <a:bodyPr vert="horz" lIns="91440" tIns="45720" rIns="91440" bIns="45720" rtlCol="0">
            <a:noAutofit/>
          </a:bodyPr>
          <a:lstStyle/>
          <a:p>
            <a:pPr marL="0" indent="0" algn="just">
              <a:spcBef>
                <a:spcPct val="20000"/>
              </a:spcBef>
              <a:spcAft>
                <a:spcPts val="600"/>
              </a:spcAft>
              <a:buNone/>
            </a:pPr>
            <a:r>
              <a:rPr lang="en-IN" sz="1200" b="1" dirty="0">
                <a:latin typeface="Times New Roman" panose="02020603050405020304" pitchFamily="18" charset="0"/>
                <a:ea typeface="Calibri" panose="020F0502020204030204" pitchFamily="34" charset="0"/>
                <a:cs typeface="Times New Roman" panose="02020603050405020304" pitchFamily="18" charset="0"/>
              </a:rPr>
              <a:t>Proposed system is designed specifically for legal documents processing and interaction, with strong emphasis on accuracy and context-awareness in legal responses. The RAG implementation ensures that responses are grounded in actual legal documents while maintaining conversational fluidity through the Gemini model. </a:t>
            </a:r>
            <a:r>
              <a:rPr lang="en-IN" sz="1200" b="1" dirty="0">
                <a:latin typeface="Times New Roman" panose="02020603050405020304" pitchFamily="18" charset="0"/>
                <a:ea typeface="Calibri"/>
                <a:cs typeface="Times New Roman" panose="02020603050405020304" pitchFamily="18" charset="0"/>
              </a:rPr>
              <a:t>The solution will consist of the following components:</a:t>
            </a:r>
          </a:p>
          <a:p>
            <a:pPr marL="0" indent="0" algn="just">
              <a:spcBef>
                <a:spcPct val="20000"/>
              </a:spcBef>
              <a:spcAft>
                <a:spcPts val="600"/>
              </a:spcAft>
              <a:buNone/>
            </a:pPr>
            <a:endParaRPr lang="en-IN" sz="1200" dirty="0">
              <a:latin typeface="Times New Roman" panose="02020603050405020304" pitchFamily="18" charset="0"/>
              <a:ea typeface="Calibri"/>
              <a:cs typeface="Times New Roman" panose="02020603050405020304" pitchFamily="18" charset="0"/>
            </a:endParaRP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Data Collection:</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Utilizes Hugging Face to store PDF documents as parquet structure with proper metadata and manage it using dataset repo-ID</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Implemented a flexible upload system for new legal documents via FastAPI endpoints</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Data Preprocessing:</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Converts PDF documents to text using PyMuPDF (fitz library) for processing pipeline</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Implements document chunking using Character Text Splitter: chunk size = 1000 char, overlap = 200 char for context continuity </a:t>
            </a:r>
            <a:endParaRPr lang="en-IN" sz="1200" dirty="0">
              <a:latin typeface="Times New Roman" panose="02020603050405020304" pitchFamily="18" charset="0"/>
              <a:ea typeface="Calibri"/>
              <a:cs typeface="Times New Roman" panose="02020603050405020304" pitchFamily="18" charset="0"/>
            </a:endParaRP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Vector Database and Embedding System:</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Document Vectorization achieved using HuggingFace Embeddings with “sentence-transformers/all-MiniLM-L6-v2” model</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The system employs state-of –the-art Natural Language Processing (NLP) model</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Implements FAISS vector store for efficient similarity search and contextual responses</a:t>
            </a:r>
            <a:endParaRPr lang="en-IN" sz="12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784F9D-6D16-81FD-C464-563FA48642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2E3F-5337-4CE2-4CC4-9179B745A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05F38-A1FB-AF7F-F4F7-38EC234EE2A8}"/>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83820147-330A-353C-821E-BE32D671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2E7B-10A5-04C3-B0E2-282DB3D40F0B}"/>
              </a:ext>
            </a:extLst>
          </p:cNvPr>
          <p:cNvSpPr>
            <a:spLocks noGrp="1"/>
          </p:cNvSpPr>
          <p:nvPr>
            <p:ph idx="1"/>
          </p:nvPr>
        </p:nvSpPr>
        <p:spPr>
          <a:xfrm>
            <a:off x="838200" y="1929384"/>
            <a:ext cx="10515600" cy="4563491"/>
          </a:xfrm>
        </p:spPr>
        <p:txBody>
          <a:bodyPr vert="horz" lIns="91440" tIns="45720" rIns="91440" bIns="45720" rtlCol="0">
            <a:noAutofit/>
          </a:bodyPr>
          <a:lstStyle/>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RAG implementation &amp; API layer:</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Context-aware response generation using Google’s Gemini model</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Custom Gemini RAG class for handling – Question processing, Context retrieval, Response generation</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Fast API Backend for session management with secure middleware, rate limiting (2 queries per session)</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Endpoints: /chat for user interactions, /upload for document management, Static file serving for frontend</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Deployment:</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Containerization using Docker with configured load balancer in environment and set up Session Secret Key for secure implementation</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Container Registry in Azure for model and container versioning </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99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3"/>
            <a:ext cx="10515600" cy="4563491"/>
          </a:xfrm>
        </p:spPr>
        <p:txBody>
          <a:bodyPr vert="horz" lIns="91440" tIns="45720" rIns="91440" bIns="45720" rtlCol="0">
            <a:noAutofit/>
          </a:bodyPr>
          <a:lstStyle/>
          <a:p>
            <a:pPr marL="0" indent="0">
              <a:spcBef>
                <a:spcPct val="20000"/>
              </a:spcBef>
              <a:spcAft>
                <a:spcPts val="600"/>
              </a:spcAft>
              <a:buNone/>
            </a:pPr>
            <a:r>
              <a:rPr lang="en-GB" sz="1200" b="1" dirty="0">
                <a:latin typeface="Times New Roman" panose="02020603050405020304" pitchFamily="18" charset="0"/>
                <a:cs typeface="Times New Roman" panose="02020603050405020304" pitchFamily="18" charset="0"/>
              </a:rPr>
              <a:t>Programming Languages: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Python: Core backend API logic, data processing, data retrieval, RAG model and integration with pre-trained NLP models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JavaScript (Vanilla): Interactive front-end components and client-side logic</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HTML: User interface and presentation layers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Dockerfile and Git for containerization and version control</a:t>
            </a:r>
          </a:p>
          <a:p>
            <a:pPr marL="0" indent="0">
              <a:spcBef>
                <a:spcPct val="20000"/>
              </a:spcBef>
              <a:spcAft>
                <a:spcPts val="600"/>
              </a:spcAft>
              <a:buNone/>
            </a:pPr>
            <a:r>
              <a:rPr lang="en-GB" sz="1200" b="1" dirty="0">
                <a:latin typeface="Times New Roman" panose="02020603050405020304" pitchFamily="18" charset="0"/>
                <a:cs typeface="Times New Roman" panose="02020603050405020304" pitchFamily="18" charset="0"/>
              </a:rPr>
              <a:t>Frameworks and Libraries: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FastAPI: deployment and backend services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Hugging Face Transformers: pre-trained language models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FAISS: for efficient vector-based and lexical search  indexing</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Hugging Face Spaces &amp; CLI: for dataset storage, access and parquet data version</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Langchain: for chaining LLMs, integrating retrieval and generation</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Uvicorn: ASGI server to run the FastAPI app</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Starlette: Middleware and session management</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Pydantic: Data validation for API models</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PyMuPDF &amp; pdfplumber: for PDF parsing and processing </a:t>
            </a:r>
          </a:p>
          <a:p>
            <a:pPr>
              <a:spcBef>
                <a:spcPct val="20000"/>
              </a:spcBef>
              <a:spcAft>
                <a:spcPts val="600"/>
              </a:spcAft>
            </a:pPr>
            <a:r>
              <a:rPr lang="en-GB" sz="1200" b="1" dirty="0">
                <a:latin typeface="Times New Roman" panose="02020603050405020304" pitchFamily="18" charset="0"/>
                <a:cs typeface="Times New Roman" panose="02020603050405020304" pitchFamily="18" charset="0"/>
              </a:rPr>
              <a:t>Google Gemini: Used as the LLM for generating contextual answers</a:t>
            </a:r>
          </a:p>
        </p:txBody>
      </p:sp>
      <p:pic>
        <p:nvPicPr>
          <p:cNvPr id="5" name="Picture 4">
            <a:extLst>
              <a:ext uri="{FF2B5EF4-FFF2-40B4-BE49-F238E27FC236}">
                <a16:creationId xmlns:a16="http://schemas.microsoft.com/office/drawing/2014/main" id="{1BE8B76A-D7E2-4384-AA7D-0D32E208EFF5}"/>
              </a:ext>
            </a:extLst>
          </p:cNvPr>
          <p:cNvPicPr>
            <a:picLocks noChangeAspect="1"/>
          </p:cNvPicPr>
          <p:nvPr/>
        </p:nvPicPr>
        <p:blipFill>
          <a:blip r:embed="rId2"/>
          <a:stretch>
            <a:fillRect/>
          </a:stretch>
        </p:blipFill>
        <p:spPr>
          <a:xfrm>
            <a:off x="6518478" y="2755557"/>
            <a:ext cx="5004486" cy="3336324"/>
          </a:xfrm>
          <a:prstGeom prst="rect">
            <a:avLst/>
          </a:prstGeom>
        </p:spPr>
      </p:pic>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E2A4C1-0FE9-6697-E6AD-47A19A06F9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16C2EC-2A4D-AAEE-57A6-CB3F6349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8E3DF-084B-A0AA-588C-D0223B7A048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9A870ED8-19CE-4B23-6DE8-A213E62ED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6198FA-C073-21E5-F671-B998B108F086}"/>
              </a:ext>
            </a:extLst>
          </p:cNvPr>
          <p:cNvSpPr>
            <a:spLocks noGrp="1"/>
          </p:cNvSpPr>
          <p:nvPr>
            <p:ph idx="1"/>
          </p:nvPr>
        </p:nvSpPr>
        <p:spPr>
          <a:xfrm>
            <a:off x="838200" y="1929384"/>
            <a:ext cx="10515600" cy="3414550"/>
          </a:xfrm>
        </p:spPr>
        <p:txBody>
          <a:bodyPr vert="horz" lIns="91440" tIns="45720" rIns="91440" bIns="45720" rtlCol="0">
            <a:normAutofit/>
          </a:bodyPr>
          <a:lstStyle/>
          <a:p>
            <a:pPr marL="0" indent="0" algn="just">
              <a:spcBef>
                <a:spcPct val="20000"/>
              </a:spcBef>
              <a:spcAft>
                <a:spcPts val="600"/>
              </a:spcAft>
              <a:buNone/>
            </a:pPr>
            <a:r>
              <a:rPr lang="en-IN" sz="1200" b="1" dirty="0">
                <a:latin typeface="Times New Roman" panose="02020603050405020304" pitchFamily="18" charset="0"/>
                <a:ea typeface="Calibri"/>
                <a:cs typeface="Times New Roman" panose="02020603050405020304" pitchFamily="18" charset="0"/>
              </a:rPr>
              <a:t>Core Workflow (RAG pipeline):</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Document Ingestion:</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Load legal documents from Hugging Face dataset via API token in integrating with CLI</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Parses PDFs using PyMuPDF</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Text splitting and Vectorization:</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Splits large documents into manageable chunks using </a:t>
            </a:r>
            <a:r>
              <a:rPr lang="en-IN" sz="1200" b="1" i="1" dirty="0">
                <a:latin typeface="Times New Roman" panose="02020603050405020304" pitchFamily="18" charset="0"/>
                <a:ea typeface="Calibri"/>
                <a:cs typeface="Times New Roman" panose="02020603050405020304" pitchFamily="18" charset="0"/>
              </a:rPr>
              <a:t>CharacterTextSplitter </a:t>
            </a:r>
            <a:r>
              <a:rPr lang="en-IN" sz="1200" b="1" dirty="0">
                <a:latin typeface="Times New Roman" panose="02020603050405020304" pitchFamily="18" charset="0"/>
                <a:ea typeface="Calibri"/>
                <a:cs typeface="Times New Roman" panose="02020603050405020304" pitchFamily="18" charset="0"/>
              </a:rPr>
              <a:t>from </a:t>
            </a:r>
            <a:r>
              <a:rPr lang="en-IN" sz="1200" b="1" dirty="0" err="1">
                <a:latin typeface="Times New Roman" panose="02020603050405020304" pitchFamily="18" charset="0"/>
                <a:ea typeface="Calibri"/>
                <a:cs typeface="Times New Roman" panose="02020603050405020304" pitchFamily="18" charset="0"/>
              </a:rPr>
              <a:t>LangChain</a:t>
            </a:r>
            <a:endParaRPr lang="en-GB" sz="1200" b="1" i="1"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GB" sz="1200" b="1" dirty="0">
                <a:latin typeface="Times New Roman" panose="02020603050405020304" pitchFamily="18" charset="0"/>
                <a:ea typeface="Calibri"/>
                <a:cs typeface="Times New Roman" panose="02020603050405020304" pitchFamily="18" charset="0"/>
              </a:rPr>
              <a:t>Embeds document chunks using </a:t>
            </a:r>
            <a:r>
              <a:rPr lang="en-GB" sz="1200" b="1" i="1" dirty="0">
                <a:latin typeface="Times New Roman" panose="02020603050405020304" pitchFamily="18" charset="0"/>
                <a:ea typeface="Calibri"/>
                <a:cs typeface="Times New Roman" panose="02020603050405020304" pitchFamily="18" charset="0"/>
              </a:rPr>
              <a:t>HuggingFaceEmbeddings</a:t>
            </a:r>
            <a:r>
              <a:rPr lang="en-GB" sz="1200" b="1" dirty="0">
                <a:latin typeface="Times New Roman" panose="02020603050405020304" pitchFamily="18" charset="0"/>
                <a:ea typeface="Calibri"/>
                <a:cs typeface="Times New Roman" panose="02020603050405020304" pitchFamily="18" charset="0"/>
              </a:rPr>
              <a:t> with the model </a:t>
            </a:r>
            <a:r>
              <a:rPr lang="en-IN" sz="1200" b="1" i="1" dirty="0">
                <a:latin typeface="Times New Roman" panose="02020603050405020304" pitchFamily="18" charset="0"/>
                <a:ea typeface="Calibri"/>
                <a:cs typeface="Times New Roman" panose="02020603050405020304" pitchFamily="18" charset="0"/>
              </a:rPr>
              <a:t>sentence-transformers/all-MiniLM-L6-v2</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Retrieval and Generation:</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At query time, retrieves the top relevant chunks using semantic similarity</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Combines the retrieved context with the users' question</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Constructs a prompt for Gemini LLM  and calls it via </a:t>
            </a:r>
            <a:r>
              <a:rPr lang="en-IN" sz="1200" b="1" i="1" dirty="0">
                <a:latin typeface="Times New Roman" panose="02020603050405020304" pitchFamily="18" charset="0"/>
                <a:ea typeface="Calibri"/>
                <a:cs typeface="Times New Roman" panose="02020603050405020304" pitchFamily="18" charset="0"/>
              </a:rPr>
              <a:t>google-</a:t>
            </a:r>
            <a:r>
              <a:rPr lang="en-IN" sz="1200" b="1" i="1" dirty="0" err="1">
                <a:latin typeface="Times New Roman" panose="02020603050405020304" pitchFamily="18" charset="0"/>
                <a:ea typeface="Calibri"/>
                <a:cs typeface="Times New Roman" panose="02020603050405020304" pitchFamily="18" charset="0"/>
              </a:rPr>
              <a:t>generativeai</a:t>
            </a:r>
            <a:r>
              <a:rPr lang="en-IN" sz="1200" b="1" i="1" dirty="0">
                <a:latin typeface="Times New Roman" panose="02020603050405020304" pitchFamily="18" charset="0"/>
                <a:ea typeface="Calibri"/>
                <a:cs typeface="Times New Roman" panose="02020603050405020304" pitchFamily="18" charset="0"/>
              </a:rPr>
              <a:t> </a:t>
            </a:r>
            <a:r>
              <a:rPr lang="en-IN" sz="1200" b="1" dirty="0">
                <a:latin typeface="Times New Roman" panose="02020603050405020304" pitchFamily="18" charset="0"/>
                <a:ea typeface="Calibri"/>
                <a:cs typeface="Times New Roman" panose="02020603050405020304" pitchFamily="18" charset="0"/>
              </a:rPr>
              <a:t>to generate the final output ; implemented </a:t>
            </a:r>
            <a:r>
              <a:rPr lang="en-IN" sz="1200" b="1">
                <a:latin typeface="Times New Roman" panose="02020603050405020304" pitchFamily="18" charset="0"/>
                <a:ea typeface="Calibri"/>
                <a:cs typeface="Times New Roman" panose="02020603050405020304" pitchFamily="18" charset="0"/>
              </a:rPr>
              <a:t>using python SDK</a:t>
            </a:r>
            <a:endParaRPr lang="en-IN" sz="1200" b="1"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Integrated a usage limit up to 2 queries per session</a:t>
            </a:r>
          </a:p>
        </p:txBody>
      </p:sp>
      <p:sp>
        <p:nvSpPr>
          <p:cNvPr id="4" name="Rectangle 1">
            <a:extLst>
              <a:ext uri="{FF2B5EF4-FFF2-40B4-BE49-F238E27FC236}">
                <a16:creationId xmlns:a16="http://schemas.microsoft.com/office/drawing/2014/main" id="{7C9FBC8A-7B25-C458-ADD5-4780D336969F}"/>
              </a:ext>
            </a:extLst>
          </p:cNvPr>
          <p:cNvSpPr>
            <a:spLocks noChangeArrowheads="1"/>
          </p:cNvSpPr>
          <p:nvPr/>
        </p:nvSpPr>
        <p:spPr bwMode="auto">
          <a:xfrm>
            <a:off x="0" y="-138499"/>
            <a:ext cx="65" cy="276999"/>
          </a:xfrm>
          <a:prstGeom prst="rect">
            <a:avLst/>
          </a:prstGeom>
          <a:solidFill>
            <a:srgbClr val="2128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069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E36B22-1C09-19AD-BF27-A6D69E28CB6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AA494F-5648-5A72-525A-01D11715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FA299-5560-9034-6C05-A485B0127A8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8AEEB2A3-A96B-C127-6095-5E43BC73E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CDCAA0-97C2-0E63-6A92-43A7E7F6A4ED}"/>
              </a:ext>
            </a:extLst>
          </p:cNvPr>
          <p:cNvSpPr>
            <a:spLocks noGrp="1"/>
          </p:cNvSpPr>
          <p:nvPr>
            <p:ph idx="1"/>
          </p:nvPr>
        </p:nvSpPr>
        <p:spPr>
          <a:xfrm>
            <a:off x="838200" y="1929384"/>
            <a:ext cx="10515600" cy="4757928"/>
          </a:xfrm>
        </p:spPr>
        <p:txBody>
          <a:bodyPr vert="horz" lIns="91440" tIns="45720" rIns="91440" bIns="45720" rtlCol="0">
            <a:normAutofit/>
          </a:bodyPr>
          <a:lstStyle/>
          <a:p>
            <a:pPr marL="0" indent="0" algn="just">
              <a:spcBef>
                <a:spcPct val="20000"/>
              </a:spcBef>
              <a:spcAft>
                <a:spcPts val="600"/>
              </a:spcAft>
              <a:buNone/>
            </a:pPr>
            <a:r>
              <a:rPr lang="en-IN" sz="1200" b="1" dirty="0">
                <a:latin typeface="Times New Roman" panose="02020603050405020304" pitchFamily="18" charset="0"/>
                <a:ea typeface="Calibri"/>
                <a:cs typeface="Times New Roman" panose="02020603050405020304" pitchFamily="18" charset="0"/>
              </a:rPr>
              <a:t>Deployment:</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Local:</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Clone the repo: </a:t>
            </a:r>
            <a:r>
              <a:rPr lang="en-IN" sz="1200" b="1" i="1" dirty="0">
                <a:latin typeface="Times New Roman" panose="02020603050405020304" pitchFamily="18" charset="0"/>
                <a:ea typeface="Calibri"/>
                <a:cs typeface="Times New Roman" panose="02020603050405020304" pitchFamily="18" charset="0"/>
              </a:rPr>
              <a:t>git clone </a:t>
            </a:r>
            <a:r>
              <a:rPr lang="en-IN" sz="1200" b="1" i="1" dirty="0">
                <a:latin typeface="Times New Roman" panose="02020603050405020304" pitchFamily="18" charset="0"/>
                <a:ea typeface="Calibri"/>
                <a:cs typeface="Times New Roman" panose="02020603050405020304" pitchFamily="18" charset="0"/>
                <a:hlinkClick r:id="rId2"/>
              </a:rPr>
              <a:t>https://github.com/ajverse/LexRAG.git</a:t>
            </a:r>
            <a:r>
              <a:rPr lang="en-IN" sz="1200" b="1" i="1" dirty="0">
                <a:latin typeface="Times New Roman" panose="02020603050405020304" pitchFamily="18" charset="0"/>
                <a:ea typeface="Calibri"/>
                <a:cs typeface="Times New Roman" panose="02020603050405020304" pitchFamily="18" charset="0"/>
              </a:rPr>
              <a:t> </a:t>
            </a:r>
            <a:endParaRPr lang="en-IN" sz="1200" b="1"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Set up </a:t>
            </a:r>
            <a:r>
              <a:rPr lang="en-IN" sz="1200" b="1" i="1" dirty="0">
                <a:latin typeface="Times New Roman" panose="02020603050405020304" pitchFamily="18" charset="0"/>
                <a:ea typeface="Calibri"/>
                <a:cs typeface="Times New Roman" panose="02020603050405020304" pitchFamily="18" charset="0"/>
              </a:rPr>
              <a:t>.env </a:t>
            </a:r>
            <a:r>
              <a:rPr lang="en-IN" sz="1200" b="1" dirty="0">
                <a:latin typeface="Times New Roman" panose="02020603050405020304" pitchFamily="18" charset="0"/>
                <a:ea typeface="Calibri"/>
                <a:cs typeface="Times New Roman" panose="02020603050405020304" pitchFamily="18" charset="0"/>
              </a:rPr>
              <a:t>with </a:t>
            </a:r>
            <a:r>
              <a:rPr lang="en-IN" sz="1200" b="1" i="1" dirty="0">
                <a:latin typeface="Times New Roman" panose="02020603050405020304" pitchFamily="18" charset="0"/>
                <a:ea typeface="Calibri"/>
                <a:cs typeface="Times New Roman" panose="02020603050405020304" pitchFamily="18" charset="0"/>
              </a:rPr>
              <a:t>GOOGLE_API_KEY </a:t>
            </a:r>
            <a:r>
              <a:rPr lang="en-IN" sz="1200" b="1" dirty="0">
                <a:latin typeface="Times New Roman" panose="02020603050405020304" pitchFamily="18" charset="0"/>
                <a:ea typeface="Calibri"/>
                <a:cs typeface="Times New Roman" panose="02020603050405020304" pitchFamily="18" charset="0"/>
              </a:rPr>
              <a:t>and </a:t>
            </a:r>
            <a:r>
              <a:rPr lang="en-IN" sz="1200" b="1" i="1" dirty="0">
                <a:latin typeface="Times New Roman" panose="02020603050405020304" pitchFamily="18" charset="0"/>
                <a:ea typeface="Calibri"/>
                <a:cs typeface="Times New Roman" panose="02020603050405020304" pitchFamily="18" charset="0"/>
              </a:rPr>
              <a:t>HF_DATASET_ID</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Install dependencies from </a:t>
            </a:r>
            <a:r>
              <a:rPr lang="en-IN" sz="1200" b="1" i="1" dirty="0">
                <a:latin typeface="Times New Roman" panose="02020603050405020304" pitchFamily="18" charset="0"/>
                <a:ea typeface="Calibri"/>
                <a:cs typeface="Times New Roman" panose="02020603050405020304" pitchFamily="18" charset="0"/>
              </a:rPr>
              <a:t>–r requirement.txt</a:t>
            </a:r>
          </a:p>
          <a:p>
            <a:pPr marL="495935" lvl="1" indent="-171450" algn="just">
              <a:spcBef>
                <a:spcPct val="20000"/>
              </a:spcBef>
              <a:spcAft>
                <a:spcPts val="600"/>
              </a:spcAft>
            </a:pPr>
            <a:r>
              <a:rPr lang="en-IN" sz="1200" b="1" i="1" dirty="0">
                <a:latin typeface="Times New Roman" panose="02020603050405020304" pitchFamily="18" charset="0"/>
                <a:ea typeface="Calibri"/>
                <a:cs typeface="Times New Roman" panose="02020603050405020304" pitchFamily="18" charset="0"/>
              </a:rPr>
              <a:t>Uvicorn app.main:app –host 0.0.0.0 –port 7860</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Docker Deployment:</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The Dockerfile sets up a Python 3.10-slim base</a:t>
            </a: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Build the image </a:t>
            </a:r>
            <a:r>
              <a:rPr lang="en-IN" sz="1200" b="1" i="1" dirty="0">
                <a:latin typeface="Times New Roman" panose="02020603050405020304" pitchFamily="18" charset="0"/>
                <a:ea typeface="Calibri"/>
                <a:cs typeface="Times New Roman" panose="02020603050405020304" pitchFamily="18" charset="0"/>
              </a:rPr>
              <a:t>docker build –t </a:t>
            </a:r>
            <a:r>
              <a:rPr lang="en-IN" sz="1200" b="1" i="1" dirty="0" err="1">
                <a:latin typeface="Times New Roman" panose="02020603050405020304" pitchFamily="18" charset="0"/>
                <a:ea typeface="Calibri"/>
                <a:cs typeface="Times New Roman" panose="02020603050405020304" pitchFamily="18" charset="0"/>
              </a:rPr>
              <a:t>lexrag</a:t>
            </a:r>
            <a:endParaRPr lang="en-IN" sz="1200" b="1" i="1"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Run the Container </a:t>
            </a:r>
            <a:r>
              <a:rPr lang="en-IN" sz="1200" b="1" i="1" dirty="0">
                <a:latin typeface="Times New Roman" panose="02020603050405020304" pitchFamily="18" charset="0"/>
                <a:ea typeface="Calibri"/>
                <a:cs typeface="Times New Roman" panose="02020603050405020304" pitchFamily="18" charset="0"/>
              </a:rPr>
              <a:t>docker run –p 7860 –env-file .env </a:t>
            </a:r>
            <a:r>
              <a:rPr lang="en-IN" sz="1200" b="1" i="1" dirty="0" err="1">
                <a:latin typeface="Times New Roman" panose="02020603050405020304" pitchFamily="18" charset="0"/>
                <a:ea typeface="Calibri"/>
                <a:cs typeface="Times New Roman" panose="02020603050405020304" pitchFamily="18" charset="0"/>
              </a:rPr>
              <a:t>lexrag</a:t>
            </a:r>
            <a:r>
              <a:rPr lang="en-IN" sz="1200" b="1" i="1" dirty="0">
                <a:latin typeface="Times New Roman" panose="02020603050405020304" pitchFamily="18" charset="0"/>
                <a:ea typeface="Calibri"/>
                <a:cs typeface="Times New Roman" panose="02020603050405020304" pitchFamily="18" charset="0"/>
              </a:rPr>
              <a:t> </a:t>
            </a:r>
            <a:r>
              <a:rPr lang="en-IN" sz="1200" b="1" dirty="0">
                <a:latin typeface="Times New Roman" panose="02020603050405020304" pitchFamily="18" charset="0"/>
                <a:ea typeface="Calibri"/>
                <a:cs typeface="Times New Roman" panose="02020603050405020304" pitchFamily="18" charset="0"/>
              </a:rPr>
              <a:t>the app will be available at </a:t>
            </a:r>
            <a:r>
              <a:rPr lang="en-IN" sz="1200" b="1" i="1" dirty="0">
                <a:latin typeface="Times New Roman" panose="02020603050405020304" pitchFamily="18" charset="0"/>
                <a:ea typeface="Calibri"/>
                <a:cs typeface="Times New Roman" panose="02020603050405020304" pitchFamily="18" charset="0"/>
                <a:hlinkClick r:id="rId3"/>
              </a:rPr>
              <a:t>http://localhost:7860</a:t>
            </a:r>
            <a:endParaRPr lang="en-IN" sz="1200" b="1" i="1"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Container registry using Azure service</a:t>
            </a:r>
          </a:p>
          <a:p>
            <a:pPr algn="just">
              <a:spcBef>
                <a:spcPct val="20000"/>
              </a:spcBef>
              <a:spcAft>
                <a:spcPts val="600"/>
              </a:spcAft>
              <a:buFont typeface="Wingdings" panose="05000000000000000000" pitchFamily="2" charset="2"/>
              <a:buChar char="§"/>
            </a:pPr>
            <a:r>
              <a:rPr lang="en-IN" sz="1200" b="1" dirty="0">
                <a:latin typeface="Times New Roman" panose="02020603050405020304" pitchFamily="18" charset="0"/>
                <a:ea typeface="Calibri"/>
                <a:cs typeface="Times New Roman" panose="02020603050405020304" pitchFamily="18" charset="0"/>
              </a:rPr>
              <a:t>Hugging Face Auth:</a:t>
            </a:r>
            <a:endParaRPr lang="en-IN" sz="1200" dirty="0">
              <a:latin typeface="Times New Roman" panose="02020603050405020304" pitchFamily="18" charset="0"/>
              <a:ea typeface="Calibri"/>
              <a:cs typeface="Times New Roman" panose="02020603050405020304" pitchFamily="18" charset="0"/>
            </a:endParaRPr>
          </a:p>
          <a:p>
            <a:pPr marL="495935" lvl="1" indent="-171450" algn="just">
              <a:spcBef>
                <a:spcPct val="20000"/>
              </a:spcBef>
              <a:spcAft>
                <a:spcPts val="600"/>
              </a:spcAft>
            </a:pPr>
            <a:r>
              <a:rPr lang="en-IN" sz="1200" b="1" dirty="0">
                <a:latin typeface="Times New Roman" panose="02020603050405020304" pitchFamily="18" charset="0"/>
                <a:ea typeface="Calibri"/>
                <a:cs typeface="Times New Roman" panose="02020603050405020304" pitchFamily="18" charset="0"/>
              </a:rPr>
              <a:t>Copy my public dataset from repo ID: </a:t>
            </a:r>
            <a:r>
              <a:rPr lang="en-US" sz="1200" b="1" dirty="0"/>
              <a:t>ajverse/law-docs</a:t>
            </a:r>
          </a:p>
          <a:p>
            <a:pPr marL="495935" lvl="1" indent="-171450" algn="just">
              <a:spcBef>
                <a:spcPct val="20000"/>
              </a:spcBef>
              <a:spcAft>
                <a:spcPts val="600"/>
              </a:spcAft>
            </a:pPr>
            <a:r>
              <a:rPr lang="en-US" sz="1200" b="1" dirty="0">
                <a:latin typeface="Times New Roman" panose="02020603050405020304" pitchFamily="18" charset="0"/>
                <a:ea typeface="Calibri"/>
                <a:cs typeface="Times New Roman" panose="02020603050405020304" pitchFamily="18" charset="0"/>
              </a:rPr>
              <a:t>Authenticate with </a:t>
            </a:r>
            <a:r>
              <a:rPr lang="en-US" sz="1200" b="1" i="1" dirty="0">
                <a:latin typeface="Times New Roman" panose="02020603050405020304" pitchFamily="18" charset="0"/>
                <a:ea typeface="Calibri"/>
                <a:cs typeface="Times New Roman" panose="02020603050405020304" pitchFamily="18" charset="0"/>
              </a:rPr>
              <a:t>HUGGINGFACEHUB_API_TOKEN </a:t>
            </a:r>
            <a:r>
              <a:rPr lang="en-US" sz="1200" b="1" dirty="0">
                <a:latin typeface="Times New Roman" panose="02020603050405020304" pitchFamily="18" charset="0"/>
                <a:ea typeface="Calibri"/>
                <a:cs typeface="Times New Roman" panose="02020603050405020304" pitchFamily="18" charset="0"/>
              </a:rPr>
              <a:t>in CLI</a:t>
            </a:r>
            <a:endParaRPr lang="en-IN" sz="1200" b="1" dirty="0">
              <a:latin typeface="Times New Roman" panose="02020603050405020304" pitchFamily="18" charset="0"/>
              <a:ea typeface="Calibri"/>
              <a:cs typeface="Times New Roman" panose="02020603050405020304" pitchFamily="18" charset="0"/>
            </a:endParaRPr>
          </a:p>
        </p:txBody>
      </p:sp>
      <p:sp>
        <p:nvSpPr>
          <p:cNvPr id="4" name="Rectangle 1">
            <a:extLst>
              <a:ext uri="{FF2B5EF4-FFF2-40B4-BE49-F238E27FC236}">
                <a16:creationId xmlns:a16="http://schemas.microsoft.com/office/drawing/2014/main" id="{6A76BA1F-0C0E-D19F-5151-4A42361E0C6D}"/>
              </a:ext>
            </a:extLst>
          </p:cNvPr>
          <p:cNvSpPr>
            <a:spLocks noChangeArrowheads="1"/>
          </p:cNvSpPr>
          <p:nvPr/>
        </p:nvSpPr>
        <p:spPr bwMode="auto">
          <a:xfrm>
            <a:off x="0" y="-138499"/>
            <a:ext cx="65" cy="276999"/>
          </a:xfrm>
          <a:prstGeom prst="rect">
            <a:avLst/>
          </a:prstGeom>
          <a:solidFill>
            <a:srgbClr val="2128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81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DE7C24A-FB23-9CC5-0173-700EEB61C46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89785" y="1793258"/>
            <a:ext cx="4908680" cy="4699615"/>
          </a:xfrm>
        </p:spPr>
      </p:pic>
      <p:pic>
        <p:nvPicPr>
          <p:cNvPr id="7" name="Picture 6">
            <a:extLst>
              <a:ext uri="{FF2B5EF4-FFF2-40B4-BE49-F238E27FC236}">
                <a16:creationId xmlns:a16="http://schemas.microsoft.com/office/drawing/2014/main" id="{85E9473D-8013-41A3-369E-822AF0DFE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482" y="1793259"/>
            <a:ext cx="4908681" cy="4699616"/>
          </a:xfrm>
          <a:prstGeom prst="rect">
            <a:avLst/>
          </a:prstGeom>
        </p:spPr>
      </p:pic>
    </p:spTree>
    <p:extLst>
      <p:ext uri="{BB962C8B-B14F-4D97-AF65-F5344CB8AC3E}">
        <p14:creationId xmlns:p14="http://schemas.microsoft.com/office/powerpoint/2010/main" val="5874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1050</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Times New Roman</vt:lpstr>
      <vt:lpstr>Wingdings</vt:lpstr>
      <vt:lpstr>office theme</vt:lpstr>
      <vt:lpstr>CAPSTONE PROJECT  Lex-RAG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Jena</dc:creator>
  <cp:lastModifiedBy>Ashutosh Jena</cp:lastModifiedBy>
  <cp:revision>36</cp:revision>
  <dcterms:created xsi:type="dcterms:W3CDTF">2013-07-15T20:26:40Z</dcterms:created>
  <dcterms:modified xsi:type="dcterms:W3CDTF">2025-06-11T03:56:54Z</dcterms:modified>
</cp:coreProperties>
</file>