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60" r:id="rId1"/>
  </p:sldMasterIdLst>
  <p:notesMasterIdLst>
    <p:notesMasterId r:id="rId22"/>
  </p:notesMasterIdLst>
  <p:sldIdLst>
    <p:sldId id="256" r:id="rId2"/>
    <p:sldId id="396" r:id="rId3"/>
    <p:sldId id="263" r:id="rId4"/>
    <p:sldId id="265" r:id="rId5"/>
    <p:sldId id="270" r:id="rId6"/>
    <p:sldId id="380" r:id="rId7"/>
    <p:sldId id="299" r:id="rId8"/>
    <p:sldId id="381" r:id="rId9"/>
    <p:sldId id="397" r:id="rId10"/>
    <p:sldId id="288" r:id="rId11"/>
    <p:sldId id="291" r:id="rId12"/>
    <p:sldId id="294" r:id="rId13"/>
    <p:sldId id="384" r:id="rId14"/>
    <p:sldId id="383" r:id="rId15"/>
    <p:sldId id="361" r:id="rId16"/>
    <p:sldId id="319" r:id="rId17"/>
    <p:sldId id="367" r:id="rId18"/>
    <p:sldId id="322" r:id="rId19"/>
    <p:sldId id="395" r:id="rId20"/>
    <p:sldId id="38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8C4"/>
    <a:srgbClr val="0097A7"/>
    <a:srgbClr val="D60093"/>
    <a:srgbClr val="B25A64"/>
    <a:srgbClr val="DBA3BB"/>
    <a:srgbClr val="2D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2740" autoAdjust="0"/>
  </p:normalViewPr>
  <p:slideViewPr>
    <p:cSldViewPr snapToGrid="0">
      <p:cViewPr varScale="1">
        <p:scale>
          <a:sx n="104" d="100"/>
          <a:sy n="104" d="100"/>
        </p:scale>
        <p:origin x="84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rin\Desktop\thesis\tacopower-latency-execution-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Nasrin\Desktop\hpca-28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rin\Desktop\thesis\sharing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09916810730093"/>
          <c:y val="0.11226186623215741"/>
          <c:w val="0.78213258138596931"/>
          <c:h val="0.68087125590501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latency!$C$2</c:f>
              <c:strCache>
                <c:ptCount val="1"/>
                <c:pt idx="0">
                  <c:v>Maxwell GTX 980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9DB-40BB-8DBE-0E970169823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28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9DB-40BB-8DBE-0E970169823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9DB-40BB-8DBE-0E97016982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latency!$B$3:$B$6</c:f>
              <c:strCache>
                <c:ptCount val="4"/>
                <c:pt idx="0">
                  <c:v>L1 data cache</c:v>
                </c:pt>
                <c:pt idx="1">
                  <c:v>Texture cache</c:v>
                </c:pt>
                <c:pt idx="2">
                  <c:v>Shared memory</c:v>
                </c:pt>
                <c:pt idx="3">
                  <c:v>Shuffel instruction</c:v>
                </c:pt>
              </c:strCache>
            </c:strRef>
          </c:cat>
          <c:val>
            <c:numRef>
              <c:f>latency!$C$3:$C$6</c:f>
              <c:numCache>
                <c:formatCode>General</c:formatCode>
                <c:ptCount val="4"/>
                <c:pt idx="0">
                  <c:v>35.1</c:v>
                </c:pt>
                <c:pt idx="1">
                  <c:v>42</c:v>
                </c:pt>
                <c:pt idx="2">
                  <c:v>28.1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A-4138-BE5C-636883EAC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4147072"/>
        <c:axId val="535052288"/>
      </c:barChart>
      <c:catAx>
        <c:axId val="534147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052288"/>
        <c:crosses val="autoZero"/>
        <c:auto val="1"/>
        <c:lblAlgn val="ctr"/>
        <c:lblOffset val="100"/>
        <c:noMultiLvlLbl val="0"/>
      </c:catAx>
      <c:valAx>
        <c:axId val="535052288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2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YYYYYYYYYYYYYYY</a:t>
                </a:r>
              </a:p>
            </c:rich>
          </c:tx>
          <c:layout>
            <c:manualLayout>
              <c:xMode val="edge"/>
              <c:yMode val="edge"/>
              <c:x val="0.1012824287671987"/>
              <c:y val="0.21723432488462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200" b="0" i="0" u="none" strike="noStrike" kern="1200" cap="none" spc="0" normalizeH="0" baseline="0">
                  <a:solidFill>
                    <a:schemeClr val="tx1"/>
                  </a:solidFill>
                  <a:uFill>
                    <a:solidFill>
                      <a:schemeClr val="tx1"/>
                    </a:solidFill>
                  </a:u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/>
                  </a:solidFill>
                </a:u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47072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  <a:round/>
    </a:ln>
    <a:effectLst/>
  </c:spPr>
  <c:txPr>
    <a:bodyPr/>
    <a:lstStyle/>
    <a:p>
      <a:pPr>
        <a:defRPr lang="en-US" sz="1200" b="0" u="none" strike="noStrike" kern="1200" cap="none" spc="0" normalizeH="0">
          <a:solidFill>
            <a:schemeClr val="tx1"/>
          </a:solidFill>
          <a:uFill>
            <a:solidFill>
              <a:schemeClr val="tx1"/>
            </a:solidFill>
          </a:u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Sheet14!$C$6</c:f>
              <c:strCache>
                <c:ptCount val="1"/>
                <c:pt idx="0">
                  <c:v>Latency-sensitive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Sheet14!$D$5:$E$5</c:f>
              <c:strCache>
                <c:ptCount val="2"/>
                <c:pt idx="0">
                  <c:v>no-eligible</c:v>
                </c:pt>
                <c:pt idx="1">
                  <c:v>one/more-eligible</c:v>
                </c:pt>
              </c:strCache>
            </c:strRef>
          </c:cat>
          <c:val>
            <c:numRef>
              <c:f>Sheet14!$D$6:$E$6</c:f>
              <c:numCache>
                <c:formatCode>General</c:formatCode>
                <c:ptCount val="2"/>
                <c:pt idx="0">
                  <c:v>75.599999999999994</c:v>
                </c:pt>
                <c:pt idx="1">
                  <c:v>24.4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0C-42C0-B96B-B9E92BA9AEB8}"/>
            </c:ext>
          </c:extLst>
        </c:ser>
        <c:ser>
          <c:idx val="1"/>
          <c:order val="1"/>
          <c:tx>
            <c:strRef>
              <c:f>Sheet14!$C$7</c:f>
              <c:strCache>
                <c:ptCount val="1"/>
                <c:pt idx="0">
                  <c:v>Latency-insensitive</c:v>
                </c:pt>
              </c:strCache>
            </c:strRef>
          </c:tx>
          <c:spPr>
            <a:pattFill prst="weave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Sheet14!$D$5:$E$5</c:f>
              <c:strCache>
                <c:ptCount val="2"/>
                <c:pt idx="0">
                  <c:v>no-eligible</c:v>
                </c:pt>
                <c:pt idx="1">
                  <c:v>one/more-eligible</c:v>
                </c:pt>
              </c:strCache>
            </c:strRef>
          </c:cat>
          <c:val>
            <c:numRef>
              <c:f>Sheet14!$D$7:$E$7</c:f>
              <c:numCache>
                <c:formatCode>General</c:formatCode>
                <c:ptCount val="2"/>
                <c:pt idx="0">
                  <c:v>10.5</c:v>
                </c:pt>
                <c:pt idx="1">
                  <c:v>89.5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0C-42C0-B96B-B9E92BA9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218025200"/>
        <c:axId val="218025616"/>
      </c:barChart>
      <c:catAx>
        <c:axId val="21802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25616"/>
        <c:crosses val="autoZero"/>
        <c:auto val="1"/>
        <c:lblAlgn val="ctr"/>
        <c:lblOffset val="100"/>
        <c:noMultiLvlLbl val="0"/>
      </c:catAx>
      <c:valAx>
        <c:axId val="21802561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YYYYYYYYYYYYYYYYYYYY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25200"/>
        <c:crosses val="autoZero"/>
        <c:crossBetween val="between"/>
        <c:majorUnit val="20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0.30787027622049834"/>
          <c:y val="4.9808429118773943E-2"/>
          <c:w val="0.38743805384545782"/>
          <c:h val="7.85576371919027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Sheet4!$E$6</c:f>
              <c:strCache>
                <c:ptCount val="1"/>
                <c:pt idx="0">
                  <c:v>32-bit floating-point add, mul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2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Sheet4!$F$4:$M$4</c:f>
              <c:strCache>
                <c:ptCount val="8"/>
                <c:pt idx="0">
                  <c:v>3.0,3.2</c:v>
                </c:pt>
                <c:pt idx="1">
                  <c:v>3.5,3.7</c:v>
                </c:pt>
                <c:pt idx="2">
                  <c:v>5.0,5.2</c:v>
                </c:pt>
                <c:pt idx="3">
                  <c:v>5.3</c:v>
                </c:pt>
                <c:pt idx="4">
                  <c:v>6</c:v>
                </c:pt>
                <c:pt idx="5">
                  <c:v>6.1</c:v>
                </c:pt>
                <c:pt idx="6">
                  <c:v>6.2</c:v>
                </c:pt>
                <c:pt idx="7">
                  <c:v>7</c:v>
                </c:pt>
              </c:strCache>
            </c:strRef>
          </c:cat>
          <c:val>
            <c:numRef>
              <c:f>Sheet4!$F$6:$M$6</c:f>
              <c:numCache>
                <c:formatCode>General</c:formatCode>
                <c:ptCount val="8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5-4747-9DAE-B1A3F074371E}"/>
            </c:ext>
          </c:extLst>
        </c:ser>
        <c:ser>
          <c:idx val="3"/>
          <c:order val="1"/>
          <c:tx>
            <c:strRef>
              <c:f>Sheet4!$E$8</c:f>
              <c:strCache>
                <c:ptCount val="1"/>
                <c:pt idx="0">
                  <c:v>warp shuffle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Sheet4!$F$4:$M$4</c:f>
              <c:strCache>
                <c:ptCount val="8"/>
                <c:pt idx="0">
                  <c:v>3.0,3.2</c:v>
                </c:pt>
                <c:pt idx="1">
                  <c:v>3.5,3.7</c:v>
                </c:pt>
                <c:pt idx="2">
                  <c:v>5.0,5.2</c:v>
                </c:pt>
                <c:pt idx="3">
                  <c:v>5.3</c:v>
                </c:pt>
                <c:pt idx="4">
                  <c:v>6</c:v>
                </c:pt>
                <c:pt idx="5">
                  <c:v>6.1</c:v>
                </c:pt>
                <c:pt idx="6">
                  <c:v>6.2</c:v>
                </c:pt>
                <c:pt idx="7">
                  <c:v>7</c:v>
                </c:pt>
              </c:strCache>
            </c:strRef>
          </c:cat>
          <c:val>
            <c:numRef>
              <c:f>Sheet4!$F$8:$M$8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5-4747-9DAE-B1A3F0743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3522944"/>
        <c:axId val="658031168"/>
      </c:barChart>
      <c:catAx>
        <c:axId val="653522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Compute capability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658031168"/>
        <c:crosses val="autoZero"/>
        <c:auto val="1"/>
        <c:lblAlgn val="ctr"/>
        <c:lblOffset val="100"/>
        <c:noMultiLvlLbl val="0"/>
      </c:catAx>
      <c:valAx>
        <c:axId val="6580311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YYYYYYYYYYYYYYYYYYYY</a:t>
                </a:r>
              </a:p>
            </c:rich>
          </c:tx>
          <c:layout>
            <c:manualLayout>
              <c:xMode val="edge"/>
              <c:yMode val="edge"/>
              <c:x val="8.2337774695728453E-3"/>
              <c:y val="0.218903989718848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653522944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t"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Sheet8!$A$3</c:f>
              <c:strCache>
                <c:ptCount val="1"/>
                <c:pt idx="0">
                  <c:v>ss.mars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Sheet8!$B$2:$Q$2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Sheet8!$B$3:$Q$3</c:f>
              <c:numCache>
                <c:formatCode>General</c:formatCode>
                <c:ptCount val="16"/>
                <c:pt idx="0">
                  <c:v>96</c:v>
                </c:pt>
                <c:pt idx="1">
                  <c:v>89</c:v>
                </c:pt>
                <c:pt idx="2">
                  <c:v>88</c:v>
                </c:pt>
                <c:pt idx="3">
                  <c:v>87</c:v>
                </c:pt>
                <c:pt idx="4">
                  <c:v>87</c:v>
                </c:pt>
                <c:pt idx="5">
                  <c:v>86</c:v>
                </c:pt>
                <c:pt idx="6">
                  <c:v>86</c:v>
                </c:pt>
                <c:pt idx="7">
                  <c:v>85</c:v>
                </c:pt>
                <c:pt idx="8">
                  <c:v>79</c:v>
                </c:pt>
                <c:pt idx="9">
                  <c:v>68</c:v>
                </c:pt>
                <c:pt idx="10">
                  <c:v>57</c:v>
                </c:pt>
                <c:pt idx="11">
                  <c:v>45</c:v>
                </c:pt>
                <c:pt idx="12">
                  <c:v>34</c:v>
                </c:pt>
                <c:pt idx="13">
                  <c:v>22</c:v>
                </c:pt>
                <c:pt idx="14">
                  <c:v>11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5F-4C94-ABAB-44340ED09D74}"/>
            </c:ext>
          </c:extLst>
        </c:ser>
        <c:ser>
          <c:idx val="1"/>
          <c:order val="1"/>
          <c:tx>
            <c:strRef>
              <c:f>Sheet8!$A$4</c:f>
              <c:strCache>
                <c:ptCount val="1"/>
                <c:pt idx="0">
                  <c:v>mm.mars</c:v>
                </c:pt>
              </c:strCache>
            </c:strRef>
          </c:tx>
          <c:spPr>
            <a:ln w="28575" cap="rnd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Sheet8!$B$2:$Q$2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Sheet8!$B$4:$Q$4</c:f>
              <c:numCache>
                <c:formatCode>General</c:formatCode>
                <c:ptCount val="16"/>
                <c:pt idx="0">
                  <c:v>35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5F-4C94-ABAB-44340ED09D74}"/>
            </c:ext>
          </c:extLst>
        </c:ser>
        <c:ser>
          <c:idx val="2"/>
          <c:order val="2"/>
          <c:tx>
            <c:strRef>
              <c:f>Sheet8!$A$5</c:f>
              <c:strCache>
                <c:ptCount val="1"/>
                <c:pt idx="0">
                  <c:v>km.mars</c:v>
                </c:pt>
              </c:strCache>
            </c:strRef>
          </c:tx>
          <c:spPr>
            <a:ln w="28575" cap="rnd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5"/>
              </a:solidFill>
              <a:ln w="9525" cap="flat" cmpd="sng" algn="ctr">
                <a:solidFill>
                  <a:schemeClr val="accent5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Sheet8!$B$2:$Q$2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Sheet8!$B$5:$Q$5</c:f>
              <c:numCache>
                <c:formatCode>General</c:formatCode>
                <c:ptCount val="16"/>
                <c:pt idx="0">
                  <c:v>94</c:v>
                </c:pt>
                <c:pt idx="1">
                  <c:v>67</c:v>
                </c:pt>
                <c:pt idx="2">
                  <c:v>66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64</c:v>
                </c:pt>
                <c:pt idx="7">
                  <c:v>64</c:v>
                </c:pt>
                <c:pt idx="8">
                  <c:v>59</c:v>
                </c:pt>
                <c:pt idx="9">
                  <c:v>50</c:v>
                </c:pt>
                <c:pt idx="10">
                  <c:v>42</c:v>
                </c:pt>
                <c:pt idx="11">
                  <c:v>33</c:v>
                </c:pt>
                <c:pt idx="12">
                  <c:v>25</c:v>
                </c:pt>
                <c:pt idx="13">
                  <c:v>16</c:v>
                </c:pt>
                <c:pt idx="14">
                  <c:v>8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5F-4C94-ABAB-44340ED09D74}"/>
            </c:ext>
          </c:extLst>
        </c:ser>
        <c:ser>
          <c:idx val="3"/>
          <c:order val="3"/>
          <c:tx>
            <c:strRef>
              <c:f>Sheet8!$A$6</c:f>
              <c:strCache>
                <c:ptCount val="1"/>
                <c:pt idx="0">
                  <c:v>nn.ispass</c:v>
                </c:pt>
              </c:strCache>
            </c:strRef>
          </c:tx>
          <c:spPr>
            <a:ln w="28575" cap="rnd" cmpd="sng" algn="ctr">
              <a:solidFill>
                <a:schemeClr val="accent1">
                  <a:lumMod val="60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pPr>
              <a:noFill/>
              <a:ln w="9525" cap="flat" cmpd="sng" algn="ctr">
                <a:solidFill>
                  <a:schemeClr val="accent1">
                    <a:lumMod val="60000"/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Sheet8!$B$2:$Q$2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Sheet8!$B$6:$Q$6</c:f>
              <c:numCache>
                <c:formatCode>General</c:formatCode>
                <c:ptCount val="16"/>
                <c:pt idx="0">
                  <c:v>96</c:v>
                </c:pt>
                <c:pt idx="1">
                  <c:v>77</c:v>
                </c:pt>
                <c:pt idx="2">
                  <c:v>76</c:v>
                </c:pt>
                <c:pt idx="3">
                  <c:v>75</c:v>
                </c:pt>
                <c:pt idx="4">
                  <c:v>72</c:v>
                </c:pt>
                <c:pt idx="5">
                  <c:v>70</c:v>
                </c:pt>
                <c:pt idx="6">
                  <c:v>67</c:v>
                </c:pt>
                <c:pt idx="7">
                  <c:v>65</c:v>
                </c:pt>
                <c:pt idx="8">
                  <c:v>60</c:v>
                </c:pt>
                <c:pt idx="9">
                  <c:v>52</c:v>
                </c:pt>
                <c:pt idx="10">
                  <c:v>44</c:v>
                </c:pt>
                <c:pt idx="11">
                  <c:v>34</c:v>
                </c:pt>
                <c:pt idx="12">
                  <c:v>25</c:v>
                </c:pt>
                <c:pt idx="13">
                  <c:v>17</c:v>
                </c:pt>
                <c:pt idx="14">
                  <c:v>8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5F-4C94-ABAB-44340ED09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306752"/>
        <c:axId val="178994496"/>
      </c:lineChart>
      <c:catAx>
        <c:axId val="15930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SM diatance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94496"/>
        <c:crosses val="autoZero"/>
        <c:auto val="1"/>
        <c:lblAlgn val="ctr"/>
        <c:lblOffset val="100"/>
        <c:noMultiLvlLbl val="0"/>
      </c:catAx>
      <c:valAx>
        <c:axId val="1789944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YYYYYYYYYYYYYYYYYY%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067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200" b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52a1d0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52a1d0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ec351ff4f2_1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ec351ff4f2_1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ec351ff4f2_1_1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ec351ff4f2_1_1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411a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411a8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99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411a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411a8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98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0410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e8275172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e8275172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ec52a1d05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ec52a1d05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3163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ec88fbfa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ec88fbfa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6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411a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411a8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12cfd39a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b12cfd39a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b12cfd39a_1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13" name="Google Shape;413;geb12cfd39a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411a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411a8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66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ec351ff4f2_1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ec351ff4f2_1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4411a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4411a8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81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b12cfd39a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b12cfd39a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94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c351ff4f2_1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c351ff4f2_1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75F75-6C3B-F5D0-431B-EDD15FE379B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51186" y="58003"/>
            <a:ext cx="1281114" cy="49053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292457" y="2571750"/>
            <a:ext cx="5985036" cy="16353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 b="1" dirty="0">
                <a:solidFill>
                  <a:srgbClr val="000000"/>
                </a:solidFill>
              </a:rPr>
            </a:br>
            <a:r>
              <a:rPr lang="en" sz="3200" b="1" dirty="0">
                <a:solidFill>
                  <a:srgbClr val="000000"/>
                </a:solidFill>
              </a:rPr>
              <a:t>Title …..</a:t>
            </a:r>
            <a:br>
              <a:rPr lang="en" sz="3200" b="1" dirty="0">
                <a:solidFill>
                  <a:srgbClr val="000000"/>
                </a:solidFill>
              </a:rPr>
            </a:br>
            <a:br>
              <a:rPr lang="en" sz="32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By ………</a:t>
            </a:r>
            <a:br>
              <a:rPr lang="en-US" sz="2000" dirty="0">
                <a:solidFill>
                  <a:srgbClr val="000000"/>
                </a:solidFill>
              </a:rPr>
            </a:br>
            <a:br>
              <a:rPr lang="en-US" sz="2000" b="1" dirty="0">
                <a:solidFill>
                  <a:srgbClr val="000000"/>
                </a:solidFill>
              </a:rPr>
            </a:br>
            <a:br>
              <a:rPr lang="en-US" sz="2000" b="1" dirty="0">
                <a:solidFill>
                  <a:srgbClr val="000000"/>
                </a:solidFill>
              </a:rPr>
            </a:b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Supervisor: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Prof. Hamid </a:t>
            </a:r>
            <a:r>
              <a:rPr lang="en-US" sz="2000" b="1" dirty="0" err="1">
                <a:solidFill>
                  <a:srgbClr val="000000"/>
                </a:solidFill>
              </a:rPr>
              <a:t>Sarbazi</a:t>
            </a:r>
            <a:r>
              <a:rPr lang="en-US" sz="2000" b="1" dirty="0">
                <a:solidFill>
                  <a:srgbClr val="000000"/>
                </a:solidFill>
              </a:rPr>
              <a:t>-Azad</a:t>
            </a:r>
            <a:br>
              <a:rPr lang="en-US" sz="2000" b="1" dirty="0">
                <a:solidFill>
                  <a:srgbClr val="000000"/>
                </a:solidFill>
              </a:rPr>
            </a:br>
            <a:br>
              <a:rPr lang="en-US" sz="2000" b="1" dirty="0">
                <a:solidFill>
                  <a:srgbClr val="000000"/>
                </a:solidFill>
              </a:rPr>
            </a:b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Spring 2022</a:t>
            </a:r>
            <a:endParaRPr sz="1400" b="1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804E3-3407-4650-B51D-48ED467CA9F7}"/>
              </a:ext>
            </a:extLst>
          </p:cNvPr>
          <p:cNvGrpSpPr/>
          <p:nvPr/>
        </p:nvGrpSpPr>
        <p:grpSpPr>
          <a:xfrm>
            <a:off x="369909" y="535061"/>
            <a:ext cx="2509744" cy="2469396"/>
            <a:chOff x="5774427" y="1426938"/>
            <a:chExt cx="2289623" cy="228962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DA49ED2-403C-4CBB-A22F-4ED6E3C7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74427" y="1426938"/>
              <a:ext cx="2289623" cy="22896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693149-C682-4723-9498-9120D12BD88E}"/>
                </a:ext>
              </a:extLst>
            </p:cNvPr>
            <p:cNvSpPr txBox="1"/>
            <p:nvPr/>
          </p:nvSpPr>
          <p:spPr>
            <a:xfrm>
              <a:off x="6306009" y="1896268"/>
              <a:ext cx="1226457" cy="103380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9968700"/>
                </a:avLst>
              </a:prstTxWarp>
              <a:spAutoFit/>
            </a:bodyPr>
            <a:lstStyle/>
            <a:p>
              <a:pPr algn="ctr"/>
              <a:r>
                <a:rPr lang="en-US" sz="3600" dirty="0">
                  <a:ln>
                    <a:solidFill>
                      <a:srgbClr val="40A8C4"/>
                    </a:solidFill>
                  </a:ln>
                  <a:solidFill>
                    <a:srgbClr val="40A8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Sharif University of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671090-67F9-F112-2921-FFFCDF881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80" y="3554321"/>
            <a:ext cx="2562225" cy="9810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9A0262-1024-6106-91F9-8D4EC22E9216}"/>
              </a:ext>
            </a:extLst>
          </p:cNvPr>
          <p:cNvSpPr/>
          <p:nvPr/>
        </p:nvSpPr>
        <p:spPr>
          <a:xfrm>
            <a:off x="6414550" y="0"/>
            <a:ext cx="2729450" cy="132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6"/>
          <p:cNvSpPr txBox="1">
            <a:spLocks noGrp="1"/>
          </p:cNvSpPr>
          <p:nvPr>
            <p:ph type="title"/>
          </p:nvPr>
        </p:nvSpPr>
        <p:spPr>
          <a:xfrm>
            <a:off x="647576" y="273844"/>
            <a:ext cx="7867774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methodology </a:t>
            </a:r>
            <a:endParaRPr dirty="0"/>
          </a:p>
        </p:txBody>
      </p:sp>
      <p:sp>
        <p:nvSpPr>
          <p:cNvPr id="1130" name="Google Shape;1130;p46"/>
          <p:cNvSpPr txBox="1">
            <a:spLocks noGrp="1"/>
          </p:cNvSpPr>
          <p:nvPr>
            <p:ph type="body" idx="1"/>
          </p:nvPr>
        </p:nvSpPr>
        <p:spPr>
          <a:xfrm>
            <a:off x="604684" y="1889856"/>
            <a:ext cx="7867774" cy="113562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dirty="0">
                <a:solidFill>
                  <a:schemeClr val="dk1"/>
                </a:solidFill>
              </a:rPr>
              <a:t>Benchmarks: </a:t>
            </a:r>
          </a:p>
          <a:p>
            <a:pPr marL="742950" lvl="1" indent="-285750"/>
            <a:r>
              <a:rPr lang="en" dirty="0">
                <a:solidFill>
                  <a:schemeClr val="dk1"/>
                </a:solidFill>
              </a:rPr>
              <a:t>Standard codes from Polybench and NVIDIA CUDA SDK benchmark suites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1130;p46"/>
          <p:cNvSpPr txBox="1">
            <a:spLocks/>
          </p:cNvSpPr>
          <p:nvPr/>
        </p:nvSpPr>
        <p:spPr>
          <a:xfrm>
            <a:off x="604684" y="1090032"/>
            <a:ext cx="7867774" cy="86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>
                <a:solidFill>
                  <a:schemeClr val="dk1"/>
                </a:solidFill>
              </a:rPr>
              <a:t>Simulation: </a:t>
            </a:r>
          </a:p>
          <a:p>
            <a:pPr marL="742950" lvl="1" indent="-285750"/>
            <a:r>
              <a:rPr lang="en-US" dirty="0">
                <a:solidFill>
                  <a:schemeClr val="dk1"/>
                </a:solidFill>
              </a:rPr>
              <a:t>GPGPU-Sim V3.2.2 and </a:t>
            </a:r>
            <a:r>
              <a:rPr lang="en-US" dirty="0" err="1">
                <a:solidFill>
                  <a:schemeClr val="dk1"/>
                </a:solidFill>
              </a:rPr>
              <a:t>GPUWattch</a:t>
            </a:r>
            <a:r>
              <a:rPr lang="en-US" dirty="0">
                <a:solidFill>
                  <a:schemeClr val="dk1"/>
                </a:solidFill>
              </a:rPr>
              <a:t>, modeling a Maxwell-like GPU configuration</a:t>
            </a:r>
          </a:p>
          <a:p>
            <a:pPr marL="0" indent="457200">
              <a:spcBef>
                <a:spcPts val="1600"/>
              </a:spcBef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Google Shape;1137;p47"/>
          <p:cNvSpPr txBox="1">
            <a:spLocks/>
          </p:cNvSpPr>
          <p:nvPr/>
        </p:nvSpPr>
        <p:spPr>
          <a:xfrm>
            <a:off x="647576" y="3181529"/>
            <a:ext cx="7867774" cy="9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>
                <a:solidFill>
                  <a:schemeClr val="dk1"/>
                </a:solidFill>
              </a:rPr>
              <a:t>Comparison points:</a:t>
            </a:r>
          </a:p>
          <a:p>
            <a:pPr marL="742950" lvl="1" indent="-285750"/>
            <a:r>
              <a:rPr lang="en-US" dirty="0">
                <a:solidFill>
                  <a:schemeClr val="dk1"/>
                </a:solidFill>
              </a:rPr>
              <a:t>Standard, Our solution, and Ideal case </a:t>
            </a:r>
          </a:p>
          <a:p>
            <a:pPr marL="0" indent="457200">
              <a:spcBef>
                <a:spcPts val="1600"/>
              </a:spcBef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Google Shape;1137;p47"/>
          <p:cNvSpPr txBox="1">
            <a:spLocks/>
          </p:cNvSpPr>
          <p:nvPr/>
        </p:nvSpPr>
        <p:spPr>
          <a:xfrm>
            <a:off x="647576" y="3967315"/>
            <a:ext cx="7867774" cy="66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dirty="0">
                <a:solidFill>
                  <a:schemeClr val="dk1"/>
                </a:solidFill>
              </a:rPr>
              <a:t>Comparison metrics: 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dirty="0">
                <a:solidFill>
                  <a:schemeClr val="dk1"/>
                </a:solidFill>
              </a:rPr>
              <a:t>Overall GPU IPC and power consumption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F5BC-6CA7-4351-8EB9-AB5121CDC6BC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&gt;&gt;  Our solution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 Conclusion</a:t>
            </a:r>
          </a:p>
        </p:txBody>
      </p:sp>
      <p:sp>
        <p:nvSpPr>
          <p:cNvPr id="15" name="Slide Number Placeholder 20">
            <a:extLst>
              <a:ext uri="{FF2B5EF4-FFF2-40B4-BE49-F238E27FC236}">
                <a16:creationId xmlns:a16="http://schemas.microsoft.com/office/drawing/2014/main" id="{34A43F36-C8FF-4FAA-B7D7-BE4C821E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7911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10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build="p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3;p48"/>
          <p:cNvSpPr txBox="1">
            <a:spLocks/>
          </p:cNvSpPr>
          <p:nvPr/>
        </p:nvSpPr>
        <p:spPr>
          <a:xfrm>
            <a:off x="235500" y="297450"/>
            <a:ext cx="85206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27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Power consumption</a:t>
            </a:r>
          </a:p>
          <a:p>
            <a:pPr algn="l">
              <a:lnSpc>
                <a:spcPct val="90000"/>
              </a:lnSpc>
            </a:pPr>
            <a:endParaRPr lang="en-US" sz="27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7" name="Google Shape;136;p23">
            <a:extLst>
              <a:ext uri="{FF2B5EF4-FFF2-40B4-BE49-F238E27FC236}">
                <a16:creationId xmlns:a16="http://schemas.microsoft.com/office/drawing/2014/main" id="{F1B03249-86FA-4122-B680-DC8D66467ACA}"/>
              </a:ext>
            </a:extLst>
          </p:cNvPr>
          <p:cNvSpPr/>
          <p:nvPr/>
        </p:nvSpPr>
        <p:spPr>
          <a:xfrm>
            <a:off x="0" y="4389891"/>
            <a:ext cx="9144000" cy="756815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….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1309C-4228-4725-B98F-2AA640CAB0C4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&gt;&gt;  Our solution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 Conclusion</a:t>
            </a:r>
          </a:p>
        </p:txBody>
      </p:sp>
      <p:sp>
        <p:nvSpPr>
          <p:cNvPr id="16" name="Slide Number Placeholder 20">
            <a:extLst>
              <a:ext uri="{FF2B5EF4-FFF2-40B4-BE49-F238E27FC236}">
                <a16:creationId xmlns:a16="http://schemas.microsoft.com/office/drawing/2014/main" id="{291879EC-4D3F-46E1-8CC2-FDEC5EB1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7911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11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2"/>
          <p:cNvSpPr txBox="1">
            <a:spLocks noGrp="1"/>
          </p:cNvSpPr>
          <p:nvPr>
            <p:ph type="ctrTitle"/>
          </p:nvPr>
        </p:nvSpPr>
        <p:spPr>
          <a:xfrm>
            <a:off x="235500" y="297450"/>
            <a:ext cx="8520600" cy="8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lnSpc>
                <a:spcPct val="90000"/>
              </a:lnSpc>
            </a:pPr>
            <a:r>
              <a:rPr lang="en" sz="27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Overheads</a:t>
            </a:r>
            <a:endParaRPr sz="27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9" name="Google Shape;136;p23">
            <a:extLst>
              <a:ext uri="{FF2B5EF4-FFF2-40B4-BE49-F238E27FC236}">
                <a16:creationId xmlns:a16="http://schemas.microsoft.com/office/drawing/2014/main" id="{A99427F6-BE19-405E-A522-85BD746EAA29}"/>
              </a:ext>
            </a:extLst>
          </p:cNvPr>
          <p:cNvSpPr/>
          <p:nvPr/>
        </p:nvSpPr>
        <p:spPr>
          <a:xfrm>
            <a:off x="0" y="4389891"/>
            <a:ext cx="9144000" cy="756815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Our solution imposes area overhead ….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A9B1F-1E21-4AAA-B250-D3CF3F1F3858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&gt;&gt;  Our solution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 Conclusion</a:t>
            </a:r>
          </a:p>
        </p:txBody>
      </p:sp>
      <p:sp>
        <p:nvSpPr>
          <p:cNvPr id="13" name="Slide Number Placeholder 20">
            <a:extLst>
              <a:ext uri="{FF2B5EF4-FFF2-40B4-BE49-F238E27FC236}">
                <a16:creationId xmlns:a16="http://schemas.microsoft.com/office/drawing/2014/main" id="{C77E88D6-5135-4DF7-B282-748A503D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7911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12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Outline 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 solutions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otivation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solution</a:t>
            </a:r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" sz="2800" dirty="0">
                <a:solidFill>
                  <a:schemeClr val="tx1"/>
                </a:solidFill>
              </a:rPr>
              <a:t>onclusion</a:t>
            </a:r>
            <a:endParaRPr lang="fa-I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97845" y="1774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6842" y="658404"/>
            <a:ext cx="8520600" cy="3416400"/>
          </a:xfrm>
        </p:spPr>
        <p:txBody>
          <a:bodyPr/>
          <a:lstStyle/>
          <a:p>
            <a:pPr marL="139700" lvl="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Data sharing is widely observed in GPGPU applications and is handled in GPUs using 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Times New Roman"/>
              </a:rPr>
              <a:t>L1 data cache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Times New Roman"/>
              </a:rPr>
              <a:t>texture cache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Times New Roman"/>
              </a:rPr>
              <a:t>shared memory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Times New Roman"/>
              </a:rPr>
              <a:t>new shuffle instructions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39700" lvl="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endParaRPr lang="en-US" sz="18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139700" lvl="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Among them, the L1 data cache is the major solution used by most applications.</a:t>
            </a:r>
          </a:p>
          <a:p>
            <a:pPr marL="139700" lvl="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endParaRPr lang="en-US" sz="18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139700" lvl="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L1 cache latency becomes </a:t>
            </a:r>
            <a:r>
              <a:rPr lang="en-US" sz="1800" dirty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very large for high data sharing rates 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observed in a wide range of Stencil applications e.g. Image processing, graphics, and learning algorithms (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Times New Roman"/>
              </a:rPr>
              <a:t>neighbor data sharing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), and other popular applications e.g. graph algorithms and scientific computations (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Times New Roman"/>
              </a:rPr>
              <a:t>non-neighbor data sharing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139700" lvl="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r>
              <a:rPr lang="en-US" sz="1800" dirty="0">
                <a:solidFill>
                  <a:srgbClr val="FF0000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 Need to have solution to reduce the negative effects of L1 latency .</a:t>
            </a:r>
            <a:endParaRPr lang="en-US" sz="1800" dirty="0">
              <a:solidFill>
                <a:srgbClr val="FF0000"/>
              </a:solidFill>
              <a:ea typeface="Times New Roman"/>
              <a:cs typeface="Times New Roman"/>
              <a:sym typeface="Times New Roman"/>
            </a:endParaRPr>
          </a:p>
          <a:p>
            <a:pPr marL="139700" lvl="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endParaRPr lang="en-US" sz="18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139700" indent="0" algn="just">
              <a:lnSpc>
                <a:spcPct val="100000"/>
              </a:lnSpc>
              <a:buClr>
                <a:schemeClr val="dk1"/>
              </a:buClr>
              <a:buSzPts val="1400"/>
              <a:buNone/>
            </a:pP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In this research, we introduced: </a:t>
            </a:r>
          </a:p>
          <a:p>
            <a:pPr marL="425450" indent="-285750" algn="just">
              <a:lnSpc>
                <a:spcPct val="100000"/>
              </a:lnSpc>
              <a:buClr>
                <a:schemeClr val="dk1"/>
              </a:buClr>
              <a:buSzPts val="1400"/>
            </a:pPr>
            <a:r>
              <a:rPr lang="en-US" sz="1800" dirty="0" err="1">
                <a:solidFill>
                  <a:srgbClr val="0070C0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NeDa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to handle neighbor data sharing with 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22% performance improvement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,            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9% power improvement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, for about </a:t>
            </a:r>
            <a:r>
              <a:rPr lang="en-US" sz="1800" dirty="0">
                <a:solidFill>
                  <a:srgbClr val="0070C0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1.3% area overhead</a:t>
            </a:r>
            <a:r>
              <a:rPr lang="en-US" sz="1800" dirty="0">
                <a:solidFill>
                  <a:schemeClr val="tx1"/>
                </a:solidFill>
                <a:ea typeface="Times New Roman"/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114300" indent="0">
              <a:buNone/>
            </a:pPr>
            <a:endParaRPr lang="fa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A3C09-8D75-4D46-BDB2-675DE53528A8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 &gt;&gt;  Our solution &gt;&gt; Conclusion</a:t>
            </a:r>
          </a:p>
        </p:txBody>
      </p:sp>
      <p:sp>
        <p:nvSpPr>
          <p:cNvPr id="11" name="Slide Number Placeholder 20">
            <a:extLst>
              <a:ext uri="{FF2B5EF4-FFF2-40B4-BE49-F238E27FC236}">
                <a16:creationId xmlns:a16="http://schemas.microsoft.com/office/drawing/2014/main" id="{DB34039E-4474-4482-A2EB-E7DC5F04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7911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14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9089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116FC-D17B-4C16-8F9D-C53EECADBEA6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 &gt;&gt;  Our solution &gt;&gt; Conclusion</a:t>
            </a:r>
          </a:p>
        </p:txBody>
      </p:sp>
      <p:sp>
        <p:nvSpPr>
          <p:cNvPr id="11" name="Slide Number Placeholder 20">
            <a:extLst>
              <a:ext uri="{FF2B5EF4-FFF2-40B4-BE49-F238E27FC236}">
                <a16:creationId xmlns:a16="http://schemas.microsoft.com/office/drawing/2014/main" id="{005FCA4B-BE91-4513-BDC7-2782C63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7911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15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10898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77"/>
          <p:cNvSpPr txBox="1">
            <a:spLocks noGrp="1"/>
          </p:cNvSpPr>
          <p:nvPr>
            <p:ph type="title"/>
          </p:nvPr>
        </p:nvSpPr>
        <p:spPr>
          <a:xfrm>
            <a:off x="585758" y="38187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Published papers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7B13A-547A-47DC-B6FA-5BB503F01991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 &gt;&gt;  Our solution &gt;&gt; Conclusion</a:t>
            </a:r>
          </a:p>
        </p:txBody>
      </p:sp>
      <p:sp>
        <p:nvSpPr>
          <p:cNvPr id="11" name="Slide Number Placeholder 20">
            <a:extLst>
              <a:ext uri="{FF2B5EF4-FFF2-40B4-BE49-F238E27FC236}">
                <a16:creationId xmlns:a16="http://schemas.microsoft.com/office/drawing/2014/main" id="{E75682A0-5DEC-43CD-9D04-86447974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7911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16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5D832-AB3B-4310-ABF0-74465EFE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Google Shape;1448;p79">
            <a:extLst>
              <a:ext uri="{FF2B5EF4-FFF2-40B4-BE49-F238E27FC236}">
                <a16:creationId xmlns:a16="http://schemas.microsoft.com/office/drawing/2014/main" id="{1E904B89-33AE-4449-BF51-8AF91185E324}"/>
              </a:ext>
            </a:extLst>
          </p:cNvPr>
          <p:cNvSpPr txBox="1">
            <a:spLocks/>
          </p:cNvSpPr>
          <p:nvPr/>
        </p:nvSpPr>
        <p:spPr>
          <a:xfrm>
            <a:off x="628650" y="-210459"/>
            <a:ext cx="7886700" cy="123602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Clr>
                <a:schemeClr val="dk1"/>
              </a:buClr>
              <a:buSzPts val="1100"/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chemeClr val="bg1"/>
                </a:solidFill>
              </a:rPr>
              <a:t>Thanks for your attention!</a:t>
            </a:r>
          </a:p>
          <a:p>
            <a:pPr algn="ctr">
              <a:spcBef>
                <a:spcPts val="1600"/>
              </a:spcBef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spcBef>
                <a:spcPts val="1600"/>
              </a:spcBef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spcBef>
                <a:spcPts val="1600"/>
              </a:spcBef>
              <a:spcAft>
                <a:spcPts val="1600"/>
              </a:spcAft>
            </a:pP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80"/>
          <p:cNvSpPr txBox="1">
            <a:spLocks noGrp="1"/>
          </p:cNvSpPr>
          <p:nvPr>
            <p:ph type="title"/>
          </p:nvPr>
        </p:nvSpPr>
        <p:spPr>
          <a:xfrm>
            <a:off x="2518950" y="1426350"/>
            <a:ext cx="4106100" cy="1642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Backup slides</a:t>
            </a:r>
            <a:endParaRPr sz="4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……………………… </a:t>
            </a:r>
            <a:endParaRPr lang="fa-IR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187901634"/>
              </p:ext>
            </p:extLst>
          </p:nvPr>
        </p:nvGraphicFramePr>
        <p:xfrm>
          <a:off x="216310" y="1052052"/>
          <a:ext cx="8386916" cy="3715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1247;p59"/>
          <p:cNvSpPr/>
          <p:nvPr/>
        </p:nvSpPr>
        <p:spPr>
          <a:xfrm>
            <a:off x="0" y="4667692"/>
            <a:ext cx="9144000" cy="488741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…………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Before outline slide it’s better to introduce our work in 4 primary slides: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Context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Problem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Observation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Solution</a:t>
            </a:r>
            <a:endParaRPr lang="fa-IR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20">
            <a:extLst>
              <a:ext uri="{FF2B5EF4-FFF2-40B4-BE49-F238E27FC236}">
                <a16:creationId xmlns:a16="http://schemas.microsoft.com/office/drawing/2014/main" id="{F127A47A-0109-409E-8251-78C262DD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1453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2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5471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63915702"/>
              </p:ext>
            </p:extLst>
          </p:nvPr>
        </p:nvGraphicFramePr>
        <p:xfrm>
          <a:off x="206477" y="807431"/>
          <a:ext cx="8731045" cy="376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126;p22"/>
          <p:cNvSpPr txBox="1">
            <a:spLocks/>
          </p:cNvSpPr>
          <p:nvPr/>
        </p:nvSpPr>
        <p:spPr>
          <a:xfrm>
            <a:off x="175066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………………..</a:t>
            </a:r>
          </a:p>
        </p:txBody>
      </p:sp>
      <p:sp>
        <p:nvSpPr>
          <p:cNvPr id="4" name="Google Shape;1247;p59"/>
          <p:cNvSpPr/>
          <p:nvPr/>
        </p:nvSpPr>
        <p:spPr>
          <a:xfrm>
            <a:off x="0" y="4667692"/>
            <a:ext cx="9144000" cy="488741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…………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3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" dirty="0">
                <a:solidFill>
                  <a:schemeClr val="tx1"/>
                </a:solidFill>
              </a:rPr>
              <a:t>Problem (and its importance)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tx1"/>
                </a:solidFill>
              </a:rPr>
              <a:t>Previous</a:t>
            </a:r>
            <a:r>
              <a:rPr lang="en" dirty="0">
                <a:solidFill>
                  <a:schemeClr val="tx1"/>
                </a:solidFill>
              </a:rPr>
              <a:t> solutions (and their limitations)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" dirty="0">
                <a:solidFill>
                  <a:schemeClr val="tx1"/>
                </a:solidFill>
              </a:rPr>
              <a:t>otivation (key observations)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tx1"/>
                </a:solidFill>
              </a:rPr>
              <a:t>Our solution</a:t>
            </a:r>
            <a:endParaRPr lang="e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" dirty="0">
                <a:solidFill>
                  <a:schemeClr val="tx1"/>
                </a:solidFill>
              </a:rPr>
              <a:t>onclusion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7" name="Slide Number Placeholder 20">
            <a:extLst>
              <a:ext uri="{FF2B5EF4-FFF2-40B4-BE49-F238E27FC236}">
                <a16:creationId xmlns:a16="http://schemas.microsoft.com/office/drawing/2014/main" id="{8A0189AA-F602-475C-9F48-118FCFF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1453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3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235500" y="297450"/>
            <a:ext cx="8520600" cy="8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GPU architecture</a:t>
            </a:r>
            <a:endParaRPr sz="27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0" y="4389891"/>
            <a:ext cx="9144000" cy="756815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On-chip memories ….. (The conclusion of each slide comes here!)</a:t>
            </a:r>
            <a:endParaRPr dirty="0"/>
          </a:p>
        </p:txBody>
      </p:sp>
      <p:grpSp>
        <p:nvGrpSpPr>
          <p:cNvPr id="6" name="Google Shape;143;p24"/>
          <p:cNvGrpSpPr/>
          <p:nvPr/>
        </p:nvGrpSpPr>
        <p:grpSpPr>
          <a:xfrm>
            <a:off x="235499" y="680484"/>
            <a:ext cx="8706481" cy="3519375"/>
            <a:chOff x="623577" y="199181"/>
            <a:chExt cx="7413537" cy="2386519"/>
          </a:xfrm>
        </p:grpSpPr>
        <p:sp>
          <p:nvSpPr>
            <p:cNvPr id="7" name="Google Shape;144;p24"/>
            <p:cNvSpPr/>
            <p:nvPr/>
          </p:nvSpPr>
          <p:spPr>
            <a:xfrm>
              <a:off x="637988" y="228600"/>
              <a:ext cx="4427100" cy="160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8" name="Google Shape;145;p24"/>
            <p:cNvCxnSpPr/>
            <p:nvPr/>
          </p:nvCxnSpPr>
          <p:spPr>
            <a:xfrm>
              <a:off x="4875967" y="490698"/>
              <a:ext cx="454200" cy="51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146;p24"/>
            <p:cNvCxnSpPr/>
            <p:nvPr/>
          </p:nvCxnSpPr>
          <p:spPr>
            <a:xfrm>
              <a:off x="4964158" y="1322838"/>
              <a:ext cx="342600" cy="32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47;p24"/>
            <p:cNvSpPr txBox="1"/>
            <p:nvPr/>
          </p:nvSpPr>
          <p:spPr>
            <a:xfrm>
              <a:off x="3226826" y="199181"/>
              <a:ext cx="12114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GPU</a:t>
              </a:r>
              <a:endParaRPr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48;p24"/>
            <p:cNvSpPr/>
            <p:nvPr/>
          </p:nvSpPr>
          <p:spPr>
            <a:xfrm>
              <a:off x="971590" y="1486203"/>
              <a:ext cx="3777900" cy="2694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Global memory</a:t>
              </a:r>
              <a:endParaRPr dirty="0"/>
            </a:p>
          </p:txBody>
        </p:sp>
        <p:sp>
          <p:nvSpPr>
            <p:cNvPr id="12" name="Google Shape;149;p24"/>
            <p:cNvSpPr txBox="1"/>
            <p:nvPr/>
          </p:nvSpPr>
          <p:spPr>
            <a:xfrm>
              <a:off x="3270081" y="672892"/>
              <a:ext cx="536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. .</a:t>
              </a:r>
              <a:endParaRPr dirty="0"/>
            </a:p>
          </p:txBody>
        </p:sp>
        <p:grpSp>
          <p:nvGrpSpPr>
            <p:cNvPr id="13" name="Google Shape;150;p24"/>
            <p:cNvGrpSpPr/>
            <p:nvPr/>
          </p:nvGrpSpPr>
          <p:grpSpPr>
            <a:xfrm>
              <a:off x="742202" y="490601"/>
              <a:ext cx="1237496" cy="891708"/>
              <a:chOff x="228600" y="1985078"/>
              <a:chExt cx="1295400" cy="1324581"/>
            </a:xfrm>
          </p:grpSpPr>
          <p:sp>
            <p:nvSpPr>
              <p:cNvPr id="61" name="Google Shape;151;p24"/>
              <p:cNvSpPr/>
              <p:nvPr/>
            </p:nvSpPr>
            <p:spPr>
              <a:xfrm>
                <a:off x="228600" y="1997759"/>
                <a:ext cx="1295400" cy="13119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62" name="Google Shape;152;p24"/>
              <p:cNvSpPr/>
              <p:nvPr/>
            </p:nvSpPr>
            <p:spPr>
              <a:xfrm>
                <a:off x="318827" y="2082584"/>
                <a:ext cx="402600" cy="366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3" name="Google Shape;153;p24"/>
              <p:cNvSpPr txBox="1"/>
              <p:nvPr/>
            </p:nvSpPr>
            <p:spPr>
              <a:xfrm>
                <a:off x="615872" y="1985078"/>
                <a:ext cx="515400" cy="34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dirty="0"/>
              </a:p>
            </p:txBody>
          </p:sp>
          <p:sp>
            <p:nvSpPr>
              <p:cNvPr id="64" name="Google Shape;154;p24"/>
              <p:cNvSpPr/>
              <p:nvPr/>
            </p:nvSpPr>
            <p:spPr>
              <a:xfrm>
                <a:off x="1027374" y="2881892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5" name="Google Shape;155;p24"/>
              <p:cNvSpPr/>
              <p:nvPr/>
            </p:nvSpPr>
            <p:spPr>
              <a:xfrm>
                <a:off x="346657" y="2889020"/>
                <a:ext cx="402600" cy="364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6" name="Google Shape;156;p24"/>
              <p:cNvSpPr/>
              <p:nvPr/>
            </p:nvSpPr>
            <p:spPr>
              <a:xfrm>
                <a:off x="1013395" y="2068796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</p:grpSp>
        <p:grpSp>
          <p:nvGrpSpPr>
            <p:cNvPr id="14" name="Google Shape;157;p24"/>
            <p:cNvGrpSpPr/>
            <p:nvPr/>
          </p:nvGrpSpPr>
          <p:grpSpPr>
            <a:xfrm>
              <a:off x="3759560" y="494194"/>
              <a:ext cx="1237496" cy="883171"/>
              <a:chOff x="228600" y="1997759"/>
              <a:chExt cx="1295400" cy="1311900"/>
            </a:xfrm>
          </p:grpSpPr>
          <p:sp>
            <p:nvSpPr>
              <p:cNvPr id="56" name="Google Shape;158;p24"/>
              <p:cNvSpPr/>
              <p:nvPr/>
            </p:nvSpPr>
            <p:spPr>
              <a:xfrm>
                <a:off x="228600" y="1997759"/>
                <a:ext cx="1295400" cy="13119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57" name="Google Shape;159;p24"/>
              <p:cNvSpPr/>
              <p:nvPr/>
            </p:nvSpPr>
            <p:spPr>
              <a:xfrm>
                <a:off x="318827" y="2082584"/>
                <a:ext cx="402600" cy="366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8" name="Google Shape;160;p24"/>
              <p:cNvSpPr/>
              <p:nvPr/>
            </p:nvSpPr>
            <p:spPr>
              <a:xfrm>
                <a:off x="1027374" y="2881892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9" name="Google Shape;161;p24"/>
              <p:cNvSpPr/>
              <p:nvPr/>
            </p:nvSpPr>
            <p:spPr>
              <a:xfrm>
                <a:off x="346657" y="2889020"/>
                <a:ext cx="402600" cy="364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0" name="Google Shape;162;p24"/>
              <p:cNvSpPr/>
              <p:nvPr/>
            </p:nvSpPr>
            <p:spPr>
              <a:xfrm>
                <a:off x="1013395" y="2068796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</p:grpSp>
        <p:grpSp>
          <p:nvGrpSpPr>
            <p:cNvPr id="15" name="Google Shape;163;p24"/>
            <p:cNvGrpSpPr/>
            <p:nvPr/>
          </p:nvGrpSpPr>
          <p:grpSpPr>
            <a:xfrm>
              <a:off x="2044839" y="508357"/>
              <a:ext cx="1237496" cy="883171"/>
              <a:chOff x="228600" y="1997759"/>
              <a:chExt cx="1295400" cy="1311900"/>
            </a:xfrm>
          </p:grpSpPr>
          <p:sp>
            <p:nvSpPr>
              <p:cNvPr id="51" name="Google Shape;164;p24"/>
              <p:cNvSpPr/>
              <p:nvPr/>
            </p:nvSpPr>
            <p:spPr>
              <a:xfrm>
                <a:off x="228600" y="1997759"/>
                <a:ext cx="1295400" cy="13119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52" name="Google Shape;165;p24"/>
              <p:cNvSpPr/>
              <p:nvPr/>
            </p:nvSpPr>
            <p:spPr>
              <a:xfrm>
                <a:off x="318827" y="2082584"/>
                <a:ext cx="402600" cy="366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3" name="Google Shape;166;p24"/>
              <p:cNvSpPr/>
              <p:nvPr/>
            </p:nvSpPr>
            <p:spPr>
              <a:xfrm>
                <a:off x="1027374" y="2881892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4" name="Google Shape;167;p24"/>
              <p:cNvSpPr/>
              <p:nvPr/>
            </p:nvSpPr>
            <p:spPr>
              <a:xfrm>
                <a:off x="346657" y="2889020"/>
                <a:ext cx="402600" cy="364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5" name="Google Shape;168;p24"/>
              <p:cNvSpPr/>
              <p:nvPr/>
            </p:nvSpPr>
            <p:spPr>
              <a:xfrm>
                <a:off x="1013395" y="2068796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</p:grpSp>
        <p:sp>
          <p:nvSpPr>
            <p:cNvPr id="16" name="Google Shape;169;p24"/>
            <p:cNvSpPr txBox="1"/>
            <p:nvPr/>
          </p:nvSpPr>
          <p:spPr>
            <a:xfrm>
              <a:off x="623577" y="228951"/>
              <a:ext cx="25062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Streaming Multiprocessors</a:t>
              </a:r>
              <a:endParaRPr dirty="0"/>
            </a:p>
          </p:txBody>
        </p:sp>
        <p:cxnSp>
          <p:nvCxnSpPr>
            <p:cNvPr id="17" name="Google Shape;170;p24"/>
            <p:cNvCxnSpPr/>
            <p:nvPr/>
          </p:nvCxnSpPr>
          <p:spPr>
            <a:xfrm flipH="1">
              <a:off x="852708" y="1553865"/>
              <a:ext cx="5641800" cy="33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71;p24"/>
            <p:cNvCxnSpPr/>
            <p:nvPr/>
          </p:nvCxnSpPr>
          <p:spPr>
            <a:xfrm rot="10800000" flipH="1">
              <a:off x="7825881" y="1566300"/>
              <a:ext cx="29400" cy="33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grpSp>
          <p:nvGrpSpPr>
            <p:cNvPr id="19" name="Google Shape;172;p24"/>
            <p:cNvGrpSpPr/>
            <p:nvPr/>
          </p:nvGrpSpPr>
          <p:grpSpPr>
            <a:xfrm>
              <a:off x="5114198" y="368660"/>
              <a:ext cx="2922916" cy="1364032"/>
              <a:chOff x="5293922" y="2405497"/>
              <a:chExt cx="2922916" cy="1364032"/>
            </a:xfrm>
          </p:grpSpPr>
          <p:sp>
            <p:nvSpPr>
              <p:cNvPr id="39" name="Google Shape;173;p24"/>
              <p:cNvSpPr txBox="1"/>
              <p:nvPr/>
            </p:nvSpPr>
            <p:spPr>
              <a:xfrm>
                <a:off x="5710638" y="2405497"/>
                <a:ext cx="25062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Streaming Multiprocessor</a:t>
                </a:r>
                <a:endParaRPr dirty="0"/>
              </a:p>
            </p:txBody>
          </p:sp>
          <p:sp>
            <p:nvSpPr>
              <p:cNvPr id="40" name="Google Shape;174;p24"/>
              <p:cNvSpPr/>
              <p:nvPr/>
            </p:nvSpPr>
            <p:spPr>
              <a:xfrm>
                <a:off x="5377564" y="2576520"/>
                <a:ext cx="2757600" cy="11241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1" name="Google Shape;175;p24"/>
              <p:cNvSpPr/>
              <p:nvPr/>
            </p:nvSpPr>
            <p:spPr>
              <a:xfrm>
                <a:off x="6674231" y="2667000"/>
                <a:ext cx="1372800" cy="3327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Schedulers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2" name="Google Shape;176;p24"/>
              <p:cNvSpPr/>
              <p:nvPr/>
            </p:nvSpPr>
            <p:spPr>
              <a:xfrm>
                <a:off x="6679900" y="3078165"/>
                <a:ext cx="1372800" cy="525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On-chip Memories</a:t>
                </a:r>
                <a:endParaRPr dirty="0"/>
              </a:p>
            </p:txBody>
          </p:sp>
          <p:sp>
            <p:nvSpPr>
              <p:cNvPr id="43" name="Google Shape;177;p24"/>
              <p:cNvSpPr txBox="1"/>
              <p:nvPr/>
            </p:nvSpPr>
            <p:spPr>
              <a:xfrm>
                <a:off x="5293922" y="2610915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5" name="Google Shape;179;p24"/>
              <p:cNvSpPr txBox="1"/>
              <p:nvPr/>
            </p:nvSpPr>
            <p:spPr>
              <a:xfrm>
                <a:off x="5342054" y="3216629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4" name="Google Shape;178;p24"/>
              <p:cNvSpPr/>
              <p:nvPr/>
            </p:nvSpPr>
            <p:spPr>
              <a:xfrm>
                <a:off x="6229277" y="2683510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6" name="Google Shape;180;p24"/>
              <p:cNvSpPr txBox="1"/>
              <p:nvPr/>
            </p:nvSpPr>
            <p:spPr>
              <a:xfrm rot="5400000">
                <a:off x="6051338" y="2853822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7" name="Google Shape;181;p24"/>
              <p:cNvSpPr txBox="1"/>
              <p:nvPr/>
            </p:nvSpPr>
            <p:spPr>
              <a:xfrm rot="5400000">
                <a:off x="5654025" y="2861440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8" name="Google Shape;182;p24"/>
              <p:cNvSpPr/>
              <p:nvPr/>
            </p:nvSpPr>
            <p:spPr>
              <a:xfrm>
                <a:off x="6238477" y="3296001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9" name="Google Shape;183;p24"/>
              <p:cNvSpPr/>
              <p:nvPr/>
            </p:nvSpPr>
            <p:spPr>
              <a:xfrm>
                <a:off x="5805376" y="2673851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50" name="Google Shape;184;p24"/>
              <p:cNvSpPr/>
              <p:nvPr/>
            </p:nvSpPr>
            <p:spPr>
              <a:xfrm>
                <a:off x="5805376" y="3288230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20" name="Google Shape;185;p24"/>
            <p:cNvSpPr txBox="1"/>
            <p:nvPr/>
          </p:nvSpPr>
          <p:spPr>
            <a:xfrm>
              <a:off x="1125126" y="105914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1" name="Google Shape;186;p24"/>
            <p:cNvSpPr txBox="1"/>
            <p:nvPr/>
          </p:nvSpPr>
          <p:spPr>
            <a:xfrm>
              <a:off x="2413251" y="48269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2" name="Google Shape;187;p24"/>
            <p:cNvSpPr txBox="1"/>
            <p:nvPr/>
          </p:nvSpPr>
          <p:spPr>
            <a:xfrm>
              <a:off x="2441408" y="103807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3" name="Google Shape;188;p24"/>
            <p:cNvSpPr txBox="1"/>
            <p:nvPr/>
          </p:nvSpPr>
          <p:spPr>
            <a:xfrm>
              <a:off x="4118227" y="461217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4" name="Google Shape;189;p24"/>
            <p:cNvSpPr txBox="1"/>
            <p:nvPr/>
          </p:nvSpPr>
          <p:spPr>
            <a:xfrm>
              <a:off x="4146544" y="1023912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5" name="Google Shape;190;p24"/>
            <p:cNvSpPr txBox="1"/>
            <p:nvPr/>
          </p:nvSpPr>
          <p:spPr>
            <a:xfrm rot="5400000">
              <a:off x="847596" y="831997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6" name="Google Shape;191;p24"/>
            <p:cNvSpPr txBox="1"/>
            <p:nvPr/>
          </p:nvSpPr>
          <p:spPr>
            <a:xfrm rot="5400000">
              <a:off x="2156898" y="840578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7" name="Google Shape;192;p24"/>
            <p:cNvSpPr txBox="1"/>
            <p:nvPr/>
          </p:nvSpPr>
          <p:spPr>
            <a:xfrm rot="5400000">
              <a:off x="2805408" y="864210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8" name="Google Shape;193;p24"/>
            <p:cNvSpPr txBox="1"/>
            <p:nvPr/>
          </p:nvSpPr>
          <p:spPr>
            <a:xfrm rot="5400000">
              <a:off x="3874888" y="824403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9" name="Google Shape;194;p24"/>
            <p:cNvSpPr txBox="1"/>
            <p:nvPr/>
          </p:nvSpPr>
          <p:spPr>
            <a:xfrm rot="5400000">
              <a:off x="4525354" y="82468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grpSp>
          <p:nvGrpSpPr>
            <p:cNvPr id="30" name="Google Shape;195;p24"/>
            <p:cNvGrpSpPr/>
            <p:nvPr/>
          </p:nvGrpSpPr>
          <p:grpSpPr>
            <a:xfrm>
              <a:off x="838200" y="1905000"/>
              <a:ext cx="6981900" cy="680700"/>
              <a:chOff x="662982" y="2062551"/>
              <a:chExt cx="6981900" cy="680700"/>
            </a:xfrm>
          </p:grpSpPr>
          <p:sp>
            <p:nvSpPr>
              <p:cNvPr id="32" name="Google Shape;196;p24"/>
              <p:cNvSpPr/>
              <p:nvPr/>
            </p:nvSpPr>
            <p:spPr>
              <a:xfrm>
                <a:off x="662982" y="2062551"/>
                <a:ext cx="6981900" cy="6807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3" name="Google Shape;197;p24"/>
              <p:cNvSpPr/>
              <p:nvPr/>
            </p:nvSpPr>
            <p:spPr>
              <a:xfrm>
                <a:off x="1911125" y="2125841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Constant cache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4" name="Google Shape;198;p24"/>
              <p:cNvSpPr/>
              <p:nvPr/>
            </p:nvSpPr>
            <p:spPr>
              <a:xfrm>
                <a:off x="5335268" y="2125841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Shared memory</a:t>
                </a:r>
                <a:endParaRPr dirty="0"/>
              </a:p>
            </p:txBody>
          </p:sp>
          <p:sp>
            <p:nvSpPr>
              <p:cNvPr id="35" name="Google Shape;199;p24"/>
              <p:cNvSpPr/>
              <p:nvPr/>
            </p:nvSpPr>
            <p:spPr>
              <a:xfrm>
                <a:off x="6501938" y="2133345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Register file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6" name="Google Shape;200;p24"/>
              <p:cNvSpPr/>
              <p:nvPr/>
            </p:nvSpPr>
            <p:spPr>
              <a:xfrm>
                <a:off x="759889" y="2122772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Instruction cache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7" name="Google Shape;201;p24"/>
              <p:cNvSpPr/>
              <p:nvPr/>
            </p:nvSpPr>
            <p:spPr>
              <a:xfrm>
                <a:off x="3051608" y="2119007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ym typeface="Calibri"/>
                  </a:rPr>
                  <a:t>Texture cache</a:t>
                </a:r>
                <a:endParaRPr dirty="0">
                  <a:sym typeface="Calibri"/>
                </a:endParaRPr>
              </a:p>
            </p:txBody>
          </p:sp>
          <p:sp>
            <p:nvSpPr>
              <p:cNvPr id="38" name="Google Shape;202;p24"/>
              <p:cNvSpPr/>
              <p:nvPr/>
            </p:nvSpPr>
            <p:spPr>
              <a:xfrm>
                <a:off x="4192091" y="2125841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L1 data cache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31" name="Google Shape;203;p24"/>
            <p:cNvSpPr txBox="1"/>
            <p:nvPr/>
          </p:nvSpPr>
          <p:spPr>
            <a:xfrm rot="5400000">
              <a:off x="1520915" y="848334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146EBEF-6ADD-406B-80A1-A9EC286E5062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 Motivation &gt;&gt;  Our solution &gt;&gt; Conclusion</a:t>
            </a:r>
          </a:p>
        </p:txBody>
      </p:sp>
      <p:sp>
        <p:nvSpPr>
          <p:cNvPr id="72" name="Slide Number Placeholder 20">
            <a:extLst>
              <a:ext uri="{FF2B5EF4-FFF2-40B4-BE49-F238E27FC236}">
                <a16:creationId xmlns:a16="http://schemas.microsoft.com/office/drawing/2014/main" id="{72AC916E-B342-4677-B684-DE22026C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1453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4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>
            <a:spLocks noGrp="1"/>
          </p:cNvSpPr>
          <p:nvPr>
            <p:ph type="ctrTitle" idx="4294967295"/>
          </p:nvPr>
        </p:nvSpPr>
        <p:spPr>
          <a:xfrm>
            <a:off x="235500" y="297450"/>
            <a:ext cx="85206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7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Access latency of different solutions</a:t>
            </a:r>
            <a:endParaRPr sz="27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54370059"/>
              </p:ext>
            </p:extLst>
          </p:nvPr>
        </p:nvGraphicFramePr>
        <p:xfrm>
          <a:off x="-126624" y="848238"/>
          <a:ext cx="8663951" cy="3658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17232" y="1310007"/>
            <a:ext cx="2277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Maxwell GPU</a:t>
            </a:r>
          </a:p>
          <a:p>
            <a:r>
              <a:rPr lang="en-US" sz="1000" dirty="0"/>
              <a:t>Register access latency = 2 cycles</a:t>
            </a:r>
            <a:endParaRPr lang="fa-IR" sz="1000" dirty="0"/>
          </a:p>
        </p:txBody>
      </p:sp>
      <p:sp>
        <p:nvSpPr>
          <p:cNvPr id="12" name="Google Shape;136;p23">
            <a:extLst>
              <a:ext uri="{FF2B5EF4-FFF2-40B4-BE49-F238E27FC236}">
                <a16:creationId xmlns:a16="http://schemas.microsoft.com/office/drawing/2014/main" id="{B304FD67-1CEE-4E03-85FF-8BC5395BD4FD}"/>
              </a:ext>
            </a:extLst>
          </p:cNvPr>
          <p:cNvSpPr/>
          <p:nvPr/>
        </p:nvSpPr>
        <p:spPr>
          <a:xfrm>
            <a:off x="0" y="4389891"/>
            <a:ext cx="9144000" cy="756815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All methods have ……(each slide has a conclusion in this box!)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33A43-B395-4EEF-92DB-2C9EDB22E20D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 Motivation &gt;&gt;  Our solution &gt;&gt; Conclusion</a:t>
            </a:r>
          </a:p>
        </p:txBody>
      </p:sp>
      <p:sp>
        <p:nvSpPr>
          <p:cNvPr id="16" name="Slide Number Placeholder 20">
            <a:extLst>
              <a:ext uri="{FF2B5EF4-FFF2-40B4-BE49-F238E27FC236}">
                <a16:creationId xmlns:a16="http://schemas.microsoft.com/office/drawing/2014/main" id="{AEEFF254-5E75-440B-B694-0CDD0B6D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1453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5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 solutions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sz="2800" dirty="0">
                <a:solidFill>
                  <a:schemeClr val="tx1"/>
                </a:solidFill>
              </a:rPr>
              <a:t>M</a:t>
            </a:r>
            <a:r>
              <a:rPr lang="en" sz="2800" dirty="0">
                <a:solidFill>
                  <a:schemeClr val="tx1"/>
                </a:solidFill>
              </a:rPr>
              <a:t>otivation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Our solution</a:t>
            </a:r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onclusion</a:t>
            </a:r>
            <a:endParaRPr lang="fa-I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7"/>
          <p:cNvSpPr txBox="1">
            <a:spLocks noGrp="1"/>
          </p:cNvSpPr>
          <p:nvPr>
            <p:ph type="title"/>
          </p:nvPr>
        </p:nvSpPr>
        <p:spPr>
          <a:xfrm>
            <a:off x="364058" y="152836"/>
            <a:ext cx="865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</a:t>
            </a:r>
            <a:r>
              <a:rPr lang="en" dirty="0"/>
              <a:t>bservation: …..</a:t>
            </a:r>
            <a:endParaRPr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017800"/>
              </p:ext>
            </p:extLst>
          </p:nvPr>
        </p:nvGraphicFramePr>
        <p:xfrm>
          <a:off x="581891" y="789709"/>
          <a:ext cx="7990609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44870" y="947050"/>
            <a:ext cx="1743579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Volta GPU with 128KB L1</a:t>
            </a:r>
            <a:endParaRPr lang="fa-IR" sz="1000" dirty="0"/>
          </a:p>
        </p:txBody>
      </p:sp>
      <p:sp>
        <p:nvSpPr>
          <p:cNvPr id="10" name="Google Shape;136;p23">
            <a:extLst>
              <a:ext uri="{FF2B5EF4-FFF2-40B4-BE49-F238E27FC236}">
                <a16:creationId xmlns:a16="http://schemas.microsoft.com/office/drawing/2014/main" id="{5E9E39BC-7180-48B0-A103-FADD3E58DE42}"/>
              </a:ext>
            </a:extLst>
          </p:cNvPr>
          <p:cNvSpPr/>
          <p:nvPr/>
        </p:nvSpPr>
        <p:spPr>
          <a:xfrm>
            <a:off x="0" y="4389891"/>
            <a:ext cx="9144000" cy="756815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E.g., you can report the results here!….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327A5-6A62-4B6D-AAFE-6C74D7727A37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&gt;&gt;  Our solution &gt;&gt; Conclusion</a:t>
            </a:r>
          </a:p>
        </p:txBody>
      </p:sp>
      <p:sp>
        <p:nvSpPr>
          <p:cNvPr id="15" name="Slide Number Placeholder 20">
            <a:extLst>
              <a:ext uri="{FF2B5EF4-FFF2-40B4-BE49-F238E27FC236}">
                <a16:creationId xmlns:a16="http://schemas.microsoft.com/office/drawing/2014/main" id="{9C2CB0F1-3877-4139-9561-1079DF6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1453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7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</a:t>
            </a:r>
            <a:endParaRPr lang="en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 solutions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otivation</a:t>
            </a: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sz="2800" dirty="0">
                <a:solidFill>
                  <a:schemeClr val="tx1"/>
                </a:solidFill>
              </a:rPr>
              <a:t>Our solution</a:t>
            </a:r>
            <a:endParaRPr lang="en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6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" dirty="0">
                <a:solidFill>
                  <a:schemeClr val="bg1">
                    <a:lumMod val="65000"/>
                  </a:schemeClr>
                </a:solidFill>
              </a:rPr>
              <a:t>onclusion</a:t>
            </a:r>
            <a:endParaRPr lang="fa-I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235500" y="297450"/>
            <a:ext cx="8520600" cy="8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Our solution</a:t>
            </a:r>
            <a:endParaRPr sz="27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6" name="Google Shape;143;p24"/>
          <p:cNvGrpSpPr/>
          <p:nvPr/>
        </p:nvGrpSpPr>
        <p:grpSpPr>
          <a:xfrm>
            <a:off x="235499" y="680484"/>
            <a:ext cx="8721229" cy="3519375"/>
            <a:chOff x="623577" y="199181"/>
            <a:chExt cx="7426095" cy="2386519"/>
          </a:xfrm>
        </p:grpSpPr>
        <p:sp>
          <p:nvSpPr>
            <p:cNvPr id="7" name="Google Shape;144;p24"/>
            <p:cNvSpPr/>
            <p:nvPr/>
          </p:nvSpPr>
          <p:spPr>
            <a:xfrm>
              <a:off x="637988" y="228600"/>
              <a:ext cx="4427100" cy="160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8" name="Google Shape;145;p24"/>
            <p:cNvCxnSpPr/>
            <p:nvPr/>
          </p:nvCxnSpPr>
          <p:spPr>
            <a:xfrm>
              <a:off x="4875967" y="490698"/>
              <a:ext cx="454200" cy="51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146;p24"/>
            <p:cNvCxnSpPr/>
            <p:nvPr/>
          </p:nvCxnSpPr>
          <p:spPr>
            <a:xfrm>
              <a:off x="4964158" y="1322838"/>
              <a:ext cx="342600" cy="320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47;p24"/>
            <p:cNvSpPr txBox="1"/>
            <p:nvPr/>
          </p:nvSpPr>
          <p:spPr>
            <a:xfrm>
              <a:off x="3226826" y="199181"/>
              <a:ext cx="12114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GPU</a:t>
              </a:r>
              <a:endParaRPr sz="1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48;p24"/>
            <p:cNvSpPr/>
            <p:nvPr/>
          </p:nvSpPr>
          <p:spPr>
            <a:xfrm>
              <a:off x="971590" y="1486203"/>
              <a:ext cx="3777900" cy="2694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Global memory</a:t>
              </a:r>
              <a:endParaRPr dirty="0"/>
            </a:p>
          </p:txBody>
        </p:sp>
        <p:sp>
          <p:nvSpPr>
            <p:cNvPr id="12" name="Google Shape;149;p24"/>
            <p:cNvSpPr txBox="1"/>
            <p:nvPr/>
          </p:nvSpPr>
          <p:spPr>
            <a:xfrm>
              <a:off x="3270081" y="672892"/>
              <a:ext cx="5367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. .</a:t>
              </a:r>
              <a:endParaRPr dirty="0"/>
            </a:p>
          </p:txBody>
        </p:sp>
        <p:grpSp>
          <p:nvGrpSpPr>
            <p:cNvPr id="13" name="Google Shape;150;p24"/>
            <p:cNvGrpSpPr/>
            <p:nvPr/>
          </p:nvGrpSpPr>
          <p:grpSpPr>
            <a:xfrm>
              <a:off x="742202" y="490601"/>
              <a:ext cx="1237496" cy="891708"/>
              <a:chOff x="228600" y="1985078"/>
              <a:chExt cx="1295400" cy="1324581"/>
            </a:xfrm>
          </p:grpSpPr>
          <p:sp>
            <p:nvSpPr>
              <p:cNvPr id="61" name="Google Shape;151;p24"/>
              <p:cNvSpPr/>
              <p:nvPr/>
            </p:nvSpPr>
            <p:spPr>
              <a:xfrm>
                <a:off x="228600" y="1997759"/>
                <a:ext cx="1295400" cy="13119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62" name="Google Shape;152;p24"/>
              <p:cNvSpPr/>
              <p:nvPr/>
            </p:nvSpPr>
            <p:spPr>
              <a:xfrm>
                <a:off x="318827" y="2082584"/>
                <a:ext cx="402600" cy="366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3" name="Google Shape;153;p24"/>
              <p:cNvSpPr txBox="1"/>
              <p:nvPr/>
            </p:nvSpPr>
            <p:spPr>
              <a:xfrm>
                <a:off x="615872" y="1985078"/>
                <a:ext cx="515400" cy="34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dirty="0"/>
              </a:p>
            </p:txBody>
          </p:sp>
          <p:sp>
            <p:nvSpPr>
              <p:cNvPr id="64" name="Google Shape;154;p24"/>
              <p:cNvSpPr/>
              <p:nvPr/>
            </p:nvSpPr>
            <p:spPr>
              <a:xfrm>
                <a:off x="1027374" y="2881892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5" name="Google Shape;155;p24"/>
              <p:cNvSpPr/>
              <p:nvPr/>
            </p:nvSpPr>
            <p:spPr>
              <a:xfrm>
                <a:off x="346657" y="2889020"/>
                <a:ext cx="402600" cy="364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6" name="Google Shape;156;p24"/>
              <p:cNvSpPr/>
              <p:nvPr/>
            </p:nvSpPr>
            <p:spPr>
              <a:xfrm>
                <a:off x="1013395" y="2068796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</p:grpSp>
        <p:grpSp>
          <p:nvGrpSpPr>
            <p:cNvPr id="14" name="Google Shape;157;p24"/>
            <p:cNvGrpSpPr/>
            <p:nvPr/>
          </p:nvGrpSpPr>
          <p:grpSpPr>
            <a:xfrm>
              <a:off x="3759560" y="494194"/>
              <a:ext cx="1237496" cy="883171"/>
              <a:chOff x="228600" y="1997759"/>
              <a:chExt cx="1295400" cy="1311900"/>
            </a:xfrm>
          </p:grpSpPr>
          <p:sp>
            <p:nvSpPr>
              <p:cNvPr id="56" name="Google Shape;158;p24"/>
              <p:cNvSpPr/>
              <p:nvPr/>
            </p:nvSpPr>
            <p:spPr>
              <a:xfrm>
                <a:off x="228600" y="1997759"/>
                <a:ext cx="1295400" cy="13119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57" name="Google Shape;159;p24"/>
              <p:cNvSpPr/>
              <p:nvPr/>
            </p:nvSpPr>
            <p:spPr>
              <a:xfrm>
                <a:off x="318827" y="2082584"/>
                <a:ext cx="402600" cy="366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8" name="Google Shape;160;p24"/>
              <p:cNvSpPr/>
              <p:nvPr/>
            </p:nvSpPr>
            <p:spPr>
              <a:xfrm>
                <a:off x="1027374" y="2881892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9" name="Google Shape;161;p24"/>
              <p:cNvSpPr/>
              <p:nvPr/>
            </p:nvSpPr>
            <p:spPr>
              <a:xfrm>
                <a:off x="346657" y="2889020"/>
                <a:ext cx="402600" cy="364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60" name="Google Shape;162;p24"/>
              <p:cNvSpPr/>
              <p:nvPr/>
            </p:nvSpPr>
            <p:spPr>
              <a:xfrm>
                <a:off x="1013395" y="2068796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</p:grpSp>
        <p:grpSp>
          <p:nvGrpSpPr>
            <p:cNvPr id="15" name="Google Shape;163;p24"/>
            <p:cNvGrpSpPr/>
            <p:nvPr/>
          </p:nvGrpSpPr>
          <p:grpSpPr>
            <a:xfrm>
              <a:off x="2044839" y="508357"/>
              <a:ext cx="1237496" cy="883171"/>
              <a:chOff x="228600" y="1997759"/>
              <a:chExt cx="1295400" cy="1311900"/>
            </a:xfrm>
          </p:grpSpPr>
          <p:sp>
            <p:nvSpPr>
              <p:cNvPr id="51" name="Google Shape;164;p24"/>
              <p:cNvSpPr/>
              <p:nvPr/>
            </p:nvSpPr>
            <p:spPr>
              <a:xfrm>
                <a:off x="228600" y="1997759"/>
                <a:ext cx="1295400" cy="13119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52" name="Google Shape;165;p24"/>
              <p:cNvSpPr/>
              <p:nvPr/>
            </p:nvSpPr>
            <p:spPr>
              <a:xfrm>
                <a:off x="318827" y="2082584"/>
                <a:ext cx="402600" cy="366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3" name="Google Shape;166;p24"/>
              <p:cNvSpPr/>
              <p:nvPr/>
            </p:nvSpPr>
            <p:spPr>
              <a:xfrm>
                <a:off x="1027374" y="2881892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4" name="Google Shape;167;p24"/>
              <p:cNvSpPr/>
              <p:nvPr/>
            </p:nvSpPr>
            <p:spPr>
              <a:xfrm>
                <a:off x="346657" y="2889020"/>
                <a:ext cx="402600" cy="364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  <p:sp>
            <p:nvSpPr>
              <p:cNvPr id="55" name="Google Shape;168;p24"/>
              <p:cNvSpPr/>
              <p:nvPr/>
            </p:nvSpPr>
            <p:spPr>
              <a:xfrm>
                <a:off x="1013395" y="2068796"/>
                <a:ext cx="402600" cy="3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dirty="0"/>
              </a:p>
            </p:txBody>
          </p:sp>
        </p:grpSp>
        <p:sp>
          <p:nvSpPr>
            <p:cNvPr id="16" name="Google Shape;169;p24"/>
            <p:cNvSpPr txBox="1"/>
            <p:nvPr/>
          </p:nvSpPr>
          <p:spPr>
            <a:xfrm>
              <a:off x="623577" y="228951"/>
              <a:ext cx="25062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Streaming Multiprocessors</a:t>
              </a:r>
              <a:endParaRPr dirty="0"/>
            </a:p>
          </p:txBody>
        </p:sp>
        <p:cxnSp>
          <p:nvCxnSpPr>
            <p:cNvPr id="17" name="Google Shape;170;p24"/>
            <p:cNvCxnSpPr/>
            <p:nvPr/>
          </p:nvCxnSpPr>
          <p:spPr>
            <a:xfrm flipH="1">
              <a:off x="852708" y="1553865"/>
              <a:ext cx="5641800" cy="33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71;p24"/>
            <p:cNvCxnSpPr/>
            <p:nvPr/>
          </p:nvCxnSpPr>
          <p:spPr>
            <a:xfrm rot="10800000" flipH="1">
              <a:off x="7825881" y="1566300"/>
              <a:ext cx="29400" cy="33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grpSp>
          <p:nvGrpSpPr>
            <p:cNvPr id="19" name="Google Shape;172;p24"/>
            <p:cNvGrpSpPr/>
            <p:nvPr/>
          </p:nvGrpSpPr>
          <p:grpSpPr>
            <a:xfrm>
              <a:off x="5114198" y="363649"/>
              <a:ext cx="2935474" cy="1369043"/>
              <a:chOff x="5293922" y="2400486"/>
              <a:chExt cx="2935474" cy="1369043"/>
            </a:xfrm>
          </p:grpSpPr>
          <p:sp>
            <p:nvSpPr>
              <p:cNvPr id="39" name="Google Shape;173;p24"/>
              <p:cNvSpPr txBox="1"/>
              <p:nvPr/>
            </p:nvSpPr>
            <p:spPr>
              <a:xfrm>
                <a:off x="5723196" y="2400486"/>
                <a:ext cx="25062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Streaming Multiprocessor</a:t>
                </a:r>
                <a:endParaRPr dirty="0"/>
              </a:p>
            </p:txBody>
          </p:sp>
          <p:sp>
            <p:nvSpPr>
              <p:cNvPr id="40" name="Google Shape;174;p24"/>
              <p:cNvSpPr/>
              <p:nvPr/>
            </p:nvSpPr>
            <p:spPr>
              <a:xfrm>
                <a:off x="5377564" y="2576520"/>
                <a:ext cx="2757600" cy="11241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1" name="Google Shape;175;p24"/>
              <p:cNvSpPr/>
              <p:nvPr/>
            </p:nvSpPr>
            <p:spPr>
              <a:xfrm>
                <a:off x="6674231" y="2667000"/>
                <a:ext cx="1372800" cy="3327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Schedulers</a:t>
                </a:r>
                <a:endParaRPr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2" name="Google Shape;176;p24"/>
              <p:cNvSpPr/>
              <p:nvPr/>
            </p:nvSpPr>
            <p:spPr>
              <a:xfrm>
                <a:off x="6679900" y="3078165"/>
                <a:ext cx="1372800" cy="525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On-chip Memories</a:t>
                </a:r>
                <a:endParaRPr dirty="0"/>
              </a:p>
            </p:txBody>
          </p:sp>
          <p:sp>
            <p:nvSpPr>
              <p:cNvPr id="43" name="Google Shape;177;p24"/>
              <p:cNvSpPr txBox="1"/>
              <p:nvPr/>
            </p:nvSpPr>
            <p:spPr>
              <a:xfrm>
                <a:off x="5293922" y="2610915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5" name="Google Shape;179;p24"/>
              <p:cNvSpPr txBox="1"/>
              <p:nvPr/>
            </p:nvSpPr>
            <p:spPr>
              <a:xfrm>
                <a:off x="5342054" y="3216629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4" name="Google Shape;178;p24"/>
              <p:cNvSpPr/>
              <p:nvPr/>
            </p:nvSpPr>
            <p:spPr>
              <a:xfrm>
                <a:off x="6229277" y="2683510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6" name="Google Shape;180;p24"/>
              <p:cNvSpPr txBox="1"/>
              <p:nvPr/>
            </p:nvSpPr>
            <p:spPr>
              <a:xfrm rot="5400000">
                <a:off x="6051338" y="2853822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7" name="Google Shape;181;p24"/>
              <p:cNvSpPr txBox="1"/>
              <p:nvPr/>
            </p:nvSpPr>
            <p:spPr>
              <a:xfrm rot="5400000">
                <a:off x="5654025" y="2861440"/>
                <a:ext cx="597600" cy="55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.  .  .</a:t>
                </a:r>
                <a:endParaRPr sz="11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8" name="Google Shape;182;p24"/>
              <p:cNvSpPr/>
              <p:nvPr/>
            </p:nvSpPr>
            <p:spPr>
              <a:xfrm>
                <a:off x="6238477" y="3296001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49" name="Google Shape;183;p24"/>
              <p:cNvSpPr/>
              <p:nvPr/>
            </p:nvSpPr>
            <p:spPr>
              <a:xfrm>
                <a:off x="5805376" y="2673851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0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0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50" name="Google Shape;184;p24"/>
              <p:cNvSpPr/>
              <p:nvPr/>
            </p:nvSpPr>
            <p:spPr>
              <a:xfrm>
                <a:off x="5805376" y="3288230"/>
                <a:ext cx="388200" cy="281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SP</a:t>
                </a:r>
                <a:endParaRPr sz="1200" dirty="0"/>
              </a:p>
              <a:p>
                <a:pPr marL="0" marR="0" lvl="0" indent="0" algn="ctr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 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20" name="Google Shape;185;p24"/>
            <p:cNvSpPr txBox="1"/>
            <p:nvPr/>
          </p:nvSpPr>
          <p:spPr>
            <a:xfrm>
              <a:off x="1125126" y="105914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1" name="Google Shape;186;p24"/>
            <p:cNvSpPr txBox="1"/>
            <p:nvPr/>
          </p:nvSpPr>
          <p:spPr>
            <a:xfrm>
              <a:off x="2413251" y="48269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2" name="Google Shape;187;p24"/>
            <p:cNvSpPr txBox="1"/>
            <p:nvPr/>
          </p:nvSpPr>
          <p:spPr>
            <a:xfrm>
              <a:off x="2441408" y="103807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3" name="Google Shape;188;p24"/>
            <p:cNvSpPr txBox="1"/>
            <p:nvPr/>
          </p:nvSpPr>
          <p:spPr>
            <a:xfrm>
              <a:off x="4118227" y="461217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4" name="Google Shape;189;p24"/>
            <p:cNvSpPr txBox="1"/>
            <p:nvPr/>
          </p:nvSpPr>
          <p:spPr>
            <a:xfrm>
              <a:off x="4146544" y="1023912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5" name="Google Shape;190;p24"/>
            <p:cNvSpPr txBox="1"/>
            <p:nvPr/>
          </p:nvSpPr>
          <p:spPr>
            <a:xfrm rot="5400000">
              <a:off x="847596" y="831997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6" name="Google Shape;191;p24"/>
            <p:cNvSpPr txBox="1"/>
            <p:nvPr/>
          </p:nvSpPr>
          <p:spPr>
            <a:xfrm rot="5400000">
              <a:off x="2156898" y="840578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7" name="Google Shape;192;p24"/>
            <p:cNvSpPr txBox="1"/>
            <p:nvPr/>
          </p:nvSpPr>
          <p:spPr>
            <a:xfrm rot="5400000">
              <a:off x="2805408" y="864210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8" name="Google Shape;193;p24"/>
            <p:cNvSpPr txBox="1"/>
            <p:nvPr/>
          </p:nvSpPr>
          <p:spPr>
            <a:xfrm rot="5400000">
              <a:off x="3874888" y="824403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sp>
          <p:nvSpPr>
            <p:cNvPr id="29" name="Google Shape;194;p24"/>
            <p:cNvSpPr txBox="1"/>
            <p:nvPr/>
          </p:nvSpPr>
          <p:spPr>
            <a:xfrm rot="5400000">
              <a:off x="4525354" y="824685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  <p:grpSp>
          <p:nvGrpSpPr>
            <p:cNvPr id="30" name="Google Shape;195;p24"/>
            <p:cNvGrpSpPr/>
            <p:nvPr/>
          </p:nvGrpSpPr>
          <p:grpSpPr>
            <a:xfrm>
              <a:off x="838200" y="1905000"/>
              <a:ext cx="6981900" cy="680700"/>
              <a:chOff x="662982" y="2062551"/>
              <a:chExt cx="6981900" cy="680700"/>
            </a:xfrm>
          </p:grpSpPr>
          <p:sp>
            <p:nvSpPr>
              <p:cNvPr id="32" name="Google Shape;196;p24"/>
              <p:cNvSpPr/>
              <p:nvPr/>
            </p:nvSpPr>
            <p:spPr>
              <a:xfrm>
                <a:off x="662982" y="2062551"/>
                <a:ext cx="6981900" cy="6807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3" name="Google Shape;197;p24"/>
              <p:cNvSpPr/>
              <p:nvPr/>
            </p:nvSpPr>
            <p:spPr>
              <a:xfrm>
                <a:off x="1911125" y="2125841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Constant cache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4" name="Google Shape;198;p24"/>
              <p:cNvSpPr/>
              <p:nvPr/>
            </p:nvSpPr>
            <p:spPr>
              <a:xfrm>
                <a:off x="5335268" y="2125841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Shared memory</a:t>
                </a:r>
                <a:endParaRPr dirty="0"/>
              </a:p>
            </p:txBody>
          </p:sp>
          <p:sp>
            <p:nvSpPr>
              <p:cNvPr id="35" name="Google Shape;199;p24"/>
              <p:cNvSpPr/>
              <p:nvPr/>
            </p:nvSpPr>
            <p:spPr>
              <a:xfrm>
                <a:off x="6501938" y="2133345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Register file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6" name="Google Shape;200;p24"/>
              <p:cNvSpPr/>
              <p:nvPr/>
            </p:nvSpPr>
            <p:spPr>
              <a:xfrm>
                <a:off x="759889" y="2122772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Instruction cache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sp>
            <p:nvSpPr>
              <p:cNvPr id="37" name="Google Shape;201;p24"/>
              <p:cNvSpPr/>
              <p:nvPr/>
            </p:nvSpPr>
            <p:spPr>
              <a:xfrm>
                <a:off x="3051608" y="2119007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ym typeface="Calibri"/>
                  </a:rPr>
                  <a:t>Texture cache</a:t>
                </a:r>
                <a:endParaRPr dirty="0">
                  <a:sym typeface="Calibri"/>
                </a:endParaRPr>
              </a:p>
            </p:txBody>
          </p:sp>
          <p:sp>
            <p:nvSpPr>
              <p:cNvPr id="38" name="Google Shape;202;p24"/>
              <p:cNvSpPr/>
              <p:nvPr/>
            </p:nvSpPr>
            <p:spPr>
              <a:xfrm>
                <a:off x="4192091" y="2125841"/>
                <a:ext cx="1070400" cy="5436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chemeClr val="dk1"/>
                    </a:solidFill>
                    <a:latin typeface="Arial" panose="020B0604020202020204" pitchFamily="34" charset="0"/>
                    <a:ea typeface="Calibri"/>
                    <a:cs typeface="Arial" panose="020B0604020202020204" pitchFamily="34" charset="0"/>
                    <a:sym typeface="Calibri"/>
                  </a:rPr>
                  <a:t>L1 data cache</a:t>
                </a:r>
                <a:endParaRPr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sp>
          <p:nvSpPr>
            <p:cNvPr id="31" name="Google Shape;203;p24"/>
            <p:cNvSpPr txBox="1"/>
            <p:nvPr/>
          </p:nvSpPr>
          <p:spPr>
            <a:xfrm rot="5400000">
              <a:off x="1520915" y="848334"/>
              <a:ext cx="492300" cy="2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  .  .</a:t>
              </a:r>
              <a:endParaRPr dirty="0"/>
            </a:p>
          </p:txBody>
        </p:sp>
      </p:grpSp>
      <p:sp>
        <p:nvSpPr>
          <p:cNvPr id="71" name="Google Shape;136;p23">
            <a:extLst>
              <a:ext uri="{FF2B5EF4-FFF2-40B4-BE49-F238E27FC236}">
                <a16:creationId xmlns:a16="http://schemas.microsoft.com/office/drawing/2014/main" id="{835A0AFD-BCC1-451F-8EAA-674DBEF34413}"/>
              </a:ext>
            </a:extLst>
          </p:cNvPr>
          <p:cNvSpPr/>
          <p:nvPr/>
        </p:nvSpPr>
        <p:spPr>
          <a:xfrm>
            <a:off x="0" y="4389891"/>
            <a:ext cx="9144000" cy="756815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….</a:t>
            </a:r>
            <a:endParaRPr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A45D00-1451-4339-83E2-9A0D6F6BCC08}"/>
              </a:ext>
            </a:extLst>
          </p:cNvPr>
          <p:cNvSpPr txBox="1"/>
          <p:nvPr/>
        </p:nvSpPr>
        <p:spPr>
          <a:xfrm rot="5400000">
            <a:off x="6447445" y="2436695"/>
            <a:ext cx="5152005" cy="26161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Previous solutions &gt;&gt; Motivation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&gt;&gt;  Our solution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&gt;&gt; Conclusion</a:t>
            </a:r>
          </a:p>
        </p:txBody>
      </p:sp>
      <p:sp>
        <p:nvSpPr>
          <p:cNvPr id="77" name="Slide Number Placeholder 20">
            <a:extLst>
              <a:ext uri="{FF2B5EF4-FFF2-40B4-BE49-F238E27FC236}">
                <a16:creationId xmlns:a16="http://schemas.microsoft.com/office/drawing/2014/main" id="{823787ED-0EB5-491A-A894-BE682219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1453" y="4769541"/>
            <a:ext cx="630936" cy="365125"/>
          </a:xfrm>
        </p:spPr>
        <p:txBody>
          <a:bodyPr/>
          <a:lstStyle/>
          <a:p>
            <a:pPr lvl="0" algn="ctr"/>
            <a:fld id="{244D815C-8BF3-4ECF-A945-A2A7C2983AF9}" type="slidenum">
              <a:rPr lang="en-US" sz="1400" b="1" noProof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lvl="0" algn="ctr"/>
              <a:t>9</a:t>
            </a:fld>
            <a:r>
              <a:rPr lang="en-US" sz="1400" b="1" noProof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6134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707</Words>
  <Application>Microsoft Office PowerPoint</Application>
  <PresentationFormat>On-screen Show (16:9)</PresentationFormat>
  <Paragraphs>266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Simple Light</vt:lpstr>
      <vt:lpstr> Title …..  By ………    Supervisor:  Prof. Hamid Sarbazi-Azad   Spring 2022</vt:lpstr>
      <vt:lpstr>PowerPoint Presentation</vt:lpstr>
      <vt:lpstr>Outline </vt:lpstr>
      <vt:lpstr>GPU architecture </vt:lpstr>
      <vt:lpstr>Access latency of different solutions</vt:lpstr>
      <vt:lpstr>Outline </vt:lpstr>
      <vt:lpstr>Observation: …..</vt:lpstr>
      <vt:lpstr>Outline </vt:lpstr>
      <vt:lpstr>Our solution </vt:lpstr>
      <vt:lpstr>Evaluation methodology </vt:lpstr>
      <vt:lpstr>PowerPoint Presentation</vt:lpstr>
      <vt:lpstr>Overheads</vt:lpstr>
      <vt:lpstr>Outline </vt:lpstr>
      <vt:lpstr>Conclusion</vt:lpstr>
      <vt:lpstr>Future directions</vt:lpstr>
      <vt:lpstr>Published papers</vt:lpstr>
      <vt:lpstr>PowerPoint Presentation</vt:lpstr>
      <vt:lpstr>Backup slides</vt:lpstr>
      <vt:lpstr>………………………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Facilitating Data Exchange  among Stream Processors of GPUs</dc:title>
  <dc:creator>Nasrin</dc:creator>
  <cp:lastModifiedBy>Negin Mahani</cp:lastModifiedBy>
  <cp:revision>642</cp:revision>
  <dcterms:modified xsi:type="dcterms:W3CDTF">2023-08-17T11:11:57Z</dcterms:modified>
</cp:coreProperties>
</file>