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72" r:id="rId4"/>
    <p:sldId id="260" r:id="rId5"/>
    <p:sldId id="274" r:id="rId6"/>
    <p:sldId id="275" r:id="rId7"/>
    <p:sldId id="276" r:id="rId8"/>
    <p:sldId id="277" r:id="rId9"/>
    <p:sldId id="278" r:id="rId10"/>
    <p:sldId id="279" r:id="rId11"/>
    <p:sldId id="282" r:id="rId12"/>
    <p:sldId id="280" r:id="rId13"/>
    <p:sldId id="273" r:id="rId14"/>
    <p:sldId id="281" r:id="rId15"/>
    <p:sldId id="267" r:id="rId16"/>
    <p:sldId id="283" r:id="rId17"/>
    <p:sldId id="284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55B1A-137E-4DA2-9CC5-F64A95B255AC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C6007-6BF6-4B64-AC6B-567B9003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6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1A3E-9386-47DB-8286-C4F1D20F8FE4}" type="datetime8">
              <a:rPr lang="he-IL" smtClean="0"/>
              <a:t>09 ינואר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7D42D2-5309-4D50-975F-6C314EB426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799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1B52-71B0-4C14-9835-D692D991AC18}" type="datetime8">
              <a:rPr lang="he-IL" smtClean="0"/>
              <a:t>09 ינואר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7D42D2-5309-4D50-975F-6C314EB426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870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92051-FA3F-487E-9941-E40F68E7450A}" type="datetime8">
              <a:rPr lang="he-IL" smtClean="0"/>
              <a:t>09 ינואר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7D42D2-5309-4D50-975F-6C314EB426B7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9581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0822-D704-4BE4-86E8-672C47B2C4AA}" type="datetime8">
              <a:rPr lang="he-IL" smtClean="0"/>
              <a:t>09 ינואר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7D42D2-5309-4D50-975F-6C314EB426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0662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0D2A-5916-4868-B947-EADD0608E9DE}" type="datetime8">
              <a:rPr lang="he-IL" smtClean="0"/>
              <a:t>09 ינואר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7D42D2-5309-4D50-975F-6C314EB426B7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2031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D6BE-5837-486D-9A9D-CAF835B54284}" type="datetime8">
              <a:rPr lang="he-IL" smtClean="0"/>
              <a:t>09 ינואר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7D42D2-5309-4D50-975F-6C314EB426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2038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6928-13F0-48D4-91BD-A5BE4E9FEC31}" type="datetime8">
              <a:rPr lang="he-IL" smtClean="0"/>
              <a:t>09 ינואר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42D2-5309-4D50-975F-6C314EB426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8396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0BA9-9BA2-4C83-84C9-2163AD651DF1}" type="datetime8">
              <a:rPr lang="he-IL" smtClean="0"/>
              <a:t>09 ינואר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42D2-5309-4D50-975F-6C314EB426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602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83F5-BF3A-4DE5-9137-E8E56975A4F7}" type="datetime8">
              <a:rPr lang="he-IL" smtClean="0"/>
              <a:t>09 ינואר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42D2-5309-4D50-975F-6C314EB426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733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260A-9495-4CA1-95C1-3967BBA1D40C}" type="datetime8">
              <a:rPr lang="he-IL" smtClean="0"/>
              <a:t>09 ינואר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7D42D2-5309-4D50-975F-6C314EB426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328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1664D-3D8C-4159-8714-F0E2C53DB433}" type="datetime8">
              <a:rPr lang="he-IL" smtClean="0"/>
              <a:t>09 ינואר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7D42D2-5309-4D50-975F-6C314EB426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751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5887-CA36-4285-B602-10820DB2B251}" type="datetime8">
              <a:rPr lang="he-IL" smtClean="0"/>
              <a:t>09 ינואר 22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7D42D2-5309-4D50-975F-6C314EB426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037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F248-BB76-4925-B257-ABEF5C45B70D}" type="datetime8">
              <a:rPr lang="he-IL" smtClean="0"/>
              <a:t>09 ינואר 22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42D2-5309-4D50-975F-6C314EB426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750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FDB-19A6-4749-87C3-4BDB6F1373DA}" type="datetime8">
              <a:rPr lang="he-IL" smtClean="0"/>
              <a:t>09 ינואר 22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42D2-5309-4D50-975F-6C314EB426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036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9FFD-1B20-4E30-8A85-C5A10C53EFC1}" type="datetime8">
              <a:rPr lang="he-IL" smtClean="0"/>
              <a:t>09 ינואר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42D2-5309-4D50-975F-6C314EB426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280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F436-35AF-4BEA-A543-3BE5FA42CF47}" type="datetime8">
              <a:rPr lang="he-IL" smtClean="0"/>
              <a:t>09 ינואר 22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7D42D2-5309-4D50-975F-6C314EB426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831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C45B9-ADC2-4E0C-8B96-3FBE00D70695}" type="datetime8">
              <a:rPr lang="he-IL" smtClean="0"/>
              <a:t>09 ינואר 22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7D42D2-5309-4D50-975F-6C314EB426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986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1143126C-4E59-4DB0-9BF7-019C5CBE314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81" y="476506"/>
            <a:ext cx="4251960" cy="117348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A45F321-B77D-428C-B612-4B7382F544AC}"/>
              </a:ext>
            </a:extLst>
          </p:cNvPr>
          <p:cNvSpPr txBox="1"/>
          <p:nvPr/>
        </p:nvSpPr>
        <p:spPr>
          <a:xfrm>
            <a:off x="2581110" y="1990862"/>
            <a:ext cx="6096000" cy="405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rtl="0">
              <a:lnSpc>
                <a:spcPct val="107000"/>
              </a:lnSpc>
              <a:spcBef>
                <a:spcPts val="0"/>
              </a:spcBef>
              <a:spcAft>
                <a:spcPts val="1440"/>
              </a:spcAft>
            </a:pPr>
            <a:r>
              <a:rPr lang="en-IL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Capstone Project Phase 1</a:t>
            </a:r>
            <a:endParaRPr lang="en-IL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F06D02-D4A3-4A59-B178-C4C74BE93624}"/>
                  </a:ext>
                </a:extLst>
              </p:cNvPr>
              <p:cNvSpPr txBox="1"/>
              <p:nvPr/>
            </p:nvSpPr>
            <p:spPr>
              <a:xfrm>
                <a:off x="1298407" y="2586307"/>
                <a:ext cx="9028589" cy="15625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1"/>
                        <m:t>Research</m:t>
                      </m:r>
                      <m:r>
                        <m:rPr>
                          <m:nor/>
                        </m:rPr>
                        <a:rPr lang="en-US" sz="2000" b="1"/>
                        <m:t> </m:t>
                      </m:r>
                      <m:r>
                        <m:rPr>
                          <m:nor/>
                        </m:rPr>
                        <a:rPr lang="en-US" sz="2000" b="1"/>
                        <m:t>on</m:t>
                      </m:r>
                      <m:r>
                        <m:rPr>
                          <m:nor/>
                        </m:rPr>
                        <a:rPr lang="en-US" sz="2000" b="1"/>
                        <m:t> </m:t>
                      </m:r>
                      <m:r>
                        <m:rPr>
                          <m:nor/>
                        </m:rPr>
                        <a:rPr lang="en-US" sz="2000" b="1"/>
                        <m:t>Path</m:t>
                      </m:r>
                      <m:r>
                        <m:rPr>
                          <m:nor/>
                        </m:rPr>
                        <a:rPr lang="en-US" sz="2000" b="1"/>
                        <m:t> </m:t>
                      </m:r>
                      <m:r>
                        <m:rPr>
                          <m:nor/>
                        </m:rPr>
                        <a:rPr lang="en-US" sz="2000" b="1"/>
                        <m:t>Planning</m:t>
                      </m:r>
                      <m:r>
                        <m:rPr>
                          <m:nor/>
                        </m:rPr>
                        <a:rPr lang="en-US" sz="2000" b="1"/>
                        <m:t> </m:t>
                      </m:r>
                      <m:r>
                        <m:rPr>
                          <m:nor/>
                        </m:rPr>
                        <a:rPr lang="en-US" sz="2000" b="1"/>
                        <m:t>Algorithm</m:t>
                      </m:r>
                      <m:r>
                        <m:rPr>
                          <m:nor/>
                        </m:rPr>
                        <a:rPr lang="en-US" sz="2000" b="1"/>
                        <m:t> </m:t>
                      </m:r>
                      <m:r>
                        <m:rPr>
                          <m:nor/>
                        </m:rPr>
                        <a:rPr lang="en-US" sz="2000" b="1"/>
                        <m:t>for</m:t>
                      </m:r>
                      <m:r>
                        <m:rPr>
                          <m:nor/>
                        </m:rPr>
                        <a:rPr lang="en-US" sz="2000" b="1"/>
                        <m:t> </m:t>
                      </m:r>
                      <m:r>
                        <m:rPr>
                          <m:nor/>
                        </m:rPr>
                        <a:rPr lang="en-US" sz="2000" b="1"/>
                        <m:t>Multi</m:t>
                      </m:r>
                      <m:r>
                        <m:rPr>
                          <m:nor/>
                        </m:rPr>
                        <a:rPr lang="en-US" sz="2000" b="1"/>
                        <m:t>−</m:t>
                      </m:r>
                      <m:r>
                        <m:rPr>
                          <m:nor/>
                        </m:rPr>
                        <a:rPr lang="en-US" sz="2000" b="1"/>
                        <m:t>UAV</m:t>
                      </m:r>
                      <m:r>
                        <m:rPr>
                          <m:nor/>
                        </m:rPr>
                        <a:rPr lang="en-US" sz="2000" b="1"/>
                        <m:t> </m:t>
                      </m:r>
                      <m:r>
                        <m:rPr>
                          <m:nor/>
                        </m:rPr>
                        <a:rPr lang="en-US" sz="2000" b="1"/>
                        <m:t>Targets</m:t>
                      </m:r>
                      <m:r>
                        <m:rPr>
                          <m:nor/>
                        </m:rPr>
                        <a:rPr lang="en-US" sz="2000" b="1"/>
                        <m:t> </m:t>
                      </m:r>
                      <m:r>
                        <m:rPr>
                          <m:nor/>
                        </m:rPr>
                        <a:rPr lang="en-US" sz="2000" b="1"/>
                        <m:t>Based</m:t>
                      </m:r>
                      <m:r>
                        <m:rPr>
                          <m:nor/>
                        </m:rPr>
                        <a:rPr lang="en-US" sz="2000" b="1"/>
                        <m:t> </m:t>
                      </m:r>
                      <m:r>
                        <m:rPr>
                          <m:nor/>
                        </m:rPr>
                        <a:rPr lang="en-US" sz="2000" b="1"/>
                        <m:t>on</m:t>
                      </m:r>
                      <m:r>
                        <m:rPr>
                          <m:nor/>
                        </m:rPr>
                        <a:rPr lang="en-US" sz="2000" b="1"/>
                        <m:t> </m:t>
                      </m:r>
                      <m:r>
                        <m:rPr>
                          <m:nor/>
                        </m:rPr>
                        <a:rPr lang="en-US" sz="2000" b="1"/>
                        <m:t>Genetic</m:t>
                      </m:r>
                      <m:r>
                        <m:rPr>
                          <m:nor/>
                        </m:rPr>
                        <a:rPr lang="en-US" sz="2000" b="1"/>
                        <m:t> </m:t>
                      </m:r>
                      <m:r>
                        <m:rPr>
                          <m:nor/>
                        </m:rPr>
                        <a:rPr lang="en-US" sz="2000" b="1"/>
                        <m:t>Algorithm</m:t>
                      </m:r>
                    </m:oMath>
                  </m:oMathPara>
                </a14:m>
                <a:endParaRPr lang="en-US" sz="2000" b="1" dirty="0"/>
              </a:p>
              <a:p>
                <a:pPr algn="ctr"/>
                <a:endPara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Project number : 22-1-R-25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 rtl="0"/>
                <a:endParaRPr lang="en-US" sz="2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F06D02-D4A3-4A59-B178-C4C74BE93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407" y="2586307"/>
                <a:ext cx="9028589" cy="1562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B66FCD0F-FD3E-47E4-8B14-BCD06ADDDD67}"/>
              </a:ext>
            </a:extLst>
          </p:cNvPr>
          <p:cNvSpPr txBox="1"/>
          <p:nvPr/>
        </p:nvSpPr>
        <p:spPr>
          <a:xfrm>
            <a:off x="2655758" y="3995668"/>
            <a:ext cx="6094520" cy="88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rtl="0">
              <a:lnSpc>
                <a:spcPct val="107000"/>
              </a:lnSpc>
              <a:spcBef>
                <a:spcPts val="0"/>
              </a:spcBef>
              <a:spcAft>
                <a:spcPts val="144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Supervisor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IL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Prof. Miri Weiss-Cohen</a:t>
            </a:r>
            <a:endParaRPr lang="en-I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EE8FEB-505B-47DE-9F8C-ABD9DA964B18}"/>
              </a:ext>
            </a:extLst>
          </p:cNvPr>
          <p:cNvSpPr txBox="1"/>
          <p:nvPr/>
        </p:nvSpPr>
        <p:spPr>
          <a:xfrm>
            <a:off x="2609103" y="5294786"/>
            <a:ext cx="6094520" cy="915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rtl="0">
              <a:lnSpc>
                <a:spcPct val="107000"/>
              </a:lnSpc>
              <a:spcBef>
                <a:spcPts val="0"/>
              </a:spcBef>
              <a:spcAft>
                <a:spcPts val="144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Ajwad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Zidan</a:t>
            </a:r>
            <a:endParaRPr lang="en-US" sz="20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0">
              <a:lnSpc>
                <a:spcPct val="107000"/>
              </a:lnSpc>
              <a:spcBef>
                <a:spcPts val="0"/>
              </a:spcBef>
              <a:spcAft>
                <a:spcPts val="1440"/>
              </a:spcAft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Mahmood Odeh</a:t>
            </a:r>
            <a:endParaRPr lang="en-I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DEDEE8-99BE-42B1-B6B9-F150BB41DDBE}"/>
              </a:ext>
            </a:extLst>
          </p:cNvPr>
          <p:cNvSpPr txBox="1"/>
          <p:nvPr/>
        </p:nvSpPr>
        <p:spPr>
          <a:xfrm>
            <a:off x="5075403" y="4925454"/>
            <a:ext cx="140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Students:</a:t>
            </a:r>
            <a:endParaRPr lang="en-I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B3652A-F1BC-49EC-B108-9D9E01D2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42D2-5309-4D50-975F-6C314EB426B7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90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D289A5-73B1-4E84-984A-99875A65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517" y="596119"/>
            <a:ext cx="8911687" cy="1280890"/>
          </a:xfrm>
        </p:spPr>
        <p:txBody>
          <a:bodyPr/>
          <a:lstStyle/>
          <a:p>
            <a:pPr rtl="0"/>
            <a:r>
              <a:rPr lang="en-US" b="1" dirty="0"/>
              <a:t>The problem to be solved</a:t>
            </a: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866AFB7-85B9-447D-81BA-7DA64A93E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041" y="1396481"/>
            <a:ext cx="10974388" cy="5237584"/>
          </a:xfrm>
        </p:spPr>
        <p:txBody>
          <a:bodyPr>
            <a:noAutofit/>
          </a:bodyPr>
          <a:lstStyle/>
          <a:p>
            <a:pPr algn="l" rtl="0"/>
            <a:r>
              <a:rPr lang="en-US" sz="2000" dirty="0">
                <a:effectLst/>
                <a:ea typeface="Times New Roman" panose="02020603050405020304" pitchFamily="18" charset="0"/>
              </a:rPr>
              <a:t>Path Planning for</a:t>
            </a:r>
            <a:r>
              <a:rPr lang="he-IL" sz="2000" dirty="0">
                <a:effectLst/>
                <a:ea typeface="Times New Roman" panose="02020603050405020304" pitchFamily="18" charset="0"/>
              </a:rPr>
              <a:t> 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Multi-UAV Maritime Targets Search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000" dirty="0"/>
              <a:t>The Goal: Get the optimal paths for each UAV by minimal costs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000" dirty="0"/>
              <a:t>The solution we propose based on the research proposed by Lin, QUN and Li that based On GA and K-means algorithms for solving the problem, they achieved the following results, attesting to the efficiency of the genetic algorithm: 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 </a:t>
            </a:r>
            <a:endParaRPr lang="he-IL" sz="20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467F09C-D9F7-4FF5-ABF1-DA763F132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2" y="4217437"/>
            <a:ext cx="8472162" cy="26405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AD324-5A23-483D-84EF-48D01563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42D2-5309-4D50-975F-6C314EB426B7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5633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4AF989D9-DEAD-4453-B43C-A6F7F2D2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517" y="596119"/>
            <a:ext cx="8911687" cy="1280890"/>
          </a:xfrm>
        </p:spPr>
        <p:txBody>
          <a:bodyPr/>
          <a:lstStyle/>
          <a:p>
            <a:pPr rtl="0"/>
            <a:r>
              <a:rPr lang="en-US" sz="3600" b="1" dirty="0"/>
              <a:t>Our approach</a:t>
            </a:r>
            <a:endParaRPr lang="he-IL" b="1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6186D646-FDC7-472A-B664-7CCC18EB2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2" y="1620416"/>
            <a:ext cx="10974388" cy="5237584"/>
          </a:xfrm>
        </p:spPr>
        <p:txBody>
          <a:bodyPr>
            <a:noAutofit/>
          </a:bodyPr>
          <a:lstStyle/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Our approach: </a:t>
            </a:r>
            <a:r>
              <a:rPr lang="en-US" sz="2000" b="1" dirty="0"/>
              <a:t>by changing and improving the GA operators</a:t>
            </a:r>
            <a:r>
              <a:rPr lang="en-US" sz="2000" dirty="0"/>
              <a:t>, we try to :</a:t>
            </a:r>
          </a:p>
          <a:p>
            <a:pPr marL="457200" indent="-457200" algn="l" rtl="0">
              <a:buFont typeface="+mj-lt"/>
              <a:buAutoNum type="arabicPeriod"/>
            </a:pPr>
            <a:endParaRPr lang="en-US" sz="2000" dirty="0"/>
          </a:p>
          <a:p>
            <a:pPr marL="457200" indent="-457200" algn="l" rtl="0">
              <a:buFont typeface="+mj-lt"/>
              <a:buAutoNum type="arabicPeriod"/>
            </a:pPr>
            <a:r>
              <a:rPr lang="en-US" sz="2000" dirty="0"/>
              <a:t> reduce the search range of the algorithm</a:t>
            </a:r>
          </a:p>
          <a:p>
            <a:pPr marL="457200" indent="-457200" algn="l" rtl="0">
              <a:buFont typeface="+mj-lt"/>
              <a:buAutoNum type="arabicPeriod"/>
            </a:pPr>
            <a:endParaRPr lang="en-US" sz="2000" dirty="0"/>
          </a:p>
          <a:p>
            <a:pPr marL="457200" indent="-457200" algn="l" rtl="0">
              <a:buFont typeface="+mj-lt"/>
              <a:buAutoNum type="arabicPeriod"/>
            </a:pPr>
            <a:r>
              <a:rPr lang="en-US" sz="2000" dirty="0"/>
              <a:t> improve the running speed of the algorithm and global search ability compared with the solution proposed by Lin, QUN and Li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 </a:t>
            </a:r>
            <a:endParaRPr lang="he-IL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85671E-F47E-4F47-A676-FD9B0AEA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42D2-5309-4D50-975F-6C314EB426B7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2352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23C45E9C-1CC6-4FC8-A7BB-4884660D1179}"/>
              </a:ext>
            </a:extLst>
          </p:cNvPr>
          <p:cNvSpPr/>
          <p:nvPr/>
        </p:nvSpPr>
        <p:spPr>
          <a:xfrm>
            <a:off x="7940351" y="202942"/>
            <a:ext cx="2971800" cy="877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chromosome according to the centers of cluster + evaluate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35BC4B78-A98B-4511-AC82-EC4886D8305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9409921" y="1080019"/>
            <a:ext cx="16330" cy="29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מלבן 6">
            <a:extLst>
              <a:ext uri="{FF2B5EF4-FFF2-40B4-BE49-F238E27FC236}">
                <a16:creationId xmlns:a16="http://schemas.microsoft.com/office/drawing/2014/main" id="{C4D884A0-9ED6-4A90-B036-99649822BE10}"/>
              </a:ext>
            </a:extLst>
          </p:cNvPr>
          <p:cNvSpPr/>
          <p:nvPr/>
        </p:nvSpPr>
        <p:spPr>
          <a:xfrm>
            <a:off x="8143291" y="2252175"/>
            <a:ext cx="2528596" cy="877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</a:rPr>
              <a:t>T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wo-point crossover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45F474EB-9E61-4C71-9B85-38FEEB10C953}"/>
              </a:ext>
            </a:extLst>
          </p:cNvPr>
          <p:cNvCxnSpPr>
            <a:cxnSpLocks/>
          </p:cNvCxnSpPr>
          <p:nvPr/>
        </p:nvCxnSpPr>
        <p:spPr>
          <a:xfrm>
            <a:off x="9400591" y="3138582"/>
            <a:ext cx="1" cy="31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לבן 8">
            <a:extLst>
              <a:ext uri="{FF2B5EF4-FFF2-40B4-BE49-F238E27FC236}">
                <a16:creationId xmlns:a16="http://schemas.microsoft.com/office/drawing/2014/main" id="{B794878F-F4C8-4E30-8AC6-A99B5E99B4B1}"/>
              </a:ext>
            </a:extLst>
          </p:cNvPr>
          <p:cNvSpPr/>
          <p:nvPr/>
        </p:nvSpPr>
        <p:spPr>
          <a:xfrm>
            <a:off x="8136294" y="3484983"/>
            <a:ext cx="2528596" cy="877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</a:rPr>
              <a:t>Uniform mutation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1C59FA9E-AEEE-4C6C-874E-D7D252CB1F8F}"/>
              </a:ext>
            </a:extLst>
          </p:cNvPr>
          <p:cNvCxnSpPr>
            <a:cxnSpLocks/>
          </p:cNvCxnSpPr>
          <p:nvPr/>
        </p:nvCxnSpPr>
        <p:spPr>
          <a:xfrm>
            <a:off x="9407589" y="4362060"/>
            <a:ext cx="1" cy="28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מלבן 10">
            <a:extLst>
              <a:ext uri="{FF2B5EF4-FFF2-40B4-BE49-F238E27FC236}">
                <a16:creationId xmlns:a16="http://schemas.microsoft.com/office/drawing/2014/main" id="{552DA8CE-A68C-4401-B2E2-95D8C625EA76}"/>
              </a:ext>
            </a:extLst>
          </p:cNvPr>
          <p:cNvSpPr/>
          <p:nvPr/>
        </p:nvSpPr>
        <p:spPr>
          <a:xfrm>
            <a:off x="8136294" y="4655974"/>
            <a:ext cx="2528596" cy="746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</a:rPr>
              <a:t>Evaluate by fitness function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2" name="יהלום 11">
            <a:extLst>
              <a:ext uri="{FF2B5EF4-FFF2-40B4-BE49-F238E27FC236}">
                <a16:creationId xmlns:a16="http://schemas.microsoft.com/office/drawing/2014/main" id="{2EF5C00D-EF86-4475-8EB5-7D3AE29E0581}"/>
              </a:ext>
            </a:extLst>
          </p:cNvPr>
          <p:cNvSpPr/>
          <p:nvPr/>
        </p:nvSpPr>
        <p:spPr>
          <a:xfrm>
            <a:off x="7795726" y="5589036"/>
            <a:ext cx="3209731" cy="113833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Reach iterations number ?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14" name="מחבר: מרפקי 13">
            <a:extLst>
              <a:ext uri="{FF2B5EF4-FFF2-40B4-BE49-F238E27FC236}">
                <a16:creationId xmlns:a16="http://schemas.microsoft.com/office/drawing/2014/main" id="{DE48ECB7-C2DA-4D29-9E24-66150D177FFA}"/>
              </a:ext>
            </a:extLst>
          </p:cNvPr>
          <p:cNvCxnSpPr>
            <a:cxnSpLocks/>
            <a:stCxn id="12" idx="3"/>
            <a:endCxn id="29" idx="3"/>
          </p:cNvCxnSpPr>
          <p:nvPr/>
        </p:nvCxnSpPr>
        <p:spPr>
          <a:xfrm flipH="1" flipV="1">
            <a:off x="10671887" y="1658517"/>
            <a:ext cx="333570" cy="4499687"/>
          </a:xfrm>
          <a:prstGeom prst="bentConnector3">
            <a:avLst>
              <a:gd name="adj1" fmla="val -685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מלבן 15">
            <a:extLst>
              <a:ext uri="{FF2B5EF4-FFF2-40B4-BE49-F238E27FC236}">
                <a16:creationId xmlns:a16="http://schemas.microsoft.com/office/drawing/2014/main" id="{DF0B36DC-7D5B-448A-BD98-03533062672D}"/>
              </a:ext>
            </a:extLst>
          </p:cNvPr>
          <p:cNvSpPr/>
          <p:nvPr/>
        </p:nvSpPr>
        <p:spPr>
          <a:xfrm>
            <a:off x="11165244" y="5812971"/>
            <a:ext cx="664807" cy="345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30A5704F-8B35-42BE-9308-C02BAA5F309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400592" y="5402423"/>
            <a:ext cx="0" cy="18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0BBA1830-E354-4B3B-AECB-0F931FD3EE3D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6848669" y="6158203"/>
            <a:ext cx="947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מלבן 21">
            <a:extLst>
              <a:ext uri="{FF2B5EF4-FFF2-40B4-BE49-F238E27FC236}">
                <a16:creationId xmlns:a16="http://schemas.microsoft.com/office/drawing/2014/main" id="{832B7F07-6EEE-4F30-88C8-34B41E38EDB8}"/>
              </a:ext>
            </a:extLst>
          </p:cNvPr>
          <p:cNvSpPr/>
          <p:nvPr/>
        </p:nvSpPr>
        <p:spPr>
          <a:xfrm>
            <a:off x="6971132" y="5812971"/>
            <a:ext cx="664807" cy="345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620F338-E268-4741-AE08-B5BCEBE2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01257"/>
            <a:ext cx="3463689" cy="1280890"/>
          </a:xfrm>
        </p:spPr>
        <p:txBody>
          <a:bodyPr/>
          <a:lstStyle/>
          <a:p>
            <a:r>
              <a:rPr lang="en-US" b="1" dirty="0"/>
              <a:t>Our Solution 1</a:t>
            </a:r>
            <a:endParaRPr lang="en-IL" b="1" dirty="0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EA313CBB-2A6D-471F-BD72-534659B022EF}"/>
              </a:ext>
            </a:extLst>
          </p:cNvPr>
          <p:cNvSpPr/>
          <p:nvPr/>
        </p:nvSpPr>
        <p:spPr>
          <a:xfrm>
            <a:off x="8143291" y="1373933"/>
            <a:ext cx="2528596" cy="569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Selection : the best and rank</a:t>
            </a:r>
            <a:r>
              <a:rPr lang="en-US" sz="1800" dirty="0">
                <a:solidFill>
                  <a:schemeClr val="tx1"/>
                </a:solidFill>
              </a:rPr>
              <a:t> Roulette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8076B5D6-8C1A-44F6-B016-215DB48F5DF2}"/>
              </a:ext>
            </a:extLst>
          </p:cNvPr>
          <p:cNvCxnSpPr>
            <a:cxnSpLocks/>
          </p:cNvCxnSpPr>
          <p:nvPr/>
        </p:nvCxnSpPr>
        <p:spPr>
          <a:xfrm>
            <a:off x="9400591" y="1953012"/>
            <a:ext cx="2332" cy="29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D2774BC-AE21-4DF6-8CA2-FC727F685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535" y="1618860"/>
            <a:ext cx="10347616" cy="548640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2000" dirty="0"/>
              <a:t>First Algorithm: K-means Classification based on GA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Start points of targets and take-off of</a:t>
            </a:r>
          </a:p>
          <a:p>
            <a:pPr marL="0" indent="0" algn="l" rtl="0">
              <a:buNone/>
            </a:pPr>
            <a:r>
              <a:rPr lang="en-US" sz="2000" dirty="0"/>
              <a:t>     each UAV are known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Purpose: cluster the set of targets into m clusters,</a:t>
            </a:r>
          </a:p>
          <a:p>
            <a:pPr marL="0" indent="0" algn="l" rtl="0">
              <a:buNone/>
            </a:pPr>
            <a:r>
              <a:rPr lang="en-US" sz="2000" dirty="0"/>
              <a:t>     where m is equal to UAVs number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GA for learning and K-means for fitness :</a:t>
            </a:r>
          </a:p>
          <a:p>
            <a:pPr marL="0" indent="0" algn="l" rtl="0">
              <a:buNone/>
            </a:pPr>
            <a:r>
              <a:rPr lang="en-US" sz="2000" dirty="0"/>
              <a:t>     Fitness function :</a:t>
            </a:r>
            <a:r>
              <a:rPr lang="en-US" sz="2000" dirty="0">
                <a:effectLst/>
                <a:ea typeface="Calibri" panose="020F0502020204030204" pitchFamily="34" charset="0"/>
              </a:rPr>
              <a:t>criterion function of K-means </a:t>
            </a:r>
          </a:p>
          <a:p>
            <a:pPr algn="l" rtl="0"/>
            <a:r>
              <a:rPr lang="en-US" sz="2000" dirty="0"/>
              <a:t>	Chromosome:</a:t>
            </a:r>
          </a:p>
          <a:p>
            <a:pPr marL="0" indent="0" algn="l" rtl="0">
              <a:buNone/>
            </a:pPr>
            <a:r>
              <a:rPr lang="en-US" sz="2000" dirty="0"/>
              <a:t>		[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𝑥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1,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𝑦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1)</a:t>
            </a:r>
            <a:r>
              <a:rPr lang="en-US" sz="1800" dirty="0">
                <a:effectLst/>
                <a:latin typeface="Calibri" panose="020F0502020204030204" pitchFamily="34" charset="0"/>
                <a:ea typeface="MS Gothic" panose="020B0609070205080204" pitchFamily="49" charset="-128"/>
              </a:rPr>
              <a:t>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𝑥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2,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𝑦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2)</a:t>
            </a:r>
            <a:r>
              <a:rPr lang="en-US" sz="1800" dirty="0">
                <a:effectLst/>
                <a:latin typeface="Calibri" panose="020F0502020204030204" pitchFamily="34" charset="0"/>
                <a:ea typeface="MS Gothic" panose="020B0609070205080204" pitchFamily="49" charset="-128"/>
              </a:rPr>
              <a:t>, ..,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𝑥𝑚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𝑦𝑚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r>
              <a:rPr lang="en-US" sz="2000" dirty="0"/>
              <a:t>]</a:t>
            </a:r>
          </a:p>
          <a:p>
            <a:pPr marL="0" indent="0" algn="l" rtl="0">
              <a:buNone/>
            </a:pPr>
            <a:r>
              <a:rPr lang="en-US" sz="2000" dirty="0"/>
              <a:t>	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IL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2FC935-66BC-4DB0-AB12-FFF796AD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42D2-5309-4D50-975F-6C314EB426B7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203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C073-C648-4D83-90AA-E411BDF9A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21" y="1540189"/>
            <a:ext cx="8915400" cy="3777622"/>
          </a:xfrm>
        </p:spPr>
        <p:txBody>
          <a:bodyPr/>
          <a:lstStyle/>
          <a:p>
            <a:pPr algn="l" rtl="0"/>
            <a:r>
              <a:rPr lang="en-US" dirty="0"/>
              <a:t>Similar to MTSP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199ED1-441F-4176-8C55-2B259379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37510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Our Solution 1</a:t>
            </a:r>
            <a:endParaRPr lang="en-IL" b="1" dirty="0"/>
          </a:p>
        </p:txBody>
      </p:sp>
      <p:pic>
        <p:nvPicPr>
          <p:cNvPr id="1028" name="Picture 4" descr="Schematic diagram of the multiple traveling salesman problem (MTSP). |  Download Scientific Diagram">
            <a:extLst>
              <a:ext uri="{FF2B5EF4-FFF2-40B4-BE49-F238E27FC236}">
                <a16:creationId xmlns:a16="http://schemas.microsoft.com/office/drawing/2014/main" id="{5BFF14AB-06B1-49A9-9539-834862CD3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272" y="1896611"/>
            <a:ext cx="809625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C0CDC1-ED4F-47AD-B5A1-74DAFB92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42D2-5309-4D50-975F-6C314EB426B7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57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23C45E9C-1CC6-4FC8-A7BB-4884660D1179}"/>
              </a:ext>
            </a:extLst>
          </p:cNvPr>
          <p:cNvSpPr/>
          <p:nvPr/>
        </p:nvSpPr>
        <p:spPr>
          <a:xfrm>
            <a:off x="8143291" y="202942"/>
            <a:ext cx="2528596" cy="877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 chromosome coding, each gene as target + evaluate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35BC4B78-A98B-4511-AC82-EC4886D8305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407589" y="1080019"/>
            <a:ext cx="2332" cy="29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מלבן 6">
            <a:extLst>
              <a:ext uri="{FF2B5EF4-FFF2-40B4-BE49-F238E27FC236}">
                <a16:creationId xmlns:a16="http://schemas.microsoft.com/office/drawing/2014/main" id="{C4D884A0-9ED6-4A90-B036-99649822BE10}"/>
              </a:ext>
            </a:extLst>
          </p:cNvPr>
          <p:cNvSpPr/>
          <p:nvPr/>
        </p:nvSpPr>
        <p:spPr>
          <a:xfrm>
            <a:off x="8143291" y="2252175"/>
            <a:ext cx="2528596" cy="877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</a:rPr>
              <a:t>T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wo-point Swap crossover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45F474EB-9E61-4C71-9B85-38FEEB10C953}"/>
              </a:ext>
            </a:extLst>
          </p:cNvPr>
          <p:cNvCxnSpPr>
            <a:cxnSpLocks/>
          </p:cNvCxnSpPr>
          <p:nvPr/>
        </p:nvCxnSpPr>
        <p:spPr>
          <a:xfrm>
            <a:off x="9400591" y="3138582"/>
            <a:ext cx="1" cy="31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לבן 8">
            <a:extLst>
              <a:ext uri="{FF2B5EF4-FFF2-40B4-BE49-F238E27FC236}">
                <a16:creationId xmlns:a16="http://schemas.microsoft.com/office/drawing/2014/main" id="{B794878F-F4C8-4E30-8AC6-A99B5E99B4B1}"/>
              </a:ext>
            </a:extLst>
          </p:cNvPr>
          <p:cNvSpPr/>
          <p:nvPr/>
        </p:nvSpPr>
        <p:spPr>
          <a:xfrm>
            <a:off x="8136294" y="3484983"/>
            <a:ext cx="2528596" cy="877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nsertion and swap mutation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1C59FA9E-AEEE-4C6C-874E-D7D252CB1F8F}"/>
              </a:ext>
            </a:extLst>
          </p:cNvPr>
          <p:cNvCxnSpPr>
            <a:cxnSpLocks/>
          </p:cNvCxnSpPr>
          <p:nvPr/>
        </p:nvCxnSpPr>
        <p:spPr>
          <a:xfrm>
            <a:off x="9407589" y="4362060"/>
            <a:ext cx="1" cy="28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מלבן 10">
            <a:extLst>
              <a:ext uri="{FF2B5EF4-FFF2-40B4-BE49-F238E27FC236}">
                <a16:creationId xmlns:a16="http://schemas.microsoft.com/office/drawing/2014/main" id="{552DA8CE-A68C-4401-B2E2-95D8C625EA76}"/>
              </a:ext>
            </a:extLst>
          </p:cNvPr>
          <p:cNvSpPr/>
          <p:nvPr/>
        </p:nvSpPr>
        <p:spPr>
          <a:xfrm>
            <a:off x="8136294" y="4655974"/>
            <a:ext cx="2528596" cy="746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Calibri" panose="020F0502020204030204" pitchFamily="34" charset="0"/>
              </a:rPr>
              <a:t>Evaluate by fitness function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2" name="יהלום 11">
            <a:extLst>
              <a:ext uri="{FF2B5EF4-FFF2-40B4-BE49-F238E27FC236}">
                <a16:creationId xmlns:a16="http://schemas.microsoft.com/office/drawing/2014/main" id="{2EF5C00D-EF86-4475-8EB5-7D3AE29E0581}"/>
              </a:ext>
            </a:extLst>
          </p:cNvPr>
          <p:cNvSpPr/>
          <p:nvPr/>
        </p:nvSpPr>
        <p:spPr>
          <a:xfrm>
            <a:off x="7795726" y="5589036"/>
            <a:ext cx="3209731" cy="113833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Reach iterations number ?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14" name="מחבר: מרפקי 13">
            <a:extLst>
              <a:ext uri="{FF2B5EF4-FFF2-40B4-BE49-F238E27FC236}">
                <a16:creationId xmlns:a16="http://schemas.microsoft.com/office/drawing/2014/main" id="{DE48ECB7-C2DA-4D29-9E24-66150D177FFA}"/>
              </a:ext>
            </a:extLst>
          </p:cNvPr>
          <p:cNvCxnSpPr>
            <a:cxnSpLocks/>
            <a:stCxn id="12" idx="3"/>
            <a:endCxn id="29" idx="3"/>
          </p:cNvCxnSpPr>
          <p:nvPr/>
        </p:nvCxnSpPr>
        <p:spPr>
          <a:xfrm flipH="1" flipV="1">
            <a:off x="10671887" y="1658517"/>
            <a:ext cx="333570" cy="4499687"/>
          </a:xfrm>
          <a:prstGeom prst="bentConnector3">
            <a:avLst>
              <a:gd name="adj1" fmla="val -685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מלבן 15">
            <a:extLst>
              <a:ext uri="{FF2B5EF4-FFF2-40B4-BE49-F238E27FC236}">
                <a16:creationId xmlns:a16="http://schemas.microsoft.com/office/drawing/2014/main" id="{DF0B36DC-7D5B-448A-BD98-03533062672D}"/>
              </a:ext>
            </a:extLst>
          </p:cNvPr>
          <p:cNvSpPr/>
          <p:nvPr/>
        </p:nvSpPr>
        <p:spPr>
          <a:xfrm>
            <a:off x="11165244" y="5812971"/>
            <a:ext cx="664807" cy="345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30A5704F-8B35-42BE-9308-C02BAA5F309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400592" y="5402423"/>
            <a:ext cx="0" cy="18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0BBA1830-E354-4B3B-AECB-0F931FD3EE3D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6848669" y="6158203"/>
            <a:ext cx="9470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מלבן 21">
            <a:extLst>
              <a:ext uri="{FF2B5EF4-FFF2-40B4-BE49-F238E27FC236}">
                <a16:creationId xmlns:a16="http://schemas.microsoft.com/office/drawing/2014/main" id="{832B7F07-6EEE-4F30-88C8-34B41E38EDB8}"/>
              </a:ext>
            </a:extLst>
          </p:cNvPr>
          <p:cNvSpPr/>
          <p:nvPr/>
        </p:nvSpPr>
        <p:spPr>
          <a:xfrm>
            <a:off x="6971132" y="5812971"/>
            <a:ext cx="664807" cy="345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620F338-E268-4741-AE08-B5BCEBE2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01257"/>
            <a:ext cx="3463689" cy="1280890"/>
          </a:xfrm>
        </p:spPr>
        <p:txBody>
          <a:bodyPr/>
          <a:lstStyle/>
          <a:p>
            <a:r>
              <a:rPr lang="en-US" b="1" dirty="0"/>
              <a:t>Our Solution 2</a:t>
            </a:r>
            <a:endParaRPr lang="en-IL" b="1" dirty="0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EA313CBB-2A6D-471F-BD72-534659B022EF}"/>
              </a:ext>
            </a:extLst>
          </p:cNvPr>
          <p:cNvSpPr/>
          <p:nvPr/>
        </p:nvSpPr>
        <p:spPr>
          <a:xfrm>
            <a:off x="8143291" y="1373933"/>
            <a:ext cx="2528596" cy="569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Selection : rank</a:t>
            </a:r>
            <a:r>
              <a:rPr lang="en-US" sz="1800" dirty="0">
                <a:solidFill>
                  <a:schemeClr val="tx1"/>
                </a:solidFill>
              </a:rPr>
              <a:t> Roulette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8076B5D6-8C1A-44F6-B016-215DB48F5DF2}"/>
              </a:ext>
            </a:extLst>
          </p:cNvPr>
          <p:cNvCxnSpPr>
            <a:cxnSpLocks/>
          </p:cNvCxnSpPr>
          <p:nvPr/>
        </p:nvCxnSpPr>
        <p:spPr>
          <a:xfrm>
            <a:off x="9400591" y="1953012"/>
            <a:ext cx="2332" cy="29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D2774BC-AE21-4DF6-8CA2-FC727F685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72" y="1658516"/>
            <a:ext cx="6031041" cy="4126462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Second Algorithm : GA for path planning</a:t>
            </a:r>
          </a:p>
          <a:p>
            <a:pPr algn="l" rtl="0"/>
            <a:r>
              <a:rPr lang="en-US" sz="2000" dirty="0"/>
              <a:t>Purpose :</a:t>
            </a:r>
          </a:p>
          <a:p>
            <a:pPr marL="0" indent="0" algn="l" rtl="0">
              <a:buNone/>
            </a:pPr>
            <a:r>
              <a:rPr lang="en-US" sz="2000" dirty="0"/>
              <a:t>	Compute the UAVs Optimal paths</a:t>
            </a:r>
          </a:p>
          <a:p>
            <a:pPr algn="l" rtl="0"/>
            <a:r>
              <a:rPr lang="en-US" sz="2000" dirty="0"/>
              <a:t>Special Operators:</a:t>
            </a:r>
          </a:p>
          <a:p>
            <a:pPr marL="0" indent="0" algn="l" rtl="0">
              <a:buNone/>
            </a:pPr>
            <a:r>
              <a:rPr lang="en-US" sz="2000" dirty="0"/>
              <a:t>	Multi chromosome coding</a:t>
            </a:r>
          </a:p>
          <a:p>
            <a:pPr marL="0" indent="0" algn="l" rtl="0">
              <a:buNone/>
            </a:pPr>
            <a:r>
              <a:rPr lang="en-US" sz="2000" dirty="0">
                <a:ea typeface="Calibri" panose="020F0502020204030204" pitchFamily="34" charset="0"/>
              </a:rPr>
              <a:t>	M</a:t>
            </a:r>
            <a:r>
              <a:rPr lang="en-US" sz="2000" dirty="0">
                <a:effectLst/>
                <a:ea typeface="Calibri" panose="020F0502020204030204" pitchFamily="34" charset="0"/>
              </a:rPr>
              <a:t>ean-variance as Fitness function</a:t>
            </a:r>
            <a:endParaRPr lang="en-US" sz="2000" dirty="0"/>
          </a:p>
          <a:p>
            <a:pPr marL="0" indent="0" algn="l" rtl="0">
              <a:buNone/>
            </a:pPr>
            <a:r>
              <a:rPr lang="en-US" sz="2000" dirty="0"/>
              <a:t>	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en-IL" sz="2000" dirty="0"/>
          </a:p>
        </p:txBody>
      </p:sp>
      <p:pic>
        <p:nvPicPr>
          <p:cNvPr id="20" name="תמונה 19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EAE2BFD7-836A-4F24-AAF3-73DC40CA2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05" y="4799208"/>
            <a:ext cx="4296749" cy="16489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DCC3F5-E1EA-4D5A-87A5-B27E64A3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42D2-5309-4D50-975F-6C314EB426B7}" type="slidenum">
              <a:rPr lang="he-IL" smtClean="0"/>
              <a:t>14</a:t>
            </a:fld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4F0A490-B711-4BBE-A471-F0144991D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083" y="4782539"/>
            <a:ext cx="2528596" cy="1721643"/>
          </a:xfrm>
          <a:prstGeom prst="rect">
            <a:avLst/>
          </a:prstGeom>
        </p:spPr>
      </p:pic>
      <p:sp>
        <p:nvSpPr>
          <p:cNvPr id="13" name="מלבן 12">
            <a:extLst>
              <a:ext uri="{FF2B5EF4-FFF2-40B4-BE49-F238E27FC236}">
                <a16:creationId xmlns:a16="http://schemas.microsoft.com/office/drawing/2014/main" id="{3C47DC31-1942-45C9-AE0A-C1AC363D374B}"/>
              </a:ext>
            </a:extLst>
          </p:cNvPr>
          <p:cNvSpPr/>
          <p:nvPr/>
        </p:nvSpPr>
        <p:spPr>
          <a:xfrm>
            <a:off x="6475445" y="5701004"/>
            <a:ext cx="229765" cy="251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9</a:t>
            </a:r>
            <a:endParaRPr lang="he-IL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817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D030-6526-4280-B7AF-46E333BEB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82165"/>
            <a:ext cx="8911687" cy="1280890"/>
          </a:xfrm>
        </p:spPr>
        <p:txBody>
          <a:bodyPr/>
          <a:lstStyle/>
          <a:p>
            <a:pPr algn="ctr" rtl="0"/>
            <a:r>
              <a:rPr lang="en-US" b="1" dirty="0"/>
              <a:t>Expected achievements</a:t>
            </a:r>
            <a:r>
              <a:rPr lang="en-US" b="1" dirty="0">
                <a:solidFill>
                  <a:schemeClr val="tx1"/>
                </a:solidFill>
              </a:rPr>
              <a:t> and </a:t>
            </a:r>
            <a:r>
              <a:rPr lang="en-US" b="1" dirty="0"/>
              <a:t>Implementation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9F373-6969-4CB5-8E8C-40713D23B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8699" y="2133599"/>
            <a:ext cx="8915400" cy="4325923"/>
          </a:xfrm>
        </p:spPr>
        <p:txBody>
          <a:bodyPr>
            <a:normAutofit/>
          </a:bodyPr>
          <a:lstStyle/>
          <a:p>
            <a:pPr algn="just" rtl="0"/>
            <a:r>
              <a:rPr lang="en-US" sz="2000" dirty="0"/>
              <a:t>Expected achievements:</a:t>
            </a:r>
          </a:p>
          <a:p>
            <a:pPr marL="342900" lvl="0" indent="-342900" algn="just" rtl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correct and accurate paths for UAVs that cover all the targets.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 rtl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reduce the iterations number of the two sub algorithms we improving compared with the two sub algorithms proposed by Lin Li research, by changing and improving GA operators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/>
          </a:p>
          <a:p>
            <a:pPr algn="just" rtl="0"/>
            <a:r>
              <a:rPr lang="en-US" sz="2000" dirty="0"/>
              <a:t>Implementation :</a:t>
            </a:r>
          </a:p>
          <a:p>
            <a:pPr marL="0" indent="0" algn="just" rtl="0">
              <a:buNone/>
            </a:pPr>
            <a:r>
              <a:rPr lang="en-US" sz="2000" dirty="0"/>
              <a:t>	Java Coding</a:t>
            </a:r>
          </a:p>
          <a:p>
            <a:pPr marL="0" indent="0" algn="just" rtl="0">
              <a:buNone/>
            </a:pPr>
            <a:r>
              <a:rPr lang="en-US" sz="2000" dirty="0"/>
              <a:t> 	Testing</a:t>
            </a:r>
          </a:p>
          <a:p>
            <a:pPr marL="0" indent="0" algn="just" rtl="0">
              <a:buNone/>
            </a:pPr>
            <a:r>
              <a:rPr lang="en-US" sz="2000" dirty="0"/>
              <a:t> 	Validation by comparing</a:t>
            </a:r>
          </a:p>
          <a:p>
            <a:pPr marL="0" indent="0" algn="just" rtl="0">
              <a:buNone/>
            </a:pPr>
            <a:endParaRPr lang="en-US" sz="2000" dirty="0"/>
          </a:p>
          <a:p>
            <a:pPr marL="0" indent="0" algn="just" rtl="0">
              <a:buNone/>
            </a:pPr>
            <a:endParaRPr lang="en-US" sz="2000" dirty="0"/>
          </a:p>
          <a:p>
            <a:pPr marL="0" indent="0" algn="just" rtl="0">
              <a:buNone/>
            </a:pPr>
            <a:endParaRPr lang="en-IL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4C604-2BA6-4777-8271-D7F5FFF1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42D2-5309-4D50-975F-6C314EB426B7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935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2C477E-046F-4E72-956F-235F9F9E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515" y="82935"/>
            <a:ext cx="8911687" cy="1280890"/>
          </a:xfrm>
        </p:spPr>
        <p:txBody>
          <a:bodyPr>
            <a:normAutofit/>
          </a:bodyPr>
          <a:lstStyle/>
          <a:p>
            <a:pPr algn="ctr" rtl="0"/>
            <a:r>
              <a:rPr lang="en-US" b="1" dirty="0">
                <a:effectLst/>
                <a:latin typeface="+mn-lt"/>
                <a:ea typeface="Calibri" panose="020F0502020204030204" pitchFamily="34" charset="0"/>
              </a:rPr>
              <a:t>UML DIAGRAMS</a:t>
            </a:r>
            <a:endParaRPr lang="he-IL" sz="6000" b="1" dirty="0">
              <a:latin typeface="+mn-lt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E0F16F6-0882-42BE-B40A-189BDF008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42" y="1054359"/>
            <a:ext cx="9442578" cy="56450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A2E798-60EF-496F-9A69-77825FA5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42D2-5309-4D50-975F-6C314EB426B7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2627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285A7A4D-F950-47A6-8CE0-E103C222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250" y="82935"/>
            <a:ext cx="8911687" cy="1280890"/>
          </a:xfrm>
        </p:spPr>
        <p:txBody>
          <a:bodyPr>
            <a:normAutofit/>
          </a:bodyPr>
          <a:lstStyle/>
          <a:p>
            <a:pPr algn="ctr" rtl="0"/>
            <a:r>
              <a:rPr lang="en-US" b="1" dirty="0">
                <a:effectLst/>
                <a:latin typeface="+mn-lt"/>
                <a:ea typeface="Calibri" panose="020F0502020204030204" pitchFamily="34" charset="0"/>
              </a:rPr>
              <a:t>UML DIAGRAMS</a:t>
            </a:r>
            <a:endParaRPr lang="he-IL" sz="6000" b="1" dirty="0">
              <a:latin typeface="+mn-lt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D5A4187-074B-4C9B-AF6B-03EB175D5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98" y="942392"/>
            <a:ext cx="9153330" cy="55983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F380FB-C3FA-493B-9FF3-92C3BEBA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42D2-5309-4D50-975F-6C314EB426B7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408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F8DB-28BB-4653-9369-2ECC2ED08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7200" b="1" i="0" kern="1200" dirty="0"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0A08A3A1-F46E-48F0-99F7-7A0C1C865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9FB245-E96A-4D2D-88AE-901B3B96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42D2-5309-4D50-975F-6C314EB426B7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25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01FB-C906-44E6-8389-88AAC862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735" y="0"/>
            <a:ext cx="8911687" cy="1280890"/>
          </a:xfrm>
        </p:spPr>
        <p:txBody>
          <a:bodyPr/>
          <a:lstStyle/>
          <a:p>
            <a:pPr algn="ctr" rtl="0"/>
            <a:r>
              <a:rPr lang="en-US" b="1" dirty="0">
                <a:solidFill>
                  <a:schemeClr val="tx1"/>
                </a:solidFill>
              </a:rPr>
              <a:t>UAVs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7E5E-9BF2-4F9B-9A17-D9C5ED32B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617" y="1144555"/>
            <a:ext cx="10551844" cy="5508172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UAV:</a:t>
            </a:r>
          </a:p>
          <a:p>
            <a:pPr marL="0" indent="0" algn="l" rtl="0">
              <a:buNone/>
            </a:pPr>
            <a:r>
              <a:rPr lang="en-US" sz="2000" dirty="0"/>
              <a:t>	An </a:t>
            </a:r>
            <a:r>
              <a:rPr lang="en-US" sz="2000" b="1" dirty="0"/>
              <a:t>unmanned aerial vehicle</a:t>
            </a:r>
            <a:r>
              <a:rPr lang="en-US" sz="2000" dirty="0"/>
              <a:t> (</a:t>
            </a:r>
            <a:r>
              <a:rPr lang="en-US" sz="2000" b="1" dirty="0"/>
              <a:t>UAV</a:t>
            </a:r>
            <a:r>
              <a:rPr lang="en-US" sz="2000" dirty="0"/>
              <a:t>), is an aircraft without any human physical 	intervention</a:t>
            </a:r>
          </a:p>
          <a:p>
            <a:pPr algn="l" rtl="0"/>
            <a:r>
              <a:rPr lang="en-US" sz="2000" dirty="0"/>
              <a:t>Uses:</a:t>
            </a:r>
          </a:p>
          <a:p>
            <a:pPr marL="0" indent="0" algn="l" rtl="0">
              <a:buNone/>
            </a:pPr>
            <a:r>
              <a:rPr lang="en-US" sz="2000" dirty="0"/>
              <a:t>	 Military, Research, Rescue </a:t>
            </a:r>
          </a:p>
          <a:p>
            <a:pPr algn="l" rtl="0"/>
            <a:r>
              <a:rPr lang="en-US" sz="2000" dirty="0"/>
              <a:t>Types:</a:t>
            </a:r>
          </a:p>
          <a:p>
            <a:pPr marL="0" indent="0" algn="l" rtl="0">
              <a:buNone/>
            </a:pPr>
            <a:r>
              <a:rPr lang="en-US" sz="2000" dirty="0"/>
              <a:t>	Size, Sensors, Power </a:t>
            </a:r>
          </a:p>
          <a:p>
            <a:pPr algn="l" rtl="0"/>
            <a:r>
              <a:rPr lang="en-US" sz="2000" dirty="0"/>
              <a:t>Challenges:</a:t>
            </a:r>
          </a:p>
          <a:p>
            <a:pPr marL="0" indent="0" algn="l" rtl="0">
              <a:buNone/>
            </a:pPr>
            <a:r>
              <a:rPr lang="en-US" sz="2000" dirty="0"/>
              <a:t>	 Meeting the requirements of the tasks</a:t>
            </a:r>
          </a:p>
          <a:p>
            <a:pPr marL="0" indent="0" algn="l" rtl="0">
              <a:buNone/>
            </a:pPr>
            <a:r>
              <a:rPr lang="en-US" sz="2000" dirty="0"/>
              <a:t>	 Hiding from radars</a:t>
            </a:r>
          </a:p>
          <a:p>
            <a:pPr algn="l" rtl="0"/>
            <a:r>
              <a:rPr lang="en-US" sz="2000" dirty="0"/>
              <a:t>Limitation:</a:t>
            </a:r>
          </a:p>
          <a:p>
            <a:pPr marL="0" indent="0" algn="l" rtl="0">
              <a:buNone/>
            </a:pPr>
            <a:r>
              <a:rPr lang="en-US" sz="2000" dirty="0"/>
              <a:t>	 Flight Hight, Speed, Life-Power</a:t>
            </a:r>
          </a:p>
        </p:txBody>
      </p:sp>
      <p:pic>
        <p:nvPicPr>
          <p:cNvPr id="5" name="תמונה 4" descr="תמונה שמכילה שמים, תובלה, חוץ, אווירון&#10;&#10;התיאור נוצר באופן אוטומטי">
            <a:extLst>
              <a:ext uri="{FF2B5EF4-FFF2-40B4-BE49-F238E27FC236}">
                <a16:creationId xmlns:a16="http://schemas.microsoft.com/office/drawing/2014/main" id="{B5CAC2BA-752D-4840-98DA-FAC486DF6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51" y="2323458"/>
            <a:ext cx="5623249" cy="45345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9D251-8735-45E4-AECD-671ABACA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42D2-5309-4D50-975F-6C314EB426B7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659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581DE4-55B6-4DD8-BB58-5888624A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66" y="0"/>
            <a:ext cx="10277217" cy="1622321"/>
          </a:xfrm>
        </p:spPr>
        <p:txBody>
          <a:bodyPr>
            <a:normAutofit/>
          </a:bodyPr>
          <a:lstStyle/>
          <a:p>
            <a:pPr algn="ctr" rtl="0"/>
            <a:r>
              <a:rPr lang="en-US" dirty="0"/>
              <a:t>UAVs Path Planning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1FC6DE0-A71B-4DBB-9EDD-83F7689677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2625" y="1057871"/>
                <a:ext cx="11234608" cy="5417574"/>
              </a:xfrm>
            </p:spPr>
            <p:txBody>
              <a:bodyPr>
                <a:noAutofit/>
              </a:bodyPr>
              <a:lstStyle/>
              <a:p>
                <a:pPr marL="0" marR="0" algn="l" rtl="0"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Calibri" panose="020F0502020204030204" pitchFamily="34" charset="0"/>
                  </a:rPr>
                  <a:t>Purpose of the route:</a:t>
                </a:r>
              </a:p>
              <a:p>
                <a:pPr marL="0" marR="0" indent="0" algn="l" rtl="0"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Calibri" panose="020F0502020204030204" pitchFamily="34" charset="0"/>
                  </a:rPr>
                  <a:t>	Shortest, covering all targets, minimal costs</a:t>
                </a:r>
              </a:p>
              <a:p>
                <a:pPr marL="0" marR="0" algn="l" rtl="0"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Challanges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marR="0" indent="0" algn="l" rtl="0"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Safety</a:t>
                </a:r>
              </a:p>
              <a:p>
                <a:pPr marL="0" marR="0" indent="0" algn="l" rtl="0"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Physical feasibility</a:t>
                </a:r>
              </a:p>
              <a:p>
                <a:pPr marL="0" marR="0" indent="0" algn="l" rtl="0"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Performance of the mission </a:t>
                </a:r>
              </a:p>
              <a:p>
                <a:pPr marL="0" marR="0" indent="0" algn="l" rtl="0"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Real-time implementation</a:t>
                </a:r>
              </a:p>
              <a:p>
                <a:pPr marL="0" marR="0" algn="l" rtl="0"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chemeClr val="tx1"/>
                    </a:solidFill>
                  </a:rPr>
                  <a:t>Online and Offline :</a:t>
                </a:r>
              </a:p>
              <a:p>
                <a:pPr marL="0" marR="0" indent="0" algn="l" rtl="0"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 Obstacle and threat constraints</a:t>
                </a:r>
              </a:p>
              <a:p>
                <a:pPr marL="0" marR="0" algn="l" rtl="0"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chemeClr val="tx1"/>
                    </a:solidFill>
                  </a:rPr>
                  <a:t>Environment: </a:t>
                </a:r>
              </a:p>
              <a:p>
                <a:pPr marL="0" marR="0" indent="0" algn="l" rtl="0"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2D and 3D </a:t>
                </a:r>
              </a:p>
              <a:p>
                <a:pPr marL="0" marR="0" algn="l" rtl="0"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chemeClr val="tx1"/>
                    </a:solidFill>
                  </a:rPr>
                  <a:t>Algorithms for path planning:</a:t>
                </a:r>
              </a:p>
              <a:p>
                <a:pPr marL="0" marR="0" indent="0" algn="l" rtl="0"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GA , A* and DWA, Q learning  </a:t>
                </a:r>
                <a:endParaRPr lang="en-IL" sz="2000" dirty="0">
                  <a:solidFill>
                    <a:schemeClr val="tx1"/>
                  </a:solidFill>
                </a:endParaRPr>
              </a:p>
              <a:p>
                <a:pPr marL="0" marR="0" indent="0" algn="l" rtl="0"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IL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1FC6DE0-A71B-4DBB-9EDD-83F768967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2625" y="1057871"/>
                <a:ext cx="11234608" cy="5417574"/>
              </a:xfrm>
              <a:blipFill>
                <a:blip r:embed="rId2"/>
                <a:stretch>
                  <a:fillRect l="-543" t="-6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תמונה 2">
            <a:extLst>
              <a:ext uri="{FF2B5EF4-FFF2-40B4-BE49-F238E27FC236}">
                <a16:creationId xmlns:a16="http://schemas.microsoft.com/office/drawing/2014/main" id="{8B68BCC2-771B-4359-8621-4EF99099D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588" y="1914840"/>
            <a:ext cx="6023607" cy="47192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FB810-46F8-4D7C-891A-9E2380C9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42D2-5309-4D50-975F-6C314EB426B7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848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8699-5D0F-45F0-9374-0F21C7FB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10" y="634181"/>
            <a:ext cx="4166510" cy="1622321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Genetic Algorithm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42B1-3970-4DC8-A569-289148C62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018" y="1988192"/>
            <a:ext cx="4166509" cy="4869808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2000" dirty="0"/>
              <a:t>Definition:</a:t>
            </a:r>
          </a:p>
          <a:p>
            <a:pPr marL="0" indent="0" algn="l" rtl="0">
              <a:buNone/>
            </a:pPr>
            <a:r>
              <a:rPr lang="en-US" sz="2000" dirty="0"/>
              <a:t>Is a metaheuristic optimization algorithm that is inspired from the natural selection</a:t>
            </a:r>
          </a:p>
          <a:p>
            <a:pPr algn="l" rtl="0"/>
            <a:r>
              <a:rPr lang="en-US" sz="2000" dirty="0"/>
              <a:t>Why GA:</a:t>
            </a:r>
          </a:p>
          <a:p>
            <a:pPr marL="0" indent="0" algn="l" rtl="0">
              <a:buNone/>
            </a:pPr>
            <a:r>
              <a:rPr lang="en-US" sz="2000" dirty="0"/>
              <a:t>Many variants of genetic algorithm have been developed and applied to a wide range of optimization problems</a:t>
            </a:r>
          </a:p>
          <a:p>
            <a:pPr algn="l" rtl="0"/>
            <a:r>
              <a:rPr lang="en-US" sz="2000" dirty="0"/>
              <a:t>Operators:</a:t>
            </a:r>
          </a:p>
          <a:p>
            <a:pPr marL="0" indent="0" algn="l" rtl="0">
              <a:buNone/>
            </a:pPr>
            <a:r>
              <a:rPr lang="en-US" sz="2000" dirty="0"/>
              <a:t>Inspired from biological evolution process, for making new population </a:t>
            </a:r>
            <a:endParaRPr lang="en-IL" sz="24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02DF0BC-FAA6-4E70-ADBE-CD50832AF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0"/>
            <a:ext cx="6098008" cy="6858000"/>
          </a:xfrm>
          <a:prstGeom prst="rect">
            <a:avLst/>
          </a:prstGeom>
          <a:effectLst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1EE4E-810F-42DD-BB74-9E0F7B4F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42D2-5309-4D50-975F-6C314EB426B7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167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09F911-71C9-4E67-9152-A25090910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714" y="1599745"/>
            <a:ext cx="8915400" cy="4763729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The solutions (individuals) must be encoded in a particular bit string to be treated.</a:t>
            </a:r>
          </a:p>
          <a:p>
            <a:pPr algn="l" rtl="0"/>
            <a:r>
              <a:rPr lang="en-US" sz="2000" dirty="0"/>
              <a:t>The encoding types are differentiated according to the problem domain.</a:t>
            </a:r>
          </a:p>
          <a:p>
            <a:pPr algn="l" rtl="0"/>
            <a:r>
              <a:rPr lang="en-US" sz="2000" dirty="0"/>
              <a:t>Some of encoding types:</a:t>
            </a:r>
          </a:p>
          <a:p>
            <a:pPr marL="0" indent="0" algn="l" rtl="0">
              <a:buNone/>
            </a:pPr>
            <a:r>
              <a:rPr lang="en-US" sz="2000" dirty="0"/>
              <a:t>	Binary-coded individuals</a:t>
            </a:r>
          </a:p>
          <a:p>
            <a:pPr marL="0" indent="0" algn="l" rtl="0">
              <a:buNone/>
            </a:pPr>
            <a:r>
              <a:rPr lang="en-US" sz="2000" dirty="0"/>
              <a:t>	Octal-coded individuals</a:t>
            </a:r>
            <a:endParaRPr lang="he-IL" sz="2000" dirty="0"/>
          </a:p>
          <a:p>
            <a:pPr marL="0" indent="0" algn="l" rtl="0">
              <a:buNone/>
            </a:pPr>
            <a:r>
              <a:rPr lang="en-US" sz="2000" dirty="0"/>
              <a:t>	Value-coded individuals</a:t>
            </a:r>
          </a:p>
          <a:p>
            <a:pPr algn="l" rtl="0"/>
            <a:r>
              <a:rPr lang="en-US" sz="2000" dirty="0"/>
              <a:t>Each allele or gene represents</a:t>
            </a:r>
          </a:p>
          <a:p>
            <a:pPr marL="0" indent="0" algn="l" rtl="0">
              <a:buNone/>
            </a:pPr>
            <a:r>
              <a:rPr lang="en-US" sz="2000" dirty="0"/>
              <a:t>     characteristics of the solution.</a:t>
            </a:r>
            <a:endParaRPr lang="he-IL" sz="2000" dirty="0"/>
          </a:p>
          <a:p>
            <a:pPr algn="l" rtl="0"/>
            <a:endParaRPr lang="he-IL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82FD2C-5F4F-48A3-AAFA-86A8B658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12" y="634181"/>
            <a:ext cx="6982006" cy="1622321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Genetic Algorithm – Encoding</a:t>
            </a:r>
            <a:endParaRPr lang="en-IL" b="1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A44186A-4454-4FCA-95AB-A214D229D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345" y="2836508"/>
            <a:ext cx="6096000" cy="296713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C50B63-9139-4F9B-B450-909A3AF7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42D2-5309-4D50-975F-6C314EB426B7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165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0DCFCAB-DEF9-4199-A7A0-926B46F600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4346" y="2296907"/>
                <a:ext cx="8915400" cy="4337158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2000" dirty="0"/>
                  <a:t>Fitness function is a function which takes a candidate solution to the problem as input and produces as output how “fit” or how “good” (evaluate) the solution is</a:t>
                </a:r>
              </a:p>
              <a:p>
                <a:pPr marL="0" indent="0" algn="l" rtl="0">
                  <a:buNone/>
                </a:pPr>
                <a:endParaRPr lang="en-US" sz="2000" dirty="0"/>
              </a:p>
              <a:p>
                <a:pPr algn="l" rtl="0"/>
                <a:r>
                  <a:rPr lang="en-US" sz="2000" dirty="0"/>
                  <a:t>The choice of fitness function depend on a problem that need to be solve and the constraints </a:t>
                </a:r>
              </a:p>
              <a:p>
                <a:pPr algn="l" rtl="0"/>
                <a:endParaRPr lang="en-US" sz="2000" dirty="0"/>
              </a:p>
              <a:p>
                <a:pPr algn="l" rtl="0"/>
                <a:r>
                  <a:rPr lang="en-US" sz="2000" dirty="0"/>
                  <a:t>For example: </a:t>
                </a:r>
                <a14:m>
                  <m:oMath xmlns:m="http://schemas.openxmlformats.org/officeDocument/2006/math">
                    <m:r>
                      <a:rPr lang="pt-B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 , in range [-10,7]</a:t>
                </a:r>
              </a:p>
              <a:p>
                <a:pPr marL="0" indent="0" algn="l" rtl="0">
                  <a:buNone/>
                </a:pPr>
                <a:r>
                  <a:rPr lang="en-US" sz="2000" dirty="0"/>
                  <a:t>	for which x we get the maximum value of </a:t>
                </a:r>
                <a14:m>
                  <m:oMath xmlns:m="http://schemas.openxmlformats.org/officeDocument/2006/math">
                    <m:r>
                      <a:rPr lang="pt-B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?</a:t>
                </a:r>
                <a:endParaRPr lang="he-IL" sz="2000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0DCFCAB-DEF9-4199-A7A0-926B46F600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4346" y="2296907"/>
                <a:ext cx="8915400" cy="4337158"/>
              </a:xfrm>
              <a:blipFill>
                <a:blip r:embed="rId2"/>
                <a:stretch>
                  <a:fillRect l="-615" t="-844" r="-116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0EA1D5C-6AED-4BA0-8A5D-A75D337B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802" y="456899"/>
            <a:ext cx="7560504" cy="1622321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Genetic Algorithm – Evaluate Based On Fitness Function</a:t>
            </a:r>
            <a:endParaRPr lang="en-IL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0E69EB-F5C3-4629-908C-75BBBDAB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42D2-5309-4D50-975F-6C314EB426B7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952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666BDF-68B1-4BFC-94C6-30CBF2AF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380" y="1620415"/>
            <a:ext cx="8915400" cy="5134947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The first operator applied on a solutions 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Selection determines whether the chromosome will participate in the next step of the algorithm or not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000" dirty="0"/>
              <a:t>Well known selection techniques are :</a:t>
            </a:r>
          </a:p>
          <a:p>
            <a:pPr marL="0" indent="0" algn="l" rtl="0">
              <a:buNone/>
            </a:pPr>
            <a:r>
              <a:rPr lang="en-US" sz="2000" dirty="0"/>
              <a:t>	Roulette wheel </a:t>
            </a:r>
          </a:p>
          <a:p>
            <a:pPr marL="0" indent="0" algn="l" rtl="0">
              <a:buNone/>
            </a:pPr>
            <a:r>
              <a:rPr lang="en-US" sz="2000" dirty="0"/>
              <a:t>	Rank Roulette wheel </a:t>
            </a:r>
          </a:p>
          <a:p>
            <a:pPr marL="0" indent="0" algn="l" rtl="0">
              <a:buNone/>
            </a:pPr>
            <a:r>
              <a:rPr lang="en-US" sz="2000" dirty="0"/>
              <a:t>	Boltzmann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E94882-EE0B-4D80-9211-A31C1F58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802" y="456899"/>
            <a:ext cx="6982006" cy="1622321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Genetic Algorithm – Selection</a:t>
            </a:r>
            <a:endParaRPr lang="en-IL" b="1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399ED40-B5AE-4294-8948-7E1C01250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55" y="3238604"/>
            <a:ext cx="5775649" cy="351675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824DB2-DEE8-470C-A634-0D404609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42D2-5309-4D50-975F-6C314EB426B7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454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4403CC6-BDED-465B-AAA7-56450B83E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082" y="1689141"/>
            <a:ext cx="8915400" cy="471196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Crossover operators used to generate new offspring</a:t>
            </a:r>
          </a:p>
          <a:p>
            <a:pPr marL="0" indent="0" algn="l" rtl="0">
              <a:buNone/>
            </a:pPr>
            <a:r>
              <a:rPr lang="en-US" sz="2000" dirty="0"/>
              <a:t>      by combining the genetic information of two or more parents.</a:t>
            </a:r>
          </a:p>
          <a:p>
            <a:pPr marL="0" indent="0" algn="l" rtl="0">
              <a:buNone/>
            </a:pPr>
            <a:endParaRPr lang="en-US" sz="2000" dirty="0"/>
          </a:p>
          <a:p>
            <a:pPr algn="l" rtl="0"/>
            <a:r>
              <a:rPr lang="en-US" sz="2000" dirty="0"/>
              <a:t>The two chromosomes participating in the crossover operation are known as parent chromosomes and the resulting chromosome are known as children chromosomes.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Well-known crossover operators :</a:t>
            </a:r>
          </a:p>
          <a:p>
            <a:pPr marL="0" indent="0" algn="l" rtl="0">
              <a:buNone/>
            </a:pPr>
            <a:r>
              <a:rPr lang="en-US" sz="2000" dirty="0"/>
              <a:t>	Two-point crossover</a:t>
            </a:r>
          </a:p>
          <a:p>
            <a:pPr marL="0" indent="0" algn="l" rtl="0">
              <a:buNone/>
            </a:pPr>
            <a:r>
              <a:rPr lang="en-US" sz="2000" dirty="0"/>
              <a:t>	K-points crossover</a:t>
            </a:r>
          </a:p>
          <a:p>
            <a:pPr marL="0" indent="0" algn="l" rtl="0">
              <a:buNone/>
            </a:pPr>
            <a:r>
              <a:rPr lang="en-US" sz="2000" dirty="0"/>
              <a:t>	Order crossover</a:t>
            </a:r>
          </a:p>
          <a:p>
            <a:pPr marL="0" indent="0" algn="l" rtl="0">
              <a:buNone/>
            </a:pPr>
            <a:endParaRPr lang="he-IL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F73D09-D87E-4856-9F11-8FD1C79C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802" y="456899"/>
            <a:ext cx="6982006" cy="1622321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Genetic Algorithm – Crossover</a:t>
            </a:r>
            <a:endParaRPr lang="en-IL" b="1" dirty="0"/>
          </a:p>
        </p:txBody>
      </p:sp>
      <p:pic>
        <p:nvPicPr>
          <p:cNvPr id="6" name="תמונה 5" descr="תמונה שמכילה טקסט, שעון&#10;&#10;התיאור נוצר באופן אוטומטי">
            <a:extLst>
              <a:ext uri="{FF2B5EF4-FFF2-40B4-BE49-F238E27FC236}">
                <a16:creationId xmlns:a16="http://schemas.microsoft.com/office/drawing/2014/main" id="{E94074BA-CE3C-4264-94C1-8B5FC5FA3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591" y="4045121"/>
            <a:ext cx="6090434" cy="19139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AFA0A5-6317-47BF-87E6-F2088D88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42D2-5309-4D50-975F-6C314EB426B7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660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DC55CA-6D66-48A7-BFED-710F2F92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09"/>
            <a:ext cx="4479866" cy="1428625"/>
          </a:xfrm>
        </p:spPr>
        <p:txBody>
          <a:bodyPr>
            <a:normAutofit/>
          </a:bodyPr>
          <a:lstStyle/>
          <a:p>
            <a:pPr rtl="0"/>
            <a:r>
              <a:rPr lang="en-US" b="1" dirty="0"/>
              <a:t>Genetic Algorithm – Mutation</a:t>
            </a:r>
            <a:endParaRPr lang="en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5DA8640-C2F7-47C7-ABEB-7F8E4FF8C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4724400"/>
          </a:xfrm>
        </p:spPr>
        <p:txBody>
          <a:bodyPr>
            <a:normAutofit fontScale="92500" lnSpcReduction="20000"/>
          </a:bodyPr>
          <a:lstStyle/>
          <a:p>
            <a:pPr algn="l" rtl="0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</a:rPr>
              <a:t>Mutation operator adds new information in a random way to the chromosome .</a:t>
            </a:r>
          </a:p>
          <a:p>
            <a:pPr algn="l" rtl="0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</a:rPr>
              <a:t>Helps to avoid getting trapped at local optima. </a:t>
            </a:r>
          </a:p>
          <a:p>
            <a:pPr algn="l" rtl="0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algn="l" rtl="0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</a:rPr>
              <a:t>Maintains the genetic diversity from one population to the next one.</a:t>
            </a:r>
          </a:p>
          <a:p>
            <a:pPr algn="l" rtl="0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algn="l" rtl="0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</a:rPr>
              <a:t>Well-known mutation operators :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2000" dirty="0">
                <a:solidFill>
                  <a:srgbClr val="000000"/>
                </a:solidFill>
              </a:rPr>
              <a:t>	Displacement mutation 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2000" dirty="0">
                <a:solidFill>
                  <a:srgbClr val="000000"/>
                </a:solidFill>
              </a:rPr>
              <a:t>	Uniform mutation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2000" dirty="0">
                <a:solidFill>
                  <a:srgbClr val="000000"/>
                </a:solidFill>
              </a:rPr>
              <a:t>	Inversion mutation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algn="l" rtl="0">
              <a:lnSpc>
                <a:spcPct val="90000"/>
              </a:lnSpc>
            </a:pPr>
            <a:endParaRPr lang="he-IL" sz="2000" dirty="0">
              <a:solidFill>
                <a:srgbClr val="000000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118C9A7-B8D4-4256-8ED8-D510A1B54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1449499"/>
            <a:ext cx="5451627" cy="363896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D981F3-5EBF-4B25-8118-439FE7F5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42D2-5309-4D50-975F-6C314EB426B7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8043809"/>
      </p:ext>
    </p:extLst>
  </p:cSld>
  <p:clrMapOvr>
    <a:masterClrMapping/>
  </p:clrMapOvr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736</TotalTime>
  <Words>889</Words>
  <Application>Microsoft Office PowerPoint</Application>
  <PresentationFormat>מסך רחב</PresentationFormat>
  <Paragraphs>185</Paragraphs>
  <Slides>18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Wingdings 3</vt:lpstr>
      <vt:lpstr>עשן מתפתל</vt:lpstr>
      <vt:lpstr>מצגת של PowerPoint‏</vt:lpstr>
      <vt:lpstr>UAVs</vt:lpstr>
      <vt:lpstr>UAVs Path Planning</vt:lpstr>
      <vt:lpstr>Genetic Algorithm</vt:lpstr>
      <vt:lpstr>Genetic Algorithm – Encoding</vt:lpstr>
      <vt:lpstr>Genetic Algorithm – Evaluate Based On Fitness Function</vt:lpstr>
      <vt:lpstr>Genetic Algorithm – Selection</vt:lpstr>
      <vt:lpstr>Genetic Algorithm – Crossover</vt:lpstr>
      <vt:lpstr>Genetic Algorithm – Mutation</vt:lpstr>
      <vt:lpstr>The problem to be solved</vt:lpstr>
      <vt:lpstr>Our approach</vt:lpstr>
      <vt:lpstr>Our Solution 1</vt:lpstr>
      <vt:lpstr>Our Solution 1</vt:lpstr>
      <vt:lpstr>Our Solution 2</vt:lpstr>
      <vt:lpstr>Expected achievements and Implementation</vt:lpstr>
      <vt:lpstr>UML DIAGRAMS</vt:lpstr>
      <vt:lpstr>UML DIAGRAMS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ajwad</dc:creator>
  <cp:lastModifiedBy>ajwad</cp:lastModifiedBy>
  <cp:revision>329</cp:revision>
  <dcterms:created xsi:type="dcterms:W3CDTF">2022-01-03T09:09:46Z</dcterms:created>
  <dcterms:modified xsi:type="dcterms:W3CDTF">2022-01-09T21:13:20Z</dcterms:modified>
</cp:coreProperties>
</file>