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4" r:id="rId1"/>
  </p:sldMasterIdLst>
  <p:sldIdLst>
    <p:sldId id="256" r:id="rId2"/>
    <p:sldId id="257" r:id="rId3"/>
    <p:sldId id="262" r:id="rId4"/>
    <p:sldId id="272" r:id="rId5"/>
    <p:sldId id="263" r:id="rId6"/>
    <p:sldId id="264" r:id="rId7"/>
    <p:sldId id="275" r:id="rId8"/>
    <p:sldId id="273" r:id="rId9"/>
    <p:sldId id="265" r:id="rId10"/>
    <p:sldId id="274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DB92DD-9F38-4938-B6A5-809E6B669841}" v="6" dt="2021-12-22T13:34:26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7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wad Zidan" userId="2627bb84bdfc515a" providerId="LiveId" clId="{49DB92DD-9F38-4938-B6A5-809E6B669841}"/>
    <pc:docChg chg="undo custSel addSld delSld modSld">
      <pc:chgData name="Ajwad Zidan" userId="2627bb84bdfc515a" providerId="LiveId" clId="{49DB92DD-9F38-4938-B6A5-809E6B669841}" dt="2021-12-22T14:41:05.554" v="1104" actId="207"/>
      <pc:docMkLst>
        <pc:docMk/>
      </pc:docMkLst>
      <pc:sldChg chg="del">
        <pc:chgData name="Ajwad Zidan" userId="2627bb84bdfc515a" providerId="LiveId" clId="{49DB92DD-9F38-4938-B6A5-809E6B669841}" dt="2021-12-21T09:43:24.057" v="1" actId="2696"/>
        <pc:sldMkLst>
          <pc:docMk/>
          <pc:sldMk cId="590848720" sldId="258"/>
        </pc:sldMkLst>
      </pc:sldChg>
      <pc:sldChg chg="del">
        <pc:chgData name="Ajwad Zidan" userId="2627bb84bdfc515a" providerId="LiveId" clId="{49DB92DD-9F38-4938-B6A5-809E6B669841}" dt="2021-12-21T09:44:04.399" v="2" actId="2696"/>
        <pc:sldMkLst>
          <pc:docMk/>
          <pc:sldMk cId="1499438378" sldId="259"/>
        </pc:sldMkLst>
      </pc:sldChg>
      <pc:sldChg chg="del">
        <pc:chgData name="Ajwad Zidan" userId="2627bb84bdfc515a" providerId="LiveId" clId="{49DB92DD-9F38-4938-B6A5-809E6B669841}" dt="2021-12-21T09:43:24.057" v="1" actId="2696"/>
        <pc:sldMkLst>
          <pc:docMk/>
          <pc:sldMk cId="278909756" sldId="260"/>
        </pc:sldMkLst>
      </pc:sldChg>
      <pc:sldChg chg="del">
        <pc:chgData name="Ajwad Zidan" userId="2627bb84bdfc515a" providerId="LiveId" clId="{49DB92DD-9F38-4938-B6A5-809E6B669841}" dt="2021-12-21T09:44:04.399" v="2" actId="2696"/>
        <pc:sldMkLst>
          <pc:docMk/>
          <pc:sldMk cId="2101533908" sldId="261"/>
        </pc:sldMkLst>
      </pc:sldChg>
      <pc:sldChg chg="modSp mod">
        <pc:chgData name="Ajwad Zidan" userId="2627bb84bdfc515a" providerId="LiveId" clId="{49DB92DD-9F38-4938-B6A5-809E6B669841}" dt="2021-12-21T09:45:56.097" v="21" actId="20577"/>
        <pc:sldMkLst>
          <pc:docMk/>
          <pc:sldMk cId="3670576422" sldId="262"/>
        </pc:sldMkLst>
        <pc:spChg chg="mod">
          <ac:chgData name="Ajwad Zidan" userId="2627bb84bdfc515a" providerId="LiveId" clId="{49DB92DD-9F38-4938-B6A5-809E6B669841}" dt="2021-12-21T09:45:56.097" v="21" actId="20577"/>
          <ac:spMkLst>
            <pc:docMk/>
            <pc:sldMk cId="3670576422" sldId="262"/>
            <ac:spMk id="2" creationId="{E0DF952F-1E74-4FA4-A9A0-889E5F4D3852}"/>
          </ac:spMkLst>
        </pc:spChg>
        <pc:spChg chg="mod">
          <ac:chgData name="Ajwad Zidan" userId="2627bb84bdfc515a" providerId="LiveId" clId="{49DB92DD-9F38-4938-B6A5-809E6B669841}" dt="2021-12-21T09:45:15.749" v="18" actId="14100"/>
          <ac:spMkLst>
            <pc:docMk/>
            <pc:sldMk cId="3670576422" sldId="262"/>
            <ac:spMk id="3" creationId="{0EC3A9DB-AEA1-4967-9486-80B5E71732BA}"/>
          </ac:spMkLst>
        </pc:spChg>
      </pc:sldChg>
      <pc:sldChg chg="addSp delSp modSp mod">
        <pc:chgData name="Ajwad Zidan" userId="2627bb84bdfc515a" providerId="LiveId" clId="{49DB92DD-9F38-4938-B6A5-809E6B669841}" dt="2021-12-22T14:27:32.108" v="1088" actId="20577"/>
        <pc:sldMkLst>
          <pc:docMk/>
          <pc:sldMk cId="1943122610" sldId="265"/>
        </pc:sldMkLst>
        <pc:spChg chg="mod">
          <ac:chgData name="Ajwad Zidan" userId="2627bb84bdfc515a" providerId="LiveId" clId="{49DB92DD-9F38-4938-B6A5-809E6B669841}" dt="2021-12-21T09:52:29.969" v="86" actId="20577"/>
          <ac:spMkLst>
            <pc:docMk/>
            <pc:sldMk cId="1943122610" sldId="265"/>
            <ac:spMk id="2" creationId="{06D13465-4D98-4D5D-B27C-64420DF7A2F9}"/>
          </ac:spMkLst>
        </pc:spChg>
        <pc:spChg chg="add mod">
          <ac:chgData name="Ajwad Zidan" userId="2627bb84bdfc515a" providerId="LiveId" clId="{49DB92DD-9F38-4938-B6A5-809E6B669841}" dt="2021-12-22T14:27:32.108" v="1088" actId="20577"/>
          <ac:spMkLst>
            <pc:docMk/>
            <pc:sldMk cId="1943122610" sldId="265"/>
            <ac:spMk id="4" creationId="{266C7B89-75A2-4963-81E3-5CB6EBFAB6EA}"/>
          </ac:spMkLst>
        </pc:spChg>
        <pc:picChg chg="del">
          <ac:chgData name="Ajwad Zidan" userId="2627bb84bdfc515a" providerId="LiveId" clId="{49DB92DD-9F38-4938-B6A5-809E6B669841}" dt="2021-12-21T10:02:45.977" v="97" actId="478"/>
          <ac:picMkLst>
            <pc:docMk/>
            <pc:sldMk cId="1943122610" sldId="265"/>
            <ac:picMk id="5" creationId="{19CD76B2-8D42-4AC4-B01F-FC08B15F88E0}"/>
          </ac:picMkLst>
        </pc:picChg>
      </pc:sldChg>
      <pc:sldChg chg="del">
        <pc:chgData name="Ajwad Zidan" userId="2627bb84bdfc515a" providerId="LiveId" clId="{49DB92DD-9F38-4938-B6A5-809E6B669841}" dt="2021-12-21T09:46:32.285" v="22" actId="2696"/>
        <pc:sldMkLst>
          <pc:docMk/>
          <pc:sldMk cId="1477549208" sldId="266"/>
        </pc:sldMkLst>
      </pc:sldChg>
      <pc:sldChg chg="del">
        <pc:chgData name="Ajwad Zidan" userId="2627bb84bdfc515a" providerId="LiveId" clId="{49DB92DD-9F38-4938-B6A5-809E6B669841}" dt="2021-12-21T09:46:32.285" v="22" actId="2696"/>
        <pc:sldMkLst>
          <pc:docMk/>
          <pc:sldMk cId="2791269473" sldId="267"/>
        </pc:sldMkLst>
      </pc:sldChg>
      <pc:sldChg chg="del">
        <pc:chgData name="Ajwad Zidan" userId="2627bb84bdfc515a" providerId="LiveId" clId="{49DB92DD-9F38-4938-B6A5-809E6B669841}" dt="2021-12-21T09:52:00.288" v="61" actId="47"/>
        <pc:sldMkLst>
          <pc:docMk/>
          <pc:sldMk cId="492000012" sldId="268"/>
        </pc:sldMkLst>
      </pc:sldChg>
      <pc:sldChg chg="del">
        <pc:chgData name="Ajwad Zidan" userId="2627bb84bdfc515a" providerId="LiveId" clId="{49DB92DD-9F38-4938-B6A5-809E6B669841}" dt="2021-12-21T09:43:05.665" v="0" actId="2696"/>
        <pc:sldMkLst>
          <pc:docMk/>
          <pc:sldMk cId="265843539" sldId="269"/>
        </pc:sldMkLst>
      </pc:sldChg>
      <pc:sldChg chg="del">
        <pc:chgData name="Ajwad Zidan" userId="2627bb84bdfc515a" providerId="LiveId" clId="{49DB92DD-9F38-4938-B6A5-809E6B669841}" dt="2021-12-21T09:43:05.665" v="0" actId="2696"/>
        <pc:sldMkLst>
          <pc:docMk/>
          <pc:sldMk cId="4169557948" sldId="270"/>
        </pc:sldMkLst>
      </pc:sldChg>
      <pc:sldChg chg="addSp delSp modSp mod">
        <pc:chgData name="Ajwad Zidan" userId="2627bb84bdfc515a" providerId="LiveId" clId="{49DB92DD-9F38-4938-B6A5-809E6B669841}" dt="2021-12-22T13:34:47.544" v="923" actId="1076"/>
        <pc:sldMkLst>
          <pc:docMk/>
          <pc:sldMk cId="2325616806" sldId="272"/>
        </pc:sldMkLst>
        <pc:picChg chg="del">
          <ac:chgData name="Ajwad Zidan" userId="2627bb84bdfc515a" providerId="LiveId" clId="{49DB92DD-9F38-4938-B6A5-809E6B669841}" dt="2021-12-22T13:34:12.931" v="915" actId="478"/>
          <ac:picMkLst>
            <pc:docMk/>
            <pc:sldMk cId="2325616806" sldId="272"/>
            <ac:picMk id="4" creationId="{C34B0950-E66A-4017-834A-03EFF654F28D}"/>
          </ac:picMkLst>
        </pc:picChg>
        <pc:picChg chg="add mod">
          <ac:chgData name="Ajwad Zidan" userId="2627bb84bdfc515a" providerId="LiveId" clId="{49DB92DD-9F38-4938-B6A5-809E6B669841}" dt="2021-12-22T13:34:47.544" v="923" actId="1076"/>
          <ac:picMkLst>
            <pc:docMk/>
            <pc:sldMk cId="2325616806" sldId="272"/>
            <ac:picMk id="6" creationId="{BB923D07-4CBA-4FBB-8FF6-38D2D19445CB}"/>
          </ac:picMkLst>
        </pc:picChg>
      </pc:sldChg>
      <pc:sldChg chg="addSp modSp new mod">
        <pc:chgData name="Ajwad Zidan" userId="2627bb84bdfc515a" providerId="LiveId" clId="{49DB92DD-9F38-4938-B6A5-809E6B669841}" dt="2021-12-22T14:11:30.774" v="1018" actId="1076"/>
        <pc:sldMkLst>
          <pc:docMk/>
          <pc:sldMk cId="2083570369" sldId="273"/>
        </pc:sldMkLst>
        <pc:spChg chg="mod">
          <ac:chgData name="Ajwad Zidan" userId="2627bb84bdfc515a" providerId="LiveId" clId="{49DB92DD-9F38-4938-B6A5-809E6B669841}" dt="2021-12-21T09:48:34.097" v="44" actId="313"/>
          <ac:spMkLst>
            <pc:docMk/>
            <pc:sldMk cId="2083570369" sldId="273"/>
            <ac:spMk id="2" creationId="{5895CB92-B25F-40F6-8111-638017EE45A9}"/>
          </ac:spMkLst>
        </pc:spChg>
        <pc:spChg chg="mod">
          <ac:chgData name="Ajwad Zidan" userId="2627bb84bdfc515a" providerId="LiveId" clId="{49DB92DD-9F38-4938-B6A5-809E6B669841}" dt="2021-12-22T14:11:30.774" v="1018" actId="1076"/>
          <ac:spMkLst>
            <pc:docMk/>
            <pc:sldMk cId="2083570369" sldId="273"/>
            <ac:spMk id="3" creationId="{A086F94C-BF5E-4005-AAE8-BBB66AD76400}"/>
          </ac:spMkLst>
        </pc:spChg>
        <pc:spChg chg="add mod">
          <ac:chgData name="Ajwad Zidan" userId="2627bb84bdfc515a" providerId="LiveId" clId="{49DB92DD-9F38-4938-B6A5-809E6B669841}" dt="2021-12-22T14:11:21.603" v="1016" actId="1076"/>
          <ac:spMkLst>
            <pc:docMk/>
            <pc:sldMk cId="2083570369" sldId="273"/>
            <ac:spMk id="4" creationId="{F19199A4-9E92-4623-8312-82F65577C84B}"/>
          </ac:spMkLst>
        </pc:spChg>
        <pc:spChg chg="add mod">
          <ac:chgData name="Ajwad Zidan" userId="2627bb84bdfc515a" providerId="LiveId" clId="{49DB92DD-9F38-4938-B6A5-809E6B669841}" dt="2021-12-22T14:11:18.055" v="1015" actId="1076"/>
          <ac:spMkLst>
            <pc:docMk/>
            <pc:sldMk cId="2083570369" sldId="273"/>
            <ac:spMk id="5" creationId="{ABE79894-A505-40C1-B3F1-923FACF26B0C}"/>
          </ac:spMkLst>
        </pc:spChg>
        <pc:cxnChg chg="add mod">
          <ac:chgData name="Ajwad Zidan" userId="2627bb84bdfc515a" providerId="LiveId" clId="{49DB92DD-9F38-4938-B6A5-809E6B669841}" dt="2021-12-22T14:11:21.603" v="1016" actId="1076"/>
          <ac:cxnSpMkLst>
            <pc:docMk/>
            <pc:sldMk cId="2083570369" sldId="273"/>
            <ac:cxnSpMk id="7" creationId="{BA8DA76A-E2C9-487B-9B7B-95F9E173F9EF}"/>
          </ac:cxnSpMkLst>
        </pc:cxnChg>
        <pc:cxnChg chg="add mod">
          <ac:chgData name="Ajwad Zidan" userId="2627bb84bdfc515a" providerId="LiveId" clId="{49DB92DD-9F38-4938-B6A5-809E6B669841}" dt="2021-12-22T14:11:21.603" v="1016" actId="1076"/>
          <ac:cxnSpMkLst>
            <pc:docMk/>
            <pc:sldMk cId="2083570369" sldId="273"/>
            <ac:cxnSpMk id="9" creationId="{F2C4280D-45CF-4317-9E8B-F63C862C27B2}"/>
          </ac:cxnSpMkLst>
        </pc:cxnChg>
      </pc:sldChg>
      <pc:sldChg chg="addSp delSp modSp new mod">
        <pc:chgData name="Ajwad Zidan" userId="2627bb84bdfc515a" providerId="LiveId" clId="{49DB92DD-9F38-4938-B6A5-809E6B669841}" dt="2021-12-22T14:41:05.554" v="1104" actId="207"/>
        <pc:sldMkLst>
          <pc:docMk/>
          <pc:sldMk cId="3826088743" sldId="274"/>
        </pc:sldMkLst>
        <pc:spChg chg="mod">
          <ac:chgData name="Ajwad Zidan" userId="2627bb84bdfc515a" providerId="LiveId" clId="{49DB92DD-9F38-4938-B6A5-809E6B669841}" dt="2021-12-21T09:51:41.278" v="57" actId="1076"/>
          <ac:spMkLst>
            <pc:docMk/>
            <pc:sldMk cId="3826088743" sldId="274"/>
            <ac:spMk id="2" creationId="{1894A999-494F-4B9D-AB11-C504ACE48CD9}"/>
          </ac:spMkLst>
        </pc:spChg>
        <pc:spChg chg="mod">
          <ac:chgData name="Ajwad Zidan" userId="2627bb84bdfc515a" providerId="LiveId" clId="{49DB92DD-9F38-4938-B6A5-809E6B669841}" dt="2021-12-22T14:41:05.554" v="1104" actId="207"/>
          <ac:spMkLst>
            <pc:docMk/>
            <pc:sldMk cId="3826088743" sldId="274"/>
            <ac:spMk id="3" creationId="{ACC581F2-6614-4BA2-8E65-0B23900F1E41}"/>
          </ac:spMkLst>
        </pc:spChg>
        <pc:spChg chg="add del">
          <ac:chgData name="Ajwad Zidan" userId="2627bb84bdfc515a" providerId="LiveId" clId="{49DB92DD-9F38-4938-B6A5-809E6B669841}" dt="2021-12-22T13:29:56.424" v="891"/>
          <ac:spMkLst>
            <pc:docMk/>
            <pc:sldMk cId="3826088743" sldId="274"/>
            <ac:spMk id="4" creationId="{720A258B-31B0-4346-B34C-ED727CC7F19B}"/>
          </ac:spMkLst>
        </pc:spChg>
      </pc:sldChg>
      <pc:sldChg chg="addSp delSp modSp new mod">
        <pc:chgData name="Ajwad Zidan" userId="2627bb84bdfc515a" providerId="LiveId" clId="{49DB92DD-9F38-4938-B6A5-809E6B669841}" dt="2021-12-22T13:16:42.804" v="753" actId="2711"/>
        <pc:sldMkLst>
          <pc:docMk/>
          <pc:sldMk cId="843056052" sldId="275"/>
        </pc:sldMkLst>
        <pc:spChg chg="mod">
          <ac:chgData name="Ajwad Zidan" userId="2627bb84bdfc515a" providerId="LiveId" clId="{49DB92DD-9F38-4938-B6A5-809E6B669841}" dt="2021-12-22T07:07:23.695" v="286" actId="122"/>
          <ac:spMkLst>
            <pc:docMk/>
            <pc:sldMk cId="843056052" sldId="275"/>
            <ac:spMk id="2" creationId="{3ECDB7E3-C8B8-4F16-81CF-B006A5D7203C}"/>
          </ac:spMkLst>
        </pc:spChg>
        <pc:spChg chg="add del mod">
          <ac:chgData name="Ajwad Zidan" userId="2627bb84bdfc515a" providerId="LiveId" clId="{49DB92DD-9F38-4938-B6A5-809E6B669841}" dt="2021-12-22T13:16:42.804" v="753" actId="2711"/>
          <ac:spMkLst>
            <pc:docMk/>
            <pc:sldMk cId="843056052" sldId="275"/>
            <ac:spMk id="3" creationId="{BC6066EC-B580-4A4D-9A08-165DA8F592D2}"/>
          </ac:spMkLst>
        </pc:spChg>
        <pc:spChg chg="add del mod">
          <ac:chgData name="Ajwad Zidan" userId="2627bb84bdfc515a" providerId="LiveId" clId="{49DB92DD-9F38-4938-B6A5-809E6B669841}" dt="2021-12-22T07:07:15.754" v="284"/>
          <ac:spMkLst>
            <pc:docMk/>
            <pc:sldMk cId="843056052" sldId="275"/>
            <ac:spMk id="4" creationId="{BB18F929-CD8C-427E-95F2-1E923DECB8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1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8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0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5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7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1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8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5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3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0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2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smmodelchecker.org/manual/PropertySpecification/Introduction" TargetMode="External"/><Relationship Id="rId2" Type="http://schemas.openxmlformats.org/officeDocument/2006/relationships/hyperlink" Target="http://www.prismmodelchecker.org/manual/ThePRISMLanguage/Introduc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083F265-0505-45E5-9410-D08B07F6D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3018" y="0"/>
            <a:ext cx="7793460" cy="1777482"/>
          </a:xfrm>
        </p:spPr>
        <p:txBody>
          <a:bodyPr>
            <a:normAutofit/>
          </a:bodyPr>
          <a:lstStyle/>
          <a:p>
            <a:r>
              <a:rPr lang="en-US" dirty="0"/>
              <a:t>PRISM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5C3F1BA-3969-4585-BD42-AC7EFE8B8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1373" y="2221113"/>
            <a:ext cx="5916873" cy="349855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חרמון"/>
                <a:cs typeface="Times New Roman" panose="02020603050405020304" pitchFamily="18" charset="0"/>
              </a:rPr>
              <a:t>Seminar in Software Verification</a:t>
            </a:r>
          </a:p>
          <a:p>
            <a:endParaRPr lang="en-US" sz="1800" dirty="0">
              <a:solidFill>
                <a:schemeClr val="tx1"/>
              </a:solidFill>
              <a:effectLst/>
              <a:latin typeface="+mj-lt"/>
              <a:ea typeface="חרמון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Dr. Katerina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korenbalt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Ajwad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Zidan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Mohammad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abu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hamad</a:t>
            </a:r>
            <a:endParaRPr lang="he-IL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 descr="תבנית גיאומטרית אדומה מופשטת">
            <a:extLst>
              <a:ext uri="{FF2B5EF4-FFF2-40B4-BE49-F238E27FC236}">
                <a16:creationId xmlns:a16="http://schemas.microsoft.com/office/drawing/2014/main" id="{22769A2E-7DF1-4CD6-BCAC-6A962B7DF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22" r="47946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367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94A999-494F-4B9D-AB11-C504ACE4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41099"/>
            <a:ext cx="9906000" cy="13821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i="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The Traffic Lights System satisfies the following properties:</a:t>
            </a:r>
            <a:br>
              <a:rPr lang="en-US" sz="4400" b="1" i="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he-IL" b="1" i="0" dirty="0">
              <a:latin typeface="+mn-lt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CC581F2-6614-4BA2-8E65-0B23900F1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R1: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It can't happen that all four-traffic lights red at the same time .</a:t>
            </a: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a typeface="Calibri" panose="020F0502020204030204" pitchFamily="34" charset="0"/>
                <a:cs typeface="Arial" panose="020B0604020202020204" pitchFamily="34" charset="0"/>
              </a:rPr>
              <a:t>With which probability </a:t>
            </a:r>
            <a:r>
              <a:rPr lang="en-US" sz="1800" dirty="0"/>
              <a:t>eventually</a:t>
            </a:r>
            <a:r>
              <a:rPr lang="en-US" sz="1800" dirty="0">
                <a:ea typeface="Calibri" panose="020F0502020204030204" pitchFamily="34" charset="0"/>
                <a:cs typeface="Arial" panose="020B0604020202020204" pitchFamily="34" charset="0"/>
              </a:rPr>
              <a:t> all four traffic lights are red ?</a:t>
            </a:r>
            <a:endParaRPr lang="en-US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pt-BR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P =</a:t>
            </a:r>
            <a:r>
              <a:rPr lang="pt-BR" sz="1800" b="1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?  </a:t>
            </a:r>
            <a:r>
              <a:rPr lang="pt-BR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 G ! ( a1=0 &amp; b1=0 &amp; a2=0&amp;b2=0)  ] </a:t>
            </a:r>
            <a:r>
              <a:rPr lang="en-US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	 ( </a:t>
            </a:r>
            <a:r>
              <a:rPr lang="en-US" sz="1800" dirty="0"/>
              <a:t>F = “eventually” , G=“always ”  </a:t>
            </a:r>
            <a:r>
              <a:rPr lang="en-US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R2: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If the traffic light on the main road changes “green” to “red”, it will be “green” again in no more than 30 sec.</a:t>
            </a: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a typeface="Calibri" panose="020F0502020204030204" pitchFamily="34" charset="0"/>
                <a:cs typeface="Arial" panose="020B0604020202020204" pitchFamily="34" charset="0"/>
              </a:rPr>
              <a:t>With which probability </a:t>
            </a:r>
            <a:r>
              <a:rPr lang="en-US" sz="1800" dirty="0"/>
              <a:t>eventually</a:t>
            </a:r>
            <a:r>
              <a:rPr lang="en-US" sz="1800" dirty="0">
                <a:ea typeface="Calibri" panose="020F0502020204030204" pitchFamily="34" charset="0"/>
                <a:cs typeface="Arial" panose="020B0604020202020204" pitchFamily="34" charset="0"/>
              </a:rPr>
              <a:t> the traffic lights in the main road are red after 15 seconds that the traffic lights in the second road were green  ? (time2 is a seconds counter when traffic lights in second road are green)</a:t>
            </a:r>
            <a:endParaRPr lang="en-US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/>
              <a:t>P = </a:t>
            </a:r>
            <a:r>
              <a:rPr lang="en-US" sz="1800" b="1" dirty="0">
                <a:solidFill>
                  <a:srgbClr val="FF0000"/>
                </a:solidFill>
              </a:rPr>
              <a:t>?</a:t>
            </a:r>
            <a:r>
              <a:rPr lang="en-US" sz="1800" b="1" dirty="0"/>
              <a:t> [  F a1 = 0 &amp; b1 = 0 &amp; time2 &gt; 14  ]</a:t>
            </a:r>
            <a:endParaRPr lang="he-IL" sz="1800" b="1" dirty="0"/>
          </a:p>
        </p:txBody>
      </p:sp>
    </p:spTree>
    <p:extLst>
      <p:ext uri="{BB962C8B-B14F-4D97-AF65-F5344CB8AC3E}">
        <p14:creationId xmlns:p14="http://schemas.microsoft.com/office/powerpoint/2010/main" val="382608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A221245A-B93D-45A8-B0FA-EC2AEE26E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a Verification Engineer? Read our Job Description - ELSYS Design">
            <a:extLst>
              <a:ext uri="{FF2B5EF4-FFF2-40B4-BE49-F238E27FC236}">
                <a16:creationId xmlns:a16="http://schemas.microsoft.com/office/drawing/2014/main" id="{D69806CB-5F62-41A2-980A-41A91F41D7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79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A60A95D1-194E-4E4E-8C67-30F91F8E7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8521995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316F898-A4FC-4FD4-B40F-5F4F65EC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" y="-10453"/>
            <a:ext cx="6515100" cy="32029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4C0A835-9AC9-4D0F-A529-BE4789E12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39206" y="3065930"/>
            <a:ext cx="2852793" cy="37977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CF67ECC-797A-4CA0-87E3-360466498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172700" y="0"/>
            <a:ext cx="1358310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40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AC1625B-DD13-4E56-A1CC-A9B71CDC3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chemeClr val="tx1"/>
                </a:solidFill>
              </a:rPr>
              <a:t>What is 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chemeClr val="tx1"/>
                </a:solidFill>
              </a:rPr>
              <a:t>Probabilistic model checking ?</a:t>
            </a:r>
          </a:p>
          <a:p>
            <a:pPr marL="0" indent="0" algn="ctr">
              <a:buNone/>
            </a:pPr>
            <a:endParaRPr lang="en-US" sz="4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-Is a formal verification technique for modelling and analyzing systems that exhibit probabilistic behavior.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b="1" dirty="0"/>
              <a:t>Formal verification  </a:t>
            </a:r>
            <a:r>
              <a:rPr lang="en-US" dirty="0"/>
              <a:t>is the application of rigorous, mathematics-based techniques to establish the correctness of computerized systems.</a:t>
            </a: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066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DF952F-1E74-4FA4-A9A0-889E5F4D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6000" cy="1382156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latin typeface="+mn-lt"/>
              </a:rPr>
              <a:t>Probabilistic model checking PRISM supported</a:t>
            </a:r>
            <a:endParaRPr lang="he-IL" b="1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EC3A9DB-AEA1-4967-9486-80B5E7173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2156"/>
            <a:ext cx="12192000" cy="547584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Models: variants of Markov chains: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− Discrete-time Markov chains (DTMCs)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− Continuous-time Markov chains (CTMCs)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− Markov decision processes (MDPs)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Specifications 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− Informally: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• “probability of delivery within time deadline is …”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• “expected time until message delivery is …”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• “expected power consumption is …”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− Formally: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• probabilistic temporal logics (PCTL, CSL, LTL, PCTL*, …)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57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FD8605-BA1C-456E-B4F0-CB365BCAA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6000" cy="1382156"/>
          </a:xfrm>
        </p:spPr>
        <p:txBody>
          <a:bodyPr>
            <a:normAutofit/>
          </a:bodyPr>
          <a:lstStyle/>
          <a:p>
            <a:pPr algn="ctr"/>
            <a:r>
              <a:rPr lang="en-US" sz="4000" b="1" i="0" dirty="0">
                <a:solidFill>
                  <a:srgbClr val="000000"/>
                </a:solidFill>
                <a:effectLst/>
                <a:latin typeface="+mn-lt"/>
              </a:rPr>
              <a:t>Markov chain</a:t>
            </a:r>
            <a:br>
              <a:rPr lang="en-US" sz="4000" b="1" i="0" dirty="0">
                <a:solidFill>
                  <a:srgbClr val="000000"/>
                </a:solidFill>
                <a:effectLst/>
                <a:latin typeface="+mn-lt"/>
              </a:rPr>
            </a:br>
            <a:endParaRPr lang="he-IL" sz="4000" b="1" dirty="0">
              <a:latin typeface="+mn-lt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39B9FF7-FF13-461F-AAA7-9FE71E7CA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47670"/>
            <a:ext cx="9906000" cy="4024424"/>
          </a:xfrm>
        </p:spPr>
        <p:txBody>
          <a:bodyPr/>
          <a:lstStyle/>
          <a:p>
            <a:r>
              <a:rPr lang="en-US" dirty="0"/>
              <a:t>Is a stochastic model describing a sequence of possible events in which the probability of each event depends only on the state attained in the previous event.</a:t>
            </a:r>
          </a:p>
          <a:p>
            <a:r>
              <a:rPr lang="en-US" dirty="0"/>
              <a:t>A countably infinite sequence, in which the chain moves state at discrete time steps, gives a discrete-time Markov chain (DTMC).</a:t>
            </a:r>
          </a:p>
          <a:p>
            <a:r>
              <a:rPr lang="en-US" dirty="0"/>
              <a:t>A continuous-time process is called a continuous-time Markov chain (CTMC).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BB923D07-4CBA-4FBB-8FF6-38D2D1944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335" y="3357261"/>
            <a:ext cx="4519515" cy="322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1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1F9F5F-CD08-4357-A2D9-728B9CB0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i="0" dirty="0">
                <a:latin typeface="+mn-lt"/>
              </a:rPr>
              <a:t>PRISM</a:t>
            </a:r>
            <a:endParaRPr lang="he-IL" sz="4000" b="1" i="0" dirty="0">
              <a:latin typeface="+mn-lt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4D7D9CB-9493-4875-928C-98B221DC6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-Probabilistic symbolic model checker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-A tool for formal modelling and analysis of systems that exhibit random or probabilistic behavior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-It has been used to analyze systems from many different application domains, including communication and multimedia protocols, randomized distributed algorithms and many others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-C</a:t>
            </a:r>
            <a:r>
              <a:rPr lang="en-US" b="0" i="0" dirty="0">
                <a:solidFill>
                  <a:schemeClr val="tx1"/>
                </a:solidFill>
                <a:effectLst/>
              </a:rPr>
              <a:t>an build and analyze many types of probabilistic models like </a:t>
            </a:r>
            <a:r>
              <a:rPr lang="en-US" dirty="0">
                <a:solidFill>
                  <a:schemeClr val="tx1"/>
                </a:solidFill>
              </a:rPr>
              <a:t>variants of Markov chains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347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B907A50-4F8E-4F8B-B32C-8BD633544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i="0" dirty="0">
                <a:solidFill>
                  <a:schemeClr val="tx1"/>
                </a:solidFill>
                <a:effectLst/>
              </a:rPr>
              <a:t>Models are described using the </a:t>
            </a:r>
            <a:r>
              <a:rPr lang="en-US" i="0" strike="noStrike" dirty="0">
                <a:solidFill>
                  <a:schemeClr val="tx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PRISM language</a:t>
            </a:r>
            <a:r>
              <a:rPr lang="en-US" i="0" dirty="0">
                <a:solidFill>
                  <a:schemeClr val="tx1"/>
                </a:solidFill>
                <a:effectLst/>
              </a:rPr>
              <a:t>, a simple, state-based language.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i="0" dirty="0">
                <a:solidFill>
                  <a:schemeClr val="tx1"/>
                </a:solidFill>
                <a:effectLst/>
              </a:rPr>
              <a:t>The </a:t>
            </a:r>
            <a:r>
              <a:rPr lang="en-US" i="0" strike="noStrike" dirty="0">
                <a:solidFill>
                  <a:schemeClr val="tx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property specification language</a:t>
            </a:r>
            <a:r>
              <a:rPr lang="en-US" i="0" dirty="0">
                <a:solidFill>
                  <a:schemeClr val="tx1"/>
                </a:solidFill>
                <a:effectLst/>
              </a:rPr>
              <a:t> incorporates the temporal logics PCTL, CSL, </a:t>
            </a:r>
            <a:r>
              <a:rPr lang="en-US" i="0" dirty="0">
                <a:solidFill>
                  <a:srgbClr val="FF0000"/>
                </a:solidFill>
                <a:effectLst/>
              </a:rPr>
              <a:t>LTL</a:t>
            </a:r>
            <a:r>
              <a:rPr lang="en-US" i="0" dirty="0">
                <a:solidFill>
                  <a:schemeClr val="tx1"/>
                </a:solidFill>
                <a:effectLst/>
              </a:rPr>
              <a:t> and PCTL*.</a:t>
            </a:r>
          </a:p>
          <a:p>
            <a:pPr marL="0" indent="0">
              <a:buNone/>
            </a:pPr>
            <a:r>
              <a:rPr lang="en-US" i="0" dirty="0">
                <a:solidFill>
                  <a:schemeClr val="tx1"/>
                </a:solidFill>
                <a:effectLst/>
              </a:rPr>
              <a:t> -Also extensions for quantitative specifications and costs/rewards.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i="0" dirty="0">
                <a:solidFill>
                  <a:schemeClr val="tx1"/>
                </a:solidFill>
                <a:effectLst/>
              </a:rPr>
              <a:t>Furthermore, PRISM makes it easy to combine such properties into more complex expressions, compute their values for a range of parameters and plot graphs of the results using experiments. 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7A999212-6285-4CF1-A4FE-AD3A7A44F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0"/>
            <a:ext cx="9906000" cy="1382713"/>
          </a:xfrm>
        </p:spPr>
        <p:txBody>
          <a:bodyPr>
            <a:normAutofit/>
          </a:bodyPr>
          <a:lstStyle/>
          <a:p>
            <a:pPr algn="ctr"/>
            <a:r>
              <a:rPr lang="en-US" sz="4000" b="1" i="0" dirty="0">
                <a:latin typeface="+mn-lt"/>
              </a:rPr>
              <a:t>PRISM</a:t>
            </a:r>
            <a:endParaRPr lang="he-IL" sz="4000" b="1" i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429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CDB7E3-C8B8-4F16-81CF-B006A5D72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6000" cy="1382156"/>
          </a:xfrm>
        </p:spPr>
        <p:txBody>
          <a:bodyPr>
            <a:normAutofit/>
          </a:bodyPr>
          <a:lstStyle/>
          <a:p>
            <a:pPr algn="ctr"/>
            <a:r>
              <a:rPr lang="en-US" sz="4000" b="1" i="0" dirty="0">
                <a:latin typeface="+mn-lt"/>
              </a:rPr>
              <a:t>PRISM LANGUAGE </a:t>
            </a:r>
            <a:endParaRPr lang="he-IL" sz="4000" b="1" i="0" dirty="0">
              <a:latin typeface="+mn-lt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6066EC-B580-4A4D-9A08-165DA8F59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82155"/>
            <a:ext cx="12192000" cy="54758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D</a:t>
            </a:r>
            <a:r>
              <a:rPr lang="en-US" dirty="0">
                <a:solidFill>
                  <a:srgbClr val="000000"/>
                </a:solidFill>
                <a:effectLst/>
              </a:rPr>
              <a:t>efinition of a module: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</a:rPr>
              <a:t>module</a:t>
            </a:r>
            <a:r>
              <a:rPr lang="en-US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 err="1">
                <a:solidFill>
                  <a:srgbClr val="FF0000"/>
                </a:solidFill>
                <a:effectLst/>
              </a:rPr>
              <a:t>module</a:t>
            </a:r>
            <a:r>
              <a:rPr lang="en-US" dirty="0" err="1">
                <a:solidFill>
                  <a:srgbClr val="FF0000"/>
                </a:solidFill>
              </a:rPr>
              <a:t>N</a:t>
            </a:r>
            <a:r>
              <a:rPr lang="en-US" dirty="0" err="1">
                <a:solidFill>
                  <a:srgbClr val="FF0000"/>
                </a:solidFill>
                <a:effectLst/>
              </a:rPr>
              <a:t>ame</a:t>
            </a:r>
            <a:r>
              <a:rPr lang="en-US" dirty="0">
                <a:solidFill>
                  <a:srgbClr val="000000"/>
                </a:solidFill>
                <a:effectLst/>
              </a:rPr>
              <a:t> ... </a:t>
            </a:r>
            <a:r>
              <a:rPr lang="en-US" b="1" dirty="0" err="1">
                <a:solidFill>
                  <a:srgbClr val="000000"/>
                </a:solidFill>
                <a:effectLst/>
              </a:rPr>
              <a:t>endmodule</a:t>
            </a:r>
            <a:endParaRPr lang="en-US" b="1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</a:rPr>
              <a:t>The definition of a module contains two parts: its variables and its commands.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</a:rPr>
              <a:t>The variables describe the possible states that the module can be in, and the </a:t>
            </a:r>
            <a:r>
              <a:rPr lang="en-US" u="none" strike="noStrike" dirty="0">
                <a:solidFill>
                  <a:schemeClr val="tx1"/>
                </a:solidFill>
                <a:effectLst/>
              </a:rPr>
              <a:t>commands</a:t>
            </a:r>
            <a:r>
              <a:rPr lang="en-US" dirty="0">
                <a:solidFill>
                  <a:srgbClr val="000000"/>
                </a:solidFill>
                <a:effectLst/>
              </a:rPr>
              <a:t> describe its behavior.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Variable definition example : </a:t>
            </a:r>
          </a:p>
          <a:p>
            <a:pPr marL="0" indent="0">
              <a:buNone/>
            </a:pPr>
            <a:r>
              <a:rPr lang="en-US" dirty="0">
                <a:solidFill>
                  <a:srgbClr val="CC0000"/>
                </a:solidFill>
                <a:effectLst/>
              </a:rPr>
              <a:t>x</a:t>
            </a:r>
            <a:r>
              <a:rPr lang="en-US" dirty="0">
                <a:solidFill>
                  <a:srgbClr val="000000"/>
                </a:solidFill>
                <a:effectLst/>
              </a:rPr>
              <a:t> : [</a:t>
            </a:r>
            <a:r>
              <a:rPr lang="en-US" dirty="0">
                <a:solidFill>
                  <a:srgbClr val="0000CC"/>
                </a:solidFill>
                <a:effectLst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</a:rPr>
              <a:t>..</a:t>
            </a:r>
            <a:r>
              <a:rPr lang="en-US" dirty="0">
                <a:solidFill>
                  <a:srgbClr val="0000CC"/>
                </a:solidFill>
                <a:effectLst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</a:rPr>
              <a:t>] </a:t>
            </a:r>
            <a:r>
              <a:rPr lang="en-US" dirty="0" err="1">
                <a:solidFill>
                  <a:srgbClr val="000000"/>
                </a:solidFill>
                <a:effectLst/>
              </a:rPr>
              <a:t>init</a:t>
            </a:r>
            <a:r>
              <a:rPr lang="en-US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>
                <a:solidFill>
                  <a:srgbClr val="0000CC"/>
                </a:solidFill>
                <a:effectLst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</a:rPr>
              <a:t>;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[0..2] value range (inside the </a:t>
            </a:r>
            <a:r>
              <a:rPr lang="en-US" b="0" i="0" dirty="0">
                <a:effectLst/>
              </a:rPr>
              <a:t>brackets</a:t>
            </a:r>
            <a:r>
              <a:rPr lang="en-US" dirty="0">
                <a:solidFill>
                  <a:srgbClr val="000000"/>
                </a:solidFill>
              </a:rPr>
              <a:t>) , </a:t>
            </a:r>
            <a:r>
              <a:rPr lang="en-US" dirty="0" err="1">
                <a:solidFill>
                  <a:srgbClr val="000000"/>
                </a:solidFill>
              </a:rPr>
              <a:t>init</a:t>
            </a:r>
            <a:r>
              <a:rPr lang="en-US" dirty="0">
                <a:solidFill>
                  <a:srgbClr val="000000"/>
                </a:solidFill>
              </a:rPr>
              <a:t> 0 the initial value .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CC0000"/>
                </a:solidFill>
                <a:effectLst/>
              </a:rPr>
              <a:t>b</a:t>
            </a:r>
            <a:r>
              <a:rPr lang="en-US" dirty="0">
                <a:solidFill>
                  <a:srgbClr val="000000"/>
                </a:solidFill>
                <a:effectLst/>
              </a:rPr>
              <a:t> : bool </a:t>
            </a:r>
            <a:r>
              <a:rPr lang="en-US" dirty="0" err="1">
                <a:solidFill>
                  <a:srgbClr val="000000"/>
                </a:solidFill>
                <a:effectLst/>
              </a:rPr>
              <a:t>init</a:t>
            </a:r>
            <a:r>
              <a:rPr lang="en-US" dirty="0">
                <a:solidFill>
                  <a:srgbClr val="000000"/>
                </a:solidFill>
                <a:effectLst/>
              </a:rPr>
              <a:t> false;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Variable update (value change) example :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x’ </a:t>
            </a:r>
            <a:r>
              <a:rPr lang="en-US" dirty="0">
                <a:solidFill>
                  <a:srgbClr val="000000"/>
                </a:solidFill>
              </a:rPr>
              <a:t>= 2 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</a:rPr>
              <a:t>The behavior of each module is described by commands (brackets define the command start) , example :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effectLst/>
              </a:rPr>
              <a:t>[</a:t>
            </a:r>
            <a:r>
              <a:rPr lang="he-IL" dirty="0">
                <a:solidFill>
                  <a:srgbClr val="000000"/>
                </a:solidFill>
                <a:effectLst/>
              </a:rPr>
              <a:t> </a:t>
            </a:r>
            <a:r>
              <a:rPr lang="pt-BR" dirty="0">
                <a:solidFill>
                  <a:srgbClr val="000000"/>
                </a:solidFill>
                <a:effectLst/>
              </a:rPr>
              <a:t>] </a:t>
            </a:r>
            <a:r>
              <a:rPr lang="pt-BR" dirty="0">
                <a:solidFill>
                  <a:srgbClr val="CC0000"/>
                </a:solidFill>
                <a:effectLst/>
              </a:rPr>
              <a:t>x</a:t>
            </a:r>
            <a:r>
              <a:rPr lang="pt-BR" dirty="0">
                <a:solidFill>
                  <a:srgbClr val="000000"/>
                </a:solidFill>
                <a:effectLst/>
              </a:rPr>
              <a:t>=</a:t>
            </a:r>
            <a:r>
              <a:rPr lang="pt-BR" dirty="0">
                <a:solidFill>
                  <a:srgbClr val="0000CC"/>
                </a:solidFill>
                <a:effectLst/>
              </a:rPr>
              <a:t>0</a:t>
            </a:r>
            <a:r>
              <a:rPr lang="pt-BR" dirty="0">
                <a:solidFill>
                  <a:srgbClr val="000000"/>
                </a:solidFill>
                <a:effectLst/>
              </a:rPr>
              <a:t> -&gt; </a:t>
            </a:r>
            <a:r>
              <a:rPr lang="pt-BR" dirty="0">
                <a:solidFill>
                  <a:srgbClr val="0000CC"/>
                </a:solidFill>
                <a:effectLst/>
              </a:rPr>
              <a:t>0.8</a:t>
            </a:r>
            <a:r>
              <a:rPr lang="pt-BR" dirty="0">
                <a:solidFill>
                  <a:srgbClr val="000000"/>
                </a:solidFill>
                <a:effectLst/>
              </a:rPr>
              <a:t>:(</a:t>
            </a:r>
            <a:r>
              <a:rPr lang="pt-BR" dirty="0">
                <a:solidFill>
                  <a:srgbClr val="CC0000"/>
                </a:solidFill>
                <a:effectLst/>
              </a:rPr>
              <a:t>x</a:t>
            </a:r>
            <a:r>
              <a:rPr lang="pt-BR" dirty="0">
                <a:solidFill>
                  <a:srgbClr val="000000"/>
                </a:solidFill>
                <a:effectLst/>
              </a:rPr>
              <a:t>'=</a:t>
            </a:r>
            <a:r>
              <a:rPr lang="pt-BR" dirty="0">
                <a:solidFill>
                  <a:srgbClr val="0000CC"/>
                </a:solidFill>
                <a:effectLst/>
              </a:rPr>
              <a:t>0</a:t>
            </a:r>
            <a:r>
              <a:rPr lang="pt-BR" dirty="0">
                <a:solidFill>
                  <a:srgbClr val="000000"/>
                </a:solidFill>
                <a:effectLst/>
              </a:rPr>
              <a:t>) + </a:t>
            </a:r>
            <a:r>
              <a:rPr lang="pt-BR" dirty="0">
                <a:solidFill>
                  <a:srgbClr val="0000CC"/>
                </a:solidFill>
                <a:effectLst/>
              </a:rPr>
              <a:t>0.2</a:t>
            </a:r>
            <a:r>
              <a:rPr lang="pt-BR" dirty="0">
                <a:solidFill>
                  <a:srgbClr val="000000"/>
                </a:solidFill>
                <a:effectLst/>
              </a:rPr>
              <a:t>:(</a:t>
            </a:r>
            <a:r>
              <a:rPr lang="pt-BR" dirty="0">
                <a:solidFill>
                  <a:srgbClr val="CC0000"/>
                </a:solidFill>
                <a:effectLst/>
              </a:rPr>
              <a:t>x</a:t>
            </a:r>
            <a:r>
              <a:rPr lang="pt-BR" dirty="0">
                <a:solidFill>
                  <a:srgbClr val="000000"/>
                </a:solidFill>
                <a:effectLst/>
              </a:rPr>
              <a:t>'=</a:t>
            </a:r>
            <a:r>
              <a:rPr lang="pt-BR" dirty="0">
                <a:solidFill>
                  <a:srgbClr val="0000CC"/>
                </a:solidFill>
                <a:effectLst/>
              </a:rPr>
              <a:t>1</a:t>
            </a:r>
            <a:r>
              <a:rPr lang="pt-BR" dirty="0">
                <a:solidFill>
                  <a:srgbClr val="000000"/>
                </a:solidFill>
                <a:effectLst/>
              </a:rPr>
              <a:t>);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305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95CB92-B25F-40F6-8111-638017EE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291"/>
            <a:ext cx="9906000" cy="1382156"/>
          </a:xfrm>
        </p:spPr>
        <p:txBody>
          <a:bodyPr>
            <a:normAutofit/>
          </a:bodyPr>
          <a:lstStyle/>
          <a:p>
            <a:pPr algn="ctr"/>
            <a:r>
              <a:rPr lang="en-US" sz="4000" b="1" i="0" dirty="0">
                <a:effectLst/>
                <a:latin typeface="+mn-lt"/>
                <a:ea typeface="Calibri" panose="020F0502020204030204" pitchFamily="34" charset="0"/>
              </a:rPr>
              <a:t>Traffic Lights System </a:t>
            </a:r>
            <a:endParaRPr lang="he-IL" sz="4000" i="0" dirty="0">
              <a:latin typeface="+mn-lt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086F94C-BF5E-4005-AAE8-BBB66AD76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792" y="1394447"/>
            <a:ext cx="9906000" cy="5012426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Traffic Lights System :</a:t>
            </a:r>
          </a:p>
          <a:p>
            <a:pPr marL="0" indent="0">
              <a:buNone/>
            </a:pP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describe a work of simple crossroad with four traffic lights. The time of “green” phase for the main road is defined to be 15-30 seconds, and the time of “green” phase for the second road is defined to be 15 seconds.</a:t>
            </a:r>
          </a:p>
          <a:p>
            <a:pPr marL="0" indent="0">
              <a:buNone/>
            </a:pPr>
            <a:r>
              <a:rPr lang="en-US" sz="3200" dirty="0">
                <a:ea typeface="Calibri" panose="020F0502020204030204" pitchFamily="34" charset="0"/>
                <a:cs typeface="Arial" panose="020B0604020202020204" pitchFamily="34" charset="0"/>
              </a:rPr>
              <a:t>Colors : Red and Green </a:t>
            </a:r>
          </a:p>
          <a:p>
            <a:pPr marL="0" indent="0">
              <a:buNone/>
            </a:pP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Two possible  states</a:t>
            </a:r>
          </a:p>
          <a:p>
            <a:pPr marL="0" indent="0">
              <a:buNone/>
            </a:pPr>
            <a:endParaRPr lang="he-IL" sz="4000" dirty="0"/>
          </a:p>
        </p:txBody>
      </p:sp>
      <p:sp>
        <p:nvSpPr>
          <p:cNvPr id="4" name="אליפסה 3">
            <a:extLst>
              <a:ext uri="{FF2B5EF4-FFF2-40B4-BE49-F238E27FC236}">
                <a16:creationId xmlns:a16="http://schemas.microsoft.com/office/drawing/2014/main" id="{F19199A4-9E92-4623-8312-82F65577C84B}"/>
              </a:ext>
            </a:extLst>
          </p:cNvPr>
          <p:cNvSpPr/>
          <p:nvPr/>
        </p:nvSpPr>
        <p:spPr>
          <a:xfrm>
            <a:off x="5128727" y="4226768"/>
            <a:ext cx="1934545" cy="1940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Green traffic lights in main road</a:t>
            </a:r>
          </a:p>
          <a:p>
            <a:pPr algn="ctr"/>
            <a:r>
              <a:rPr lang="en-US" dirty="0"/>
              <a:t>(in the second road are red)</a:t>
            </a:r>
          </a:p>
          <a:p>
            <a:pPr algn="ctr"/>
            <a:r>
              <a:rPr lang="en-US" b="1" dirty="0"/>
              <a:t>0</a:t>
            </a:r>
            <a:endParaRPr lang="he-IL" b="1" dirty="0"/>
          </a:p>
        </p:txBody>
      </p:sp>
      <p:sp>
        <p:nvSpPr>
          <p:cNvPr id="5" name="אליפסה 4">
            <a:extLst>
              <a:ext uri="{FF2B5EF4-FFF2-40B4-BE49-F238E27FC236}">
                <a16:creationId xmlns:a16="http://schemas.microsoft.com/office/drawing/2014/main" id="{ABE79894-A505-40C1-B3F1-923FACF26B0C}"/>
              </a:ext>
            </a:extLst>
          </p:cNvPr>
          <p:cNvSpPr/>
          <p:nvPr/>
        </p:nvSpPr>
        <p:spPr>
          <a:xfrm>
            <a:off x="9430140" y="4226768"/>
            <a:ext cx="1934545" cy="1940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Green traffic lights in second road</a:t>
            </a:r>
            <a:endParaRPr lang="he-IL" dirty="0"/>
          </a:p>
          <a:p>
            <a:pPr algn="ctr"/>
            <a:r>
              <a:rPr lang="en-US" dirty="0"/>
              <a:t>(in the main road are red)</a:t>
            </a:r>
          </a:p>
          <a:p>
            <a:pPr algn="ctr"/>
            <a:r>
              <a:rPr lang="en-US" b="1" dirty="0"/>
              <a:t>1</a:t>
            </a:r>
            <a:endParaRPr lang="he-IL" b="1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BA8DA76A-E2C9-487B-9B7B-95F9E173F9EF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>
            <a:off x="6779964" y="4510987"/>
            <a:ext cx="2933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F2C4280D-45CF-4317-9E8B-F63C862C27B2}"/>
              </a:ext>
            </a:extLst>
          </p:cNvPr>
          <p:cNvCxnSpPr>
            <a:cxnSpLocks/>
            <a:stCxn id="5" idx="3"/>
            <a:endCxn id="4" idx="5"/>
          </p:cNvCxnSpPr>
          <p:nvPr/>
        </p:nvCxnSpPr>
        <p:spPr>
          <a:xfrm flipH="1">
            <a:off x="6779964" y="5883316"/>
            <a:ext cx="2933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570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D13465-4D98-4D5D-B27C-64420DF7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6000" cy="1382156"/>
          </a:xfrm>
        </p:spPr>
        <p:txBody>
          <a:bodyPr>
            <a:normAutofit/>
          </a:bodyPr>
          <a:lstStyle/>
          <a:p>
            <a:pPr algn="ctr"/>
            <a:r>
              <a:rPr lang="en-US" sz="4000" b="1" i="0" dirty="0">
                <a:latin typeface="+mn-lt"/>
              </a:rPr>
              <a:t>PRISM modelling language on Traffic light system</a:t>
            </a:r>
            <a:endParaRPr lang="he-IL" sz="4000" b="1" i="0" dirty="0">
              <a:latin typeface="+mn-lt"/>
            </a:endParaRP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66C7B89-75A2-4963-81E3-5CB6EBFAB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2980"/>
            <a:ext cx="12192000" cy="564502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module </a:t>
            </a:r>
            <a:r>
              <a:rPr lang="en-US" sz="1600" dirty="0" err="1"/>
              <a:t>trafficLight</a:t>
            </a:r>
            <a:endParaRPr lang="en-US" sz="1100" dirty="0"/>
          </a:p>
          <a:p>
            <a:r>
              <a:rPr lang="en-US" sz="1600" dirty="0"/>
              <a:t>	// local states</a:t>
            </a:r>
          </a:p>
          <a:p>
            <a:r>
              <a:rPr lang="en-US" sz="1600" dirty="0"/>
              <a:t>	s : [0..1] </a:t>
            </a:r>
            <a:r>
              <a:rPr lang="en-US" sz="1600" dirty="0" err="1"/>
              <a:t>init</a:t>
            </a:r>
            <a:r>
              <a:rPr lang="en-US" sz="1600" dirty="0"/>
              <a:t> 0;</a:t>
            </a:r>
          </a:p>
          <a:p>
            <a:r>
              <a:rPr lang="en-US" sz="1600" dirty="0"/>
              <a:t>	// value of the traffic lights with two colors , 0 red , 1 green</a:t>
            </a:r>
          </a:p>
          <a:p>
            <a:r>
              <a:rPr lang="en-US" sz="1600" dirty="0"/>
              <a:t>	a1 : [0..1] </a:t>
            </a:r>
            <a:r>
              <a:rPr lang="en-US" sz="1600" dirty="0" err="1"/>
              <a:t>init</a:t>
            </a:r>
            <a:r>
              <a:rPr lang="en-US" sz="1600" dirty="0"/>
              <a:t> 1;//a1 is first traffic light in the main road</a:t>
            </a:r>
          </a:p>
          <a:p>
            <a:r>
              <a:rPr lang="en-US" sz="1600" dirty="0"/>
              <a:t>	b1 : [0..1] </a:t>
            </a:r>
            <a:r>
              <a:rPr lang="en-US" sz="1600" dirty="0" err="1"/>
              <a:t>init</a:t>
            </a:r>
            <a:r>
              <a:rPr lang="en-US" sz="1600" dirty="0"/>
              <a:t> 1;//b1 is second traffic light in the main road</a:t>
            </a:r>
          </a:p>
          <a:p>
            <a:r>
              <a:rPr lang="en-US" sz="1600" dirty="0"/>
              <a:t>	a2 : [0..1] </a:t>
            </a:r>
            <a:r>
              <a:rPr lang="en-US" sz="1600" dirty="0" err="1"/>
              <a:t>init</a:t>
            </a:r>
            <a:r>
              <a:rPr lang="en-US" sz="1600" dirty="0"/>
              <a:t> 0;//a2 is first traffic light in the second road</a:t>
            </a:r>
          </a:p>
          <a:p>
            <a:r>
              <a:rPr lang="en-US" sz="1600" dirty="0"/>
              <a:t>	b2 : [0..1] </a:t>
            </a:r>
            <a:r>
              <a:rPr lang="en-US" sz="1600" dirty="0" err="1"/>
              <a:t>init</a:t>
            </a:r>
            <a:r>
              <a:rPr lang="en-US" sz="1600" dirty="0"/>
              <a:t> 0;//b2 is second traffic light in the second road</a:t>
            </a:r>
          </a:p>
          <a:p>
            <a:r>
              <a:rPr lang="en-US" sz="1600" dirty="0"/>
              <a:t>	time : [0..44] </a:t>
            </a:r>
            <a:r>
              <a:rPr lang="en-US" sz="1600" dirty="0" err="1"/>
              <a:t>init</a:t>
            </a:r>
            <a:r>
              <a:rPr lang="en-US" sz="1600" dirty="0"/>
              <a:t> 0;// total time system</a:t>
            </a:r>
          </a:p>
          <a:p>
            <a:r>
              <a:rPr lang="en-US" sz="1600" dirty="0"/>
              <a:t>	time2 : [0..14] </a:t>
            </a:r>
            <a:r>
              <a:rPr lang="en-US" sz="1600" dirty="0" err="1"/>
              <a:t>init</a:t>
            </a:r>
            <a:r>
              <a:rPr lang="en-US" sz="1600" dirty="0"/>
              <a:t> 0;// time for second road green phase</a:t>
            </a:r>
          </a:p>
          <a:p>
            <a:r>
              <a:rPr lang="en-US" sz="1600" dirty="0"/>
              <a:t>	y: [1..50] </a:t>
            </a:r>
            <a:r>
              <a:rPr lang="en-US" sz="1600" dirty="0" err="1"/>
              <a:t>init</a:t>
            </a:r>
            <a:r>
              <a:rPr lang="en-US" sz="1600" dirty="0"/>
              <a:t> 1; </a:t>
            </a:r>
            <a:endParaRPr lang="en-US" sz="1100" dirty="0"/>
          </a:p>
          <a:p>
            <a:r>
              <a:rPr lang="en-US" sz="1600" dirty="0"/>
              <a:t>	[ ] s=0 &amp; time &lt; 14 -&gt; (s'=0)&amp;(time'=time+1);</a:t>
            </a:r>
          </a:p>
          <a:p>
            <a:r>
              <a:rPr lang="en-US" sz="1600" dirty="0"/>
              <a:t>	[ ] s=0 &amp; time &gt; =14 &amp; time &lt; 29  -&gt; </a:t>
            </a:r>
            <a:r>
              <a:rPr lang="en-US" sz="1600" dirty="0">
                <a:solidFill>
                  <a:srgbClr val="FF0000"/>
                </a:solidFill>
              </a:rPr>
              <a:t>0.5</a:t>
            </a:r>
            <a:r>
              <a:rPr lang="en-US" sz="1600" dirty="0"/>
              <a:t>:(s'=0)&amp;(time'=time+1) + </a:t>
            </a:r>
            <a:r>
              <a:rPr lang="en-US" sz="1600" dirty="0">
                <a:solidFill>
                  <a:srgbClr val="FF0000"/>
                </a:solidFill>
              </a:rPr>
              <a:t>0.5</a:t>
            </a:r>
            <a:r>
              <a:rPr lang="en-US" sz="1600" dirty="0"/>
              <a:t>:(s'=1)&amp;(time'=time+1)&amp;(a1'=0)&amp;(b1'=0)&amp;(a2'=1)&amp;(b2'=1);</a:t>
            </a:r>
          </a:p>
          <a:p>
            <a:r>
              <a:rPr lang="en-US" sz="1600" dirty="0"/>
              <a:t>	[ ] s=0 &amp; time = 29 -&gt; 1:(s'=1)&amp;(a1'=0)&amp;(b1'=0)&amp;(a2'=1)&amp;(b2'=1)&amp;(time'=time+1);</a:t>
            </a:r>
          </a:p>
          <a:p>
            <a:r>
              <a:rPr lang="en-US" sz="1600" dirty="0"/>
              <a:t>	[ ] s=1 &amp; time2 &lt; 14 &amp; time &lt; 44 -&gt; 1:(s'=1)&amp;(time2'=time2+1)&amp;(time'=time+1); </a:t>
            </a:r>
          </a:p>
          <a:p>
            <a:r>
              <a:rPr lang="en-US" sz="1600" dirty="0"/>
              <a:t>	[ ] s=1 &amp; time2 = 14 &amp; time = 44 -&gt; 1:(s'=0)&amp;(time’=0)&amp;(a1'=1)&amp;(b1'=1)&amp;(a2'=0)&amp;(b2'=0)&amp;(time2’=0); </a:t>
            </a:r>
            <a:endParaRPr lang="en-US" sz="1100" dirty="0"/>
          </a:p>
          <a:p>
            <a:r>
              <a:rPr lang="en-US" sz="1600" dirty="0" err="1"/>
              <a:t>endmodule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194312261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6E8E2"/>
      </a:lt2>
      <a:accent1>
        <a:srgbClr val="A996C6"/>
      </a:accent1>
      <a:accent2>
        <a:srgbClr val="AF7FBA"/>
      </a:accent2>
      <a:accent3>
        <a:srgbClr val="C593B9"/>
      </a:accent3>
      <a:accent4>
        <a:srgbClr val="BA7F94"/>
      </a:accent4>
      <a:accent5>
        <a:srgbClr val="C69996"/>
      </a:accent5>
      <a:accent6>
        <a:srgbClr val="BA9B7F"/>
      </a:accent6>
      <a:hlink>
        <a:srgbClr val="758A53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292</TotalTime>
  <Words>1095</Words>
  <Application>Microsoft Office PowerPoint</Application>
  <PresentationFormat>מסך רחב</PresentationFormat>
  <Paragraphs>90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5" baseType="lpstr">
      <vt:lpstr>Arial</vt:lpstr>
      <vt:lpstr>Univers Condensed Light</vt:lpstr>
      <vt:lpstr>Walbaum Display Light</vt:lpstr>
      <vt:lpstr>AngleLinesVTI</vt:lpstr>
      <vt:lpstr>PRISM</vt:lpstr>
      <vt:lpstr>מצגת של PowerPoint‏</vt:lpstr>
      <vt:lpstr>Probabilistic model checking PRISM supported</vt:lpstr>
      <vt:lpstr>Markov chain </vt:lpstr>
      <vt:lpstr>PRISM</vt:lpstr>
      <vt:lpstr>PRISM</vt:lpstr>
      <vt:lpstr>PRISM LANGUAGE </vt:lpstr>
      <vt:lpstr>Traffic Lights System </vt:lpstr>
      <vt:lpstr>PRISM modelling language on Traffic light system</vt:lpstr>
      <vt:lpstr>The Traffic Lights System satisfies the following properties: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PRISM</dc:title>
  <dc:creator>ajwad</dc:creator>
  <cp:lastModifiedBy>ajwad</cp:lastModifiedBy>
  <cp:revision>2</cp:revision>
  <dcterms:created xsi:type="dcterms:W3CDTF">2021-11-29T07:54:20Z</dcterms:created>
  <dcterms:modified xsi:type="dcterms:W3CDTF">2021-12-22T14:41:06Z</dcterms:modified>
</cp:coreProperties>
</file>