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Roboto Mono" charset="1" panose="00000000000000000000"/>
      <p:regular r:id="rId20"/>
    </p:embeddedFont>
    <p:embeddedFont>
      <p:font typeface="Inter Bold Italics" charset="1" panose="020B0802030000000004"/>
      <p:regular r:id="rId21"/>
    </p:embeddedFont>
    <p:embeddedFont>
      <p:font typeface="Roboto Mono Bold Italics" charset="1" panose="00000000000000000000"/>
      <p:regular r:id="rId22"/>
    </p:embeddedFont>
    <p:embeddedFont>
      <p:font typeface="Roboto Mono Bold" charset="1" panose="00000000000000000000"/>
      <p:regular r:id="rId23"/>
    </p:embeddedFont>
    <p:embeddedFont>
      <p:font typeface="Inter Medium" charset="1" panose="02000503000000020004"/>
      <p:regular r:id="rId24"/>
    </p:embeddedFont>
    <p:embeddedFont>
      <p:font typeface="Inter Bold" charset="1" panose="020B0802030000000004"/>
      <p:regular r:id="rId25"/>
    </p:embeddedFont>
    <p:embeddedFont>
      <p:font typeface="Inter" charset="1" panose="020B0502030000000004"/>
      <p:regular r:id="rId26"/>
    </p:embeddedFont>
    <p:embeddedFont>
      <p:font typeface="Roboto Mono Medium" charset="1" panose="00000000000000000000"/>
      <p:regular r:id="rId27"/>
    </p:embeddedFont>
    <p:embeddedFont>
      <p:font typeface="Inter Italics" charset="1" panose="020B05020300000000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DF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22118" y="2852350"/>
            <a:ext cx="4537182" cy="4582300"/>
          </a:xfrm>
          <a:custGeom>
            <a:avLst/>
            <a:gdLst/>
            <a:ahLst/>
            <a:cxnLst/>
            <a:rect r="r" b="b" t="t" l="l"/>
            <a:pathLst>
              <a:path h="4582300" w="4537182">
                <a:moveTo>
                  <a:pt x="0" y="0"/>
                </a:moveTo>
                <a:lnTo>
                  <a:pt x="4537182" y="0"/>
                </a:lnTo>
                <a:lnTo>
                  <a:pt x="4537182" y="4582300"/>
                </a:lnTo>
                <a:lnTo>
                  <a:pt x="0" y="4582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556" t="-19364" r="-20551" b="-19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4791" y="4114800"/>
            <a:ext cx="9193429" cy="204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0"/>
              </a:lnSpc>
            </a:pPr>
            <a:r>
              <a:rPr lang="en-US" sz="5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TIC-TAC-TOE:A GAME IN C</a:t>
            </a:r>
          </a:p>
          <a:p>
            <a:pPr algn="l">
              <a:lnSpc>
                <a:spcPts val="6120"/>
              </a:lnSpc>
            </a:pPr>
          </a:p>
          <a:p>
            <a:pPr algn="l">
              <a:lnSpc>
                <a:spcPts val="3960"/>
              </a:lnSpc>
            </a:pPr>
            <a:r>
              <a:rPr lang="en-US" sz="3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Code Breakdown &amp; Explanation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DF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816573"/>
            <a:ext cx="6655692" cy="3973547"/>
          </a:xfrm>
          <a:custGeom>
            <a:avLst/>
            <a:gdLst/>
            <a:ahLst/>
            <a:cxnLst/>
            <a:rect r="r" b="b" t="t" l="l"/>
            <a:pathLst>
              <a:path h="3973547" w="6655692">
                <a:moveTo>
                  <a:pt x="0" y="0"/>
                </a:moveTo>
                <a:lnTo>
                  <a:pt x="6655692" y="0"/>
                </a:lnTo>
                <a:lnTo>
                  <a:pt x="6655692" y="3973548"/>
                </a:lnTo>
                <a:lnTo>
                  <a:pt x="0" y="3973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580987"/>
            <a:ext cx="11550316" cy="97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30"/>
              </a:lnSpc>
              <a:spcBef>
                <a:spcPct val="0"/>
              </a:spcBef>
            </a:pPr>
            <a:r>
              <a:rPr lang="en-US" b="true" sz="6879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8.Checking For A Win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085396"/>
            <a:ext cx="11082635" cy="2922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592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Checks all possible winning combinations:</a:t>
            </a:r>
          </a:p>
          <a:p>
            <a:pPr algn="l">
              <a:lnSpc>
                <a:spcPts val="2592"/>
              </a:lnSpc>
            </a:pPr>
          </a:p>
          <a:p>
            <a:pPr algn="l" marL="518160" indent="-259080" lvl="1">
              <a:lnSpc>
                <a:spcPts val="2592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Rows: (c1, c2, c3), (c4, c5, c6), (c7, c8, c9)</a:t>
            </a:r>
          </a:p>
          <a:p>
            <a:pPr algn="l" marL="518160" indent="-259080" lvl="1">
              <a:lnSpc>
                <a:spcPts val="2592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Columns: (c1, c4, c7), (c2, c5, c8), (c3, c6, c9)</a:t>
            </a:r>
          </a:p>
          <a:p>
            <a:pPr algn="l" marL="518160" indent="-259080" lvl="1">
              <a:lnSpc>
                <a:spcPts val="2592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Diagonals: (c1, c5, c9), (c3, c5, c7)</a:t>
            </a:r>
          </a:p>
          <a:p>
            <a:pPr algn="l">
              <a:lnSpc>
                <a:spcPts val="2592"/>
              </a:lnSpc>
            </a:pPr>
          </a:p>
          <a:p>
            <a:pPr algn="l" marL="518160" indent="-259080" lvl="1">
              <a:lnSpc>
                <a:spcPts val="2592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Ensures all three positions in a combination match and are not empty (' ').</a:t>
            </a:r>
          </a:p>
          <a:p>
            <a:pPr algn="l">
              <a:lnSpc>
                <a:spcPts val="2592"/>
              </a:lnSpc>
            </a:pPr>
          </a:p>
          <a:p>
            <a:pPr algn="l" marL="518160" indent="-259080" lvl="1">
              <a:lnSpc>
                <a:spcPts val="2592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If a player wins: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6495" y="9036622"/>
            <a:ext cx="8137327" cy="97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592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Sets GameOver = 1 to end the loop.</a:t>
            </a:r>
          </a:p>
          <a:p>
            <a:pPr algn="l" marL="518160" indent="-259080" lvl="1">
              <a:lnSpc>
                <a:spcPts val="2592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Displays the updated board and a winning message.</a:t>
            </a:r>
          </a:p>
          <a:p>
            <a:pPr algn="l">
              <a:lnSpc>
                <a:spcPts val="2592"/>
              </a:lnSpc>
            </a:pPr>
          </a:p>
        </p:txBody>
      </p:sp>
    </p:spTree>
  </p:cSld>
  <p:clrMapOvr>
    <a:masterClrMapping/>
  </p:clrMapOvr>
  <p:transition spd="fast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92655">
            <a:off x="7722915" y="5856000"/>
            <a:ext cx="8916470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3573">
            <a:off x="-9530" y="1409450"/>
            <a:ext cx="18323860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10732">
            <a:off x="6088960" y="3583650"/>
            <a:ext cx="6101880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3573">
            <a:off x="-9530" y="8123950"/>
            <a:ext cx="18323860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2838052"/>
            <a:ext cx="7497466" cy="1481672"/>
          </a:xfrm>
          <a:custGeom>
            <a:avLst/>
            <a:gdLst/>
            <a:ahLst/>
            <a:cxnLst/>
            <a:rect r="r" b="b" t="t" l="l"/>
            <a:pathLst>
              <a:path h="1481672" w="7497466">
                <a:moveTo>
                  <a:pt x="0" y="0"/>
                </a:moveTo>
                <a:lnTo>
                  <a:pt x="7497466" y="0"/>
                </a:lnTo>
                <a:lnTo>
                  <a:pt x="7497466" y="1481671"/>
                </a:lnTo>
                <a:lnTo>
                  <a:pt x="0" y="1481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7" r="0" b="-6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4475" y="1404688"/>
            <a:ext cx="10203497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5599">
                <a:solidFill>
                  <a:srgbClr val="FFFCE9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9.Checking for a Draw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1296" y="6282931"/>
            <a:ext cx="9481542" cy="2501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CE9"/>
                </a:solidFill>
                <a:latin typeface="Inter"/>
                <a:ea typeface="Inter"/>
                <a:cs typeface="Inter"/>
                <a:sym typeface="Inter"/>
              </a:rPr>
              <a:t>Checks if all positions on the board are filled without a winner.</a:t>
            </a:r>
          </a:p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CE9"/>
                </a:solidFill>
                <a:latin typeface="Inter"/>
                <a:ea typeface="Inter"/>
                <a:cs typeface="Inter"/>
                <a:sym typeface="Inter"/>
              </a:rPr>
              <a:t>If true:</a:t>
            </a:r>
          </a:p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CE9"/>
                </a:solidFill>
                <a:latin typeface="Inter"/>
                <a:ea typeface="Inter"/>
                <a:cs typeface="Inter"/>
                <a:sym typeface="Inter"/>
              </a:rPr>
              <a:t>  Sets GameOver = 1.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CE9"/>
                </a:solidFill>
                <a:latin typeface="Inter"/>
                <a:ea typeface="Inter"/>
                <a:cs typeface="Inter"/>
                <a:sym typeface="Inter"/>
              </a:rPr>
              <a:t>  Displays the board and prints "It's a draw!".</a:t>
            </a:r>
          </a:p>
        </p:txBody>
      </p:sp>
    </p:spTree>
  </p:cSld>
  <p:clrMapOvr>
    <a:masterClrMapping/>
  </p:clrMapOvr>
  <p:transition spd="fast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DF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250"/>
            <a:ext cx="9144000" cy="10287000"/>
            <a:chOff x="0" y="0"/>
            <a:chExt cx="12192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51025" y="2849610"/>
            <a:ext cx="7560909" cy="2473631"/>
          </a:xfrm>
          <a:custGeom>
            <a:avLst/>
            <a:gdLst/>
            <a:ahLst/>
            <a:cxnLst/>
            <a:rect r="r" b="b" t="t" l="l"/>
            <a:pathLst>
              <a:path h="2473631" w="7560909">
                <a:moveTo>
                  <a:pt x="0" y="0"/>
                </a:moveTo>
                <a:lnTo>
                  <a:pt x="7560909" y="0"/>
                </a:lnTo>
                <a:lnTo>
                  <a:pt x="7560909" y="2473630"/>
                </a:lnTo>
                <a:lnTo>
                  <a:pt x="0" y="24736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57213" y="3401531"/>
            <a:ext cx="8317574" cy="1369787"/>
          </a:xfrm>
          <a:custGeom>
            <a:avLst/>
            <a:gdLst/>
            <a:ahLst/>
            <a:cxnLst/>
            <a:rect r="r" b="b" t="t" l="l"/>
            <a:pathLst>
              <a:path h="1369787" w="8317574">
                <a:moveTo>
                  <a:pt x="0" y="0"/>
                </a:moveTo>
                <a:lnTo>
                  <a:pt x="8317574" y="0"/>
                </a:lnTo>
                <a:lnTo>
                  <a:pt x="8317574" y="1369788"/>
                </a:lnTo>
                <a:lnTo>
                  <a:pt x="0" y="13697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51025" y="1114425"/>
            <a:ext cx="8034150" cy="521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b="true" sz="4000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10.Switching Players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1025" y="6119708"/>
            <a:ext cx="8034150" cy="121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192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If no win or draw, switches the current player:</a:t>
            </a:r>
          </a:p>
          <a:p>
            <a:pPr algn="l">
              <a:lnSpc>
                <a:spcPts val="1920"/>
              </a:lnSpc>
            </a:pPr>
          </a:p>
          <a:p>
            <a:pPr algn="l" marL="431801" indent="-215900" lvl="1">
              <a:lnSpc>
                <a:spcPts val="192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If Player == 'X', sets it to 'O'.</a:t>
            </a:r>
          </a:p>
          <a:p>
            <a:pPr algn="l">
              <a:lnSpc>
                <a:spcPts val="1920"/>
              </a:lnSpc>
            </a:pPr>
          </a:p>
          <a:p>
            <a:pPr algn="l" marL="431800" indent="-215900" lvl="1">
              <a:lnSpc>
                <a:spcPts val="192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If Player == 'O', sets it to 'X'.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10428" y="956945"/>
            <a:ext cx="701114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E2DFD2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11.Invalid Move Message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18668" y="5918668"/>
            <a:ext cx="7489356" cy="165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E2DFD2"/>
                </a:solidFill>
                <a:latin typeface="Inter"/>
                <a:ea typeface="Inter"/>
                <a:cs typeface="Inter"/>
                <a:sym typeface="Inter"/>
              </a:rPr>
              <a:t>If the position n is not empty, notifies the player and lets them try again.</a:t>
            </a:r>
          </a:p>
          <a:p>
            <a:pPr algn="l">
              <a:lnSpc>
                <a:spcPts val="2007"/>
              </a:lnSpc>
            </a:pP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E2DFD2"/>
                </a:solidFill>
                <a:latin typeface="Inter"/>
                <a:ea typeface="Inter"/>
                <a:cs typeface="Inter"/>
                <a:sym typeface="Inter"/>
              </a:rPr>
              <a:t>Once GameOver is set to 1, the loop ends, and the program terminates with a successful return code.</a:t>
            </a:r>
          </a:p>
        </p:txBody>
      </p:sp>
    </p:spTree>
  </p:cSld>
  <p:clrMapOvr>
    <a:masterClrMapping/>
  </p:clrMapOvr>
  <p:transition spd="fast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DF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139371"/>
            <a:ext cx="7915766" cy="6436767"/>
          </a:xfrm>
          <a:custGeom>
            <a:avLst/>
            <a:gdLst/>
            <a:ahLst/>
            <a:cxnLst/>
            <a:rect r="r" b="b" t="t" l="l"/>
            <a:pathLst>
              <a:path h="6436767" w="7915766">
                <a:moveTo>
                  <a:pt x="0" y="0"/>
                </a:moveTo>
                <a:lnTo>
                  <a:pt x="7915766" y="0"/>
                </a:lnTo>
                <a:lnTo>
                  <a:pt x="7915766" y="6436768"/>
                </a:lnTo>
                <a:lnTo>
                  <a:pt x="0" y="64367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706710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b="true" sz="3999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12.An Example Gameplay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743950"/>
            <a:ext cx="599211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Continues until a win or draw.</a:t>
            </a:r>
          </a:p>
        </p:txBody>
      </p:sp>
    </p:spTree>
  </p:cSld>
  <p:clrMapOvr>
    <a:masterClrMapping/>
  </p:clrMapOvr>
  <p:transition spd="fast">
    <p:push dir="l"/>
  </p:transition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E2DF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79308" y="3250692"/>
            <a:ext cx="12329384" cy="3664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16"/>
              </a:lnSpc>
            </a:pPr>
            <a:r>
              <a:rPr lang="en-US" b="true" sz="14600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THANK YOU!</a:t>
            </a:r>
          </a:p>
          <a:p>
            <a:pPr algn="l">
              <a:lnSpc>
                <a:spcPts val="14016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899770" y="5219700"/>
            <a:ext cx="6488460" cy="802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3"/>
              </a:lnSpc>
              <a:spcBef>
                <a:spcPct val="0"/>
              </a:spcBef>
            </a:pPr>
            <a:r>
              <a:rPr lang="en-US" b="true" sz="5799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For being with us!!</a:t>
            </a:r>
          </a:p>
        </p:txBody>
      </p:sp>
    </p:spTree>
  </p:cSld>
  <p:clrMapOvr>
    <a:masterClrMapping/>
  </p:clrMapOvr>
  <p:transition spd="fast">
    <p:push dir="l"/>
  </p:transition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2DF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21970" y="5143500"/>
            <a:ext cx="5042550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b="true" sz="3200" i="true">
                <a:solidFill>
                  <a:srgbClr val="000000"/>
                </a:solidFill>
                <a:latin typeface="Inter Bold Italics"/>
                <a:ea typeface="Inter Bold Italics"/>
                <a:cs typeface="Inter Bold Italics"/>
                <a:sym typeface="Inter Bold Italics"/>
              </a:rPr>
              <a:t>Name: Mohammad Alfee Mahtin</a:t>
            </a:r>
          </a:p>
          <a:p>
            <a:pPr algn="ctr">
              <a:lnSpc>
                <a:spcPts val="3840"/>
              </a:lnSpc>
            </a:pPr>
            <a:r>
              <a:rPr lang="en-US" b="true" sz="3200" i="true">
                <a:solidFill>
                  <a:srgbClr val="000000"/>
                </a:solidFill>
                <a:latin typeface="Inter Bold Italics"/>
                <a:ea typeface="Inter Bold Italics"/>
                <a:cs typeface="Inter Bold Italics"/>
                <a:sym typeface="Inter Bold Italics"/>
              </a:rPr>
              <a:t>ID: 2423804642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20370" y="2645514"/>
            <a:ext cx="13344150" cy="908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1"/>
              </a:lnSpc>
            </a:pPr>
            <a:r>
              <a:rPr lang="en-US" b="true" sz="7001" i="true">
                <a:solidFill>
                  <a:srgbClr val="000000"/>
                </a:solidFill>
                <a:latin typeface="Roboto Mono Bold Italics"/>
                <a:ea typeface="Roboto Mono Bold Italics"/>
                <a:cs typeface="Roboto Mono Bold Italics"/>
                <a:sym typeface="Roboto Mono Bold Italics"/>
              </a:rPr>
              <a:t>Team Members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20370" y="5143500"/>
            <a:ext cx="5042550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b="true" sz="3200" i="true">
                <a:solidFill>
                  <a:srgbClr val="000000"/>
                </a:solidFill>
                <a:latin typeface="Inter Bold Italics"/>
                <a:ea typeface="Inter Bold Italics"/>
                <a:cs typeface="Inter Bold Italics"/>
                <a:sym typeface="Inter Bold Italics"/>
              </a:rPr>
              <a:t>Name: Ajwad Md. Ajimuddin Hossain</a:t>
            </a:r>
          </a:p>
          <a:p>
            <a:pPr algn="ctr">
              <a:lnSpc>
                <a:spcPts val="3840"/>
              </a:lnSpc>
            </a:pPr>
            <a:r>
              <a:rPr lang="en-US" b="true" sz="3200" i="true">
                <a:solidFill>
                  <a:srgbClr val="000000"/>
                </a:solidFill>
                <a:latin typeface="Inter Bold Italics"/>
                <a:ea typeface="Inter Bold Italics"/>
                <a:cs typeface="Inter Bold Italics"/>
                <a:sym typeface="Inter Bold Italics"/>
              </a:rPr>
              <a:t>ID: 2421325042</a:t>
            </a: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4475" y="2913312"/>
            <a:ext cx="11095238" cy="4565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4"/>
              </a:lnSpc>
            </a:pPr>
            <a:r>
              <a:rPr lang="en-US" sz="4150">
                <a:solidFill>
                  <a:srgbClr val="E2DFD2"/>
                </a:solidFill>
                <a:latin typeface="Roboto Mono"/>
                <a:ea typeface="Roboto Mono"/>
                <a:cs typeface="Roboto Mono"/>
                <a:sym typeface="Roboto Mono"/>
              </a:rPr>
              <a:t>This is a text-based Tic Tac Toe game written in C. Two players take turns selecting positions on a 3x3 board to place their symbol ('X' or 'O'). The game ends when one player gets three symbols in a row (horizontally, vertically, or diagonally) or the board is full (a draw).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54395" y="2334588"/>
            <a:ext cx="2319719" cy="2311284"/>
          </a:xfrm>
          <a:custGeom>
            <a:avLst/>
            <a:gdLst/>
            <a:ahLst/>
            <a:cxnLst/>
            <a:rect r="r" b="b" t="t" l="l"/>
            <a:pathLst>
              <a:path h="2311284" w="2319719">
                <a:moveTo>
                  <a:pt x="0" y="0"/>
                </a:moveTo>
                <a:lnTo>
                  <a:pt x="2319719" y="0"/>
                </a:lnTo>
                <a:lnTo>
                  <a:pt x="2319719" y="2311284"/>
                </a:lnTo>
                <a:lnTo>
                  <a:pt x="0" y="23112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74114" y="2334588"/>
            <a:ext cx="2325103" cy="2325103"/>
          </a:xfrm>
          <a:custGeom>
            <a:avLst/>
            <a:gdLst/>
            <a:ahLst/>
            <a:cxnLst/>
            <a:rect r="r" b="b" t="t" l="l"/>
            <a:pathLst>
              <a:path h="2325103" w="2325103">
                <a:moveTo>
                  <a:pt x="0" y="0"/>
                </a:moveTo>
                <a:lnTo>
                  <a:pt x="2325103" y="0"/>
                </a:lnTo>
                <a:lnTo>
                  <a:pt x="2325103" y="2325103"/>
                </a:lnTo>
                <a:lnTo>
                  <a:pt x="0" y="23251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44475" y="1598195"/>
            <a:ext cx="13706930" cy="736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3"/>
              </a:lnSpc>
            </a:pPr>
            <a:r>
              <a:rPr lang="en-US" b="true" sz="5722">
                <a:solidFill>
                  <a:srgbClr val="E2DFD2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Purpose of the Program :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154395" y="4645872"/>
            <a:ext cx="2325103" cy="2325103"/>
          </a:xfrm>
          <a:custGeom>
            <a:avLst/>
            <a:gdLst/>
            <a:ahLst/>
            <a:cxnLst/>
            <a:rect r="r" b="b" t="t" l="l"/>
            <a:pathLst>
              <a:path h="2325103" w="2325103">
                <a:moveTo>
                  <a:pt x="0" y="0"/>
                </a:moveTo>
                <a:lnTo>
                  <a:pt x="2325103" y="0"/>
                </a:lnTo>
                <a:lnTo>
                  <a:pt x="2325103" y="2325103"/>
                </a:lnTo>
                <a:lnTo>
                  <a:pt x="0" y="23251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474114" y="4652781"/>
            <a:ext cx="2319719" cy="2311284"/>
          </a:xfrm>
          <a:custGeom>
            <a:avLst/>
            <a:gdLst/>
            <a:ahLst/>
            <a:cxnLst/>
            <a:rect r="r" b="b" t="t" l="l"/>
            <a:pathLst>
              <a:path h="2311284" w="2319719">
                <a:moveTo>
                  <a:pt x="0" y="0"/>
                </a:moveTo>
                <a:lnTo>
                  <a:pt x="2319719" y="0"/>
                </a:lnTo>
                <a:lnTo>
                  <a:pt x="2319719" y="2311284"/>
                </a:lnTo>
                <a:lnTo>
                  <a:pt x="0" y="23112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DF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36455"/>
            <a:ext cx="9383918" cy="1594063"/>
          </a:xfrm>
          <a:custGeom>
            <a:avLst/>
            <a:gdLst/>
            <a:ahLst/>
            <a:cxnLst/>
            <a:rect r="r" b="b" t="t" l="l"/>
            <a:pathLst>
              <a:path h="1594063" w="9383918">
                <a:moveTo>
                  <a:pt x="0" y="0"/>
                </a:moveTo>
                <a:lnTo>
                  <a:pt x="9383918" y="0"/>
                </a:lnTo>
                <a:lnTo>
                  <a:pt x="9383918" y="1594063"/>
                </a:lnTo>
                <a:lnTo>
                  <a:pt x="0" y="1594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04900"/>
            <a:ext cx="17163150" cy="802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4"/>
              </a:lnSpc>
            </a:pPr>
            <a:r>
              <a:rPr lang="en-US" b="true" sz="58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1.Global Variables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3424" y="4592493"/>
            <a:ext cx="10180605" cy="4621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2853" indent="-281427" lvl="1">
              <a:lnSpc>
                <a:spcPts val="2815"/>
              </a:lnSpc>
              <a:buFont typeface="Arial"/>
              <a:buChar char="•"/>
            </a:pPr>
            <a:r>
              <a:rPr lang="en-US" b="true" sz="2607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It represents the nine positions on the board:</a:t>
            </a:r>
          </a:p>
          <a:p>
            <a:pPr algn="l">
              <a:lnSpc>
                <a:spcPts val="2815"/>
              </a:lnSpc>
            </a:pPr>
          </a:p>
          <a:p>
            <a:pPr algn="l">
              <a:lnSpc>
                <a:spcPts val="2815"/>
              </a:lnSpc>
            </a:pPr>
            <a:r>
              <a:rPr lang="en-US" sz="2607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c1 | c2 | c3</a:t>
            </a:r>
          </a:p>
          <a:p>
            <a:pPr algn="l">
              <a:lnSpc>
                <a:spcPts val="2815"/>
              </a:lnSpc>
            </a:pPr>
            <a:r>
              <a:rPr lang="en-US" sz="2607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----+----+----</a:t>
            </a:r>
          </a:p>
          <a:p>
            <a:pPr algn="l">
              <a:lnSpc>
                <a:spcPts val="2815"/>
              </a:lnSpc>
            </a:pPr>
            <a:r>
              <a:rPr lang="en-US" sz="2607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c4 | c5 | c6</a:t>
            </a:r>
          </a:p>
          <a:p>
            <a:pPr algn="l">
              <a:lnSpc>
                <a:spcPts val="2815"/>
              </a:lnSpc>
            </a:pPr>
            <a:r>
              <a:rPr lang="en-US" sz="2607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----+----+----</a:t>
            </a:r>
          </a:p>
          <a:p>
            <a:pPr algn="l">
              <a:lnSpc>
                <a:spcPts val="2815"/>
              </a:lnSpc>
            </a:pPr>
            <a:r>
              <a:rPr lang="en-US" sz="2607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c7 | c8 | c9</a:t>
            </a:r>
          </a:p>
          <a:p>
            <a:pPr algn="l">
              <a:lnSpc>
                <a:spcPts val="2815"/>
              </a:lnSpc>
            </a:pPr>
          </a:p>
          <a:p>
            <a:pPr algn="l" marL="562853" indent="-281427" lvl="1">
              <a:lnSpc>
                <a:spcPts val="2815"/>
              </a:lnSpc>
              <a:buFont typeface="Arial"/>
              <a:buChar char="•"/>
            </a:pPr>
            <a:r>
              <a:rPr lang="en-US" b="true" sz="2607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Each position can hold 'X', 'O', or ' ' (a space indicating it’s empty).</a:t>
            </a:r>
          </a:p>
          <a:p>
            <a:pPr algn="l">
              <a:lnSpc>
                <a:spcPts val="2815"/>
              </a:lnSpc>
            </a:pPr>
          </a:p>
          <a:p>
            <a:pPr algn="l" marL="562853" indent="-281427" lvl="1">
              <a:lnSpc>
                <a:spcPts val="2815"/>
              </a:lnSpc>
              <a:buFont typeface="Arial"/>
              <a:buChar char="•"/>
            </a:pPr>
            <a:r>
              <a:rPr lang="en-US" b="true" sz="2607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Declared globally so they can be accessed and modified by multiple functions.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17074" y="2178125"/>
            <a:ext cx="6147196" cy="3504980"/>
          </a:xfrm>
          <a:custGeom>
            <a:avLst/>
            <a:gdLst/>
            <a:ahLst/>
            <a:cxnLst/>
            <a:rect r="r" b="b" t="t" l="l"/>
            <a:pathLst>
              <a:path h="3504980" w="6147196">
                <a:moveTo>
                  <a:pt x="0" y="0"/>
                </a:moveTo>
                <a:lnTo>
                  <a:pt x="6147196" y="0"/>
                </a:lnTo>
                <a:lnTo>
                  <a:pt x="6147196" y="3504980"/>
                </a:lnTo>
                <a:lnTo>
                  <a:pt x="0" y="3504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52525"/>
            <a:ext cx="14416847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b="true" sz="4999">
                <a:solidFill>
                  <a:srgbClr val="E2DFD2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2.Displaying the Board: XOXOBoard()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452277"/>
            <a:ext cx="11138242" cy="242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25754" indent="-512877" lvl="1">
              <a:lnSpc>
                <a:spcPts val="3840"/>
              </a:lnSpc>
              <a:buFont typeface="Arial"/>
              <a:buChar char="•"/>
            </a:pPr>
            <a:r>
              <a:rPr lang="en-US" b="true" sz="3200">
                <a:solidFill>
                  <a:srgbClr val="E2DFD2"/>
                </a:solidFill>
                <a:latin typeface="Inter Bold"/>
                <a:ea typeface="Inter Bold"/>
                <a:cs typeface="Inter Bold"/>
                <a:sym typeface="Inter Bold"/>
              </a:rPr>
              <a:t>Purpose:</a:t>
            </a:r>
            <a:r>
              <a:rPr lang="en-US" sz="3200">
                <a:solidFill>
                  <a:srgbClr val="E2DFD2"/>
                </a:solidFill>
                <a:latin typeface="Inter"/>
                <a:ea typeface="Inter"/>
                <a:cs typeface="Inter"/>
                <a:sym typeface="Inter"/>
              </a:rPr>
              <a:t> Displays the current state of the game board in a clean, formatted way.</a:t>
            </a:r>
          </a:p>
          <a:p>
            <a:pPr algn="l">
              <a:lnSpc>
                <a:spcPts val="3840"/>
              </a:lnSpc>
            </a:pPr>
          </a:p>
          <a:p>
            <a:pPr algn="l" marL="1025754" indent="-512877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E2DFD2"/>
                </a:solidFill>
                <a:latin typeface="Inter"/>
                <a:ea typeface="Inter"/>
                <a:cs typeface="Inter"/>
                <a:sym typeface="Inter"/>
              </a:rPr>
              <a:t>Each %c is replaced by the value of the corresponding c1, c2, ..., c9.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559959" y="420185"/>
            <a:ext cx="3111750" cy="29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WHO WE ARE</a:t>
            </a:r>
          </a:p>
        </p:txBody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DF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276" y="-250"/>
            <a:ext cx="18393276" cy="10287000"/>
            <a:chOff x="0" y="0"/>
            <a:chExt cx="24524368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2436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524368">
                  <a:moveTo>
                    <a:pt x="0" y="0"/>
                  </a:moveTo>
                  <a:lnTo>
                    <a:pt x="24524368" y="0"/>
                  </a:lnTo>
                  <a:lnTo>
                    <a:pt x="24524368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2DFD2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44475" y="1756638"/>
            <a:ext cx="6397925" cy="3054286"/>
          </a:xfrm>
          <a:custGeom>
            <a:avLst/>
            <a:gdLst/>
            <a:ahLst/>
            <a:cxnLst/>
            <a:rect r="r" b="b" t="t" l="l"/>
            <a:pathLst>
              <a:path h="3054286" w="6397925">
                <a:moveTo>
                  <a:pt x="0" y="0"/>
                </a:moveTo>
                <a:lnTo>
                  <a:pt x="6397925" y="0"/>
                </a:lnTo>
                <a:lnTo>
                  <a:pt x="6397925" y="3054286"/>
                </a:lnTo>
                <a:lnTo>
                  <a:pt x="0" y="3054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4475" y="4810924"/>
            <a:ext cx="6397925" cy="3259440"/>
          </a:xfrm>
          <a:custGeom>
            <a:avLst/>
            <a:gdLst/>
            <a:ahLst/>
            <a:cxnLst/>
            <a:rect r="r" b="b" t="t" l="l"/>
            <a:pathLst>
              <a:path h="3259440" w="6397925">
                <a:moveTo>
                  <a:pt x="0" y="0"/>
                </a:moveTo>
                <a:lnTo>
                  <a:pt x="6397925" y="0"/>
                </a:lnTo>
                <a:lnTo>
                  <a:pt x="6397925" y="3259440"/>
                </a:lnTo>
                <a:lnTo>
                  <a:pt x="0" y="32594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176" t="0" r="-16607" b="-39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4475" y="314548"/>
            <a:ext cx="14592876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b="true" sz="4999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4.Validating Moves: XOXOValid(int n)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40913" y="2159831"/>
            <a:ext cx="8686040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1642" indent="-265821" lvl="1">
              <a:lnSpc>
                <a:spcPts val="2954"/>
              </a:lnSpc>
              <a:buFont typeface="Arial"/>
              <a:buChar char="•"/>
            </a:pPr>
            <a:r>
              <a:rPr lang="en-US" b="true" sz="2462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Purpose: </a:t>
            </a:r>
            <a:r>
              <a:rPr lang="en-US" sz="246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Ensures the chosen position (n) is valid.</a:t>
            </a:r>
          </a:p>
          <a:p>
            <a:pPr algn="l">
              <a:lnSpc>
                <a:spcPts val="2954"/>
              </a:lnSpc>
            </a:pPr>
          </a:p>
          <a:p>
            <a:pPr algn="l" marL="531642" indent="-265821" lvl="1">
              <a:lnSpc>
                <a:spcPts val="2954"/>
              </a:lnSpc>
              <a:buFont typeface="Arial"/>
              <a:buChar char="•"/>
            </a:pPr>
            <a:r>
              <a:rPr lang="en-US" b="true" sz="2462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How it works: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73260" y="3641084"/>
            <a:ext cx="8686040" cy="2609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1642" indent="-265821" lvl="1">
              <a:lnSpc>
                <a:spcPts val="2954"/>
              </a:lnSpc>
              <a:buFont typeface="Arial"/>
              <a:buChar char="•"/>
            </a:pPr>
            <a:r>
              <a:rPr lang="en-US" sz="246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46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 corresponds to positions 1–9.</a:t>
            </a:r>
          </a:p>
          <a:p>
            <a:pPr algn="l">
              <a:lnSpc>
                <a:spcPts val="2954"/>
              </a:lnSpc>
            </a:pPr>
          </a:p>
          <a:p>
            <a:pPr algn="l" marL="531642" indent="-265821" lvl="1">
              <a:lnSpc>
                <a:spcPts val="2954"/>
              </a:lnSpc>
              <a:buFont typeface="Arial"/>
              <a:buChar char="•"/>
            </a:pPr>
            <a:r>
              <a:rPr lang="en-US" sz="246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If the position contains ' ', it is empty, and the move is valid (return character).</a:t>
            </a:r>
          </a:p>
          <a:p>
            <a:pPr algn="l">
              <a:lnSpc>
                <a:spcPts val="2954"/>
              </a:lnSpc>
            </a:pPr>
          </a:p>
          <a:p>
            <a:pPr algn="l" marL="531642" indent="-265821" lvl="1">
              <a:lnSpc>
                <a:spcPts val="2954"/>
              </a:lnSpc>
              <a:buFont typeface="Arial"/>
              <a:buChar char="•"/>
            </a:pPr>
            <a:r>
              <a:rPr lang="en-US" sz="246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Otherwise, the move is invalid (return 0).</a:t>
            </a:r>
          </a:p>
          <a:p>
            <a:pPr algn="l">
              <a:lnSpc>
                <a:spcPts val="2954"/>
              </a:lnSpc>
            </a:pP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51678" y="2277278"/>
            <a:ext cx="6007622" cy="3365716"/>
          </a:xfrm>
          <a:custGeom>
            <a:avLst/>
            <a:gdLst/>
            <a:ahLst/>
            <a:cxnLst/>
            <a:rect r="r" b="b" t="t" l="l"/>
            <a:pathLst>
              <a:path h="3365716" w="6007622">
                <a:moveTo>
                  <a:pt x="0" y="0"/>
                </a:moveTo>
                <a:lnTo>
                  <a:pt x="6007622" y="0"/>
                </a:lnTo>
                <a:lnTo>
                  <a:pt x="6007622" y="3365716"/>
                </a:lnTo>
                <a:lnTo>
                  <a:pt x="0" y="33657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51678" y="5642994"/>
            <a:ext cx="6007622" cy="3063613"/>
          </a:xfrm>
          <a:custGeom>
            <a:avLst/>
            <a:gdLst/>
            <a:ahLst/>
            <a:cxnLst/>
            <a:rect r="r" b="b" t="t" l="l"/>
            <a:pathLst>
              <a:path h="3063613" w="6007622">
                <a:moveTo>
                  <a:pt x="0" y="0"/>
                </a:moveTo>
                <a:lnTo>
                  <a:pt x="6007622" y="0"/>
                </a:lnTo>
                <a:lnTo>
                  <a:pt x="6007622" y="3063614"/>
                </a:lnTo>
                <a:lnTo>
                  <a:pt x="0" y="3063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863" t="0" r="-2211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4475" y="942975"/>
            <a:ext cx="19148361" cy="84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50"/>
              </a:lnSpc>
            </a:pPr>
            <a:r>
              <a:rPr lang="en-US" b="true" sz="5000">
                <a:solidFill>
                  <a:srgbClr val="E2DFD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5.Making a Move: XOXOMove(int n, char Player)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950611"/>
            <a:ext cx="7543448" cy="223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1114" indent="-265557" lvl="1">
              <a:lnSpc>
                <a:spcPts val="2951"/>
              </a:lnSpc>
              <a:buFont typeface="Arial"/>
              <a:buChar char="•"/>
            </a:pPr>
            <a:r>
              <a:rPr lang="en-US" b="true" sz="2460">
                <a:solidFill>
                  <a:srgbClr val="E2DFD2"/>
                </a:solidFill>
                <a:latin typeface="Inter Bold"/>
                <a:ea typeface="Inter Bold"/>
                <a:cs typeface="Inter Bold"/>
                <a:sym typeface="Inter Bold"/>
              </a:rPr>
              <a:t>Purpose: Places the current player's symbol ('X' or 'O') in the specified position (n).</a:t>
            </a:r>
          </a:p>
          <a:p>
            <a:pPr algn="ctr">
              <a:lnSpc>
                <a:spcPts val="2951"/>
              </a:lnSpc>
            </a:pPr>
          </a:p>
          <a:p>
            <a:pPr algn="ctr">
              <a:lnSpc>
                <a:spcPts val="2951"/>
              </a:lnSpc>
            </a:pPr>
          </a:p>
          <a:p>
            <a:pPr algn="ctr" marL="531114" indent="-265557" lvl="1">
              <a:lnSpc>
                <a:spcPts val="2951"/>
              </a:lnSpc>
              <a:buFont typeface="Arial"/>
              <a:buChar char="•"/>
            </a:pPr>
            <a:r>
              <a:rPr lang="en-US" b="true" sz="2460">
                <a:solidFill>
                  <a:srgbClr val="E2DFD2"/>
                </a:solidFill>
                <a:latin typeface="Inter Bold"/>
                <a:ea typeface="Inter Bold"/>
                <a:cs typeface="Inter Bold"/>
                <a:sym typeface="Inter Bold"/>
              </a:rPr>
              <a:t>  The value of the corresponding global variable (c1 to c9) is updated.</a:t>
            </a:r>
          </a:p>
        </p:txBody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DF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250"/>
            <a:ext cx="9144000" cy="10287000"/>
            <a:chOff x="0" y="0"/>
            <a:chExt cx="12192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44475" y="5700341"/>
            <a:ext cx="7785437" cy="2614101"/>
          </a:xfrm>
          <a:custGeom>
            <a:avLst/>
            <a:gdLst/>
            <a:ahLst/>
            <a:cxnLst/>
            <a:rect r="r" b="b" t="t" l="l"/>
            <a:pathLst>
              <a:path h="2614101" w="7785437">
                <a:moveTo>
                  <a:pt x="0" y="0"/>
                </a:moveTo>
                <a:lnTo>
                  <a:pt x="7785437" y="0"/>
                </a:lnTo>
                <a:lnTo>
                  <a:pt x="7785437" y="2614102"/>
                </a:lnTo>
                <a:lnTo>
                  <a:pt x="0" y="2614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58" r="0" b="-85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44475" y="747925"/>
            <a:ext cx="8599525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b="true" sz="4999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6.Main Function: Game Initialization and Logic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24474" y="5056291"/>
            <a:ext cx="8055150" cy="195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2"/>
              </a:lnSpc>
            </a:pPr>
            <a:r>
              <a:rPr lang="en-US" sz="2400">
                <a:solidFill>
                  <a:srgbClr val="E2DFD2"/>
                </a:solidFill>
                <a:latin typeface="Inter"/>
                <a:ea typeface="Inter"/>
                <a:cs typeface="Inter"/>
                <a:sym typeface="Inter"/>
              </a:rPr>
              <a:t>All board positions are set to ' ' (empty).</a:t>
            </a:r>
          </a:p>
          <a:p>
            <a:pPr algn="l">
              <a:lnSpc>
                <a:spcPts val="2592"/>
              </a:lnSpc>
            </a:pPr>
          </a:p>
          <a:p>
            <a:pPr algn="l" marL="518160" indent="-259080" lvl="1">
              <a:lnSpc>
                <a:spcPts val="2592"/>
              </a:lnSpc>
              <a:buFont typeface="Arial"/>
              <a:buChar char="•"/>
            </a:pPr>
            <a:r>
              <a:rPr lang="en-US" sz="2400">
                <a:solidFill>
                  <a:srgbClr val="E2DFD2"/>
                </a:solidFill>
                <a:latin typeface="Inter"/>
                <a:ea typeface="Inter"/>
                <a:cs typeface="Inter"/>
                <a:sym typeface="Inter"/>
              </a:rPr>
              <a:t>The starting player is 'X'.</a:t>
            </a:r>
          </a:p>
          <a:p>
            <a:pPr algn="l">
              <a:lnSpc>
                <a:spcPts val="2592"/>
              </a:lnSpc>
            </a:pPr>
          </a:p>
          <a:p>
            <a:pPr algn="l" marL="518160" indent="-259080" lvl="1">
              <a:lnSpc>
                <a:spcPts val="2592"/>
              </a:lnSpc>
              <a:buFont typeface="Arial"/>
              <a:buChar char="•"/>
            </a:pPr>
            <a:r>
              <a:rPr lang="en-US" sz="2400">
                <a:solidFill>
                  <a:srgbClr val="E2DFD2"/>
                </a:solidFill>
                <a:latin typeface="Inter"/>
                <a:ea typeface="Inter"/>
                <a:cs typeface="Inter"/>
                <a:sym typeface="Inter"/>
              </a:rPr>
              <a:t>The GameOver flag tracks whether the game has ended (0 = ongoing, 1 = over).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4475" y="4438650"/>
            <a:ext cx="3521125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5000" i="true">
                <a:solidFill>
                  <a:srgbClr val="000000"/>
                </a:solidFill>
                <a:latin typeface="Inter Italics"/>
                <a:ea typeface="Inter Italics"/>
                <a:cs typeface="Inter Italics"/>
                <a:sym typeface="Inter Italics"/>
              </a:rPr>
              <a:t>Initial Setup</a:t>
            </a:r>
          </a:p>
        </p:txBody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2535" y="2807796"/>
            <a:ext cx="10395798" cy="2335704"/>
          </a:xfrm>
          <a:custGeom>
            <a:avLst/>
            <a:gdLst/>
            <a:ahLst/>
            <a:cxnLst/>
            <a:rect r="r" b="b" t="t" l="l"/>
            <a:pathLst>
              <a:path h="2335704" w="10395798">
                <a:moveTo>
                  <a:pt x="0" y="0"/>
                </a:moveTo>
                <a:lnTo>
                  <a:pt x="10395798" y="0"/>
                </a:lnTo>
                <a:lnTo>
                  <a:pt x="10395798" y="2335704"/>
                </a:lnTo>
                <a:lnTo>
                  <a:pt x="0" y="2335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9120" y="1181100"/>
            <a:ext cx="16850180" cy="892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3"/>
              </a:lnSpc>
            </a:pPr>
            <a:r>
              <a:rPr lang="en-US" b="true" sz="6879">
                <a:solidFill>
                  <a:srgbClr val="E2DFD2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7.Input Validation: Range Check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2535" y="5905500"/>
            <a:ext cx="8741732" cy="1303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592"/>
              </a:lnSpc>
              <a:buFont typeface="Arial"/>
              <a:buChar char="•"/>
            </a:pPr>
            <a:r>
              <a:rPr lang="en-US" sz="2400">
                <a:solidFill>
                  <a:srgbClr val="E2DFD2"/>
                </a:solidFill>
                <a:latin typeface="Inter"/>
                <a:ea typeface="Inter"/>
                <a:cs typeface="Inter"/>
                <a:sym typeface="Inter"/>
              </a:rPr>
              <a:t>Ensures the input n is within the valid range (1 to 9).</a:t>
            </a:r>
          </a:p>
          <a:p>
            <a:pPr algn="l">
              <a:lnSpc>
                <a:spcPts val="2592"/>
              </a:lnSpc>
            </a:pPr>
          </a:p>
          <a:p>
            <a:pPr algn="l" marL="518160" indent="-259080" lvl="1">
              <a:lnSpc>
                <a:spcPts val="2592"/>
              </a:lnSpc>
              <a:buFont typeface="Arial"/>
              <a:buChar char="•"/>
            </a:pPr>
            <a:r>
              <a:rPr lang="en-US" sz="2400">
                <a:solidFill>
                  <a:srgbClr val="E2DFD2"/>
                </a:solidFill>
                <a:latin typeface="Inter"/>
                <a:ea typeface="Inter"/>
                <a:cs typeface="Inter"/>
                <a:sym typeface="Inter"/>
              </a:rPr>
              <a:t>If invalid, displays an error message and skips to the next iteration of the loop using continue.</a:t>
            </a:r>
          </a:p>
        </p:txBody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DAGXhIqkhns</dc:identifier>
  <dcterms:modified xsi:type="dcterms:W3CDTF">2011-08-01T06:04:30Z</dcterms:modified>
  <cp:revision>1</cp:revision>
  <dc:title>TIC-TAC-TOE:A GAME IN C</dc:title>
</cp:coreProperties>
</file>